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21f0909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21f0909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1b8c92f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1b8c92f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1b8c92f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1b8c92f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26b71ab3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26b71ab3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1b8c92f2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1b8c92f2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26b71ab3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26b71ab3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2530bb5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2530bb5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1b8c92f2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1b8c92f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c751b30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c751b30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c78d2a74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ec78d2a74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1b8c92f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1b8c92f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ec78d2a74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ec78d2a74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c751b30f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ec751b30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ec751b30f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ec751b30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c751b30f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c751b30f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1b8c92f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1b8c92f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26b71ab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26b71ab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1b8c92f2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1b8c92f2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1b8c92f2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a1b8c92f2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21f0909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21f0909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1b8c92f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1b8c92f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1b8c92f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1b8c92f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1b8c92f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1b8c92f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1b8c92f2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1b8c92f2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1b8c92f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1b8c92f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21f0909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21f0909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1b8c92f2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1b8c92f2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jpg"/><Relationship Id="rId4" Type="http://schemas.openxmlformats.org/officeDocument/2006/relationships/image" Target="../media/image14.jpg"/><Relationship Id="rId5"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jpg"/><Relationship Id="rId4" Type="http://schemas.openxmlformats.org/officeDocument/2006/relationships/image" Target="../media/image10.jp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youtube.com/watch?v=sTHckUyxwp8" TargetMode="External"/><Relationship Id="rId4" Type="http://schemas.openxmlformats.org/officeDocument/2006/relationships/hyperlink" Target="https://www.digi.com/resources/documentation/Digidocs/90001541/reference/r_serial_data.htm?TocPath=Serial%20communication%7C_____2" TargetMode="External"/><Relationship Id="rId5" Type="http://schemas.openxmlformats.org/officeDocument/2006/relationships/hyperlink" Target="https://www.chipverify.com/verilog/verilog-file-io-oper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Edge Detection in Verilog</a:t>
            </a:r>
            <a:endParaRPr/>
          </a:p>
        </p:txBody>
      </p:sp>
      <p:sp>
        <p:nvSpPr>
          <p:cNvPr id="55" name="Google Shape;55;p13"/>
          <p:cNvSpPr txBox="1"/>
          <p:nvPr/>
        </p:nvSpPr>
        <p:spPr>
          <a:xfrm>
            <a:off x="495375" y="2957100"/>
            <a:ext cx="818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Thomas Kelly, Hamed Rastaghi, Xiteng Yao, Shining Yang</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UART on the FPGA side</a:t>
            </a:r>
            <a:endParaRPr/>
          </a:p>
        </p:txBody>
      </p:sp>
      <p:sp>
        <p:nvSpPr>
          <p:cNvPr id="175" name="Google Shape;175;p22"/>
          <p:cNvSpPr txBox="1"/>
          <p:nvPr>
            <p:ph idx="1" type="body"/>
          </p:nvPr>
        </p:nvSpPr>
        <p:spPr>
          <a:xfrm>
            <a:off x="311700" y="1152475"/>
            <a:ext cx="4210200" cy="3851100"/>
          </a:xfrm>
          <a:prstGeom prst="rect">
            <a:avLst/>
          </a:prstGeom>
          <a:no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Receiver (Tom)</a:t>
            </a:r>
            <a:endParaRPr/>
          </a:p>
          <a:p>
            <a:pPr indent="-342900" lvl="0" marL="457200" rtl="0" algn="l">
              <a:spcBef>
                <a:spcPts val="1200"/>
              </a:spcBef>
              <a:spcAft>
                <a:spcPts val="0"/>
              </a:spcAft>
              <a:buSzPts val="1800"/>
              <a:buChar char="●"/>
            </a:pPr>
            <a:r>
              <a:rPr lang="en"/>
              <a:t>Idle state: waiting for the logic-low start bit</a:t>
            </a:r>
            <a:endParaRPr/>
          </a:p>
          <a:p>
            <a:pPr indent="-342900" lvl="0" marL="457200" rtl="0" algn="l">
              <a:spcBef>
                <a:spcPts val="0"/>
              </a:spcBef>
              <a:spcAft>
                <a:spcPts val="0"/>
              </a:spcAft>
              <a:buSzPts val="1800"/>
              <a:buChar char="●"/>
            </a:pPr>
            <a:r>
              <a:rPr lang="en"/>
              <a:t>Sampling state: sample each of the bits in the middle</a:t>
            </a:r>
            <a:endParaRPr/>
          </a:p>
          <a:p>
            <a:pPr indent="-342900" lvl="0" marL="457200" rtl="0" algn="l">
              <a:spcBef>
                <a:spcPts val="0"/>
              </a:spcBef>
              <a:spcAft>
                <a:spcPts val="0"/>
              </a:spcAft>
              <a:buSzPts val="1800"/>
              <a:buChar char="●"/>
            </a:pPr>
            <a:r>
              <a:rPr lang="en"/>
              <a:t>Cleanup state: once the logic-high end bit is received, prepare for transmission of next byte</a:t>
            </a:r>
            <a:endParaRPr/>
          </a:p>
          <a:p>
            <a:pPr indent="-342900" lvl="0" marL="457200" rtl="0" algn="l">
              <a:spcBef>
                <a:spcPts val="0"/>
              </a:spcBef>
              <a:spcAft>
                <a:spcPts val="0"/>
              </a:spcAft>
              <a:buSzPts val="1800"/>
              <a:buChar char="●"/>
            </a:pPr>
            <a:r>
              <a:rPr lang="en"/>
              <a:t>Clock </a:t>
            </a:r>
            <a:r>
              <a:rPr lang="en"/>
              <a:t>frequency</a:t>
            </a:r>
            <a:r>
              <a:rPr lang="en"/>
              <a:t> is much higher than </a:t>
            </a:r>
            <a:r>
              <a:rPr lang="en"/>
              <a:t>the</a:t>
            </a:r>
            <a:r>
              <a:rPr lang="en"/>
              <a:t> baud rate, and their relationship is key</a:t>
            </a:r>
            <a:endParaRPr/>
          </a:p>
          <a:p>
            <a:pPr indent="0" lvl="0" marL="0" rtl="0" algn="l">
              <a:spcBef>
                <a:spcPts val="1200"/>
              </a:spcBef>
              <a:spcAft>
                <a:spcPts val="1200"/>
              </a:spcAft>
              <a:buNone/>
            </a:pPr>
            <a:r>
              <a:t/>
            </a:r>
            <a:endParaRPr/>
          </a:p>
        </p:txBody>
      </p:sp>
      <p:sp>
        <p:nvSpPr>
          <p:cNvPr id="176" name="Google Shape;176;p22"/>
          <p:cNvSpPr txBox="1"/>
          <p:nvPr>
            <p:ph idx="1" type="body"/>
          </p:nvPr>
        </p:nvSpPr>
        <p:spPr>
          <a:xfrm>
            <a:off x="4732725" y="1152475"/>
            <a:ext cx="42102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Transmitter (Xiteng)</a:t>
            </a:r>
            <a:endParaRPr/>
          </a:p>
          <a:p>
            <a:pPr indent="-342900" lvl="0" marL="457200" rtl="0" algn="l">
              <a:spcBef>
                <a:spcPts val="1200"/>
              </a:spcBef>
              <a:spcAft>
                <a:spcPts val="0"/>
              </a:spcAft>
              <a:buSzPts val="1800"/>
              <a:buChar char="●"/>
            </a:pPr>
            <a:r>
              <a:rPr lang="en"/>
              <a:t>5-State state machine</a:t>
            </a:r>
            <a:endParaRPr/>
          </a:p>
          <a:p>
            <a:pPr indent="-342900" lvl="0" marL="457200" rtl="0" algn="l">
              <a:spcBef>
                <a:spcPts val="0"/>
              </a:spcBef>
              <a:spcAft>
                <a:spcPts val="0"/>
              </a:spcAft>
              <a:buSzPts val="1800"/>
              <a:buChar char="●"/>
            </a:pPr>
            <a:r>
              <a:rPr lang="en"/>
              <a:t>Detects when one byte of data is processed</a:t>
            </a:r>
            <a:endParaRPr/>
          </a:p>
          <a:p>
            <a:pPr indent="-342900" lvl="0" marL="457200" rtl="0" algn="l">
              <a:spcBef>
                <a:spcPts val="0"/>
              </a:spcBef>
              <a:spcAft>
                <a:spcPts val="0"/>
              </a:spcAft>
              <a:buSzPts val="1800"/>
              <a:buChar char="●"/>
            </a:pPr>
            <a:r>
              <a:rPr lang="en"/>
              <a:t>Send it to the PC when data available</a:t>
            </a:r>
            <a:endParaRPr/>
          </a:p>
          <a:p>
            <a:pPr indent="-342900" lvl="0" marL="457200" rtl="0" algn="l">
              <a:spcBef>
                <a:spcPts val="0"/>
              </a:spcBef>
              <a:spcAft>
                <a:spcPts val="0"/>
              </a:spcAft>
              <a:buSzPts val="1800"/>
              <a:buChar char="●"/>
            </a:pPr>
            <a:r>
              <a:rPr lang="en"/>
              <a:t>Speed is limited </a:t>
            </a:r>
            <a:r>
              <a:rPr lang="en"/>
              <a:t>because</a:t>
            </a:r>
            <a:r>
              <a:rPr lang="en"/>
              <a:t> only one bit can be transmitted at a time</a:t>
            </a:r>
            <a:endParaRPr/>
          </a:p>
          <a:p>
            <a:pPr indent="-342900" lvl="0" marL="457200" rtl="0" algn="l">
              <a:spcBef>
                <a:spcPts val="0"/>
              </a:spcBef>
              <a:spcAft>
                <a:spcPts val="0"/>
              </a:spcAft>
              <a:buSzPts val="1800"/>
              <a:buChar char="●"/>
            </a:pPr>
            <a:r>
              <a:rPr lang="en"/>
              <a:t>Already tested on simulation and lab FPGAs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Parser (Tom)</a:t>
            </a:r>
            <a:endParaRPr/>
          </a:p>
        </p:txBody>
      </p:sp>
      <p:sp>
        <p:nvSpPr>
          <p:cNvPr id="182" name="Google Shape;182;p23"/>
          <p:cNvSpPr txBox="1"/>
          <p:nvPr>
            <p:ph idx="1" type="body"/>
          </p:nvPr>
        </p:nvSpPr>
        <p:spPr>
          <a:xfrm>
            <a:off x="311700" y="1017725"/>
            <a:ext cx="8520600" cy="152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variable height and width, Sobel must learn these values before </a:t>
            </a:r>
            <a:r>
              <a:rPr lang="en"/>
              <a:t>performing</a:t>
            </a:r>
            <a:r>
              <a:rPr lang="en"/>
              <a:t> any processing</a:t>
            </a:r>
            <a:endParaRPr/>
          </a:p>
          <a:p>
            <a:pPr indent="-342900" lvl="0" marL="457200" rtl="0" algn="l">
              <a:spcBef>
                <a:spcPts val="0"/>
              </a:spcBef>
              <a:spcAft>
                <a:spcPts val="0"/>
              </a:spcAft>
              <a:buSzPts val="1800"/>
              <a:buChar char="●"/>
            </a:pPr>
            <a:r>
              <a:rPr lang="en"/>
              <a:t>The RGB2Gray module must </a:t>
            </a:r>
            <a:r>
              <a:rPr lang="en"/>
              <a:t>receive</a:t>
            </a:r>
            <a:r>
              <a:rPr lang="en"/>
              <a:t> all 3 values simultaneously, even though they are transmitted sequentially through UART</a:t>
            </a:r>
            <a:endParaRPr/>
          </a:p>
        </p:txBody>
      </p:sp>
      <p:sp>
        <p:nvSpPr>
          <p:cNvPr id="183" name="Google Shape;183;p23"/>
          <p:cNvSpPr/>
          <p:nvPr/>
        </p:nvSpPr>
        <p:spPr>
          <a:xfrm>
            <a:off x="7672500" y="2629350"/>
            <a:ext cx="1033500" cy="46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Height 0</a:t>
            </a:r>
            <a:endParaRPr/>
          </a:p>
        </p:txBody>
      </p:sp>
      <p:sp>
        <p:nvSpPr>
          <p:cNvPr id="184" name="Google Shape;184;p23"/>
          <p:cNvSpPr/>
          <p:nvPr/>
        </p:nvSpPr>
        <p:spPr>
          <a:xfrm>
            <a:off x="6639000" y="2629350"/>
            <a:ext cx="1033500" cy="46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Height 1</a:t>
            </a:r>
            <a:endParaRPr/>
          </a:p>
        </p:txBody>
      </p:sp>
      <p:sp>
        <p:nvSpPr>
          <p:cNvPr id="185" name="Google Shape;185;p23"/>
          <p:cNvSpPr/>
          <p:nvPr/>
        </p:nvSpPr>
        <p:spPr>
          <a:xfrm>
            <a:off x="5605500" y="2629350"/>
            <a:ext cx="1033500" cy="46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Width</a:t>
            </a:r>
            <a:r>
              <a:rPr lang="en"/>
              <a:t> 0</a:t>
            </a:r>
            <a:endParaRPr/>
          </a:p>
        </p:txBody>
      </p:sp>
      <p:sp>
        <p:nvSpPr>
          <p:cNvPr id="186" name="Google Shape;186;p23"/>
          <p:cNvSpPr/>
          <p:nvPr/>
        </p:nvSpPr>
        <p:spPr>
          <a:xfrm>
            <a:off x="3538500" y="2629350"/>
            <a:ext cx="1033500" cy="46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Red</a:t>
            </a:r>
            <a:endParaRPr/>
          </a:p>
        </p:txBody>
      </p:sp>
      <p:sp>
        <p:nvSpPr>
          <p:cNvPr id="187" name="Google Shape;187;p23"/>
          <p:cNvSpPr/>
          <p:nvPr/>
        </p:nvSpPr>
        <p:spPr>
          <a:xfrm>
            <a:off x="2505000" y="2629350"/>
            <a:ext cx="1033500" cy="46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Green</a:t>
            </a:r>
            <a:endParaRPr/>
          </a:p>
        </p:txBody>
      </p:sp>
      <p:sp>
        <p:nvSpPr>
          <p:cNvPr id="188" name="Google Shape;188;p23"/>
          <p:cNvSpPr/>
          <p:nvPr/>
        </p:nvSpPr>
        <p:spPr>
          <a:xfrm>
            <a:off x="1471500" y="2629350"/>
            <a:ext cx="1033500" cy="46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Blue</a:t>
            </a:r>
            <a:endParaRPr/>
          </a:p>
        </p:txBody>
      </p:sp>
      <p:sp>
        <p:nvSpPr>
          <p:cNvPr id="189" name="Google Shape;189;p23"/>
          <p:cNvSpPr/>
          <p:nvPr/>
        </p:nvSpPr>
        <p:spPr>
          <a:xfrm>
            <a:off x="438000" y="2629350"/>
            <a:ext cx="1033500" cy="46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Red</a:t>
            </a:r>
            <a:endParaRPr/>
          </a:p>
        </p:txBody>
      </p:sp>
      <p:cxnSp>
        <p:nvCxnSpPr>
          <p:cNvPr id="190" name="Google Shape;190;p23"/>
          <p:cNvCxnSpPr/>
          <p:nvPr/>
        </p:nvCxnSpPr>
        <p:spPr>
          <a:xfrm flipH="1" rot="10800000">
            <a:off x="2310725" y="2465450"/>
            <a:ext cx="4362000" cy="12600"/>
          </a:xfrm>
          <a:prstGeom prst="straightConnector1">
            <a:avLst/>
          </a:prstGeom>
          <a:noFill/>
          <a:ln cap="flat" cmpd="sng" w="28575">
            <a:solidFill>
              <a:schemeClr val="dk2"/>
            </a:solidFill>
            <a:prstDash val="solid"/>
            <a:round/>
            <a:headEnd len="med" w="med" type="none"/>
            <a:tailEnd len="med" w="med" type="triangle"/>
          </a:ln>
        </p:spPr>
      </p:cxnSp>
      <p:sp>
        <p:nvSpPr>
          <p:cNvPr id="191" name="Google Shape;191;p23"/>
          <p:cNvSpPr/>
          <p:nvPr/>
        </p:nvSpPr>
        <p:spPr>
          <a:xfrm>
            <a:off x="4572000" y="2629350"/>
            <a:ext cx="1033500" cy="46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Width 1</a:t>
            </a:r>
            <a:endParaRPr/>
          </a:p>
        </p:txBody>
      </p:sp>
      <p:cxnSp>
        <p:nvCxnSpPr>
          <p:cNvPr id="192" name="Google Shape;192;p23"/>
          <p:cNvCxnSpPr>
            <a:stCxn id="191" idx="2"/>
          </p:cNvCxnSpPr>
          <p:nvPr/>
        </p:nvCxnSpPr>
        <p:spPr>
          <a:xfrm>
            <a:off x="5088750" y="3094050"/>
            <a:ext cx="1054500" cy="3924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3"/>
          <p:cNvCxnSpPr>
            <a:stCxn id="185" idx="2"/>
          </p:cNvCxnSpPr>
          <p:nvPr/>
        </p:nvCxnSpPr>
        <p:spPr>
          <a:xfrm>
            <a:off x="6122250" y="3094050"/>
            <a:ext cx="436800" cy="2412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3"/>
          <p:cNvCxnSpPr>
            <a:stCxn id="184" idx="2"/>
          </p:cNvCxnSpPr>
          <p:nvPr/>
        </p:nvCxnSpPr>
        <p:spPr>
          <a:xfrm flipH="1">
            <a:off x="6861750" y="3094050"/>
            <a:ext cx="294000" cy="2412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3"/>
          <p:cNvCxnSpPr>
            <a:stCxn id="183" idx="2"/>
          </p:cNvCxnSpPr>
          <p:nvPr/>
        </p:nvCxnSpPr>
        <p:spPr>
          <a:xfrm flipH="1">
            <a:off x="7340850" y="3094050"/>
            <a:ext cx="848400" cy="4179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3"/>
          <p:cNvSpPr txBox="1"/>
          <p:nvPr/>
        </p:nvSpPr>
        <p:spPr>
          <a:xfrm>
            <a:off x="6433050" y="3245350"/>
            <a:ext cx="90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Store</a:t>
            </a:r>
            <a:endParaRPr sz="1800">
              <a:solidFill>
                <a:schemeClr val="dk2"/>
              </a:solidFill>
            </a:endParaRPr>
          </a:p>
        </p:txBody>
      </p:sp>
      <p:sp>
        <p:nvSpPr>
          <p:cNvPr id="197" name="Google Shape;197;p23"/>
          <p:cNvSpPr/>
          <p:nvPr/>
        </p:nvSpPr>
        <p:spPr>
          <a:xfrm>
            <a:off x="1471500" y="3707050"/>
            <a:ext cx="3100500" cy="46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Red</a:t>
            </a:r>
            <a:endParaRPr/>
          </a:p>
        </p:txBody>
      </p:sp>
      <p:sp>
        <p:nvSpPr>
          <p:cNvPr id="198" name="Google Shape;198;p23"/>
          <p:cNvSpPr/>
          <p:nvPr/>
        </p:nvSpPr>
        <p:spPr>
          <a:xfrm>
            <a:off x="1471500" y="4171750"/>
            <a:ext cx="3100500" cy="46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Green</a:t>
            </a:r>
            <a:endParaRPr/>
          </a:p>
        </p:txBody>
      </p:sp>
      <p:sp>
        <p:nvSpPr>
          <p:cNvPr id="199" name="Google Shape;199;p23"/>
          <p:cNvSpPr/>
          <p:nvPr/>
        </p:nvSpPr>
        <p:spPr>
          <a:xfrm>
            <a:off x="1471500" y="4636450"/>
            <a:ext cx="3100500" cy="46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Blue</a:t>
            </a:r>
            <a:endParaRPr/>
          </a:p>
        </p:txBody>
      </p:sp>
      <p:cxnSp>
        <p:nvCxnSpPr>
          <p:cNvPr id="200" name="Google Shape;200;p23"/>
          <p:cNvCxnSpPr/>
          <p:nvPr/>
        </p:nvCxnSpPr>
        <p:spPr>
          <a:xfrm>
            <a:off x="2033375" y="3095775"/>
            <a:ext cx="12600" cy="5799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3"/>
          <p:cNvCxnSpPr/>
          <p:nvPr/>
        </p:nvCxnSpPr>
        <p:spPr>
          <a:xfrm>
            <a:off x="3015450" y="3068438"/>
            <a:ext cx="12600" cy="5799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3"/>
          <p:cNvCxnSpPr/>
          <p:nvPr/>
        </p:nvCxnSpPr>
        <p:spPr>
          <a:xfrm>
            <a:off x="4077813" y="3068438"/>
            <a:ext cx="12600" cy="57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Algorithm(Hamed)</a:t>
            </a:r>
            <a:endParaRPr/>
          </a:p>
        </p:txBody>
      </p:sp>
      <p:sp>
        <p:nvSpPr>
          <p:cNvPr id="208" name="Google Shape;20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RGB2gray module is streamlined</a:t>
            </a:r>
            <a:endParaRPr/>
          </a:p>
          <a:p>
            <a:pPr indent="-342900" lvl="0" marL="457200" rtl="0" algn="l">
              <a:spcBef>
                <a:spcPts val="0"/>
              </a:spcBef>
              <a:spcAft>
                <a:spcPts val="0"/>
              </a:spcAft>
              <a:buSzPts val="1800"/>
              <a:buChar char="●"/>
            </a:pPr>
            <a:r>
              <a:rPr lang="en"/>
              <a:t>There is a Rom Block between RGB2gray and Sobel</a:t>
            </a:r>
            <a:endParaRPr/>
          </a:p>
        </p:txBody>
      </p:sp>
      <p:pic>
        <p:nvPicPr>
          <p:cNvPr id="209" name="Google Shape;209;p24"/>
          <p:cNvPicPr preferRelativeResize="0"/>
          <p:nvPr/>
        </p:nvPicPr>
        <p:blipFill>
          <a:blip r:embed="rId3">
            <a:alphaModFix/>
          </a:blip>
          <a:stretch>
            <a:fillRect/>
          </a:stretch>
        </p:blipFill>
        <p:spPr>
          <a:xfrm>
            <a:off x="311700" y="2031175"/>
            <a:ext cx="8520601" cy="253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Rom Block(Hamed)</a:t>
            </a:r>
            <a:endParaRPr/>
          </a:p>
        </p:txBody>
      </p:sp>
      <p:sp>
        <p:nvSpPr>
          <p:cNvPr id="215" name="Google Shape;21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25"/>
          <p:cNvPicPr preferRelativeResize="0"/>
          <p:nvPr/>
        </p:nvPicPr>
        <p:blipFill>
          <a:blip r:embed="rId3">
            <a:alphaModFix/>
          </a:blip>
          <a:stretch>
            <a:fillRect/>
          </a:stretch>
        </p:blipFill>
        <p:spPr>
          <a:xfrm>
            <a:off x="311700" y="1222225"/>
            <a:ext cx="8520600" cy="3146361"/>
          </a:xfrm>
          <a:prstGeom prst="rect">
            <a:avLst/>
          </a:prstGeom>
          <a:noFill/>
          <a:ln>
            <a:noFill/>
          </a:ln>
        </p:spPr>
      </p:pic>
      <p:pic>
        <p:nvPicPr>
          <p:cNvPr id="217" name="Google Shape;217;p25"/>
          <p:cNvPicPr preferRelativeResize="0"/>
          <p:nvPr/>
        </p:nvPicPr>
        <p:blipFill>
          <a:blip r:embed="rId4">
            <a:alphaModFix/>
          </a:blip>
          <a:stretch>
            <a:fillRect/>
          </a:stretch>
        </p:blipFill>
        <p:spPr>
          <a:xfrm>
            <a:off x="5245048" y="2574327"/>
            <a:ext cx="1799909" cy="572700"/>
          </a:xfrm>
          <a:prstGeom prst="rect">
            <a:avLst/>
          </a:prstGeom>
          <a:noFill/>
          <a:ln>
            <a:noFill/>
          </a:ln>
        </p:spPr>
      </p:pic>
      <p:pic>
        <p:nvPicPr>
          <p:cNvPr id="218" name="Google Shape;218;p25"/>
          <p:cNvPicPr preferRelativeResize="0"/>
          <p:nvPr/>
        </p:nvPicPr>
        <p:blipFill>
          <a:blip r:embed="rId5">
            <a:alphaModFix/>
          </a:blip>
          <a:stretch>
            <a:fillRect/>
          </a:stretch>
        </p:blipFill>
        <p:spPr>
          <a:xfrm>
            <a:off x="5245049" y="2574327"/>
            <a:ext cx="1933775"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Sobel(Hamed)</a:t>
            </a:r>
            <a:endParaRPr/>
          </a:p>
        </p:txBody>
      </p:sp>
      <p:sp>
        <p:nvSpPr>
          <p:cNvPr id="224" name="Google Shape;22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lnSpc>
                <a:spcPct val="138000"/>
              </a:lnSpc>
              <a:spcBef>
                <a:spcPts val="1200"/>
              </a:spcBef>
              <a:spcAft>
                <a:spcPts val="0"/>
              </a:spcAft>
              <a:buNone/>
            </a:pPr>
            <a:r>
              <a:t/>
            </a:r>
            <a:endParaRPr/>
          </a:p>
          <a:p>
            <a:pPr indent="0" lvl="0" marL="0" rtl="0" algn="l">
              <a:lnSpc>
                <a:spcPct val="138000"/>
              </a:lnSpc>
              <a:spcBef>
                <a:spcPts val="1200"/>
              </a:spcBef>
              <a:spcAft>
                <a:spcPts val="0"/>
              </a:spcAft>
              <a:buClr>
                <a:schemeClr val="dk1"/>
              </a:buClr>
              <a:buSzPts val="1100"/>
              <a:buFont typeface="Arial"/>
              <a:buNone/>
            </a:pPr>
            <a:r>
              <a:rPr lang="en"/>
              <a:t>Here </a:t>
            </a:r>
            <a:r>
              <a:rPr b="1" lang="en"/>
              <a:t>A</a:t>
            </a:r>
            <a:r>
              <a:rPr lang="en"/>
              <a:t> is the source image.(a text file with all pixel values in it)</a:t>
            </a:r>
            <a:endParaRPr/>
          </a:p>
          <a:p>
            <a:pPr indent="0" lvl="0" marL="0" rtl="0" algn="l">
              <a:lnSpc>
                <a:spcPct val="138000"/>
              </a:lnSpc>
              <a:spcBef>
                <a:spcPts val="1200"/>
              </a:spcBef>
              <a:spcAft>
                <a:spcPts val="0"/>
              </a:spcAft>
              <a:buClr>
                <a:schemeClr val="dk1"/>
              </a:buClr>
              <a:buSzPts val="1100"/>
              <a:buFont typeface="Arial"/>
              <a:buNone/>
            </a:pPr>
            <a:r>
              <a:rPr b="1" lang="en"/>
              <a:t>Gx</a:t>
            </a:r>
            <a:r>
              <a:rPr lang="en"/>
              <a:t>: Horizontal derivative approximations</a:t>
            </a:r>
            <a:endParaRPr/>
          </a:p>
          <a:p>
            <a:pPr indent="0" lvl="0" marL="0" rtl="0" algn="l">
              <a:lnSpc>
                <a:spcPct val="138000"/>
              </a:lnSpc>
              <a:spcBef>
                <a:spcPts val="1200"/>
              </a:spcBef>
              <a:spcAft>
                <a:spcPts val="0"/>
              </a:spcAft>
              <a:buClr>
                <a:schemeClr val="dk1"/>
              </a:buClr>
              <a:buSzPts val="1100"/>
              <a:buFont typeface="Arial"/>
              <a:buNone/>
            </a:pPr>
            <a:r>
              <a:rPr b="1" lang="en"/>
              <a:t>Gy</a:t>
            </a:r>
            <a:r>
              <a:rPr lang="en"/>
              <a:t>: Vertical derivative approximations</a:t>
            </a:r>
            <a:endParaRPr/>
          </a:p>
          <a:p>
            <a:pPr indent="0" lvl="0" marL="0" rtl="0" algn="l">
              <a:spcBef>
                <a:spcPts val="1200"/>
              </a:spcBef>
              <a:spcAft>
                <a:spcPts val="1200"/>
              </a:spcAft>
              <a:buNone/>
            </a:pPr>
            <a:r>
              <a:rPr b="1" lang="en"/>
              <a:t>G</a:t>
            </a:r>
            <a:r>
              <a:rPr lang="en"/>
              <a:t>: Processed image</a:t>
            </a:r>
            <a:endParaRPr/>
          </a:p>
        </p:txBody>
      </p:sp>
      <p:pic>
        <p:nvPicPr>
          <p:cNvPr id="225" name="Google Shape;225;p26"/>
          <p:cNvPicPr preferRelativeResize="0"/>
          <p:nvPr/>
        </p:nvPicPr>
        <p:blipFill>
          <a:blip r:embed="rId3">
            <a:alphaModFix/>
          </a:blip>
          <a:stretch>
            <a:fillRect/>
          </a:stretch>
        </p:blipFill>
        <p:spPr>
          <a:xfrm>
            <a:off x="1029250" y="1017725"/>
            <a:ext cx="7085500" cy="1103200"/>
          </a:xfrm>
          <a:prstGeom prst="rect">
            <a:avLst/>
          </a:prstGeom>
          <a:noFill/>
          <a:ln>
            <a:noFill/>
          </a:ln>
        </p:spPr>
      </p:pic>
      <p:pic>
        <p:nvPicPr>
          <p:cNvPr id="226" name="Google Shape;226;p26"/>
          <p:cNvPicPr preferRelativeResize="0"/>
          <p:nvPr/>
        </p:nvPicPr>
        <p:blipFill>
          <a:blip r:embed="rId4">
            <a:alphaModFix/>
          </a:blip>
          <a:stretch>
            <a:fillRect/>
          </a:stretch>
        </p:blipFill>
        <p:spPr>
          <a:xfrm>
            <a:off x="3382888" y="2076400"/>
            <a:ext cx="1697550" cy="41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Sobel(Hamed)</a:t>
            </a:r>
            <a:endParaRPr/>
          </a:p>
        </p:txBody>
      </p:sp>
      <p:sp>
        <p:nvSpPr>
          <p:cNvPr id="232" name="Google Shape;23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27"/>
          <p:cNvPicPr preferRelativeResize="0"/>
          <p:nvPr/>
        </p:nvPicPr>
        <p:blipFill>
          <a:blip r:embed="rId3">
            <a:alphaModFix/>
          </a:blip>
          <a:stretch>
            <a:fillRect/>
          </a:stretch>
        </p:blipFill>
        <p:spPr>
          <a:xfrm>
            <a:off x="3171575" y="786775"/>
            <a:ext cx="3046900" cy="3782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Memory-VGA-Screen</a:t>
            </a:r>
            <a:endParaRPr/>
          </a:p>
        </p:txBody>
      </p:sp>
      <p:sp>
        <p:nvSpPr>
          <p:cNvPr id="239" name="Google Shape;2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firstly store the pixel stream in a memory block, then output the pixel values to VGA.v </a:t>
            </a:r>
            <a:endParaRPr/>
          </a:p>
          <a:p>
            <a:pPr indent="-317500" lvl="1" marL="914400" rtl="0" algn="l">
              <a:spcBef>
                <a:spcPts val="0"/>
              </a:spcBef>
              <a:spcAft>
                <a:spcPts val="0"/>
              </a:spcAft>
              <a:buSzPts val="1400"/>
              <a:buChar char="○"/>
            </a:pPr>
            <a:r>
              <a:rPr lang="en"/>
              <a:t>Buffering and Synchronization</a:t>
            </a:r>
            <a:endParaRPr/>
          </a:p>
          <a:p>
            <a:pPr indent="-317500" lvl="1" marL="914400" rtl="0" algn="l">
              <a:spcBef>
                <a:spcPts val="0"/>
              </a:spcBef>
              <a:spcAft>
                <a:spcPts val="0"/>
              </a:spcAft>
              <a:buSzPts val="1400"/>
              <a:buChar char="○"/>
            </a:pPr>
            <a:r>
              <a:rPr lang="en"/>
              <a:t>Data Manipulation</a:t>
            </a:r>
            <a:endParaRPr/>
          </a:p>
          <a:p>
            <a:pPr indent="-317500" lvl="1" marL="914400" rtl="0" algn="l">
              <a:spcBef>
                <a:spcPts val="0"/>
              </a:spcBef>
              <a:spcAft>
                <a:spcPts val="0"/>
              </a:spcAft>
              <a:buSzPts val="1400"/>
              <a:buChar char="○"/>
            </a:pPr>
            <a:r>
              <a:rPr lang="en"/>
              <a:t>Error Handling and Test</a:t>
            </a:r>
            <a:endParaRPr/>
          </a:p>
        </p:txBody>
      </p:sp>
      <p:pic>
        <p:nvPicPr>
          <p:cNvPr id="240" name="Google Shape;240;p28"/>
          <p:cNvPicPr preferRelativeResize="0"/>
          <p:nvPr/>
        </p:nvPicPr>
        <p:blipFill>
          <a:blip r:embed="rId3">
            <a:alphaModFix/>
          </a:blip>
          <a:stretch>
            <a:fillRect/>
          </a:stretch>
        </p:blipFill>
        <p:spPr>
          <a:xfrm>
            <a:off x="829652" y="2640300"/>
            <a:ext cx="7906143" cy="237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Memory</a:t>
            </a:r>
            <a:r>
              <a:rPr lang="en"/>
              <a:t>-VGA-Screen</a:t>
            </a:r>
            <a:endParaRPr/>
          </a:p>
        </p:txBody>
      </p:sp>
      <p:sp>
        <p:nvSpPr>
          <p:cNvPr id="246" name="Google Shape;24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Stream-to-memory module</a:t>
            </a:r>
            <a:endParaRPr/>
          </a:p>
          <a:p>
            <a:pPr indent="-317500" lvl="1" marL="914400" rtl="0" algn="l">
              <a:spcBef>
                <a:spcPts val="0"/>
              </a:spcBef>
              <a:spcAft>
                <a:spcPts val="0"/>
              </a:spcAft>
              <a:buSzPts val="1400"/>
              <a:buChar char="○"/>
            </a:pPr>
            <a:r>
              <a:rPr lang="en"/>
              <a:t>Input wire [x:0] address, x depends on size of the image</a:t>
            </a:r>
            <a:endParaRPr/>
          </a:p>
          <a:p>
            <a:pPr indent="-317500" lvl="1" marL="914400" rtl="0" algn="l">
              <a:spcBef>
                <a:spcPts val="0"/>
              </a:spcBef>
              <a:spcAft>
                <a:spcPts val="0"/>
              </a:spcAft>
              <a:buSzPts val="1400"/>
              <a:buChar char="○"/>
            </a:pPr>
            <a:r>
              <a:rPr lang="en"/>
              <a:t>(We assign the address values in the top module)</a:t>
            </a:r>
            <a:endParaRPr/>
          </a:p>
          <a:p>
            <a:pPr indent="-317500" lvl="1" marL="914400" rtl="0" algn="l">
              <a:spcBef>
                <a:spcPts val="0"/>
              </a:spcBef>
              <a:spcAft>
                <a:spcPts val="0"/>
              </a:spcAft>
              <a:buSzPts val="1400"/>
              <a:buChar char="○"/>
            </a:pPr>
            <a:r>
              <a:rPr lang="en"/>
              <a:t>Input [3:0] data_in : This is the stream of pixels </a:t>
            </a:r>
            <a:endParaRPr/>
          </a:p>
          <a:p>
            <a:pPr indent="-317500" lvl="1" marL="914400" rtl="0" algn="l">
              <a:spcBef>
                <a:spcPts val="0"/>
              </a:spcBef>
              <a:spcAft>
                <a:spcPts val="0"/>
              </a:spcAft>
              <a:buSzPts val="1400"/>
              <a:buChar char="○"/>
            </a:pPr>
            <a:r>
              <a:rPr lang="en"/>
              <a:t>Output [3:0] data_out [y:z] , y,z depend on the size of the image</a:t>
            </a:r>
            <a:endParaRPr/>
          </a:p>
          <a:p>
            <a:pPr indent="-342900" lvl="0" marL="457200" rtl="0" algn="l">
              <a:spcBef>
                <a:spcPts val="0"/>
              </a:spcBef>
              <a:spcAft>
                <a:spcPts val="0"/>
              </a:spcAft>
              <a:buSzPts val="1800"/>
              <a:buChar char="●"/>
            </a:pPr>
            <a:r>
              <a:rPr lang="en"/>
              <a:t>VGA module</a:t>
            </a:r>
            <a:endParaRPr/>
          </a:p>
          <a:p>
            <a:pPr indent="-317500" lvl="1" marL="914400" rtl="0" algn="l">
              <a:spcBef>
                <a:spcPts val="0"/>
              </a:spcBef>
              <a:spcAft>
                <a:spcPts val="0"/>
              </a:spcAft>
              <a:buSzPts val="1400"/>
              <a:buChar char="○"/>
            </a:pPr>
            <a:r>
              <a:rPr lang="en"/>
              <a:t>Input [3:0] data_in [y:z]</a:t>
            </a:r>
            <a:endParaRPr/>
          </a:p>
          <a:p>
            <a:pPr indent="-317500" lvl="1" marL="914400" rtl="0" algn="l">
              <a:spcBef>
                <a:spcPts val="0"/>
              </a:spcBef>
              <a:spcAft>
                <a:spcPts val="0"/>
              </a:spcAft>
              <a:buSzPts val="1400"/>
              <a:buChar char="○"/>
            </a:pPr>
            <a:r>
              <a:rPr lang="en"/>
              <a:t>output</a:t>
            </a:r>
            <a:r>
              <a:rPr lang="en"/>
              <a:t> reg [3:0] red</a:t>
            </a:r>
            <a:endParaRPr/>
          </a:p>
          <a:p>
            <a:pPr indent="-317500" lvl="1" marL="914400" rtl="0" algn="l">
              <a:spcBef>
                <a:spcPts val="0"/>
              </a:spcBef>
              <a:spcAft>
                <a:spcPts val="0"/>
              </a:spcAft>
              <a:buSzPts val="1400"/>
              <a:buChar char="○"/>
            </a:pPr>
            <a:r>
              <a:rPr lang="en"/>
              <a:t>output reg [3:0] green</a:t>
            </a:r>
            <a:endParaRPr/>
          </a:p>
          <a:p>
            <a:pPr indent="-317500" lvl="1" marL="914400" rtl="0" algn="l">
              <a:spcBef>
                <a:spcPts val="0"/>
              </a:spcBef>
              <a:spcAft>
                <a:spcPts val="0"/>
              </a:spcAft>
              <a:buSzPts val="1400"/>
              <a:buChar char="○"/>
            </a:pPr>
            <a:r>
              <a:rPr lang="en"/>
              <a:t>output reg [3:0] blue</a:t>
            </a:r>
            <a:endParaRPr/>
          </a:p>
          <a:p>
            <a:pPr indent="-317500" lvl="1" marL="914400" rtl="0" algn="l">
              <a:spcBef>
                <a:spcPts val="0"/>
              </a:spcBef>
              <a:spcAft>
                <a:spcPts val="0"/>
              </a:spcAft>
              <a:buSzPts val="1400"/>
              <a:buChar char="○"/>
            </a:pPr>
            <a:r>
              <a:rPr lang="en"/>
              <a:t>output reg hsync, vsync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VGA Module(For 640*480 Resolution)</a:t>
            </a:r>
            <a:endParaRPr/>
          </a:p>
        </p:txBody>
      </p:sp>
      <p:sp>
        <p:nvSpPr>
          <p:cNvPr id="252" name="Google Shape;25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HSYNC VSYNC: signals used for synchronizing the display of image data on a monitor.</a:t>
            </a:r>
            <a:endParaRPr/>
          </a:p>
          <a:p>
            <a:pPr indent="-342900" lvl="0" marL="457200" rtl="0" algn="l">
              <a:spcBef>
                <a:spcPts val="0"/>
              </a:spcBef>
              <a:spcAft>
                <a:spcPts val="0"/>
              </a:spcAft>
              <a:buSzPts val="1800"/>
              <a:buChar char="●"/>
            </a:pPr>
            <a:r>
              <a:rPr lang="en"/>
              <a:t>HSYNC Functioning: When a line of pixels (a row) is finished being displayed, the HSYNC signal tells the display to move the beam back to the left side of the screen to start displaying the next line.</a:t>
            </a:r>
            <a:endParaRPr/>
          </a:p>
          <a:p>
            <a:pPr indent="-342900" lvl="0" marL="457200" rtl="0" algn="l">
              <a:spcBef>
                <a:spcPts val="0"/>
              </a:spcBef>
              <a:spcAft>
                <a:spcPts val="0"/>
              </a:spcAft>
              <a:buSzPts val="1800"/>
              <a:buChar char="●"/>
            </a:pPr>
            <a:r>
              <a:rPr lang="en"/>
              <a:t>To let the image shown on screen is </a:t>
            </a:r>
            <a:r>
              <a:rPr lang="en"/>
              <a:t>grayscale</a:t>
            </a:r>
            <a:r>
              <a:rPr lang="en"/>
              <a:t>, we need to assign the grayscale pixel value (0-255) to all Red, Green and Blue ports.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VGA Module</a:t>
            </a:r>
            <a:endParaRPr/>
          </a:p>
        </p:txBody>
      </p:sp>
      <p:sp>
        <p:nvSpPr>
          <p:cNvPr id="258" name="Google Shape;258;p31"/>
          <p:cNvSpPr txBox="1"/>
          <p:nvPr>
            <p:ph idx="1" type="body"/>
          </p:nvPr>
        </p:nvSpPr>
        <p:spPr>
          <a:xfrm>
            <a:off x="71675" y="1152475"/>
            <a:ext cx="6000000" cy="37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assign HSYNC = (h_counter &lt; (active_h_pixels + front_porch_h_pixels)) || (h_counter &gt;= (active_h_pixels + front_porch_h_pixels + sync_pulse_h_pixels));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assign VSYNC = (v_counter &lt; (active_v_lines + front_porch_v_lines)) || (v_counter &gt;= (active_v_lines + front_porch_v_lines + sync_pulse_v_lines));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For different resolution, we need to make a </a:t>
            </a:r>
            <a:r>
              <a:rPr lang="en"/>
              <a:t>adjustment</a:t>
            </a:r>
            <a:endParaRPr/>
          </a:p>
        </p:txBody>
      </p:sp>
      <p:pic>
        <p:nvPicPr>
          <p:cNvPr id="259" name="Google Shape;259;p31"/>
          <p:cNvPicPr preferRelativeResize="0"/>
          <p:nvPr/>
        </p:nvPicPr>
        <p:blipFill>
          <a:blip r:embed="rId3">
            <a:alphaModFix/>
          </a:blip>
          <a:stretch>
            <a:fillRect/>
          </a:stretch>
        </p:blipFill>
        <p:spPr>
          <a:xfrm>
            <a:off x="5846475" y="1152475"/>
            <a:ext cx="3297526" cy="399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4965" lvl="0" marL="457200" rtl="0" algn="l">
              <a:lnSpc>
                <a:spcPct val="50000"/>
              </a:lnSpc>
              <a:spcBef>
                <a:spcPts val="0"/>
              </a:spcBef>
              <a:spcAft>
                <a:spcPts val="0"/>
              </a:spcAft>
              <a:buSzPts val="1990"/>
              <a:buChar char="●"/>
            </a:pPr>
            <a:r>
              <a:rPr lang="en" sz="1990"/>
              <a:t>Review of project</a:t>
            </a:r>
            <a:endParaRPr sz="1990"/>
          </a:p>
          <a:p>
            <a:pPr indent="0" lvl="0" marL="0" rtl="0" algn="l">
              <a:lnSpc>
                <a:spcPct val="50000"/>
              </a:lnSpc>
              <a:spcBef>
                <a:spcPts val="1200"/>
              </a:spcBef>
              <a:spcAft>
                <a:spcPts val="0"/>
              </a:spcAft>
              <a:buSzPts val="605"/>
              <a:buNone/>
            </a:pPr>
            <a:r>
              <a:t/>
            </a:r>
            <a:endParaRPr sz="1990"/>
          </a:p>
          <a:p>
            <a:pPr indent="-354965" lvl="0" marL="457200" rtl="0" algn="l">
              <a:lnSpc>
                <a:spcPct val="50000"/>
              </a:lnSpc>
              <a:spcBef>
                <a:spcPts val="1200"/>
              </a:spcBef>
              <a:spcAft>
                <a:spcPts val="0"/>
              </a:spcAft>
              <a:buSzPts val="1990"/>
              <a:buChar char="●"/>
            </a:pPr>
            <a:r>
              <a:rPr lang="en" sz="1990"/>
              <a:t>Detailed breakdown</a:t>
            </a:r>
            <a:endParaRPr sz="1990"/>
          </a:p>
          <a:p>
            <a:pPr indent="0" lvl="0" marL="0" rtl="0" algn="l">
              <a:lnSpc>
                <a:spcPct val="50000"/>
              </a:lnSpc>
              <a:spcBef>
                <a:spcPts val="1200"/>
              </a:spcBef>
              <a:spcAft>
                <a:spcPts val="0"/>
              </a:spcAft>
              <a:buSzPts val="605"/>
              <a:buNone/>
            </a:pPr>
            <a:r>
              <a:t/>
            </a:r>
            <a:endParaRPr sz="1990"/>
          </a:p>
          <a:p>
            <a:pPr indent="-354965" lvl="0" marL="457200" rtl="0" algn="l">
              <a:lnSpc>
                <a:spcPct val="50000"/>
              </a:lnSpc>
              <a:spcBef>
                <a:spcPts val="1200"/>
              </a:spcBef>
              <a:spcAft>
                <a:spcPts val="0"/>
              </a:spcAft>
              <a:buSzPts val="1990"/>
              <a:buChar char="●"/>
            </a:pPr>
            <a:r>
              <a:rPr lang="en" sz="1990"/>
              <a:t>Understanding module by module</a:t>
            </a:r>
            <a:endParaRPr sz="1990"/>
          </a:p>
          <a:p>
            <a:pPr indent="0" lvl="0" marL="0" rtl="0" algn="l">
              <a:lnSpc>
                <a:spcPct val="50000"/>
              </a:lnSpc>
              <a:spcBef>
                <a:spcPts val="1200"/>
              </a:spcBef>
              <a:spcAft>
                <a:spcPts val="0"/>
              </a:spcAft>
              <a:buSzPts val="605"/>
              <a:buNone/>
            </a:pPr>
            <a:r>
              <a:t/>
            </a:r>
            <a:endParaRPr sz="1990"/>
          </a:p>
          <a:p>
            <a:pPr indent="-354965" lvl="0" marL="457200" rtl="0" algn="l">
              <a:lnSpc>
                <a:spcPct val="50000"/>
              </a:lnSpc>
              <a:spcBef>
                <a:spcPts val="1200"/>
              </a:spcBef>
              <a:spcAft>
                <a:spcPts val="0"/>
              </a:spcAft>
              <a:buSzPts val="1990"/>
              <a:buChar char="●"/>
            </a:pPr>
            <a:r>
              <a:rPr lang="en" sz="1990"/>
              <a:t>Examples of processed images</a:t>
            </a:r>
            <a:endParaRPr sz="1990"/>
          </a:p>
          <a:p>
            <a:pPr indent="0" lvl="0" marL="0" rtl="0" algn="l">
              <a:lnSpc>
                <a:spcPct val="50000"/>
              </a:lnSpc>
              <a:spcBef>
                <a:spcPts val="1200"/>
              </a:spcBef>
              <a:spcAft>
                <a:spcPts val="0"/>
              </a:spcAft>
              <a:buSzPts val="605"/>
              <a:buNone/>
            </a:pPr>
            <a:r>
              <a:t/>
            </a:r>
            <a:endParaRPr sz="1990"/>
          </a:p>
          <a:p>
            <a:pPr indent="-354965" lvl="0" marL="457200" rtl="0" algn="l">
              <a:lnSpc>
                <a:spcPct val="50000"/>
              </a:lnSpc>
              <a:spcBef>
                <a:spcPts val="1200"/>
              </a:spcBef>
              <a:spcAft>
                <a:spcPts val="0"/>
              </a:spcAft>
              <a:buSzPts val="1990"/>
              <a:buChar char="●"/>
            </a:pPr>
            <a:r>
              <a:rPr lang="en" sz="1990"/>
              <a:t>Successes</a:t>
            </a:r>
            <a:endParaRPr sz="1990"/>
          </a:p>
          <a:p>
            <a:pPr indent="0" lvl="0" marL="0" rtl="0" algn="l">
              <a:lnSpc>
                <a:spcPct val="50000"/>
              </a:lnSpc>
              <a:spcBef>
                <a:spcPts val="1200"/>
              </a:spcBef>
              <a:spcAft>
                <a:spcPts val="0"/>
              </a:spcAft>
              <a:buSzPts val="605"/>
              <a:buNone/>
            </a:pPr>
            <a:r>
              <a:t/>
            </a:r>
            <a:endParaRPr sz="1990"/>
          </a:p>
          <a:p>
            <a:pPr indent="-354965" lvl="0" marL="457200" rtl="0" algn="l">
              <a:lnSpc>
                <a:spcPct val="50000"/>
              </a:lnSpc>
              <a:spcBef>
                <a:spcPts val="1200"/>
              </a:spcBef>
              <a:spcAft>
                <a:spcPts val="0"/>
              </a:spcAft>
              <a:buSzPts val="1990"/>
              <a:buChar char="●"/>
            </a:pPr>
            <a:r>
              <a:rPr lang="en" sz="1990"/>
              <a:t>Shortcomings/What’s Left</a:t>
            </a:r>
            <a:endParaRPr sz="199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Constraints</a:t>
            </a:r>
            <a:endParaRPr/>
          </a:p>
        </p:txBody>
      </p:sp>
      <p:sp>
        <p:nvSpPr>
          <p:cNvPr id="265" name="Google Shape;26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6" name="Google Shape;266;p32"/>
          <p:cNvPicPr preferRelativeResize="0"/>
          <p:nvPr/>
        </p:nvPicPr>
        <p:blipFill>
          <a:blip r:embed="rId3">
            <a:alphaModFix/>
          </a:blip>
          <a:stretch>
            <a:fillRect/>
          </a:stretch>
        </p:blipFill>
        <p:spPr>
          <a:xfrm>
            <a:off x="0" y="1017725"/>
            <a:ext cx="9144000" cy="4125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VGA Simulation Result</a:t>
            </a:r>
            <a:endParaRPr/>
          </a:p>
        </p:txBody>
      </p:sp>
      <p:sp>
        <p:nvSpPr>
          <p:cNvPr id="272" name="Google Shape;27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3" name="Google Shape;273;p33"/>
          <p:cNvPicPr preferRelativeResize="0"/>
          <p:nvPr/>
        </p:nvPicPr>
        <p:blipFill>
          <a:blip r:embed="rId3">
            <a:alphaModFix/>
          </a:blip>
          <a:stretch>
            <a:fillRect/>
          </a:stretch>
        </p:blipFill>
        <p:spPr>
          <a:xfrm>
            <a:off x="0" y="1152475"/>
            <a:ext cx="9144000" cy="3991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VGA Simulation Result</a:t>
            </a:r>
            <a:endParaRPr/>
          </a:p>
        </p:txBody>
      </p:sp>
      <p:sp>
        <p:nvSpPr>
          <p:cNvPr id="279" name="Google Shape;27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0" name="Google Shape;280;p34"/>
          <p:cNvPicPr preferRelativeResize="0"/>
          <p:nvPr/>
        </p:nvPicPr>
        <p:blipFill>
          <a:blip r:embed="rId3">
            <a:alphaModFix/>
          </a:blip>
          <a:stretch>
            <a:fillRect/>
          </a:stretch>
        </p:blipFill>
        <p:spPr>
          <a:xfrm>
            <a:off x="0" y="1152475"/>
            <a:ext cx="9144000" cy="39910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VGA Simulation Result</a:t>
            </a:r>
            <a:endParaRPr/>
          </a:p>
        </p:txBody>
      </p:sp>
      <p:sp>
        <p:nvSpPr>
          <p:cNvPr id="286" name="Google Shape;28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7" name="Google Shape;287;p35"/>
          <p:cNvPicPr preferRelativeResize="0"/>
          <p:nvPr/>
        </p:nvPicPr>
        <p:blipFill>
          <a:blip r:embed="rId3">
            <a:alphaModFix/>
          </a:blip>
          <a:stretch>
            <a:fillRect/>
          </a:stretch>
        </p:blipFill>
        <p:spPr>
          <a:xfrm>
            <a:off x="0" y="1152475"/>
            <a:ext cx="9143999" cy="39910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6"/>
          <p:cNvPicPr preferRelativeResize="0"/>
          <p:nvPr/>
        </p:nvPicPr>
        <p:blipFill>
          <a:blip r:embed="rId3">
            <a:alphaModFix/>
          </a:blip>
          <a:stretch>
            <a:fillRect/>
          </a:stretch>
        </p:blipFill>
        <p:spPr>
          <a:xfrm>
            <a:off x="51550" y="2660375"/>
            <a:ext cx="3582876" cy="2388575"/>
          </a:xfrm>
          <a:prstGeom prst="rect">
            <a:avLst/>
          </a:prstGeom>
          <a:noFill/>
          <a:ln>
            <a:noFill/>
          </a:ln>
        </p:spPr>
      </p:pic>
      <p:pic>
        <p:nvPicPr>
          <p:cNvPr id="293" name="Google Shape;293;p36"/>
          <p:cNvPicPr preferRelativeResize="0"/>
          <p:nvPr/>
        </p:nvPicPr>
        <p:blipFill>
          <a:blip r:embed="rId4">
            <a:alphaModFix/>
          </a:blip>
          <a:stretch>
            <a:fillRect/>
          </a:stretch>
        </p:blipFill>
        <p:spPr>
          <a:xfrm flipH="1">
            <a:off x="5370450" y="2660375"/>
            <a:ext cx="3647494" cy="2388575"/>
          </a:xfrm>
          <a:prstGeom prst="rect">
            <a:avLst/>
          </a:prstGeom>
          <a:noFill/>
          <a:ln>
            <a:noFill/>
          </a:ln>
        </p:spPr>
      </p:pic>
      <p:sp>
        <p:nvSpPr>
          <p:cNvPr id="294" name="Google Shape;294;p36"/>
          <p:cNvSpPr txBox="1"/>
          <p:nvPr/>
        </p:nvSpPr>
        <p:spPr>
          <a:xfrm>
            <a:off x="1135725" y="2178650"/>
            <a:ext cx="161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DetectoVision</a:t>
            </a:r>
            <a:endParaRPr sz="1800">
              <a:solidFill>
                <a:schemeClr val="dk2"/>
              </a:solidFill>
            </a:endParaRPr>
          </a:p>
        </p:txBody>
      </p:sp>
      <p:sp>
        <p:nvSpPr>
          <p:cNvPr id="295" name="Google Shape;295;p36"/>
          <p:cNvSpPr txBox="1"/>
          <p:nvPr/>
        </p:nvSpPr>
        <p:spPr>
          <a:xfrm>
            <a:off x="6431625" y="2178650"/>
            <a:ext cx="200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Edge Detectors</a:t>
            </a:r>
            <a:endParaRPr sz="1800">
              <a:solidFill>
                <a:schemeClr val="dk2"/>
              </a:solidFill>
            </a:endParaRPr>
          </a:p>
        </p:txBody>
      </p:sp>
      <p:pic>
        <p:nvPicPr>
          <p:cNvPr id="296" name="Google Shape;296;p36"/>
          <p:cNvPicPr preferRelativeResize="0"/>
          <p:nvPr/>
        </p:nvPicPr>
        <p:blipFill>
          <a:blip r:embed="rId5">
            <a:alphaModFix/>
          </a:blip>
          <a:stretch>
            <a:fillRect/>
          </a:stretch>
        </p:blipFill>
        <p:spPr>
          <a:xfrm>
            <a:off x="2904225" y="152400"/>
            <a:ext cx="3375001" cy="22500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nvSpPr>
        <p:spPr>
          <a:xfrm>
            <a:off x="1135725" y="2178650"/>
            <a:ext cx="161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DetectoVision</a:t>
            </a:r>
            <a:endParaRPr sz="1800">
              <a:solidFill>
                <a:schemeClr val="dk2"/>
              </a:solidFill>
            </a:endParaRPr>
          </a:p>
        </p:txBody>
      </p:sp>
      <p:sp>
        <p:nvSpPr>
          <p:cNvPr id="302" name="Google Shape;302;p37"/>
          <p:cNvSpPr txBox="1"/>
          <p:nvPr/>
        </p:nvSpPr>
        <p:spPr>
          <a:xfrm>
            <a:off x="6431625" y="2178650"/>
            <a:ext cx="200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Edge Detectors</a:t>
            </a:r>
            <a:endParaRPr sz="1800">
              <a:solidFill>
                <a:schemeClr val="dk2"/>
              </a:solidFill>
            </a:endParaRPr>
          </a:p>
        </p:txBody>
      </p:sp>
      <p:pic>
        <p:nvPicPr>
          <p:cNvPr id="303" name="Google Shape;303;p37"/>
          <p:cNvPicPr preferRelativeResize="0"/>
          <p:nvPr/>
        </p:nvPicPr>
        <p:blipFill>
          <a:blip r:embed="rId3">
            <a:alphaModFix/>
          </a:blip>
          <a:stretch>
            <a:fillRect/>
          </a:stretch>
        </p:blipFill>
        <p:spPr>
          <a:xfrm>
            <a:off x="3045763" y="0"/>
            <a:ext cx="3052476" cy="2034975"/>
          </a:xfrm>
          <a:prstGeom prst="rect">
            <a:avLst/>
          </a:prstGeom>
          <a:noFill/>
          <a:ln>
            <a:noFill/>
          </a:ln>
        </p:spPr>
      </p:pic>
      <p:pic>
        <p:nvPicPr>
          <p:cNvPr id="304" name="Google Shape;304;p37"/>
          <p:cNvPicPr preferRelativeResize="0"/>
          <p:nvPr/>
        </p:nvPicPr>
        <p:blipFill>
          <a:blip r:embed="rId4">
            <a:alphaModFix/>
          </a:blip>
          <a:stretch>
            <a:fillRect/>
          </a:stretch>
        </p:blipFill>
        <p:spPr>
          <a:xfrm>
            <a:off x="5593925" y="2640350"/>
            <a:ext cx="3301835" cy="2198350"/>
          </a:xfrm>
          <a:prstGeom prst="rect">
            <a:avLst/>
          </a:prstGeom>
          <a:noFill/>
          <a:ln>
            <a:noFill/>
          </a:ln>
        </p:spPr>
      </p:pic>
      <p:pic>
        <p:nvPicPr>
          <p:cNvPr id="305" name="Google Shape;305;p37"/>
          <p:cNvPicPr preferRelativeResize="0"/>
          <p:nvPr/>
        </p:nvPicPr>
        <p:blipFill>
          <a:blip r:embed="rId5">
            <a:alphaModFix/>
          </a:blip>
          <a:stretch>
            <a:fillRect/>
          </a:stretch>
        </p:blipFill>
        <p:spPr>
          <a:xfrm>
            <a:off x="825350" y="2640350"/>
            <a:ext cx="3293231" cy="2198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311700" y="433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Successes</a:t>
            </a:r>
            <a:endParaRPr/>
          </a:p>
        </p:txBody>
      </p:sp>
      <p:sp>
        <p:nvSpPr>
          <p:cNvPr id="311" name="Google Shape;3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2000"/>
              <a:t>Running the entire pipeline without using the FPGA</a:t>
            </a:r>
            <a:endParaRPr sz="2000"/>
          </a:p>
          <a:p>
            <a:pPr indent="-342900" lvl="0" marL="457200" rtl="0" algn="l">
              <a:lnSpc>
                <a:spcPct val="150000"/>
              </a:lnSpc>
              <a:spcBef>
                <a:spcPts val="1200"/>
              </a:spcBef>
              <a:spcAft>
                <a:spcPts val="0"/>
              </a:spcAft>
              <a:buSzPts val="1800"/>
              <a:buChar char="●"/>
            </a:pPr>
            <a:r>
              <a:rPr lang="en"/>
              <a:t>Constructed two simulations of the entire pipeline using Vivado</a:t>
            </a:r>
            <a:endParaRPr/>
          </a:p>
          <a:p>
            <a:pPr indent="-342900" lvl="0" marL="457200" rtl="0" algn="l">
              <a:lnSpc>
                <a:spcPct val="150000"/>
              </a:lnSpc>
              <a:spcBef>
                <a:spcPts val="0"/>
              </a:spcBef>
              <a:spcAft>
                <a:spcPts val="0"/>
              </a:spcAft>
              <a:buSzPts val="1800"/>
              <a:buChar char="●"/>
            </a:pPr>
            <a:r>
              <a:rPr lang="en"/>
              <a:t>The simulations can </a:t>
            </a:r>
            <a:r>
              <a:rPr lang="en"/>
              <a:t>emulate</a:t>
            </a:r>
            <a:r>
              <a:rPr lang="en"/>
              <a:t> the UART communication between PC and FPGA</a:t>
            </a:r>
            <a:endParaRPr/>
          </a:p>
          <a:p>
            <a:pPr indent="-342900" lvl="0" marL="457200" rtl="0" algn="l">
              <a:lnSpc>
                <a:spcPct val="150000"/>
              </a:lnSpc>
              <a:spcBef>
                <a:spcPts val="0"/>
              </a:spcBef>
              <a:spcAft>
                <a:spcPts val="0"/>
              </a:spcAft>
              <a:buSzPts val="1800"/>
              <a:buChar char="●"/>
            </a:pPr>
            <a:r>
              <a:rPr lang="en"/>
              <a:t>The simulation takes an image as input and outputs the processed image back to the PC using UART</a:t>
            </a:r>
            <a:endParaRPr/>
          </a:p>
          <a:p>
            <a:pPr indent="-342900" lvl="0" marL="457200" rtl="0" algn="l">
              <a:lnSpc>
                <a:spcPct val="150000"/>
              </a:lnSpc>
              <a:spcBef>
                <a:spcPts val="0"/>
              </a:spcBef>
              <a:spcAft>
                <a:spcPts val="0"/>
              </a:spcAft>
              <a:buSzPts val="1800"/>
              <a:buChar char="●"/>
            </a:pPr>
            <a:r>
              <a:rPr lang="en"/>
              <a:t>The images above were obtained this way</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Shortcomings/What’s Left</a:t>
            </a:r>
            <a:endParaRPr/>
          </a:p>
        </p:txBody>
      </p:sp>
      <p:sp>
        <p:nvSpPr>
          <p:cNvPr id="317" name="Google Shape;31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current version of Sobel stores the image, we are working to not have to rebuild the image until the final output</a:t>
            </a:r>
            <a:endParaRPr/>
          </a:p>
          <a:p>
            <a:pPr indent="-317182" lvl="0" marL="457200" rtl="0" algn="l">
              <a:lnSpc>
                <a:spcPct val="150000"/>
              </a:lnSpc>
              <a:spcBef>
                <a:spcPts val="0"/>
              </a:spcBef>
              <a:spcAft>
                <a:spcPts val="0"/>
              </a:spcAft>
              <a:buSzPts val="1395"/>
              <a:buChar char="●"/>
            </a:pPr>
            <a:r>
              <a:rPr lang="en"/>
              <a:t>The threshold of the sobel filter still needs adjustment</a:t>
            </a:r>
            <a:endParaRPr/>
          </a:p>
          <a:p>
            <a:pPr indent="-342900" lvl="0" marL="457200" rtl="0" algn="l">
              <a:lnSpc>
                <a:spcPct val="150000"/>
              </a:lnSpc>
              <a:spcBef>
                <a:spcPts val="0"/>
              </a:spcBef>
              <a:spcAft>
                <a:spcPts val="0"/>
              </a:spcAft>
              <a:buSzPts val="1800"/>
              <a:buChar char="●"/>
            </a:pPr>
            <a:r>
              <a:rPr lang="en"/>
              <a:t>We will add a switch to the algorithm so that the user can adjust the sensitivity of the algorithm(threshold) by changing the switch on the FPGA</a:t>
            </a:r>
            <a:endParaRPr/>
          </a:p>
          <a:p>
            <a:pPr indent="-342900" lvl="0" marL="457200" rtl="0" algn="l">
              <a:lnSpc>
                <a:spcPct val="150000"/>
              </a:lnSpc>
              <a:spcBef>
                <a:spcPts val="0"/>
              </a:spcBef>
              <a:spcAft>
                <a:spcPts val="0"/>
              </a:spcAft>
              <a:buSzPts val="1800"/>
              <a:buChar char="●"/>
            </a:pPr>
            <a:r>
              <a:rPr lang="en"/>
              <a:t>There is still a possibility for video</a:t>
            </a:r>
            <a:endParaRPr/>
          </a:p>
          <a:p>
            <a:pPr indent="-342900" lvl="0" marL="457200" rtl="0" algn="l">
              <a:lnSpc>
                <a:spcPct val="150000"/>
              </a:lnSpc>
              <a:spcBef>
                <a:spcPts val="0"/>
              </a:spcBef>
              <a:spcAft>
                <a:spcPts val="0"/>
              </a:spcAft>
              <a:buSzPts val="1800"/>
              <a:buChar char="●"/>
            </a:pPr>
            <a:r>
              <a:rPr lang="en"/>
              <a:t>We have not yet actually implemented this on an FPGA (sprinklers)</a:t>
            </a:r>
            <a:endParaRPr/>
          </a:p>
          <a:p>
            <a:pPr indent="0" lvl="0" marL="0" rtl="0" algn="l">
              <a:lnSpc>
                <a:spcPct val="95000"/>
              </a:lnSpc>
              <a:spcBef>
                <a:spcPts val="1200"/>
              </a:spcBef>
              <a:spcAft>
                <a:spcPts val="1200"/>
              </a:spcAft>
              <a:buSzPts val="852"/>
              <a:buNone/>
            </a:pPr>
            <a:r>
              <a:t/>
            </a:r>
            <a:endParaRPr sz="1395"/>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23" name="Google Shape;32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https://www.youtube.com/watch?v=sTHckUyxwp8</a:t>
            </a:r>
            <a:endParaRPr/>
          </a:p>
          <a:p>
            <a:pPr indent="0" lvl="0" marL="0" rtl="0" algn="l">
              <a:spcBef>
                <a:spcPts val="1200"/>
              </a:spcBef>
              <a:spcAft>
                <a:spcPts val="0"/>
              </a:spcAft>
              <a:buNone/>
            </a:pPr>
            <a:r>
              <a:rPr lang="en"/>
              <a:t>https://www.secureideas.com/blog/hardware-hacking-finding-uart-pinouts-on-pcbs</a:t>
            </a:r>
            <a:endParaRPr/>
          </a:p>
          <a:p>
            <a:pPr indent="0" lvl="0" marL="0" rtl="0" algn="l">
              <a:spcBef>
                <a:spcPts val="1200"/>
              </a:spcBef>
              <a:spcAft>
                <a:spcPts val="0"/>
              </a:spcAft>
              <a:buNone/>
            </a:pPr>
            <a:r>
              <a:rPr lang="en" u="sng">
                <a:solidFill>
                  <a:schemeClr val="hlink"/>
                </a:solidFill>
                <a:hlinkClick r:id="rId4"/>
              </a:rPr>
              <a:t>https://www.digi.com/resources/documentation/Digidocs/90001541/reference/r_serial_data.htm?TocPath=Serial%20communication|_____2</a:t>
            </a:r>
            <a:endParaRPr/>
          </a:p>
          <a:p>
            <a:pPr indent="0" lvl="0" marL="0" rtl="0" algn="l">
              <a:spcBef>
                <a:spcPts val="1200"/>
              </a:spcBef>
              <a:spcAft>
                <a:spcPts val="0"/>
              </a:spcAft>
              <a:buNone/>
            </a:pPr>
            <a:r>
              <a:rPr lang="en" u="sng">
                <a:solidFill>
                  <a:schemeClr val="hlink"/>
                </a:solidFill>
                <a:hlinkClick r:id="rId5"/>
              </a:rPr>
              <a:t>https://www.chipverify.com/verilog/verilog-file-io-operations</a:t>
            </a:r>
            <a:endParaRPr/>
          </a:p>
          <a:p>
            <a:pPr indent="0" lvl="0" marL="0" rtl="0" algn="l">
              <a:spcBef>
                <a:spcPts val="1200"/>
              </a:spcBef>
              <a:spcAft>
                <a:spcPts val="1200"/>
              </a:spcAft>
              <a:buNone/>
            </a:pPr>
            <a:r>
              <a:rPr lang="en"/>
              <a:t>https://www.edaboard.com/threads/writing-values-of-a-variable-to-a-file-using-verilog-hdl.209993/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4805" lvl="0" marL="457200" rtl="0" algn="l">
              <a:lnSpc>
                <a:spcPct val="150000"/>
              </a:lnSpc>
              <a:spcBef>
                <a:spcPts val="0"/>
              </a:spcBef>
              <a:spcAft>
                <a:spcPts val="0"/>
              </a:spcAft>
              <a:buSzPts val="1830"/>
              <a:buChar char="●"/>
            </a:pPr>
            <a:r>
              <a:rPr lang="en" sz="1829"/>
              <a:t>Perform edge </a:t>
            </a:r>
            <a:r>
              <a:rPr lang="en" sz="1829"/>
              <a:t>detection</a:t>
            </a:r>
            <a:r>
              <a:rPr lang="en" sz="1829"/>
              <a:t> in Verilog</a:t>
            </a:r>
            <a:endParaRPr sz="1829"/>
          </a:p>
          <a:p>
            <a:pPr indent="-344805" lvl="0" marL="457200" rtl="0" algn="l">
              <a:lnSpc>
                <a:spcPct val="150000"/>
              </a:lnSpc>
              <a:spcBef>
                <a:spcPts val="0"/>
              </a:spcBef>
              <a:spcAft>
                <a:spcPts val="0"/>
              </a:spcAft>
              <a:buSzPts val="1830"/>
              <a:buChar char="●"/>
            </a:pPr>
            <a:r>
              <a:rPr lang="en" sz="1829"/>
              <a:t>Send an image through the UART port byte-by-byte</a:t>
            </a:r>
            <a:endParaRPr sz="1829"/>
          </a:p>
          <a:p>
            <a:pPr indent="-344805" lvl="0" marL="457200" rtl="0" algn="l">
              <a:lnSpc>
                <a:spcPct val="150000"/>
              </a:lnSpc>
              <a:spcBef>
                <a:spcPts val="0"/>
              </a:spcBef>
              <a:spcAft>
                <a:spcPts val="0"/>
              </a:spcAft>
              <a:buSzPts val="1830"/>
              <a:buChar char="●"/>
            </a:pPr>
            <a:r>
              <a:rPr lang="en" sz="1829"/>
              <a:t>The image is processed in a streamlined fashioned</a:t>
            </a:r>
            <a:endParaRPr sz="1829"/>
          </a:p>
          <a:p>
            <a:pPr indent="-344805" lvl="0" marL="457200" rtl="0" algn="l">
              <a:lnSpc>
                <a:spcPct val="150000"/>
              </a:lnSpc>
              <a:spcBef>
                <a:spcPts val="0"/>
              </a:spcBef>
              <a:spcAft>
                <a:spcPts val="0"/>
              </a:spcAft>
              <a:buSzPts val="1830"/>
              <a:buChar char="●"/>
            </a:pPr>
            <a:r>
              <a:rPr lang="en" sz="1829"/>
              <a:t>The image is not rebuilt until the final output</a:t>
            </a:r>
            <a:endParaRPr sz="1829"/>
          </a:p>
          <a:p>
            <a:pPr indent="-344805" lvl="0" marL="457200" rtl="0" algn="l">
              <a:lnSpc>
                <a:spcPct val="150000"/>
              </a:lnSpc>
              <a:spcBef>
                <a:spcPts val="0"/>
              </a:spcBef>
              <a:spcAft>
                <a:spcPts val="0"/>
              </a:spcAft>
              <a:buSzPts val="1830"/>
              <a:buChar char="●"/>
            </a:pPr>
            <a:r>
              <a:rPr lang="en" sz="1829"/>
              <a:t>Save on memory and speed compared to alternative implementations</a:t>
            </a:r>
            <a:endParaRPr sz="182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High-Level Functionality</a:t>
            </a:r>
            <a:endParaRPr/>
          </a:p>
        </p:txBody>
      </p:sp>
      <p:sp>
        <p:nvSpPr>
          <p:cNvPr id="73" name="Google Shape;73;p16"/>
          <p:cNvSpPr/>
          <p:nvPr/>
        </p:nvSpPr>
        <p:spPr>
          <a:xfrm>
            <a:off x="545800" y="1017725"/>
            <a:ext cx="2660100" cy="282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Python Transmitter and </a:t>
            </a:r>
            <a:r>
              <a:rPr lang="en" sz="2000"/>
              <a:t>Receiver</a:t>
            </a:r>
            <a:endParaRPr sz="2000"/>
          </a:p>
        </p:txBody>
      </p:sp>
      <p:sp>
        <p:nvSpPr>
          <p:cNvPr id="74" name="Google Shape;74;p16"/>
          <p:cNvSpPr/>
          <p:nvPr/>
        </p:nvSpPr>
        <p:spPr>
          <a:xfrm>
            <a:off x="6383775" y="4135125"/>
            <a:ext cx="2320800" cy="92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Display</a:t>
            </a:r>
            <a:endParaRPr sz="2200"/>
          </a:p>
        </p:txBody>
      </p:sp>
      <p:cxnSp>
        <p:nvCxnSpPr>
          <p:cNvPr id="75" name="Google Shape;75;p16"/>
          <p:cNvCxnSpPr>
            <a:endCxn id="76" idx="1"/>
          </p:cNvCxnSpPr>
          <p:nvPr/>
        </p:nvCxnSpPr>
        <p:spPr>
          <a:xfrm flipH="1" rot="10800000">
            <a:off x="3231075" y="731375"/>
            <a:ext cx="3152700" cy="14061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6"/>
          <p:cNvCxnSpPr>
            <a:stCxn id="78" idx="1"/>
            <a:endCxn id="73" idx="3"/>
          </p:cNvCxnSpPr>
          <p:nvPr/>
        </p:nvCxnSpPr>
        <p:spPr>
          <a:xfrm rot="10800000">
            <a:off x="3205875" y="2429725"/>
            <a:ext cx="3177900" cy="873900"/>
          </a:xfrm>
          <a:prstGeom prst="straightConnector1">
            <a:avLst/>
          </a:prstGeom>
          <a:noFill/>
          <a:ln cap="flat" cmpd="sng" w="9525">
            <a:solidFill>
              <a:schemeClr val="dk2"/>
            </a:solidFill>
            <a:prstDash val="solid"/>
            <a:round/>
            <a:headEnd len="med" w="med" type="none"/>
            <a:tailEnd len="med" w="med" type="triangle"/>
          </a:ln>
        </p:spPr>
      </p:cxnSp>
      <p:sp>
        <p:nvSpPr>
          <p:cNvPr id="79" name="Google Shape;79;p16"/>
          <p:cNvSpPr txBox="1"/>
          <p:nvPr/>
        </p:nvSpPr>
        <p:spPr>
          <a:xfrm>
            <a:off x="4221725" y="1017725"/>
            <a:ext cx="89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UART</a:t>
            </a:r>
            <a:endParaRPr sz="1800">
              <a:solidFill>
                <a:schemeClr val="dk2"/>
              </a:solidFill>
            </a:endParaRPr>
          </a:p>
        </p:txBody>
      </p:sp>
      <p:sp>
        <p:nvSpPr>
          <p:cNvPr id="80" name="Google Shape;80;p16"/>
          <p:cNvSpPr txBox="1"/>
          <p:nvPr/>
        </p:nvSpPr>
        <p:spPr>
          <a:xfrm>
            <a:off x="4221725" y="2840125"/>
            <a:ext cx="89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UART</a:t>
            </a:r>
            <a:endParaRPr sz="1800">
              <a:solidFill>
                <a:schemeClr val="dk2"/>
              </a:solidFill>
            </a:endParaRPr>
          </a:p>
        </p:txBody>
      </p:sp>
      <p:sp>
        <p:nvSpPr>
          <p:cNvPr id="76" name="Google Shape;76;p16"/>
          <p:cNvSpPr/>
          <p:nvPr/>
        </p:nvSpPr>
        <p:spPr>
          <a:xfrm>
            <a:off x="6383775" y="267875"/>
            <a:ext cx="2320800" cy="92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Building the Bytes</a:t>
            </a:r>
            <a:endParaRPr sz="1900"/>
          </a:p>
        </p:txBody>
      </p:sp>
      <p:sp>
        <p:nvSpPr>
          <p:cNvPr id="81" name="Google Shape;81;p16"/>
          <p:cNvSpPr/>
          <p:nvPr/>
        </p:nvSpPr>
        <p:spPr>
          <a:xfrm>
            <a:off x="6383775" y="1554000"/>
            <a:ext cx="2320800" cy="92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Extract Data</a:t>
            </a:r>
            <a:endParaRPr sz="1900"/>
          </a:p>
        </p:txBody>
      </p:sp>
      <p:sp>
        <p:nvSpPr>
          <p:cNvPr id="78" name="Google Shape;78;p16"/>
          <p:cNvSpPr/>
          <p:nvPr/>
        </p:nvSpPr>
        <p:spPr>
          <a:xfrm>
            <a:off x="6383775" y="2840125"/>
            <a:ext cx="2320800" cy="92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Detect Edges</a:t>
            </a:r>
            <a:endParaRPr sz="1900"/>
          </a:p>
        </p:txBody>
      </p:sp>
      <p:cxnSp>
        <p:nvCxnSpPr>
          <p:cNvPr id="82" name="Google Shape;82;p16"/>
          <p:cNvCxnSpPr>
            <a:stCxn id="76" idx="2"/>
            <a:endCxn id="81" idx="0"/>
          </p:cNvCxnSpPr>
          <p:nvPr/>
        </p:nvCxnSpPr>
        <p:spPr>
          <a:xfrm>
            <a:off x="7544175" y="1194875"/>
            <a:ext cx="0" cy="3591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6"/>
          <p:cNvCxnSpPr>
            <a:endCxn id="78" idx="0"/>
          </p:cNvCxnSpPr>
          <p:nvPr/>
        </p:nvCxnSpPr>
        <p:spPr>
          <a:xfrm>
            <a:off x="7529775" y="2490625"/>
            <a:ext cx="14400" cy="3495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6"/>
          <p:cNvCxnSpPr>
            <a:endCxn id="74" idx="0"/>
          </p:cNvCxnSpPr>
          <p:nvPr/>
        </p:nvCxnSpPr>
        <p:spPr>
          <a:xfrm>
            <a:off x="7542375" y="3789225"/>
            <a:ext cx="1800" cy="345900"/>
          </a:xfrm>
          <a:prstGeom prst="straightConnector1">
            <a:avLst/>
          </a:prstGeom>
          <a:noFill/>
          <a:ln cap="flat" cmpd="sng" w="9525">
            <a:solidFill>
              <a:schemeClr val="dk2"/>
            </a:solidFill>
            <a:prstDash val="solid"/>
            <a:round/>
            <a:headEnd len="med" w="med" type="none"/>
            <a:tailEnd len="med" w="med" type="triangle"/>
          </a:ln>
        </p:spPr>
      </p:cxnSp>
      <p:sp>
        <p:nvSpPr>
          <p:cNvPr id="85" name="Google Shape;85;p16"/>
          <p:cNvSpPr/>
          <p:nvPr/>
        </p:nvSpPr>
        <p:spPr>
          <a:xfrm>
            <a:off x="706000" y="4158025"/>
            <a:ext cx="2320800" cy="92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Output files</a:t>
            </a:r>
            <a:endParaRPr sz="1900"/>
          </a:p>
        </p:txBody>
      </p:sp>
      <p:cxnSp>
        <p:nvCxnSpPr>
          <p:cNvPr id="86" name="Google Shape;86;p16"/>
          <p:cNvCxnSpPr>
            <a:stCxn id="73" idx="2"/>
            <a:endCxn id="85" idx="0"/>
          </p:cNvCxnSpPr>
          <p:nvPr/>
        </p:nvCxnSpPr>
        <p:spPr>
          <a:xfrm flipH="1">
            <a:off x="1866550" y="3841925"/>
            <a:ext cx="9300" cy="31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Specification of the Edge Detector</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Performance R</a:t>
            </a:r>
            <a:r>
              <a:rPr lang="en"/>
              <a:t>equirement</a:t>
            </a:r>
            <a:endParaRPr/>
          </a:p>
          <a:p>
            <a:pPr indent="-317500" lvl="1" marL="914400" rtl="0" algn="l">
              <a:spcBef>
                <a:spcPts val="0"/>
              </a:spcBef>
              <a:spcAft>
                <a:spcPts val="0"/>
              </a:spcAft>
              <a:buSzPts val="1400"/>
              <a:buChar char="○"/>
            </a:pPr>
            <a:r>
              <a:rPr lang="en"/>
              <a:t>Sobel edge detector module shall process 1 byte per cycle</a:t>
            </a:r>
            <a:endParaRPr/>
          </a:p>
          <a:p>
            <a:pPr indent="-317500" lvl="1" marL="914400" rtl="0" algn="l">
              <a:spcBef>
                <a:spcPts val="0"/>
              </a:spcBef>
              <a:spcAft>
                <a:spcPts val="0"/>
              </a:spcAft>
              <a:buSzPts val="1400"/>
              <a:buChar char="○"/>
            </a:pPr>
            <a:r>
              <a:rPr lang="en"/>
              <a:t>UART modules shall send/receive 1 bit per 10 cycle, can be shorter if HW allows</a:t>
            </a:r>
            <a:endParaRPr/>
          </a:p>
          <a:p>
            <a:pPr indent="-342900" lvl="0" marL="457200" rtl="0" algn="l">
              <a:spcBef>
                <a:spcPts val="0"/>
              </a:spcBef>
              <a:spcAft>
                <a:spcPts val="0"/>
              </a:spcAft>
              <a:buSzPts val="1800"/>
              <a:buChar char="●"/>
            </a:pPr>
            <a:r>
              <a:rPr lang="en"/>
              <a:t>Image Size</a:t>
            </a:r>
            <a:endParaRPr/>
          </a:p>
          <a:p>
            <a:pPr indent="-317500" lvl="1" marL="914400" rtl="0" algn="l">
              <a:spcBef>
                <a:spcPts val="0"/>
              </a:spcBef>
              <a:spcAft>
                <a:spcPts val="0"/>
              </a:spcAft>
              <a:buSzPts val="1400"/>
              <a:buChar char="○"/>
            </a:pPr>
            <a:r>
              <a:rPr lang="en"/>
              <a:t>Variable sized image accepted</a:t>
            </a:r>
            <a:endParaRPr/>
          </a:p>
          <a:p>
            <a:pPr indent="-317500" lvl="1" marL="914400" rtl="0" algn="l">
              <a:spcBef>
                <a:spcPts val="0"/>
              </a:spcBef>
              <a:spcAft>
                <a:spcPts val="0"/>
              </a:spcAft>
              <a:buSzPts val="1400"/>
              <a:buChar char="○"/>
            </a:pPr>
            <a:r>
              <a:rPr lang="en"/>
              <a:t>Image size up to 1000 X 1000, can be increased if HW allow </a:t>
            </a:r>
            <a:endParaRPr/>
          </a:p>
          <a:p>
            <a:pPr indent="-342900" lvl="0" marL="457200" rtl="0" algn="l">
              <a:spcBef>
                <a:spcPts val="0"/>
              </a:spcBef>
              <a:spcAft>
                <a:spcPts val="0"/>
              </a:spcAft>
              <a:buSzPts val="1800"/>
              <a:buChar char="●"/>
            </a:pPr>
            <a:r>
              <a:rPr lang="en"/>
              <a:t>Image Type</a:t>
            </a:r>
            <a:endParaRPr/>
          </a:p>
          <a:p>
            <a:pPr indent="-317500" lvl="1" marL="914400" rtl="0" algn="l">
              <a:spcBef>
                <a:spcPts val="0"/>
              </a:spcBef>
              <a:spcAft>
                <a:spcPts val="0"/>
              </a:spcAft>
              <a:buSzPts val="1400"/>
              <a:buChar char="○"/>
            </a:pPr>
            <a:r>
              <a:rPr lang="en"/>
              <a:t>Need to be able to accept RGB images</a:t>
            </a:r>
            <a:endParaRPr/>
          </a:p>
          <a:p>
            <a:pPr indent="-317500" lvl="1" marL="914400" rtl="0" algn="l">
              <a:spcBef>
                <a:spcPts val="0"/>
              </a:spcBef>
              <a:spcAft>
                <a:spcPts val="0"/>
              </a:spcAft>
              <a:buSzPts val="1400"/>
              <a:buChar char="○"/>
            </a:pPr>
            <a:r>
              <a:rPr lang="en"/>
              <a:t>Possibly support continuous processing of images</a:t>
            </a:r>
            <a:endParaRPr/>
          </a:p>
          <a:p>
            <a:pPr indent="-342900" lvl="0" marL="457200" rtl="0" algn="l">
              <a:spcBef>
                <a:spcPts val="0"/>
              </a:spcBef>
              <a:spcAft>
                <a:spcPts val="0"/>
              </a:spcAft>
              <a:buSzPts val="1800"/>
              <a:buChar char="●"/>
            </a:pPr>
            <a:r>
              <a:rPr lang="en"/>
              <a:t>Tradeoff</a:t>
            </a:r>
            <a:endParaRPr/>
          </a:p>
          <a:p>
            <a:pPr indent="-317500" lvl="1" marL="914400" rtl="0" algn="l">
              <a:spcBef>
                <a:spcPts val="0"/>
              </a:spcBef>
              <a:spcAft>
                <a:spcPts val="0"/>
              </a:spcAft>
              <a:buSzPts val="1400"/>
              <a:buChar char="○"/>
            </a:pPr>
            <a:r>
              <a:rPr lang="en"/>
              <a:t>The higher the resolution, the more memory will be used, and more processing time will be needed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03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Comprehensive Block Diagram</a:t>
            </a:r>
            <a:endParaRPr/>
          </a:p>
        </p:txBody>
      </p:sp>
      <p:sp>
        <p:nvSpPr>
          <p:cNvPr id="98" name="Google Shape;98;p18"/>
          <p:cNvSpPr/>
          <p:nvPr/>
        </p:nvSpPr>
        <p:spPr>
          <a:xfrm>
            <a:off x="893525" y="1204325"/>
            <a:ext cx="1111200" cy="7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Transmitter</a:t>
            </a:r>
            <a:endParaRPr sz="1300"/>
          </a:p>
        </p:txBody>
      </p:sp>
      <p:sp>
        <p:nvSpPr>
          <p:cNvPr id="99" name="Google Shape;99;p18"/>
          <p:cNvSpPr/>
          <p:nvPr/>
        </p:nvSpPr>
        <p:spPr>
          <a:xfrm>
            <a:off x="2840700" y="1204325"/>
            <a:ext cx="1111200" cy="7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Receiver</a:t>
            </a:r>
            <a:endParaRPr sz="1300"/>
          </a:p>
        </p:txBody>
      </p:sp>
      <p:sp>
        <p:nvSpPr>
          <p:cNvPr id="100" name="Google Shape;100;p18"/>
          <p:cNvSpPr/>
          <p:nvPr/>
        </p:nvSpPr>
        <p:spPr>
          <a:xfrm>
            <a:off x="4298400" y="1204325"/>
            <a:ext cx="1111200" cy="7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Parser</a:t>
            </a:r>
            <a:endParaRPr sz="1300"/>
          </a:p>
        </p:txBody>
      </p:sp>
      <p:sp>
        <p:nvSpPr>
          <p:cNvPr id="101" name="Google Shape;101;p18"/>
          <p:cNvSpPr/>
          <p:nvPr/>
        </p:nvSpPr>
        <p:spPr>
          <a:xfrm>
            <a:off x="5913350" y="1204325"/>
            <a:ext cx="1111200" cy="7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RGB2Gray</a:t>
            </a:r>
            <a:endParaRPr sz="1300"/>
          </a:p>
        </p:txBody>
      </p:sp>
      <p:sp>
        <p:nvSpPr>
          <p:cNvPr id="102" name="Google Shape;102;p18"/>
          <p:cNvSpPr/>
          <p:nvPr/>
        </p:nvSpPr>
        <p:spPr>
          <a:xfrm>
            <a:off x="7493925" y="3251613"/>
            <a:ext cx="1111200" cy="7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Sobel</a:t>
            </a:r>
            <a:endParaRPr sz="1300"/>
          </a:p>
        </p:txBody>
      </p:sp>
      <p:sp>
        <p:nvSpPr>
          <p:cNvPr id="103" name="Google Shape;103;p18"/>
          <p:cNvSpPr/>
          <p:nvPr/>
        </p:nvSpPr>
        <p:spPr>
          <a:xfrm>
            <a:off x="5106588" y="3255625"/>
            <a:ext cx="1111200" cy="7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VGA</a:t>
            </a:r>
            <a:endParaRPr sz="1300"/>
          </a:p>
        </p:txBody>
      </p:sp>
      <p:sp>
        <p:nvSpPr>
          <p:cNvPr id="104" name="Google Shape;104;p18"/>
          <p:cNvSpPr/>
          <p:nvPr/>
        </p:nvSpPr>
        <p:spPr>
          <a:xfrm>
            <a:off x="5104625" y="4304425"/>
            <a:ext cx="1111200" cy="7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Display</a:t>
            </a:r>
            <a:endParaRPr sz="1300"/>
          </a:p>
        </p:txBody>
      </p:sp>
      <p:sp>
        <p:nvSpPr>
          <p:cNvPr id="105" name="Google Shape;105;p18"/>
          <p:cNvSpPr/>
          <p:nvPr/>
        </p:nvSpPr>
        <p:spPr>
          <a:xfrm>
            <a:off x="893525" y="3251650"/>
            <a:ext cx="1111200" cy="7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Receiver</a:t>
            </a:r>
            <a:endParaRPr sz="1300"/>
          </a:p>
        </p:txBody>
      </p:sp>
      <p:sp>
        <p:nvSpPr>
          <p:cNvPr id="106" name="Google Shape;106;p18"/>
          <p:cNvSpPr/>
          <p:nvPr/>
        </p:nvSpPr>
        <p:spPr>
          <a:xfrm>
            <a:off x="3000063" y="3255625"/>
            <a:ext cx="1111200" cy="7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Transmitter</a:t>
            </a:r>
            <a:endParaRPr sz="1300"/>
          </a:p>
        </p:txBody>
      </p:sp>
      <p:cxnSp>
        <p:nvCxnSpPr>
          <p:cNvPr id="107" name="Google Shape;107;p18"/>
          <p:cNvCxnSpPr/>
          <p:nvPr/>
        </p:nvCxnSpPr>
        <p:spPr>
          <a:xfrm>
            <a:off x="2330900" y="1041125"/>
            <a:ext cx="15600" cy="4009200"/>
          </a:xfrm>
          <a:prstGeom prst="straightConnector1">
            <a:avLst/>
          </a:prstGeom>
          <a:noFill/>
          <a:ln cap="flat" cmpd="sng" w="9525">
            <a:solidFill>
              <a:schemeClr val="dk2"/>
            </a:solidFill>
            <a:prstDash val="dash"/>
            <a:round/>
            <a:headEnd len="med" w="med" type="none"/>
            <a:tailEnd len="med" w="med" type="none"/>
          </a:ln>
        </p:spPr>
      </p:cxnSp>
      <p:sp>
        <p:nvSpPr>
          <p:cNvPr id="108" name="Google Shape;108;p18"/>
          <p:cNvSpPr txBox="1"/>
          <p:nvPr/>
        </p:nvSpPr>
        <p:spPr>
          <a:xfrm>
            <a:off x="1600525" y="4711625"/>
            <a:ext cx="73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←Python</a:t>
            </a:r>
            <a:endParaRPr sz="1000">
              <a:solidFill>
                <a:schemeClr val="dk2"/>
              </a:solidFill>
            </a:endParaRPr>
          </a:p>
        </p:txBody>
      </p:sp>
      <p:sp>
        <p:nvSpPr>
          <p:cNvPr id="109" name="Google Shape;109;p18"/>
          <p:cNvSpPr txBox="1"/>
          <p:nvPr/>
        </p:nvSpPr>
        <p:spPr>
          <a:xfrm>
            <a:off x="2346500" y="4711625"/>
            <a:ext cx="73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Verilog→</a:t>
            </a:r>
            <a:endParaRPr sz="1000">
              <a:solidFill>
                <a:schemeClr val="dk2"/>
              </a:solidFill>
            </a:endParaRPr>
          </a:p>
        </p:txBody>
      </p:sp>
      <p:cxnSp>
        <p:nvCxnSpPr>
          <p:cNvPr id="110" name="Google Shape;110;p18"/>
          <p:cNvCxnSpPr>
            <a:endCxn id="99" idx="1"/>
          </p:cNvCxnSpPr>
          <p:nvPr/>
        </p:nvCxnSpPr>
        <p:spPr>
          <a:xfrm flipH="1" rot="10800000">
            <a:off x="2020200" y="1577225"/>
            <a:ext cx="820500" cy="78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8"/>
          <p:cNvCxnSpPr>
            <a:stCxn id="99" idx="3"/>
            <a:endCxn id="100" idx="1"/>
          </p:cNvCxnSpPr>
          <p:nvPr/>
        </p:nvCxnSpPr>
        <p:spPr>
          <a:xfrm>
            <a:off x="3951900" y="1577225"/>
            <a:ext cx="346500" cy="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8"/>
          <p:cNvSpPr txBox="1"/>
          <p:nvPr/>
        </p:nvSpPr>
        <p:spPr>
          <a:xfrm>
            <a:off x="3951900" y="1398525"/>
            <a:ext cx="435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a:t>
            </a:r>
            <a:endParaRPr sz="1300">
              <a:solidFill>
                <a:schemeClr val="dk2"/>
              </a:solidFill>
            </a:endParaRPr>
          </a:p>
          <a:p>
            <a:pPr indent="0" lvl="0" marL="0" rtl="0" algn="l">
              <a:spcBef>
                <a:spcPts val="0"/>
              </a:spcBef>
              <a:spcAft>
                <a:spcPts val="0"/>
              </a:spcAft>
              <a:buNone/>
            </a:pPr>
            <a:r>
              <a:rPr lang="en" sz="800">
                <a:solidFill>
                  <a:schemeClr val="dk2"/>
                </a:solidFill>
              </a:rPr>
              <a:t>8</a:t>
            </a:r>
            <a:endParaRPr sz="800">
              <a:solidFill>
                <a:schemeClr val="dk2"/>
              </a:solidFill>
            </a:endParaRPr>
          </a:p>
        </p:txBody>
      </p:sp>
      <p:cxnSp>
        <p:nvCxnSpPr>
          <p:cNvPr id="113" name="Google Shape;113;p18"/>
          <p:cNvCxnSpPr>
            <a:stCxn id="100" idx="3"/>
            <a:endCxn id="101" idx="1"/>
          </p:cNvCxnSpPr>
          <p:nvPr/>
        </p:nvCxnSpPr>
        <p:spPr>
          <a:xfrm>
            <a:off x="5409600" y="1577225"/>
            <a:ext cx="503700" cy="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8"/>
          <p:cNvCxnSpPr>
            <a:stCxn id="103" idx="2"/>
            <a:endCxn id="104" idx="0"/>
          </p:cNvCxnSpPr>
          <p:nvPr/>
        </p:nvCxnSpPr>
        <p:spPr>
          <a:xfrm flipH="1">
            <a:off x="5660088" y="4001425"/>
            <a:ext cx="2100" cy="3030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8"/>
          <p:cNvCxnSpPr>
            <a:stCxn id="103" idx="1"/>
            <a:endCxn id="106" idx="3"/>
          </p:cNvCxnSpPr>
          <p:nvPr/>
        </p:nvCxnSpPr>
        <p:spPr>
          <a:xfrm rot="10800000">
            <a:off x="4111188" y="3628525"/>
            <a:ext cx="995400" cy="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8"/>
          <p:cNvCxnSpPr>
            <a:stCxn id="106" idx="1"/>
            <a:endCxn id="105" idx="3"/>
          </p:cNvCxnSpPr>
          <p:nvPr/>
        </p:nvCxnSpPr>
        <p:spPr>
          <a:xfrm rot="10800000">
            <a:off x="2004663" y="3624625"/>
            <a:ext cx="995400" cy="39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8"/>
          <p:cNvSpPr txBox="1"/>
          <p:nvPr/>
        </p:nvSpPr>
        <p:spPr>
          <a:xfrm>
            <a:off x="5443975" y="1446975"/>
            <a:ext cx="435000" cy="4110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 sz="1300">
                <a:solidFill>
                  <a:schemeClr val="dk2"/>
                </a:solidFill>
              </a:rPr>
              <a:t>/</a:t>
            </a:r>
            <a:endParaRPr sz="1300">
              <a:solidFill>
                <a:schemeClr val="dk2"/>
              </a:solidFill>
            </a:endParaRPr>
          </a:p>
          <a:p>
            <a:pPr indent="0" lvl="0" marL="0" rtl="0" algn="l">
              <a:lnSpc>
                <a:spcPct val="70000"/>
              </a:lnSpc>
              <a:spcBef>
                <a:spcPts val="0"/>
              </a:spcBef>
              <a:spcAft>
                <a:spcPts val="0"/>
              </a:spcAft>
              <a:buNone/>
            </a:pPr>
            <a:r>
              <a:rPr lang="en" sz="800">
                <a:solidFill>
                  <a:schemeClr val="dk2"/>
                </a:solidFill>
              </a:rPr>
              <a:t>8</a:t>
            </a:r>
            <a:endParaRPr sz="800">
              <a:solidFill>
                <a:schemeClr val="dk2"/>
              </a:solidFill>
            </a:endParaRPr>
          </a:p>
        </p:txBody>
      </p:sp>
      <p:sp>
        <p:nvSpPr>
          <p:cNvPr id="118" name="Google Shape;118;p18"/>
          <p:cNvSpPr txBox="1"/>
          <p:nvPr/>
        </p:nvSpPr>
        <p:spPr>
          <a:xfrm>
            <a:off x="7024600" y="1398525"/>
            <a:ext cx="435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a:t>
            </a:r>
            <a:endParaRPr sz="1300">
              <a:solidFill>
                <a:schemeClr val="dk2"/>
              </a:solidFill>
            </a:endParaRPr>
          </a:p>
          <a:p>
            <a:pPr indent="0" lvl="0" marL="0" rtl="0" algn="l">
              <a:spcBef>
                <a:spcPts val="0"/>
              </a:spcBef>
              <a:spcAft>
                <a:spcPts val="0"/>
              </a:spcAft>
              <a:buNone/>
            </a:pPr>
            <a:r>
              <a:rPr lang="en" sz="800">
                <a:solidFill>
                  <a:schemeClr val="dk2"/>
                </a:solidFill>
              </a:rPr>
              <a:t>8</a:t>
            </a:r>
            <a:endParaRPr sz="800">
              <a:solidFill>
                <a:schemeClr val="dk2"/>
              </a:solidFill>
            </a:endParaRPr>
          </a:p>
        </p:txBody>
      </p:sp>
      <p:cxnSp>
        <p:nvCxnSpPr>
          <p:cNvPr id="119" name="Google Shape;119;p18"/>
          <p:cNvCxnSpPr/>
          <p:nvPr/>
        </p:nvCxnSpPr>
        <p:spPr>
          <a:xfrm rot="10800000">
            <a:off x="4848250" y="676000"/>
            <a:ext cx="0" cy="5283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8"/>
          <p:cNvCxnSpPr/>
          <p:nvPr/>
        </p:nvCxnSpPr>
        <p:spPr>
          <a:xfrm flipH="1" rot="10800000">
            <a:off x="4856025" y="681875"/>
            <a:ext cx="4130700" cy="174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8"/>
          <p:cNvCxnSpPr/>
          <p:nvPr/>
        </p:nvCxnSpPr>
        <p:spPr>
          <a:xfrm rot="10800000">
            <a:off x="5073575" y="870075"/>
            <a:ext cx="0" cy="3420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8"/>
          <p:cNvCxnSpPr/>
          <p:nvPr/>
        </p:nvCxnSpPr>
        <p:spPr>
          <a:xfrm flipH="1" rot="10800000">
            <a:off x="5081350" y="883050"/>
            <a:ext cx="3747900" cy="2700"/>
          </a:xfrm>
          <a:prstGeom prst="straightConnector1">
            <a:avLst/>
          </a:prstGeom>
          <a:noFill/>
          <a:ln cap="flat" cmpd="sng" w="9525">
            <a:solidFill>
              <a:schemeClr val="dk2"/>
            </a:solidFill>
            <a:prstDash val="solid"/>
            <a:round/>
            <a:headEnd len="med" w="med" type="none"/>
            <a:tailEnd len="med" w="med" type="none"/>
          </a:ln>
        </p:spPr>
      </p:cxnSp>
      <p:sp>
        <p:nvSpPr>
          <p:cNvPr id="123" name="Google Shape;123;p18"/>
          <p:cNvSpPr txBox="1"/>
          <p:nvPr/>
        </p:nvSpPr>
        <p:spPr>
          <a:xfrm>
            <a:off x="5798625" y="377850"/>
            <a:ext cx="435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rPr>
              <a:t>16</a:t>
            </a:r>
            <a:endParaRPr sz="800">
              <a:solidFill>
                <a:schemeClr val="dk2"/>
              </a:solidFill>
            </a:endParaRPr>
          </a:p>
          <a:p>
            <a:pPr indent="0" lvl="0" marL="0" rtl="0" algn="l">
              <a:spcBef>
                <a:spcPts val="0"/>
              </a:spcBef>
              <a:spcAft>
                <a:spcPts val="0"/>
              </a:spcAft>
              <a:buNone/>
            </a:pPr>
            <a:r>
              <a:rPr lang="en" sz="1300">
                <a:solidFill>
                  <a:schemeClr val="dk2"/>
                </a:solidFill>
              </a:rPr>
              <a:t>/</a:t>
            </a:r>
            <a:endParaRPr sz="800">
              <a:solidFill>
                <a:schemeClr val="dk2"/>
              </a:solidFill>
            </a:endParaRPr>
          </a:p>
        </p:txBody>
      </p:sp>
      <p:sp>
        <p:nvSpPr>
          <p:cNvPr id="124" name="Google Shape;124;p18"/>
          <p:cNvSpPr txBox="1"/>
          <p:nvPr/>
        </p:nvSpPr>
        <p:spPr>
          <a:xfrm>
            <a:off x="5522600" y="705600"/>
            <a:ext cx="435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a:t>
            </a:r>
            <a:endParaRPr sz="1300">
              <a:solidFill>
                <a:schemeClr val="dk2"/>
              </a:solidFill>
            </a:endParaRPr>
          </a:p>
          <a:p>
            <a:pPr indent="0" lvl="0" marL="0" rtl="0" algn="l">
              <a:spcBef>
                <a:spcPts val="0"/>
              </a:spcBef>
              <a:spcAft>
                <a:spcPts val="0"/>
              </a:spcAft>
              <a:buNone/>
            </a:pPr>
            <a:r>
              <a:rPr lang="en" sz="800">
                <a:solidFill>
                  <a:schemeClr val="dk2"/>
                </a:solidFill>
              </a:rPr>
              <a:t>16</a:t>
            </a:r>
            <a:endParaRPr sz="800">
              <a:solidFill>
                <a:schemeClr val="dk2"/>
              </a:solidFill>
            </a:endParaRPr>
          </a:p>
        </p:txBody>
      </p:sp>
      <p:sp>
        <p:nvSpPr>
          <p:cNvPr id="125" name="Google Shape;125;p18"/>
          <p:cNvSpPr txBox="1"/>
          <p:nvPr/>
        </p:nvSpPr>
        <p:spPr>
          <a:xfrm>
            <a:off x="6631950" y="411025"/>
            <a:ext cx="2804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height</a:t>
            </a:r>
            <a:endParaRPr sz="900">
              <a:solidFill>
                <a:schemeClr val="dk2"/>
              </a:solidFill>
            </a:endParaRPr>
          </a:p>
        </p:txBody>
      </p:sp>
      <p:sp>
        <p:nvSpPr>
          <p:cNvPr id="126" name="Google Shape;126;p18"/>
          <p:cNvSpPr txBox="1"/>
          <p:nvPr/>
        </p:nvSpPr>
        <p:spPr>
          <a:xfrm>
            <a:off x="6538475" y="778600"/>
            <a:ext cx="2804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width</a:t>
            </a:r>
            <a:endParaRPr sz="900">
              <a:solidFill>
                <a:schemeClr val="dk2"/>
              </a:solidFill>
            </a:endParaRPr>
          </a:p>
        </p:txBody>
      </p:sp>
      <p:cxnSp>
        <p:nvCxnSpPr>
          <p:cNvPr id="127" name="Google Shape;127;p18"/>
          <p:cNvCxnSpPr/>
          <p:nvPr/>
        </p:nvCxnSpPr>
        <p:spPr>
          <a:xfrm>
            <a:off x="5415425" y="1351925"/>
            <a:ext cx="505200" cy="78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8"/>
          <p:cNvCxnSpPr/>
          <p:nvPr/>
        </p:nvCxnSpPr>
        <p:spPr>
          <a:xfrm flipH="1" rot="10800000">
            <a:off x="5415425" y="1818075"/>
            <a:ext cx="489600" cy="78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8"/>
          <p:cNvSpPr txBox="1"/>
          <p:nvPr/>
        </p:nvSpPr>
        <p:spPr>
          <a:xfrm>
            <a:off x="5505413" y="1693925"/>
            <a:ext cx="435000" cy="4110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 sz="1300">
                <a:solidFill>
                  <a:schemeClr val="dk2"/>
                </a:solidFill>
              </a:rPr>
              <a:t>/</a:t>
            </a:r>
            <a:endParaRPr sz="1300">
              <a:solidFill>
                <a:schemeClr val="dk2"/>
              </a:solidFill>
            </a:endParaRPr>
          </a:p>
          <a:p>
            <a:pPr indent="0" lvl="0" marL="0" rtl="0" algn="l">
              <a:lnSpc>
                <a:spcPct val="70000"/>
              </a:lnSpc>
              <a:spcBef>
                <a:spcPts val="0"/>
              </a:spcBef>
              <a:spcAft>
                <a:spcPts val="0"/>
              </a:spcAft>
              <a:buNone/>
            </a:pPr>
            <a:r>
              <a:rPr lang="en" sz="800">
                <a:solidFill>
                  <a:schemeClr val="dk2"/>
                </a:solidFill>
              </a:rPr>
              <a:t>8</a:t>
            </a:r>
            <a:endParaRPr sz="800">
              <a:solidFill>
                <a:schemeClr val="dk2"/>
              </a:solidFill>
            </a:endParaRPr>
          </a:p>
        </p:txBody>
      </p:sp>
      <p:sp>
        <p:nvSpPr>
          <p:cNvPr id="130" name="Google Shape;130;p18"/>
          <p:cNvSpPr txBox="1"/>
          <p:nvPr/>
        </p:nvSpPr>
        <p:spPr>
          <a:xfrm>
            <a:off x="5488213" y="1212400"/>
            <a:ext cx="435000" cy="4110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 sz="1300">
                <a:solidFill>
                  <a:schemeClr val="dk2"/>
                </a:solidFill>
              </a:rPr>
              <a:t>/</a:t>
            </a:r>
            <a:endParaRPr sz="1300">
              <a:solidFill>
                <a:schemeClr val="dk2"/>
              </a:solidFill>
            </a:endParaRPr>
          </a:p>
          <a:p>
            <a:pPr indent="0" lvl="0" marL="0" rtl="0" algn="l">
              <a:lnSpc>
                <a:spcPct val="70000"/>
              </a:lnSpc>
              <a:spcBef>
                <a:spcPts val="0"/>
              </a:spcBef>
              <a:spcAft>
                <a:spcPts val="0"/>
              </a:spcAft>
              <a:buNone/>
            </a:pPr>
            <a:r>
              <a:rPr lang="en" sz="800">
                <a:solidFill>
                  <a:schemeClr val="dk2"/>
                </a:solidFill>
              </a:rPr>
              <a:t>8</a:t>
            </a:r>
            <a:endParaRPr sz="800">
              <a:solidFill>
                <a:schemeClr val="dk2"/>
              </a:solidFill>
            </a:endParaRPr>
          </a:p>
        </p:txBody>
      </p:sp>
      <p:sp>
        <p:nvSpPr>
          <p:cNvPr id="131" name="Google Shape;131;p18"/>
          <p:cNvSpPr/>
          <p:nvPr/>
        </p:nvSpPr>
        <p:spPr>
          <a:xfrm>
            <a:off x="7493925" y="2044075"/>
            <a:ext cx="1111200" cy="7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Rom Block</a:t>
            </a:r>
            <a:endParaRPr sz="1300"/>
          </a:p>
        </p:txBody>
      </p:sp>
      <p:cxnSp>
        <p:nvCxnSpPr>
          <p:cNvPr id="132" name="Google Shape;132;p18"/>
          <p:cNvCxnSpPr>
            <a:stCxn id="101" idx="3"/>
          </p:cNvCxnSpPr>
          <p:nvPr/>
        </p:nvCxnSpPr>
        <p:spPr>
          <a:xfrm>
            <a:off x="7024550" y="1577225"/>
            <a:ext cx="1035600" cy="138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8"/>
          <p:cNvCxnSpPr/>
          <p:nvPr/>
        </p:nvCxnSpPr>
        <p:spPr>
          <a:xfrm>
            <a:off x="8049525" y="1587675"/>
            <a:ext cx="0" cy="4686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18"/>
          <p:cNvCxnSpPr/>
          <p:nvPr/>
        </p:nvCxnSpPr>
        <p:spPr>
          <a:xfrm flipH="1" rot="10800000">
            <a:off x="8820550" y="865175"/>
            <a:ext cx="11700" cy="27627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18"/>
          <p:cNvCxnSpPr/>
          <p:nvPr/>
        </p:nvCxnSpPr>
        <p:spPr>
          <a:xfrm>
            <a:off x="8605125" y="3623425"/>
            <a:ext cx="224100" cy="45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18"/>
          <p:cNvCxnSpPr/>
          <p:nvPr/>
        </p:nvCxnSpPr>
        <p:spPr>
          <a:xfrm rot="10800000">
            <a:off x="8977900" y="690650"/>
            <a:ext cx="0" cy="30771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18"/>
          <p:cNvCxnSpPr/>
          <p:nvPr/>
        </p:nvCxnSpPr>
        <p:spPr>
          <a:xfrm>
            <a:off x="8605125" y="3758925"/>
            <a:ext cx="381600" cy="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8"/>
          <p:cNvCxnSpPr/>
          <p:nvPr/>
        </p:nvCxnSpPr>
        <p:spPr>
          <a:xfrm>
            <a:off x="8049525" y="2789875"/>
            <a:ext cx="0" cy="4686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8"/>
          <p:cNvCxnSpPr/>
          <p:nvPr/>
        </p:nvCxnSpPr>
        <p:spPr>
          <a:xfrm>
            <a:off x="8158225" y="2789875"/>
            <a:ext cx="0" cy="4686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8"/>
          <p:cNvCxnSpPr/>
          <p:nvPr/>
        </p:nvCxnSpPr>
        <p:spPr>
          <a:xfrm>
            <a:off x="8249425" y="2789875"/>
            <a:ext cx="0" cy="4686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8"/>
          <p:cNvCxnSpPr/>
          <p:nvPr/>
        </p:nvCxnSpPr>
        <p:spPr>
          <a:xfrm>
            <a:off x="7940825" y="2789875"/>
            <a:ext cx="0" cy="4686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8"/>
          <p:cNvCxnSpPr/>
          <p:nvPr/>
        </p:nvCxnSpPr>
        <p:spPr>
          <a:xfrm>
            <a:off x="7849625" y="2789875"/>
            <a:ext cx="0" cy="4686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8"/>
          <p:cNvCxnSpPr/>
          <p:nvPr/>
        </p:nvCxnSpPr>
        <p:spPr>
          <a:xfrm>
            <a:off x="8321975" y="2789875"/>
            <a:ext cx="0" cy="4686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8"/>
          <p:cNvCxnSpPr/>
          <p:nvPr/>
        </p:nvCxnSpPr>
        <p:spPr>
          <a:xfrm>
            <a:off x="7758425" y="2789875"/>
            <a:ext cx="0" cy="4686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8"/>
          <p:cNvCxnSpPr/>
          <p:nvPr/>
        </p:nvCxnSpPr>
        <p:spPr>
          <a:xfrm>
            <a:off x="8399500" y="2789875"/>
            <a:ext cx="0" cy="4686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18"/>
          <p:cNvCxnSpPr/>
          <p:nvPr/>
        </p:nvCxnSpPr>
        <p:spPr>
          <a:xfrm>
            <a:off x="7667225" y="2783025"/>
            <a:ext cx="0" cy="4686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18"/>
          <p:cNvCxnSpPr>
            <a:stCxn id="102" idx="1"/>
            <a:endCxn id="103" idx="3"/>
          </p:cNvCxnSpPr>
          <p:nvPr/>
        </p:nvCxnSpPr>
        <p:spPr>
          <a:xfrm flipH="1">
            <a:off x="6217725" y="3624513"/>
            <a:ext cx="1276200" cy="390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8"/>
          <p:cNvSpPr txBox="1"/>
          <p:nvPr/>
        </p:nvSpPr>
        <p:spPr>
          <a:xfrm>
            <a:off x="6945338" y="3499950"/>
            <a:ext cx="435000" cy="4110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 sz="1300">
                <a:solidFill>
                  <a:schemeClr val="dk2"/>
                </a:solidFill>
              </a:rPr>
              <a:t>/</a:t>
            </a:r>
            <a:endParaRPr sz="1300">
              <a:solidFill>
                <a:schemeClr val="dk2"/>
              </a:solidFill>
            </a:endParaRPr>
          </a:p>
          <a:p>
            <a:pPr indent="0" lvl="0" marL="0" rtl="0" algn="l">
              <a:lnSpc>
                <a:spcPct val="70000"/>
              </a:lnSpc>
              <a:spcBef>
                <a:spcPts val="0"/>
              </a:spcBef>
              <a:spcAft>
                <a:spcPts val="0"/>
              </a:spcAft>
              <a:buNone/>
            </a:pPr>
            <a:r>
              <a:rPr lang="en" sz="800">
                <a:solidFill>
                  <a:schemeClr val="dk2"/>
                </a:solidFill>
              </a:rPr>
              <a:t>8</a:t>
            </a:r>
            <a:endParaRPr sz="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UART Basics - Xiteng</a:t>
            </a:r>
            <a:endParaRPr/>
          </a:p>
        </p:txBody>
      </p:sp>
      <p:sp>
        <p:nvSpPr>
          <p:cNvPr id="154" name="Google Shape;15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a:t>
            </a:r>
            <a:r>
              <a:rPr lang="en"/>
              <a:t>niversal Asynchronous Receiver / Transmitter</a:t>
            </a:r>
            <a:endParaRPr/>
          </a:p>
          <a:p>
            <a:pPr indent="-342900" lvl="0" marL="457200" rtl="0" algn="l">
              <a:spcBef>
                <a:spcPts val="0"/>
              </a:spcBef>
              <a:spcAft>
                <a:spcPts val="0"/>
              </a:spcAft>
              <a:buSzPts val="1800"/>
              <a:buChar char="●"/>
            </a:pPr>
            <a:r>
              <a:rPr lang="en"/>
              <a:t>A serial connection between two devices to transfer data</a:t>
            </a:r>
            <a:endParaRPr/>
          </a:p>
          <a:p>
            <a:pPr indent="-342900" lvl="0" marL="457200" rtl="0" algn="l">
              <a:spcBef>
                <a:spcPts val="0"/>
              </a:spcBef>
              <a:spcAft>
                <a:spcPts val="0"/>
              </a:spcAft>
              <a:buSzPts val="1800"/>
              <a:buChar char="●"/>
            </a:pPr>
            <a:r>
              <a:rPr lang="en"/>
              <a:t>TX for transmitting, RX for receiving</a:t>
            </a:r>
            <a:endParaRPr/>
          </a:p>
          <a:p>
            <a:pPr indent="-342900" lvl="0" marL="457200" rtl="0" algn="l">
              <a:spcBef>
                <a:spcPts val="0"/>
              </a:spcBef>
              <a:spcAft>
                <a:spcPts val="0"/>
              </a:spcAft>
              <a:buSzPts val="1800"/>
              <a:buChar char="●"/>
            </a:pPr>
            <a:r>
              <a:rPr lang="en"/>
              <a:t>Work together with preset </a:t>
            </a:r>
            <a:r>
              <a:rPr lang="en"/>
              <a:t>baud rates</a:t>
            </a:r>
            <a:r>
              <a:rPr lang="en"/>
              <a:t> and frequencies</a:t>
            </a:r>
            <a:endParaRPr/>
          </a:p>
          <a:p>
            <a:pPr indent="-342900" lvl="0" marL="457200" rtl="0" algn="l">
              <a:spcBef>
                <a:spcPts val="0"/>
              </a:spcBef>
              <a:spcAft>
                <a:spcPts val="0"/>
              </a:spcAft>
              <a:buSzPts val="1800"/>
              <a:buChar char="●"/>
            </a:pPr>
            <a:r>
              <a:rPr lang="en"/>
              <a:t>UART </a:t>
            </a:r>
            <a:r>
              <a:rPr lang="en"/>
              <a:t>signals</a:t>
            </a:r>
            <a:r>
              <a:rPr lang="en"/>
              <a:t> have a special pattern</a:t>
            </a:r>
            <a:endParaRPr/>
          </a:p>
        </p:txBody>
      </p:sp>
      <p:pic>
        <p:nvPicPr>
          <p:cNvPr id="155" name="Google Shape;155;p19"/>
          <p:cNvPicPr preferRelativeResize="0"/>
          <p:nvPr/>
        </p:nvPicPr>
        <p:blipFill>
          <a:blip r:embed="rId3">
            <a:alphaModFix/>
          </a:blip>
          <a:stretch>
            <a:fillRect/>
          </a:stretch>
        </p:blipFill>
        <p:spPr>
          <a:xfrm>
            <a:off x="4891697" y="2523675"/>
            <a:ext cx="4016929" cy="2262700"/>
          </a:xfrm>
          <a:prstGeom prst="rect">
            <a:avLst/>
          </a:prstGeom>
          <a:noFill/>
          <a:ln>
            <a:noFill/>
          </a:ln>
        </p:spPr>
      </p:pic>
      <p:pic>
        <p:nvPicPr>
          <p:cNvPr id="156" name="Google Shape;156;p19"/>
          <p:cNvPicPr preferRelativeResize="0"/>
          <p:nvPr/>
        </p:nvPicPr>
        <p:blipFill>
          <a:blip r:embed="rId4">
            <a:alphaModFix/>
          </a:blip>
          <a:stretch>
            <a:fillRect/>
          </a:stretch>
        </p:blipFill>
        <p:spPr>
          <a:xfrm>
            <a:off x="528775" y="2950400"/>
            <a:ext cx="4509600" cy="140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UART In Our Project - </a:t>
            </a:r>
            <a:r>
              <a:rPr lang="en"/>
              <a:t>Xiteng</a:t>
            </a:r>
            <a:endParaRPr/>
          </a:p>
        </p:txBody>
      </p:sp>
      <p:sp>
        <p:nvSpPr>
          <p:cNvPr id="162" name="Google Shape;16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0"/>
          <p:cNvPicPr preferRelativeResize="0"/>
          <p:nvPr/>
        </p:nvPicPr>
        <p:blipFill>
          <a:blip r:embed="rId3">
            <a:alphaModFix/>
          </a:blip>
          <a:stretch>
            <a:fillRect/>
          </a:stretch>
        </p:blipFill>
        <p:spPr>
          <a:xfrm>
            <a:off x="1305604" y="1152476"/>
            <a:ext cx="6532798"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UART on the PC side</a:t>
            </a:r>
            <a:r>
              <a:rPr lang="en"/>
              <a:t> - Xiteng</a:t>
            </a:r>
            <a:endParaRPr/>
          </a:p>
          <a:p>
            <a:pPr indent="0" lvl="0" marL="0" rtl="0" algn="l">
              <a:spcBef>
                <a:spcPts val="0"/>
              </a:spcBef>
              <a:spcAft>
                <a:spcPts val="0"/>
              </a:spcAft>
              <a:buNone/>
            </a:pPr>
            <a:r>
              <a:t/>
            </a:r>
            <a:endParaRPr/>
          </a:p>
        </p:txBody>
      </p:sp>
      <p:sp>
        <p:nvSpPr>
          <p:cNvPr id="169" name="Google Shape;16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We wrote several Python scripts to read the images from a folder, and send it to the UART port one by one</a:t>
            </a:r>
            <a:endParaRPr sz="2000"/>
          </a:p>
          <a:p>
            <a:pPr indent="-355600" lvl="0" marL="457200" rtl="0" algn="l">
              <a:lnSpc>
                <a:spcPct val="150000"/>
              </a:lnSpc>
              <a:spcBef>
                <a:spcPts val="0"/>
              </a:spcBef>
              <a:spcAft>
                <a:spcPts val="0"/>
              </a:spcAft>
              <a:buSzPts val="2000"/>
              <a:buChar char="●"/>
            </a:pPr>
            <a:r>
              <a:rPr lang="en" sz="2000"/>
              <a:t>Each file is processed independently</a:t>
            </a:r>
            <a:endParaRPr sz="2000"/>
          </a:p>
          <a:p>
            <a:pPr indent="-355600" lvl="0" marL="457200" rtl="0" algn="l">
              <a:lnSpc>
                <a:spcPct val="150000"/>
              </a:lnSpc>
              <a:spcBef>
                <a:spcPts val="0"/>
              </a:spcBef>
              <a:spcAft>
                <a:spcPts val="0"/>
              </a:spcAft>
              <a:buSzPts val="2000"/>
              <a:buChar char="●"/>
            </a:pPr>
            <a:r>
              <a:rPr lang="en" sz="2000"/>
              <a:t>The images can be processed as grayscale or RGB</a:t>
            </a:r>
            <a:endParaRPr sz="2000"/>
          </a:p>
          <a:p>
            <a:pPr indent="-355600" lvl="0" marL="457200" rtl="0" algn="l">
              <a:lnSpc>
                <a:spcPct val="150000"/>
              </a:lnSpc>
              <a:spcBef>
                <a:spcPts val="0"/>
              </a:spcBef>
              <a:spcAft>
                <a:spcPts val="0"/>
              </a:spcAft>
              <a:buSzPts val="2000"/>
              <a:buChar char="●"/>
            </a:pPr>
            <a:r>
              <a:rPr lang="en" sz="2000"/>
              <a:t>Also includes necessary metadata for the Sobel algorithm to use</a:t>
            </a:r>
            <a:endParaRPr sz="2000"/>
          </a:p>
          <a:p>
            <a:pPr indent="-355600" lvl="0" marL="457200" rtl="0" algn="l">
              <a:lnSpc>
                <a:spcPct val="150000"/>
              </a:lnSpc>
              <a:spcBef>
                <a:spcPts val="0"/>
              </a:spcBef>
              <a:spcAft>
                <a:spcPts val="0"/>
              </a:spcAft>
              <a:buSzPts val="2000"/>
              <a:buChar char="●"/>
            </a:pPr>
            <a:r>
              <a:rPr lang="en" sz="2000"/>
              <a:t>Enables frame by frame processing for videos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