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handoutMasterIdLst>
    <p:handoutMasterId r:id="rId119"/>
  </p:handoutMasterIdLst>
  <p:sldIdLst>
    <p:sldId id="325" r:id="rId2"/>
    <p:sldId id="328" r:id="rId3"/>
    <p:sldId id="329" r:id="rId4"/>
    <p:sldId id="330" r:id="rId5"/>
    <p:sldId id="331" r:id="rId6"/>
    <p:sldId id="332" r:id="rId7"/>
    <p:sldId id="333" r:id="rId8"/>
    <p:sldId id="334" r:id="rId9"/>
    <p:sldId id="335" r:id="rId10"/>
    <p:sldId id="336" r:id="rId11"/>
    <p:sldId id="337" r:id="rId12"/>
    <p:sldId id="339" r:id="rId13"/>
    <p:sldId id="341" r:id="rId14"/>
    <p:sldId id="448" r:id="rId15"/>
    <p:sldId id="340" r:id="rId16"/>
    <p:sldId id="343" r:id="rId17"/>
    <p:sldId id="344" r:id="rId18"/>
    <p:sldId id="345" r:id="rId19"/>
    <p:sldId id="346" r:id="rId20"/>
    <p:sldId id="347" r:id="rId21"/>
    <p:sldId id="348" r:id="rId22"/>
    <p:sldId id="449" r:id="rId23"/>
    <p:sldId id="349" r:id="rId24"/>
    <p:sldId id="350" r:id="rId25"/>
    <p:sldId id="351" r:id="rId26"/>
    <p:sldId id="352" r:id="rId27"/>
    <p:sldId id="353" r:id="rId28"/>
    <p:sldId id="354" r:id="rId29"/>
    <p:sldId id="355" r:id="rId30"/>
    <p:sldId id="357" r:id="rId31"/>
    <p:sldId id="356" r:id="rId32"/>
    <p:sldId id="358" r:id="rId33"/>
    <p:sldId id="359" r:id="rId34"/>
    <p:sldId id="360" r:id="rId35"/>
    <p:sldId id="362" r:id="rId36"/>
    <p:sldId id="361" r:id="rId37"/>
    <p:sldId id="363" r:id="rId38"/>
    <p:sldId id="364" r:id="rId39"/>
    <p:sldId id="365" r:id="rId40"/>
    <p:sldId id="366" r:id="rId41"/>
    <p:sldId id="367" r:id="rId42"/>
    <p:sldId id="368" r:id="rId43"/>
    <p:sldId id="369" r:id="rId44"/>
    <p:sldId id="370" r:id="rId45"/>
    <p:sldId id="371" r:id="rId46"/>
    <p:sldId id="372" r:id="rId47"/>
    <p:sldId id="450" r:id="rId48"/>
    <p:sldId id="451" r:id="rId49"/>
    <p:sldId id="375" r:id="rId50"/>
    <p:sldId id="376" r:id="rId51"/>
    <p:sldId id="378" r:id="rId52"/>
    <p:sldId id="379" r:id="rId53"/>
    <p:sldId id="382" r:id="rId54"/>
    <p:sldId id="383" r:id="rId55"/>
    <p:sldId id="381" r:id="rId56"/>
    <p:sldId id="384" r:id="rId57"/>
    <p:sldId id="385" r:id="rId58"/>
    <p:sldId id="386" r:id="rId59"/>
    <p:sldId id="387" r:id="rId60"/>
    <p:sldId id="388" r:id="rId61"/>
    <p:sldId id="452"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7" r:id="rId79"/>
    <p:sldId id="453" r:id="rId80"/>
    <p:sldId id="454" r:id="rId81"/>
    <p:sldId id="455" r:id="rId82"/>
    <p:sldId id="456" r:id="rId83"/>
    <p:sldId id="413" r:id="rId84"/>
    <p:sldId id="415" r:id="rId85"/>
    <p:sldId id="414" r:id="rId86"/>
    <p:sldId id="417" r:id="rId87"/>
    <p:sldId id="418" r:id="rId88"/>
    <p:sldId id="419" r:id="rId89"/>
    <p:sldId id="420" r:id="rId90"/>
    <p:sldId id="421" r:id="rId91"/>
    <p:sldId id="422" r:id="rId92"/>
    <p:sldId id="423" r:id="rId93"/>
    <p:sldId id="424" r:id="rId94"/>
    <p:sldId id="425" r:id="rId95"/>
    <p:sldId id="426" r:id="rId96"/>
    <p:sldId id="427" r:id="rId97"/>
    <p:sldId id="428" r:id="rId98"/>
    <p:sldId id="429" r:id="rId99"/>
    <p:sldId id="430" r:id="rId100"/>
    <p:sldId id="431" r:id="rId101"/>
    <p:sldId id="433" r:id="rId102"/>
    <p:sldId id="432" r:id="rId103"/>
    <p:sldId id="434" r:id="rId104"/>
    <p:sldId id="436" r:id="rId105"/>
    <p:sldId id="435" r:id="rId106"/>
    <p:sldId id="437" r:id="rId107"/>
    <p:sldId id="438" r:id="rId108"/>
    <p:sldId id="439" r:id="rId109"/>
    <p:sldId id="440" r:id="rId110"/>
    <p:sldId id="441" r:id="rId111"/>
    <p:sldId id="442" r:id="rId112"/>
    <p:sldId id="443" r:id="rId113"/>
    <p:sldId id="444" r:id="rId114"/>
    <p:sldId id="446" r:id="rId115"/>
    <p:sldId id="445" r:id="rId116"/>
    <p:sldId id="447" r:id="rId117"/>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E5AD"/>
    <a:srgbClr val="D6F2D6"/>
    <a:srgbClr val="009999"/>
    <a:srgbClr val="00CC99"/>
    <a:srgbClr val="339933"/>
    <a:srgbClr val="B9FFDC"/>
    <a:srgbClr val="99FFCC"/>
    <a:srgbClr val="FEEFB8"/>
    <a:srgbClr val="FEF3DC"/>
    <a:srgbClr val="FEF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4645" autoAdjust="0"/>
  </p:normalViewPr>
  <p:slideViewPr>
    <p:cSldViewPr>
      <p:cViewPr varScale="1">
        <p:scale>
          <a:sx n="110" d="100"/>
          <a:sy n="110" d="100"/>
        </p:scale>
        <p:origin x="1068" y="78"/>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sorterViewPr>
    <p:cViewPr>
      <p:scale>
        <a:sx n="66" d="100"/>
        <a:sy n="66" d="100"/>
      </p:scale>
      <p:origin x="0" y="2112"/>
    </p:cViewPr>
  </p:sorterViewPr>
  <p:notesViewPr>
    <p:cSldViewPr>
      <p:cViewPr varScale="1">
        <p:scale>
          <a:sx n="58" d="100"/>
          <a:sy n="58" d="100"/>
        </p:scale>
        <p:origin x="-25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E322C5D6-E72B-4633-A90A-A07D6B3F3654}" type="datetimeFigureOut">
              <a:rPr lang="zh-TW" altLang="en-US"/>
              <a:pPr>
                <a:defRPr/>
              </a:pPr>
              <a:t>2019/7/17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AF37581-AEFD-4629-AB5D-586319FA3B0E}" type="slidenum">
              <a:rPr lang="zh-TW" altLang="en-US"/>
              <a:pPr/>
              <a:t>‹#›</a:t>
            </a:fld>
            <a:endParaRPr lang="zh-TW" altLang="en-US"/>
          </a:p>
        </p:txBody>
      </p:sp>
    </p:spTree>
    <p:extLst>
      <p:ext uri="{BB962C8B-B14F-4D97-AF65-F5344CB8AC3E}">
        <p14:creationId xmlns:p14="http://schemas.microsoft.com/office/powerpoint/2010/main" val="864841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B45CB5FB-4929-45FD-972F-563FDA84E122}" type="datetimeFigureOut">
              <a:rPr lang="zh-TW" altLang="en-US"/>
              <a:pPr>
                <a:defRPr/>
              </a:pPr>
              <a:t>2019/7/17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C088BD3-A68B-421D-BD90-655AAD2D1A29}" type="slidenum">
              <a:rPr lang="zh-TW" altLang="en-US"/>
              <a:pPr/>
              <a:t>‹#›</a:t>
            </a:fld>
            <a:endParaRPr lang="zh-TW" altLang="en-US"/>
          </a:p>
        </p:txBody>
      </p:sp>
    </p:spTree>
    <p:extLst>
      <p:ext uri="{BB962C8B-B14F-4D97-AF65-F5344CB8AC3E}">
        <p14:creationId xmlns:p14="http://schemas.microsoft.com/office/powerpoint/2010/main" val="3489346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2</a:t>
            </a:fld>
            <a:endParaRPr lang="zh-TW" altLang="en-US"/>
          </a:p>
        </p:txBody>
      </p:sp>
    </p:spTree>
    <p:extLst>
      <p:ext uri="{BB962C8B-B14F-4D97-AF65-F5344CB8AC3E}">
        <p14:creationId xmlns:p14="http://schemas.microsoft.com/office/powerpoint/2010/main" val="291937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34</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35</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36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50</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51</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52</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53</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54</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55</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59</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63</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64</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65</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67</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68</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69</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77</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78</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13</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79</a:t>
            </a:fld>
            <a:endParaRPr lang="zh-TW" altLang="en-US"/>
          </a:p>
        </p:txBody>
      </p:sp>
    </p:spTree>
    <p:extLst>
      <p:ext uri="{BB962C8B-B14F-4D97-AF65-F5344CB8AC3E}">
        <p14:creationId xmlns:p14="http://schemas.microsoft.com/office/powerpoint/2010/main" val="267060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80</a:t>
            </a:fld>
            <a:endParaRPr lang="zh-TW" altLang="en-US"/>
          </a:p>
        </p:txBody>
      </p:sp>
    </p:spTree>
    <p:extLst>
      <p:ext uri="{BB962C8B-B14F-4D97-AF65-F5344CB8AC3E}">
        <p14:creationId xmlns:p14="http://schemas.microsoft.com/office/powerpoint/2010/main" val="3950220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81</a:t>
            </a:fld>
            <a:endParaRPr lang="zh-TW" altLang="en-US"/>
          </a:p>
        </p:txBody>
      </p:sp>
    </p:spTree>
    <p:extLst>
      <p:ext uri="{BB962C8B-B14F-4D97-AF65-F5344CB8AC3E}">
        <p14:creationId xmlns:p14="http://schemas.microsoft.com/office/powerpoint/2010/main" val="1926333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83</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84</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85</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86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111</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112</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113</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114</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115</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116</a:t>
            </a:fld>
            <a:endParaRPr lang="zh-TW" altLang="en-US"/>
          </a:p>
        </p:txBody>
      </p:sp>
    </p:spTree>
    <p:extLst>
      <p:ext uri="{BB962C8B-B14F-4D97-AF65-F5344CB8AC3E}">
        <p14:creationId xmlns:p14="http://schemas.microsoft.com/office/powerpoint/2010/main" val="238172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17</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23</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26</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27</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88BD3-A68B-421D-BD90-655AAD2D1A29}" type="slidenum">
              <a:rPr lang="zh-TW" altLang="en-US" smtClean="0"/>
              <a:pPr/>
              <a:t>30</a:t>
            </a:fld>
            <a:endParaRPr lang="zh-TW" altLang="en-US"/>
          </a:p>
        </p:txBody>
      </p:sp>
    </p:spTree>
    <p:extLst>
      <p:ext uri="{BB962C8B-B14F-4D97-AF65-F5344CB8AC3E}">
        <p14:creationId xmlns:p14="http://schemas.microsoft.com/office/powerpoint/2010/main" val="2977478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圖片 1"/>
          <p:cNvPicPr>
            <a:picLocks noChangeAspect="1"/>
          </p:cNvPicPr>
          <p:nvPr userDrawn="1"/>
        </p:nvPicPr>
        <p:blipFill rotWithShape="1">
          <a:blip r:embed="rId2"/>
          <a:srcRect t="8379" b="385"/>
          <a:stretch/>
        </p:blipFill>
        <p:spPr>
          <a:xfrm>
            <a:off x="8330" y="-99393"/>
            <a:ext cx="9135670" cy="7056785"/>
          </a:xfrm>
          <a:prstGeom prst="rect">
            <a:avLst/>
          </a:prstGeom>
        </p:spPr>
      </p:pic>
      <p:sp>
        <p:nvSpPr>
          <p:cNvPr id="9" name="矩形 8"/>
          <p:cNvSpPr/>
          <p:nvPr userDrawn="1"/>
        </p:nvSpPr>
        <p:spPr>
          <a:xfrm>
            <a:off x="0" y="5085184"/>
            <a:ext cx="9144000" cy="105602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3" name="群組 10"/>
          <p:cNvGrpSpPr>
            <a:grpSpLocks/>
          </p:cNvGrpSpPr>
          <p:nvPr userDrawn="1"/>
        </p:nvGrpSpPr>
        <p:grpSpPr bwMode="auto">
          <a:xfrm>
            <a:off x="7081838" y="6193291"/>
            <a:ext cx="3490912" cy="692150"/>
            <a:chOff x="5834161" y="6176171"/>
            <a:chExt cx="3490912" cy="692931"/>
          </a:xfrm>
        </p:grpSpPr>
        <p:sp>
          <p:nvSpPr>
            <p:cNvPr id="4" name="Rectangle 7"/>
            <p:cNvSpPr>
              <a:spLocks noChangeArrowheads="1"/>
            </p:cNvSpPr>
            <p:nvPr userDrawn="1"/>
          </p:nvSpPr>
          <p:spPr bwMode="auto">
            <a:xfrm>
              <a:off x="5834161" y="6176171"/>
              <a:ext cx="3490912" cy="6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rgbClr val="5F5F5F"/>
                </a:buClr>
                <a:buSzPct val="75000"/>
                <a:buFont typeface="Wingdings" panose="05000000000000000000" pitchFamily="2" charset="2"/>
                <a:buNone/>
                <a:defRPr/>
              </a:pPr>
              <a:r>
                <a:rPr lang="en-US" altLang="zh-TW" sz="3200" b="1" dirty="0" smtClean="0">
                  <a:solidFill>
                    <a:schemeClr val="tx1"/>
                  </a:solidFill>
                  <a:latin typeface="Tahoma" panose="020B0604030504040204" pitchFamily="34" charset="0"/>
                </a:rPr>
                <a:t>      </a:t>
              </a:r>
              <a:r>
                <a:rPr lang="zh-TW" altLang="en-US" sz="2400" b="1" dirty="0" smtClean="0">
                  <a:solidFill>
                    <a:schemeClr val="tx1"/>
                  </a:solidFill>
                  <a:latin typeface="微軟正黑體" panose="020B0604030504040204" pitchFamily="34" charset="-120"/>
                  <a:ea typeface="微軟正黑體" panose="020B0604030504040204" pitchFamily="34" charset="-120"/>
                </a:rPr>
                <a:t>信樺文化</a:t>
              </a:r>
            </a:p>
          </p:txBody>
        </p:sp>
        <p:pic>
          <p:nvPicPr>
            <p:cNvPr id="5" name="Picture 8" descr="信樺logo"/>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6142942" y="6271954"/>
              <a:ext cx="504155" cy="539911"/>
            </a:xfrm>
            <a:prstGeom prst="rect">
              <a:avLst/>
            </a:prstGeom>
            <a:noFill/>
            <a:ln w="9525">
              <a:noFill/>
              <a:miter lim="800000"/>
              <a:headEnd/>
              <a:tailEnd/>
            </a:ln>
          </p:spPr>
        </p:pic>
      </p:grpSp>
      <p:sp>
        <p:nvSpPr>
          <p:cNvPr id="10" name="文字方塊 9"/>
          <p:cNvSpPr txBox="1"/>
          <p:nvPr userDrawn="1"/>
        </p:nvSpPr>
        <p:spPr>
          <a:xfrm>
            <a:off x="356184" y="5247378"/>
            <a:ext cx="8640960" cy="769441"/>
          </a:xfrm>
          <a:prstGeom prst="rect">
            <a:avLst/>
          </a:prstGeom>
          <a:noFill/>
        </p:spPr>
        <p:txBody>
          <a:bodyPr wrap="square" rtlCol="0">
            <a:spAutoFit/>
          </a:bodyPr>
          <a:lstStyle/>
          <a:p>
            <a:r>
              <a:rPr lang="en-US" altLang="zh-TW" sz="4000" b="1" dirty="0" smtClean="0">
                <a:latin typeface="微軟正黑體" panose="020B0604030504040204" pitchFamily="34" charset="-120"/>
                <a:ea typeface="微軟正黑體" panose="020B0604030504040204" pitchFamily="34" charset="-120"/>
              </a:rPr>
              <a:t>07</a:t>
            </a:r>
            <a:r>
              <a:rPr lang="zh-TW" altLang="en-US" sz="4000" b="1" baseline="0" dirty="0" smtClean="0">
                <a:latin typeface="微軟正黑體" panose="020B0604030504040204" pitchFamily="34" charset="-120"/>
                <a:ea typeface="微軟正黑體" panose="020B0604030504040204" pitchFamily="34" charset="-120"/>
              </a:rPr>
              <a:t> </a:t>
            </a:r>
            <a:r>
              <a:rPr lang="zh-TW" altLang="en-US" sz="4400" b="1" dirty="0" smtClean="0">
                <a:latin typeface="微軟正黑體" panose="020B0604030504040204" pitchFamily="34" charset="-120"/>
                <a:ea typeface="微軟正黑體" panose="020B0604030504040204" pitchFamily="34" charset="-120"/>
              </a:rPr>
              <a:t>調整</a:t>
            </a:r>
            <a:r>
              <a:rPr lang="en-US" altLang="zh-TW" sz="4400" b="1" dirty="0" smtClean="0">
                <a:latin typeface="微軟正黑體" panose="020B0604030504040204" pitchFamily="34" charset="-120"/>
                <a:ea typeface="微軟正黑體" panose="020B0604030504040204" pitchFamily="34" charset="-120"/>
              </a:rPr>
              <a:t>(</a:t>
            </a:r>
            <a:r>
              <a:rPr lang="zh-TW" altLang="en-US" sz="4400" b="1" dirty="0" smtClean="0">
                <a:latin typeface="微軟正黑體" panose="020B0604030504040204" pitchFamily="34" charset="-120"/>
                <a:ea typeface="微軟正黑體" panose="020B0604030504040204" pitchFamily="34" charset="-120"/>
              </a:rPr>
              <a:t>一</a:t>
            </a:r>
            <a:r>
              <a:rPr lang="en-US" altLang="zh-TW" sz="4400" b="1" dirty="0" smtClean="0">
                <a:latin typeface="微軟正黑體" panose="020B0604030504040204" pitchFamily="34" charset="-120"/>
                <a:ea typeface="微軟正黑體" panose="020B0604030504040204" pitchFamily="34" charset="-120"/>
              </a:rPr>
              <a:t>)</a:t>
            </a:r>
            <a:endParaRPr lang="zh-TW" altLang="en-US" sz="4400" b="1" dirty="0">
              <a:latin typeface="微軟正黑體" panose="020B0604030504040204" pitchFamily="34" charset="-120"/>
              <a:ea typeface="微軟正黑體" panose="020B0604030504040204" pitchFamily="34" charset="-120"/>
            </a:endParaRPr>
          </a:p>
        </p:txBody>
      </p:sp>
      <p:sp>
        <p:nvSpPr>
          <p:cNvPr id="11" name="文字方塊 10"/>
          <p:cNvSpPr txBox="1"/>
          <p:nvPr userDrawn="1"/>
        </p:nvSpPr>
        <p:spPr>
          <a:xfrm>
            <a:off x="-3856" y="5077830"/>
            <a:ext cx="1112776" cy="323165"/>
          </a:xfrm>
          <a:prstGeom prst="rect">
            <a:avLst/>
          </a:prstGeom>
          <a:noFill/>
        </p:spPr>
        <p:txBody>
          <a:bodyPr wrap="square" rtlCol="0">
            <a:spAutoFit/>
          </a:bodyPr>
          <a:lstStyle/>
          <a:p>
            <a:r>
              <a:rPr lang="en-US" altLang="zh-TW" sz="1500" dirty="0" smtClean="0"/>
              <a:t>CHAPTER</a:t>
            </a:r>
            <a:endParaRPr lang="zh-TW" alt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10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_空白">
    <p:spTree>
      <p:nvGrpSpPr>
        <p:cNvPr id="1" name=""/>
        <p:cNvGrpSpPr/>
        <p:nvPr/>
      </p:nvGrpSpPr>
      <p:grpSpPr>
        <a:xfrm>
          <a:off x="0" y="0"/>
          <a:ext cx="0" cy="0"/>
          <a:chOff x="0" y="0"/>
          <a:chExt cx="0" cy="0"/>
        </a:xfrm>
      </p:grpSpPr>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10"/>
          <p:cNvSpPr txBox="1">
            <a:spLocks noChangeArrowheads="1"/>
          </p:cNvSpPr>
          <p:nvPr userDrawn="1"/>
        </p:nvSpPr>
        <p:spPr bwMode="auto">
          <a:xfrm>
            <a:off x="8537768" y="139700"/>
            <a:ext cx="523220" cy="51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第四節</a:t>
            </a:r>
            <a:r>
              <a:rPr lang="zh-TW" altLang="en-US" sz="2200" b="1" dirty="0">
                <a:latin typeface="微軟正黑體" panose="020B0604030504040204" pitchFamily="34" charset="-120"/>
                <a:ea typeface="微軟正黑體" panose="020B0604030504040204" pitchFamily="34" charset="-120"/>
              </a:rPr>
              <a:t>　</a:t>
            </a:r>
            <a:r>
              <a:rPr lang="zh-TW" altLang="en-US" sz="2200" b="1" dirty="0" smtClean="0">
                <a:solidFill>
                  <a:schemeClr val="accent3">
                    <a:lumMod val="40000"/>
                    <a:lumOff val="60000"/>
                  </a:schemeClr>
                </a:solidFill>
                <a:latin typeface="微軟正黑體" panose="020B0604030504040204" pitchFamily="34" charset="-120"/>
                <a:ea typeface="微軟正黑體" panose="020B0604030504040204" pitchFamily="34" charset="-120"/>
              </a:rPr>
              <a:t>遞延項目的調整</a:t>
            </a:r>
            <a:endParaRPr lang="zh-TW" altLang="en-US" sz="2200" b="1" dirty="0">
              <a:solidFill>
                <a:schemeClr val="accent3">
                  <a:lumMod val="40000"/>
                  <a:lumOff val="60000"/>
                </a:schemeClr>
              </a:solidFill>
              <a:latin typeface="微軟正黑體" panose="020B0604030504040204" pitchFamily="34" charset="-120"/>
              <a:ea typeface="微軟正黑體" panose="020B0604030504040204" pitchFamily="34" charset="-120"/>
            </a:endParaRP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5" name="矩形 14"/>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6"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7" name="圓角矩形 16"/>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8"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0"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1" name="圓角矩形 20"/>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2" name="文字方塊 21">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3" name="圓角矩形 22"/>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65431" y="6438086"/>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12537655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空白">
    <p:spTree>
      <p:nvGrpSpPr>
        <p:cNvPr id="1" name=""/>
        <p:cNvGrpSpPr/>
        <p:nvPr/>
      </p:nvGrpSpPr>
      <p:grpSpPr>
        <a:xfrm>
          <a:off x="0" y="0"/>
          <a:ext cx="0" cy="0"/>
          <a:chOff x="0" y="0"/>
          <a:chExt cx="0" cy="0"/>
        </a:xfrm>
      </p:grpSpPr>
      <p:sp>
        <p:nvSpPr>
          <p:cNvPr id="7" name="矩形 6"/>
          <p:cNvSpPr/>
          <p:nvPr userDrawn="1"/>
        </p:nvSpPr>
        <p:spPr>
          <a:xfrm>
            <a:off x="0" y="764704"/>
            <a:ext cx="9144000" cy="6093297"/>
          </a:xfrm>
          <a:prstGeom prst="rect">
            <a:avLst/>
          </a:prstGeom>
          <a:solidFill>
            <a:srgbClr val="FEF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userDrawn="1"/>
        </p:nvPicPr>
        <p:blipFill rotWithShape="1">
          <a:blip r:embed="rId2">
            <a:extLst>
              <a:ext uri="{28A0092B-C50C-407E-A947-70E740481C1C}">
                <a14:useLocalDpi xmlns:a14="http://schemas.microsoft.com/office/drawing/2010/main" val="0"/>
              </a:ext>
            </a:extLst>
          </a:blip>
          <a:srcRect l="12116" r="-282" b="87174"/>
          <a:stretch/>
        </p:blipFill>
        <p:spPr>
          <a:xfrm>
            <a:off x="7428" y="-11186"/>
            <a:ext cx="9101076" cy="1194240"/>
          </a:xfrm>
          <a:prstGeom prst="rect">
            <a:avLst/>
          </a:prstGeom>
        </p:spPr>
      </p:pic>
      <p:sp>
        <p:nvSpPr>
          <p:cNvPr id="6" name="文字方塊 8"/>
          <p:cNvSpPr txBox="1">
            <a:spLocks noChangeArrowheads="1"/>
          </p:cNvSpPr>
          <p:nvPr userDrawn="1"/>
        </p:nvSpPr>
        <p:spPr bwMode="auto">
          <a:xfrm>
            <a:off x="7631113" y="44450"/>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2000" b="1">
                <a:latin typeface="微軟正黑體" panose="020B0604030504040204" pitchFamily="34" charset="-120"/>
                <a:ea typeface="微軟正黑體" panose="020B0604030504040204" pitchFamily="34" charset="-120"/>
              </a:rPr>
              <a:t>課本</a:t>
            </a:r>
            <a:r>
              <a:rPr lang="en-US" altLang="zh-TW" sz="2000" b="1">
                <a:latin typeface="微軟正黑體" panose="020B0604030504040204" pitchFamily="34" charset="-120"/>
                <a:ea typeface="微軟正黑體" panose="020B0604030504040204" pitchFamily="34" charset="-120"/>
              </a:rPr>
              <a:t>P.</a:t>
            </a:r>
            <a:endParaRPr lang="zh-TW" altLang="en-US" sz="2000" b="1">
              <a:latin typeface="微軟正黑體" panose="020B0604030504040204" pitchFamily="34" charset="-120"/>
              <a:ea typeface="微軟正黑體" panose="020B0604030504040204" pitchFamily="34" charset="-120"/>
            </a:endParaRPr>
          </a:p>
        </p:txBody>
      </p:sp>
      <p:sp>
        <p:nvSpPr>
          <p:cNvPr id="10" name="文字版面配置區 9"/>
          <p:cNvSpPr>
            <a:spLocks noGrp="1"/>
          </p:cNvSpPr>
          <p:nvPr>
            <p:ph type="body" sz="quarter" idx="10"/>
          </p:nvPr>
        </p:nvSpPr>
        <p:spPr>
          <a:xfrm>
            <a:off x="250825" y="1268413"/>
            <a:ext cx="8642350" cy="5400675"/>
          </a:xfrm>
        </p:spPr>
        <p:txBody>
          <a:bodyPr/>
          <a:lstStyle>
            <a:lvl1pPr marL="1296000" indent="-1296000">
              <a:lnSpc>
                <a:spcPts val="3200"/>
              </a:lnSpc>
              <a:spcBef>
                <a:spcPts val="1200"/>
              </a:spcBef>
              <a:buFontTx/>
              <a:buNone/>
              <a:defRPr sz="2800">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sp>
        <p:nvSpPr>
          <p:cNvPr id="12" name="內容版面配置區 2"/>
          <p:cNvSpPr>
            <a:spLocks noGrp="1"/>
          </p:cNvSpPr>
          <p:nvPr>
            <p:ph sz="quarter" idx="11"/>
          </p:nvPr>
        </p:nvSpPr>
        <p:spPr>
          <a:xfrm>
            <a:off x="8381804" y="62465"/>
            <a:ext cx="728018" cy="280988"/>
          </a:xfrm>
        </p:spPr>
        <p:txBody>
          <a:bodyPr/>
          <a:lstStyle>
            <a:lvl1pPr marL="0" indent="0">
              <a:spcBef>
                <a:spcPts val="0"/>
              </a:spcBef>
              <a:buFontTx/>
              <a:buNone/>
              <a:defRPr sz="2000" b="1">
                <a:solidFill>
                  <a:schemeClr val="tx1"/>
                </a:solidFill>
                <a:latin typeface="微軟正黑體" panose="020B0604030504040204" pitchFamily="34" charset="-120"/>
                <a:ea typeface="微軟正黑體" panose="020B0604030504040204" pitchFamily="34" charset="-120"/>
              </a:defRPr>
            </a:lvl1pPr>
            <a:lvl2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2pPr>
            <a:lvl3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3pPr>
            <a:lvl4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4pPr>
            <a:lvl5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13924698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空白">
    <p:spTree>
      <p:nvGrpSpPr>
        <p:cNvPr id="1" name=""/>
        <p:cNvGrpSpPr/>
        <p:nvPr/>
      </p:nvGrpSpPr>
      <p:grpSpPr>
        <a:xfrm>
          <a:off x="0" y="0"/>
          <a:ext cx="0" cy="0"/>
          <a:chOff x="0" y="0"/>
          <a:chExt cx="0" cy="0"/>
        </a:xfrm>
      </p:grpSpPr>
      <p:sp>
        <p:nvSpPr>
          <p:cNvPr id="10" name="矩形 9"/>
          <p:cNvSpPr/>
          <p:nvPr userDrawn="1"/>
        </p:nvSpPr>
        <p:spPr>
          <a:xfrm>
            <a:off x="0" y="542663"/>
            <a:ext cx="9144000" cy="619870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userDrawn="1"/>
        </p:nvPicPr>
        <p:blipFill rotWithShape="1">
          <a:blip r:embed="rId2">
            <a:extLst>
              <a:ext uri="{28A0092B-C50C-407E-A947-70E740481C1C}">
                <a14:useLocalDpi xmlns:a14="http://schemas.microsoft.com/office/drawing/2010/main" val="0"/>
              </a:ext>
            </a:extLst>
          </a:blip>
          <a:srcRect l="11821" t="35892" r="4563" b="53848"/>
          <a:stretch/>
        </p:blipFill>
        <p:spPr>
          <a:xfrm>
            <a:off x="-36512" y="-35697"/>
            <a:ext cx="9217024" cy="1020237"/>
          </a:xfrm>
          <a:prstGeom prst="rect">
            <a:avLst/>
          </a:prstGeom>
        </p:spPr>
      </p:pic>
      <p:sp>
        <p:nvSpPr>
          <p:cNvPr id="8" name="文字方塊 8"/>
          <p:cNvSpPr txBox="1">
            <a:spLocks noChangeArrowheads="1"/>
          </p:cNvSpPr>
          <p:nvPr userDrawn="1"/>
        </p:nvSpPr>
        <p:spPr bwMode="auto">
          <a:xfrm>
            <a:off x="7631113" y="44450"/>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2000" b="1">
                <a:latin typeface="微軟正黑體" panose="020B0604030504040204" pitchFamily="34" charset="-120"/>
                <a:ea typeface="微軟正黑體" panose="020B0604030504040204" pitchFamily="34" charset="-120"/>
              </a:rPr>
              <a:t>課本</a:t>
            </a:r>
            <a:r>
              <a:rPr lang="en-US" altLang="zh-TW" sz="2000" b="1">
                <a:latin typeface="微軟正黑體" panose="020B0604030504040204" pitchFamily="34" charset="-120"/>
                <a:ea typeface="微軟正黑體" panose="020B0604030504040204" pitchFamily="34" charset="-120"/>
              </a:rPr>
              <a:t>P.</a:t>
            </a:r>
            <a:endParaRPr lang="zh-TW" altLang="en-US" sz="2000" b="1">
              <a:latin typeface="微軟正黑體" panose="020B0604030504040204" pitchFamily="34" charset="-120"/>
              <a:ea typeface="微軟正黑體" panose="020B0604030504040204" pitchFamily="34" charset="-120"/>
            </a:endParaRPr>
          </a:p>
        </p:txBody>
      </p:sp>
      <p:sp>
        <p:nvSpPr>
          <p:cNvPr id="7" name="內容版面配置區 2"/>
          <p:cNvSpPr>
            <a:spLocks noGrp="1"/>
          </p:cNvSpPr>
          <p:nvPr>
            <p:ph sz="quarter" idx="11"/>
          </p:nvPr>
        </p:nvSpPr>
        <p:spPr>
          <a:xfrm>
            <a:off x="8381804" y="62465"/>
            <a:ext cx="728018" cy="280988"/>
          </a:xfrm>
        </p:spPr>
        <p:txBody>
          <a:bodyPr/>
          <a:lstStyle>
            <a:lvl1pPr marL="0" indent="0">
              <a:spcBef>
                <a:spcPts val="0"/>
              </a:spcBef>
              <a:buFontTx/>
              <a:buNone/>
              <a:defRPr sz="2000" b="1">
                <a:solidFill>
                  <a:schemeClr val="tx1"/>
                </a:solidFill>
                <a:latin typeface="微軟正黑體" panose="020B0604030504040204" pitchFamily="34" charset="-120"/>
                <a:ea typeface="微軟正黑體" panose="020B0604030504040204" pitchFamily="34" charset="-120"/>
              </a:defRPr>
            </a:lvl1pPr>
            <a:lvl2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2pPr>
            <a:lvl3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3pPr>
            <a:lvl4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4pPr>
            <a:lvl5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
        <p:nvSpPr>
          <p:cNvPr id="2" name="矩形 1"/>
          <p:cNvSpPr/>
          <p:nvPr userDrawn="1"/>
        </p:nvSpPr>
        <p:spPr>
          <a:xfrm>
            <a:off x="-8313" y="6669360"/>
            <a:ext cx="9180000" cy="18864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5" name="文字版面配置區 4"/>
          <p:cNvSpPr>
            <a:spLocks noGrp="1"/>
          </p:cNvSpPr>
          <p:nvPr>
            <p:ph type="body" sz="quarter" idx="10"/>
          </p:nvPr>
        </p:nvSpPr>
        <p:spPr>
          <a:xfrm>
            <a:off x="154573" y="1002858"/>
            <a:ext cx="8856984" cy="5499993"/>
          </a:xfrm>
        </p:spPr>
        <p:txBody>
          <a:bodyPr/>
          <a:lstStyle>
            <a:lvl1pPr>
              <a:buNone/>
              <a:defRPr sz="2800" b="1">
                <a:latin typeface="微軟正黑體" pitchFamily="34" charset="-120"/>
                <a:ea typeface="微軟正黑體" pitchFamily="34" charset="-120"/>
              </a:defRPr>
            </a:lvl1pPr>
            <a:lvl2pPr>
              <a:buNone/>
              <a:defRPr sz="2800" b="1">
                <a:latin typeface="微軟正黑體" pitchFamily="34" charset="-120"/>
                <a:ea typeface="微軟正黑體" pitchFamily="34" charset="-120"/>
              </a:defRPr>
            </a:lvl2pPr>
            <a:lvl3pPr>
              <a:buNone/>
              <a:defRPr sz="2800" b="1">
                <a:latin typeface="微軟正黑體" pitchFamily="34" charset="-120"/>
                <a:ea typeface="微軟正黑體" pitchFamily="34" charset="-120"/>
              </a:defRPr>
            </a:lvl3pPr>
            <a:lvl4pPr>
              <a:buNone/>
              <a:defRPr sz="2800" b="1">
                <a:latin typeface="微軟正黑體" pitchFamily="34" charset="-120"/>
                <a:ea typeface="微軟正黑體" pitchFamily="34" charset="-120"/>
              </a:defRPr>
            </a:lvl4pPr>
            <a:lvl5pPr>
              <a:buNone/>
              <a:defRPr sz="2800" b="1">
                <a:latin typeface="微軟正黑體" pitchFamily="34" charset="-120"/>
                <a:ea typeface="微軟正黑體"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7182504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空白">
    <p:spTree>
      <p:nvGrpSpPr>
        <p:cNvPr id="1" name=""/>
        <p:cNvGrpSpPr/>
        <p:nvPr/>
      </p:nvGrpSpPr>
      <p:grpSpPr>
        <a:xfrm>
          <a:off x="0" y="0"/>
          <a:ext cx="0" cy="0"/>
          <a:chOff x="0" y="0"/>
          <a:chExt cx="0" cy="0"/>
        </a:xfrm>
      </p:grpSpPr>
      <p:sp>
        <p:nvSpPr>
          <p:cNvPr id="10" name="矩形 9"/>
          <p:cNvSpPr/>
          <p:nvPr userDrawn="1"/>
        </p:nvSpPr>
        <p:spPr>
          <a:xfrm>
            <a:off x="0" y="394622"/>
            <a:ext cx="9144000" cy="6463378"/>
          </a:xfrm>
          <a:prstGeom prst="rect">
            <a:avLst/>
          </a:prstGeom>
          <a:solidFill>
            <a:srgbClr val="E9EF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TW" altLang="en-US" dirty="0"/>
          </a:p>
        </p:txBody>
      </p:sp>
      <p:sp>
        <p:nvSpPr>
          <p:cNvPr id="9" name="文字方塊 8"/>
          <p:cNvSpPr txBox="1">
            <a:spLocks noChangeArrowheads="1"/>
          </p:cNvSpPr>
          <p:nvPr userDrawn="1"/>
        </p:nvSpPr>
        <p:spPr bwMode="auto">
          <a:xfrm>
            <a:off x="7631113" y="44450"/>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2000" b="1" dirty="0">
                <a:latin typeface="微軟正黑體" panose="020B0604030504040204" pitchFamily="34" charset="-120"/>
                <a:ea typeface="微軟正黑體" panose="020B0604030504040204" pitchFamily="34" charset="-120"/>
              </a:rPr>
              <a:t>課本</a:t>
            </a:r>
            <a:r>
              <a:rPr lang="en-US" altLang="zh-TW" sz="2000" b="1" dirty="0">
                <a:latin typeface="微軟正黑體" panose="020B0604030504040204" pitchFamily="34" charset="-120"/>
                <a:ea typeface="微軟正黑體" panose="020B0604030504040204" pitchFamily="34" charset="-120"/>
              </a:rPr>
              <a:t>P.</a:t>
            </a:r>
            <a:endParaRPr lang="zh-TW" altLang="en-US" sz="2000" b="1" dirty="0">
              <a:latin typeface="微軟正黑體" panose="020B0604030504040204" pitchFamily="34" charset="-120"/>
              <a:ea typeface="微軟正黑體" panose="020B0604030504040204" pitchFamily="34" charset="-120"/>
            </a:endParaRPr>
          </a:p>
        </p:txBody>
      </p:sp>
      <p:sp>
        <p:nvSpPr>
          <p:cNvPr id="11" name="標題 10"/>
          <p:cNvSpPr>
            <a:spLocks noGrp="1"/>
          </p:cNvSpPr>
          <p:nvPr>
            <p:ph type="title"/>
          </p:nvPr>
        </p:nvSpPr>
        <p:spPr>
          <a:xfrm>
            <a:off x="1475656" y="44624"/>
            <a:ext cx="864096" cy="1143000"/>
          </a:xfrm>
        </p:spPr>
        <p:txBody>
          <a:bodyPr/>
          <a:lstStyle>
            <a:lvl1pPr algn="l">
              <a:defRPr lang="zh-TW" altLang="en-US" sz="2800" b="1" kern="1200" spc="-100" baseline="0" dirty="0" smtClean="0">
                <a:solidFill>
                  <a:schemeClr val="tx1"/>
                </a:solidFill>
                <a:latin typeface="微軟正黑體" panose="020B0604030504040204" pitchFamily="34" charset="-120"/>
                <a:ea typeface="微軟正黑體" panose="020B0604030504040204" pitchFamily="34" charset="-120"/>
                <a:cs typeface="Times New Roman" pitchFamily="18" charset="0"/>
              </a:defRPr>
            </a:lvl1pPr>
          </a:lstStyle>
          <a:p>
            <a:r>
              <a:rPr lang="zh-TW" altLang="en-US" dirty="0" smtClean="0"/>
              <a:t>按一下以編輯母片標題樣式</a:t>
            </a:r>
            <a:endParaRPr lang="zh-TW" altLang="en-US" dirty="0"/>
          </a:p>
        </p:txBody>
      </p:sp>
      <p:sp>
        <p:nvSpPr>
          <p:cNvPr id="6" name="文字版面配置區 5"/>
          <p:cNvSpPr>
            <a:spLocks noGrp="1"/>
          </p:cNvSpPr>
          <p:nvPr>
            <p:ph type="body" sz="quarter" idx="10"/>
          </p:nvPr>
        </p:nvSpPr>
        <p:spPr>
          <a:xfrm>
            <a:off x="162886" y="981224"/>
            <a:ext cx="8846621" cy="5688136"/>
          </a:xfrm>
        </p:spPr>
        <p:txBody>
          <a:bodyPr/>
          <a:lstStyle>
            <a:lvl1pPr marL="0" indent="0">
              <a:spcBef>
                <a:spcPts val="0"/>
              </a:spcBef>
              <a:buFontTx/>
              <a:buNone/>
              <a:defRPr sz="28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sp>
        <p:nvSpPr>
          <p:cNvPr id="8" name="內容版面配置區 2"/>
          <p:cNvSpPr>
            <a:spLocks noGrp="1"/>
          </p:cNvSpPr>
          <p:nvPr>
            <p:ph sz="quarter" idx="11"/>
          </p:nvPr>
        </p:nvSpPr>
        <p:spPr>
          <a:xfrm>
            <a:off x="8381804" y="62465"/>
            <a:ext cx="728018" cy="280988"/>
          </a:xfrm>
        </p:spPr>
        <p:txBody>
          <a:bodyPr/>
          <a:lstStyle>
            <a:lvl1pPr marL="0" indent="0">
              <a:spcBef>
                <a:spcPts val="0"/>
              </a:spcBef>
              <a:buFontTx/>
              <a:buNone/>
              <a:defRPr sz="2000" b="1">
                <a:solidFill>
                  <a:schemeClr val="tx1"/>
                </a:solidFill>
                <a:latin typeface="微軟正黑體" panose="020B0604030504040204" pitchFamily="34" charset="-120"/>
                <a:ea typeface="微軟正黑體" panose="020B0604030504040204" pitchFamily="34" charset="-120"/>
              </a:defRPr>
            </a:lvl1pPr>
            <a:lvl2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2pPr>
            <a:lvl3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3pPr>
            <a:lvl4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4pPr>
            <a:lvl5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pic>
        <p:nvPicPr>
          <p:cNvPr id="2" name="圖片 1"/>
          <p:cNvPicPr>
            <a:picLocks noChangeAspect="1"/>
          </p:cNvPicPr>
          <p:nvPr userDrawn="1"/>
        </p:nvPicPr>
        <p:blipFill rotWithShape="1">
          <a:blip r:embed="rId2">
            <a:extLst>
              <a:ext uri="{28A0092B-C50C-407E-A947-70E740481C1C}">
                <a14:useLocalDpi xmlns:a14="http://schemas.microsoft.com/office/drawing/2010/main" val="0"/>
              </a:ext>
            </a:extLst>
          </a:blip>
          <a:srcRect r="87960" b="73127"/>
          <a:stretch/>
        </p:blipFill>
        <p:spPr>
          <a:xfrm>
            <a:off x="5052" y="144115"/>
            <a:ext cx="939480" cy="839492"/>
          </a:xfrm>
          <a:prstGeom prst="rect">
            <a:avLst/>
          </a:prstGeom>
        </p:spPr>
      </p:pic>
      <p:sp>
        <p:nvSpPr>
          <p:cNvPr id="3" name="文字方塊 2"/>
          <p:cNvSpPr txBox="1"/>
          <p:nvPr userDrawn="1"/>
        </p:nvSpPr>
        <p:spPr>
          <a:xfrm>
            <a:off x="700194" y="335535"/>
            <a:ext cx="936104" cy="523220"/>
          </a:xfrm>
          <a:prstGeom prst="rect">
            <a:avLst/>
          </a:prstGeom>
          <a:noFill/>
        </p:spPr>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例題</a:t>
            </a: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132887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空白">
    <p:spTree>
      <p:nvGrpSpPr>
        <p:cNvPr id="1" name=""/>
        <p:cNvGrpSpPr/>
        <p:nvPr/>
      </p:nvGrpSpPr>
      <p:grpSpPr>
        <a:xfrm>
          <a:off x="0" y="0"/>
          <a:ext cx="0" cy="0"/>
          <a:chOff x="0" y="0"/>
          <a:chExt cx="0" cy="0"/>
        </a:xfrm>
      </p:grpSpPr>
      <p:sp>
        <p:nvSpPr>
          <p:cNvPr id="7" name="文字方塊 9"/>
          <p:cNvSpPr txBox="1">
            <a:spLocks noChangeArrowheads="1"/>
          </p:cNvSpPr>
          <p:nvPr userDrawn="1"/>
        </p:nvSpPr>
        <p:spPr bwMode="auto">
          <a:xfrm>
            <a:off x="7650132" y="113250"/>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2000" b="1" dirty="0">
                <a:latin typeface="微軟正黑體" panose="020B0604030504040204" pitchFamily="34" charset="-120"/>
                <a:ea typeface="微軟正黑體" panose="020B0604030504040204" pitchFamily="34" charset="-120"/>
              </a:rPr>
              <a:t>課本</a:t>
            </a:r>
            <a:r>
              <a:rPr lang="en-US" altLang="zh-TW" sz="2000" b="1" dirty="0">
                <a:latin typeface="微軟正黑體" panose="020B0604030504040204" pitchFamily="34" charset="-120"/>
                <a:ea typeface="微軟正黑體" panose="020B0604030504040204" pitchFamily="34" charset="-120"/>
              </a:rPr>
              <a:t>P.</a:t>
            </a:r>
            <a:endParaRPr lang="zh-TW" altLang="en-US" sz="2000" b="1" dirty="0">
              <a:latin typeface="微軟正黑體" panose="020B0604030504040204" pitchFamily="34" charset="-120"/>
              <a:ea typeface="微軟正黑體" panose="020B0604030504040204" pitchFamily="34" charset="-120"/>
            </a:endParaRPr>
          </a:p>
        </p:txBody>
      </p:sp>
      <p:sp>
        <p:nvSpPr>
          <p:cNvPr id="9" name="文字版面配置區 8"/>
          <p:cNvSpPr>
            <a:spLocks noGrp="1"/>
          </p:cNvSpPr>
          <p:nvPr>
            <p:ph type="body" sz="quarter" idx="10"/>
          </p:nvPr>
        </p:nvSpPr>
        <p:spPr>
          <a:xfrm>
            <a:off x="250825" y="1125538"/>
            <a:ext cx="8642350" cy="5543822"/>
          </a:xfrm>
        </p:spPr>
        <p:txBody>
          <a:bodyPr/>
          <a:lstStyle>
            <a:lvl1pPr marL="1368000" indent="-1368000">
              <a:spcBef>
                <a:spcPts val="600"/>
              </a:spcBef>
              <a:buFontTx/>
              <a:buNone/>
              <a:defRPr sz="2800">
                <a:solidFill>
                  <a:schemeClr val="tx1"/>
                </a:solidFill>
                <a:latin typeface="微軟正黑體" pitchFamily="34" charset="-120"/>
                <a:ea typeface="微軟正黑體" pitchFamily="34" charset="-120"/>
              </a:defRPr>
            </a:lvl1pPr>
            <a:lvl2pPr>
              <a:buFontTx/>
              <a:buNone/>
              <a:defRPr sz="2800">
                <a:latin typeface="微軟正黑體" pitchFamily="34" charset="-120"/>
                <a:ea typeface="微軟正黑體" pitchFamily="34" charset="-120"/>
              </a:defRPr>
            </a:lvl2pPr>
            <a:lvl3pPr>
              <a:buFontTx/>
              <a:buNone/>
              <a:defRPr sz="2800">
                <a:latin typeface="微軟正黑體" pitchFamily="34" charset="-120"/>
                <a:ea typeface="微軟正黑體" pitchFamily="34" charset="-120"/>
              </a:defRPr>
            </a:lvl3pPr>
            <a:lvl4pPr>
              <a:buFontTx/>
              <a:buNone/>
              <a:defRPr sz="2800">
                <a:latin typeface="微軟正黑體" pitchFamily="34" charset="-120"/>
                <a:ea typeface="微軟正黑體" pitchFamily="34" charset="-120"/>
              </a:defRPr>
            </a:lvl4pPr>
            <a:lvl5pPr>
              <a:buFontTx/>
              <a:buNone/>
              <a:defRPr sz="2800">
                <a:latin typeface="微軟正黑體" pitchFamily="34" charset="-120"/>
                <a:ea typeface="微軟正黑體" pitchFamily="34" charset="-120"/>
              </a:defRPr>
            </a:lvl5pPr>
          </a:lstStyle>
          <a:p>
            <a:pPr lvl="0"/>
            <a:r>
              <a:rPr lang="zh-TW" altLang="en-US" dirty="0" smtClean="0"/>
              <a:t>按一下以編輯母片文字樣式</a:t>
            </a:r>
          </a:p>
        </p:txBody>
      </p:sp>
      <p:sp>
        <p:nvSpPr>
          <p:cNvPr id="11" name="內容版面配置區 2"/>
          <p:cNvSpPr>
            <a:spLocks noGrp="1"/>
          </p:cNvSpPr>
          <p:nvPr>
            <p:ph sz="quarter" idx="11"/>
          </p:nvPr>
        </p:nvSpPr>
        <p:spPr>
          <a:xfrm>
            <a:off x="8401733" y="131031"/>
            <a:ext cx="728018" cy="280988"/>
          </a:xfrm>
        </p:spPr>
        <p:txBody>
          <a:bodyPr/>
          <a:lstStyle>
            <a:lvl1pPr marL="0" indent="0">
              <a:spcBef>
                <a:spcPts val="0"/>
              </a:spcBef>
              <a:buFontTx/>
              <a:buNone/>
              <a:defRPr sz="2000" b="1">
                <a:solidFill>
                  <a:schemeClr val="tx1"/>
                </a:solidFill>
                <a:latin typeface="微軟正黑體" panose="020B0604030504040204" pitchFamily="34" charset="-120"/>
                <a:ea typeface="微軟正黑體" panose="020B0604030504040204" pitchFamily="34" charset="-120"/>
              </a:defRPr>
            </a:lvl1pPr>
            <a:lvl2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2pPr>
            <a:lvl3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3pPr>
            <a:lvl4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4pPr>
            <a:lvl5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pic>
        <p:nvPicPr>
          <p:cNvPr id="2" name="圖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116975"/>
            <a:ext cx="2782364" cy="770119"/>
          </a:xfrm>
          <a:prstGeom prst="rect">
            <a:avLst/>
          </a:prstGeom>
        </p:spPr>
      </p:pic>
      <p:cxnSp>
        <p:nvCxnSpPr>
          <p:cNvPr id="8" name="直線接點 7"/>
          <p:cNvCxnSpPr/>
          <p:nvPr userDrawn="1"/>
        </p:nvCxnSpPr>
        <p:spPr>
          <a:xfrm>
            <a:off x="2195736" y="548680"/>
            <a:ext cx="6948264" cy="24408"/>
          </a:xfrm>
          <a:prstGeom prst="line">
            <a:avLst/>
          </a:prstGeom>
          <a:ln w="1270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cxnSp>
        <p:nvCxnSpPr>
          <p:cNvPr id="12" name="直線接點 11"/>
          <p:cNvCxnSpPr/>
          <p:nvPr userDrawn="1"/>
        </p:nvCxnSpPr>
        <p:spPr>
          <a:xfrm rot="16200000">
            <a:off x="-3393775" y="4234796"/>
            <a:ext cx="6948264" cy="24408"/>
          </a:xfrm>
          <a:prstGeom prst="line">
            <a:avLst/>
          </a:prstGeom>
          <a:ln w="1270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22752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空白">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19223"/>
            <a:ext cx="9144000" cy="2520031"/>
          </a:xfrm>
          <a:prstGeom prst="rect">
            <a:avLst/>
          </a:prstGeom>
        </p:spPr>
      </p:pic>
      <p:sp>
        <p:nvSpPr>
          <p:cNvPr id="7" name="文字方塊 9"/>
          <p:cNvSpPr txBox="1">
            <a:spLocks noChangeArrowheads="1"/>
          </p:cNvSpPr>
          <p:nvPr userDrawn="1"/>
        </p:nvSpPr>
        <p:spPr bwMode="auto">
          <a:xfrm>
            <a:off x="7540656" y="861960"/>
            <a:ext cx="10088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2000" b="1" dirty="0" smtClean="0">
                <a:latin typeface="微軟正黑體" panose="020B0604030504040204" pitchFamily="34" charset="-120"/>
                <a:ea typeface="微軟正黑體" panose="020B0604030504040204" pitchFamily="34" charset="-120"/>
              </a:rPr>
              <a:t>課本 </a:t>
            </a:r>
            <a:r>
              <a:rPr lang="en-US" altLang="zh-TW" sz="2000" b="1" dirty="0" smtClean="0">
                <a:latin typeface="微軟正黑體" panose="020B0604030504040204" pitchFamily="34" charset="-120"/>
                <a:ea typeface="微軟正黑體" panose="020B0604030504040204" pitchFamily="34" charset="-120"/>
              </a:rPr>
              <a:t>P</a:t>
            </a:r>
            <a:r>
              <a:rPr lang="en-US" altLang="zh-TW" sz="2000" b="1" dirty="0">
                <a:latin typeface="微軟正黑體" panose="020B0604030504040204" pitchFamily="34" charset="-120"/>
                <a:ea typeface="微軟正黑體" panose="020B0604030504040204" pitchFamily="34" charset="-120"/>
              </a:rPr>
              <a:t>.</a:t>
            </a:r>
            <a:endParaRPr lang="zh-TW" altLang="en-US" sz="2000" b="1" dirty="0">
              <a:latin typeface="微軟正黑體" panose="020B0604030504040204" pitchFamily="34" charset="-120"/>
              <a:ea typeface="微軟正黑體" panose="020B0604030504040204" pitchFamily="34" charset="-120"/>
            </a:endParaRPr>
          </a:p>
        </p:txBody>
      </p:sp>
      <p:sp>
        <p:nvSpPr>
          <p:cNvPr id="11" name="內容版面配置區 2"/>
          <p:cNvSpPr>
            <a:spLocks noGrp="1"/>
          </p:cNvSpPr>
          <p:nvPr>
            <p:ph sz="quarter" idx="11"/>
          </p:nvPr>
        </p:nvSpPr>
        <p:spPr>
          <a:xfrm>
            <a:off x="8363570" y="879741"/>
            <a:ext cx="772266" cy="280988"/>
          </a:xfrm>
        </p:spPr>
        <p:txBody>
          <a:bodyPr/>
          <a:lstStyle>
            <a:lvl1pPr marL="0" indent="0">
              <a:spcBef>
                <a:spcPts val="0"/>
              </a:spcBef>
              <a:buFontTx/>
              <a:buNone/>
              <a:defRPr sz="2000" b="1">
                <a:solidFill>
                  <a:schemeClr val="tx1"/>
                </a:solidFill>
                <a:latin typeface="微軟正黑體" panose="020B0604030504040204" pitchFamily="34" charset="-120"/>
                <a:ea typeface="微軟正黑體" panose="020B0604030504040204" pitchFamily="34" charset="-120"/>
              </a:defRPr>
            </a:lvl1pPr>
            <a:lvl2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2pPr>
            <a:lvl3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3pPr>
            <a:lvl4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4pPr>
            <a:lvl5pPr marL="0" indent="0">
              <a:spcBef>
                <a:spcPts val="0"/>
              </a:spcBef>
              <a:buFontTx/>
              <a:buNone/>
              <a:defRPr sz="2000" b="1">
                <a:solidFill>
                  <a:schemeClr val="bg1"/>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
        <p:nvSpPr>
          <p:cNvPr id="9" name="文字版面配置區 8"/>
          <p:cNvSpPr>
            <a:spLocks noGrp="1"/>
          </p:cNvSpPr>
          <p:nvPr>
            <p:ph type="body" sz="quarter" idx="10"/>
          </p:nvPr>
        </p:nvSpPr>
        <p:spPr>
          <a:xfrm>
            <a:off x="250825" y="1362272"/>
            <a:ext cx="8642350" cy="5307087"/>
          </a:xfrm>
        </p:spPr>
        <p:txBody>
          <a:bodyPr/>
          <a:lstStyle>
            <a:lvl1pPr marL="1368000" indent="-1368000">
              <a:lnSpc>
                <a:spcPts val="3500"/>
              </a:lnSpc>
              <a:spcBef>
                <a:spcPts val="600"/>
              </a:spcBef>
              <a:buFontTx/>
              <a:buNone/>
              <a:defRPr sz="2600" b="1">
                <a:solidFill>
                  <a:schemeClr val="tx1"/>
                </a:solidFill>
                <a:latin typeface="微軟正黑體" pitchFamily="34" charset="-120"/>
                <a:ea typeface="微軟正黑體" pitchFamily="34" charset="-120"/>
              </a:defRPr>
            </a:lvl1pPr>
            <a:lvl2pPr>
              <a:buFontTx/>
              <a:buNone/>
              <a:defRPr sz="2800">
                <a:latin typeface="微軟正黑體" pitchFamily="34" charset="-120"/>
                <a:ea typeface="微軟正黑體" pitchFamily="34" charset="-120"/>
              </a:defRPr>
            </a:lvl2pPr>
            <a:lvl3pPr>
              <a:buFontTx/>
              <a:buNone/>
              <a:defRPr sz="2800">
                <a:latin typeface="微軟正黑體" pitchFamily="34" charset="-120"/>
                <a:ea typeface="微軟正黑體" pitchFamily="34" charset="-120"/>
              </a:defRPr>
            </a:lvl3pPr>
            <a:lvl4pPr>
              <a:buFontTx/>
              <a:buNone/>
              <a:defRPr sz="2800">
                <a:latin typeface="微軟正黑體" pitchFamily="34" charset="-120"/>
                <a:ea typeface="微軟正黑體" pitchFamily="34" charset="-120"/>
              </a:defRPr>
            </a:lvl4pPr>
            <a:lvl5pPr>
              <a:buFontTx/>
              <a:buNone/>
              <a:defRPr sz="2800">
                <a:latin typeface="微軟正黑體" pitchFamily="34" charset="-120"/>
                <a:ea typeface="微軟正黑體"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22526555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13" name="圖片 12"/>
          <p:cNvPicPr>
            <a:picLocks noChangeAspect="1"/>
          </p:cNvPicPr>
          <p:nvPr userDrawn="1"/>
        </p:nvPicPr>
        <p:blipFill rotWithShape="1">
          <a:blip r:embed="rId2"/>
          <a:srcRect t="8379" b="385"/>
          <a:stretch/>
        </p:blipFill>
        <p:spPr>
          <a:xfrm>
            <a:off x="8330" y="-99393"/>
            <a:ext cx="9135670" cy="7056785"/>
          </a:xfrm>
          <a:prstGeom prst="rect">
            <a:avLst/>
          </a:prstGeom>
        </p:spPr>
      </p:pic>
      <p:sp>
        <p:nvSpPr>
          <p:cNvPr id="4" name="矩形 3"/>
          <p:cNvSpPr/>
          <p:nvPr userDrawn="1"/>
        </p:nvSpPr>
        <p:spPr>
          <a:xfrm>
            <a:off x="395536" y="476672"/>
            <a:ext cx="8352928" cy="5328592"/>
          </a:xfrm>
          <a:prstGeom prst="rect">
            <a:avLst/>
          </a:prstGeom>
          <a:solidFill>
            <a:schemeClr val="bg1">
              <a:alpha val="87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p:cNvSpPr txBox="1"/>
          <p:nvPr userDrawn="1"/>
        </p:nvSpPr>
        <p:spPr>
          <a:xfrm>
            <a:off x="395536" y="520217"/>
            <a:ext cx="648072" cy="1323439"/>
          </a:xfrm>
          <a:prstGeom prst="rect">
            <a:avLst/>
          </a:prstGeom>
          <a:noFill/>
        </p:spPr>
        <p:txBody>
          <a:bodyPr wrap="square" rtlCol="0">
            <a:spAutoFit/>
          </a:bodyPr>
          <a:lstStyle/>
          <a:p>
            <a:r>
              <a:rPr lang="zh-TW" altLang="en-US" sz="4000" b="1" dirty="0" smtClean="0">
                <a:latin typeface="微軟正黑體" panose="020B0604030504040204" pitchFamily="34" charset="-120"/>
                <a:ea typeface="微軟正黑體" panose="020B0604030504040204" pitchFamily="34" charset="-120"/>
              </a:rPr>
              <a:t>目錄</a:t>
            </a:r>
            <a:endParaRPr lang="zh-TW" altLang="en-US" sz="4000" b="1" dirty="0">
              <a:latin typeface="微軟正黑體" panose="020B0604030504040204" pitchFamily="34" charset="-120"/>
              <a:ea typeface="微軟正黑體" panose="020B0604030504040204" pitchFamily="34" charset="-120"/>
            </a:endParaRPr>
          </a:p>
        </p:txBody>
      </p:sp>
      <p:sp>
        <p:nvSpPr>
          <p:cNvPr id="8" name="矩形 7"/>
          <p:cNvSpPr/>
          <p:nvPr userDrawn="1"/>
        </p:nvSpPr>
        <p:spPr>
          <a:xfrm>
            <a:off x="0" y="6248666"/>
            <a:ext cx="9144000" cy="636717"/>
          </a:xfrm>
          <a:prstGeom prst="rect">
            <a:avLst/>
          </a:prstGeom>
          <a:solidFill>
            <a:schemeClr val="bg1">
              <a:alpha val="81000"/>
            </a:schemeClr>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1" name="群組 10"/>
          <p:cNvGrpSpPr/>
          <p:nvPr userDrawn="1"/>
        </p:nvGrpSpPr>
        <p:grpSpPr>
          <a:xfrm>
            <a:off x="6876256" y="6248667"/>
            <a:ext cx="3816424" cy="606274"/>
            <a:chOff x="-53138" y="5846941"/>
            <a:chExt cx="3816424" cy="606274"/>
          </a:xfrm>
        </p:grpSpPr>
        <p:sp>
          <p:nvSpPr>
            <p:cNvPr id="9" name="文字方塊 8"/>
            <p:cNvSpPr txBox="1"/>
            <p:nvPr userDrawn="1"/>
          </p:nvSpPr>
          <p:spPr>
            <a:xfrm>
              <a:off x="356184" y="5991550"/>
              <a:ext cx="3407102" cy="461665"/>
            </a:xfrm>
            <a:prstGeom prst="rect">
              <a:avLst/>
            </a:prstGeom>
            <a:noFill/>
          </p:spPr>
          <p:txBody>
            <a:bodyPr wrap="square" rtlCol="0">
              <a:spAutoFit/>
            </a:bodyPr>
            <a:lstStyle/>
            <a:p>
              <a:r>
                <a:rPr lang="en-US" altLang="zh-TW" sz="2400" b="1" dirty="0" smtClean="0">
                  <a:latin typeface="微軟正黑體" panose="020B0604030504040204" pitchFamily="34" charset="-120"/>
                  <a:ea typeface="微軟正黑體" panose="020B0604030504040204" pitchFamily="34" charset="-120"/>
                </a:rPr>
                <a:t>07</a:t>
              </a:r>
              <a:r>
                <a:rPr lang="zh-TW" altLang="en-US" sz="2400" b="1" baseline="0"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調整</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一</a:t>
              </a:r>
              <a:r>
                <a:rPr lang="en-US" altLang="zh-TW"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10" name="文字方塊 9"/>
            <p:cNvSpPr txBox="1"/>
            <p:nvPr userDrawn="1"/>
          </p:nvSpPr>
          <p:spPr>
            <a:xfrm>
              <a:off x="-53138" y="5846941"/>
              <a:ext cx="1112776" cy="276999"/>
            </a:xfrm>
            <a:prstGeom prst="rect">
              <a:avLst/>
            </a:prstGeom>
            <a:noFill/>
          </p:spPr>
          <p:txBody>
            <a:bodyPr wrap="square" rtlCol="0">
              <a:spAutoFit/>
            </a:bodyPr>
            <a:lstStyle/>
            <a:p>
              <a:r>
                <a:rPr lang="en-US" altLang="zh-TW" sz="1200" dirty="0" smtClean="0"/>
                <a:t>CHAPTER</a:t>
              </a:r>
              <a:endParaRPr lang="zh-TW" altLang="en-US" sz="1200" dirty="0"/>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空白">
    <p:spTree>
      <p:nvGrpSpPr>
        <p:cNvPr id="1" name=""/>
        <p:cNvGrpSpPr/>
        <p:nvPr/>
      </p:nvGrpSpPr>
      <p:grpSpPr>
        <a:xfrm>
          <a:off x="0" y="0"/>
          <a:ext cx="0" cy="0"/>
          <a:chOff x="0" y="0"/>
          <a:chExt cx="0" cy="0"/>
        </a:xfrm>
      </p:grpSpPr>
      <p:sp>
        <p:nvSpPr>
          <p:cNvPr id="15" name="圓角矩形 14"/>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文字方塊 10"/>
          <p:cNvSpPr txBox="1">
            <a:spLocks noChangeArrowheads="1"/>
          </p:cNvSpPr>
          <p:nvPr userDrawn="1"/>
        </p:nvSpPr>
        <p:spPr bwMode="auto">
          <a:xfrm>
            <a:off x="8537768" y="139700"/>
            <a:ext cx="523220" cy="514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a:solidFill>
                  <a:srgbClr val="EBF1DE"/>
                </a:solidFill>
                <a:latin typeface="微軟正黑體" panose="020B0604030504040204" pitchFamily="34" charset="-120"/>
                <a:ea typeface="微軟正黑體" panose="020B0604030504040204" pitchFamily="34" charset="-120"/>
              </a:rPr>
              <a:t>第一節</a:t>
            </a:r>
            <a:r>
              <a:rPr lang="zh-TW" altLang="en-US" sz="2200" b="1" dirty="0">
                <a:latin typeface="微軟正黑體" panose="020B0604030504040204" pitchFamily="34" charset="-120"/>
                <a:ea typeface="微軟正黑體" panose="020B0604030504040204" pitchFamily="34" charset="-120"/>
              </a:rPr>
              <a:t>　</a:t>
            </a:r>
            <a:r>
              <a:rPr kumimoji="1" lang="zh-TW" altLang="en-US" sz="2200" b="1" kern="1200" dirty="0" smtClean="0">
                <a:solidFill>
                  <a:srgbClr val="4F6228"/>
                </a:solidFill>
                <a:latin typeface="微軟正黑體" panose="020B0604030504040204" pitchFamily="34" charset="-120"/>
                <a:ea typeface="微軟正黑體" panose="020B0604030504040204" pitchFamily="34" charset="-120"/>
                <a:cs typeface="+mn-cs"/>
              </a:rPr>
              <a:t>調整的意義及功用</a:t>
            </a:r>
            <a:endParaRPr kumimoji="1" lang="zh-TW" altLang="en-US" sz="2200" b="1" kern="1200" dirty="0">
              <a:solidFill>
                <a:srgbClr val="4F6228"/>
              </a:solidFill>
              <a:latin typeface="微軟正黑體" panose="020B0604030504040204" pitchFamily="34" charset="-120"/>
              <a:ea typeface="微軟正黑體" panose="020B0604030504040204" pitchFamily="34" charset="-120"/>
              <a:cs typeface="+mn-cs"/>
            </a:endParaRPr>
          </a:p>
        </p:txBody>
      </p:sp>
      <p:sp>
        <p:nvSpPr>
          <p:cNvPr id="10"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2"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3"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0" name="圓角矩形 19"/>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文字方塊 13">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1" name="圓角矩形 20"/>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8"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71350" y="6446897"/>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125008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空白">
    <p:spTree>
      <p:nvGrpSpPr>
        <p:cNvPr id="1" name=""/>
        <p:cNvGrpSpPr/>
        <p:nvPr/>
      </p:nvGrpSpPr>
      <p:grpSpPr>
        <a:xfrm>
          <a:off x="0" y="0"/>
          <a:ext cx="0" cy="0"/>
          <a:chOff x="0" y="0"/>
          <a:chExt cx="0" cy="0"/>
        </a:xfrm>
      </p:grpSpPr>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10"/>
          <p:cNvSpPr txBox="1">
            <a:spLocks noChangeArrowheads="1"/>
          </p:cNvSpPr>
          <p:nvPr userDrawn="1"/>
        </p:nvSpPr>
        <p:spPr bwMode="auto">
          <a:xfrm>
            <a:off x="8537768" y="139700"/>
            <a:ext cx="523220" cy="51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a:solidFill>
                  <a:srgbClr val="EBF1DE"/>
                </a:solidFill>
                <a:latin typeface="微軟正黑體" panose="020B0604030504040204" pitchFamily="34" charset="-120"/>
                <a:ea typeface="微軟正黑體" panose="020B0604030504040204" pitchFamily="34" charset="-120"/>
              </a:rPr>
              <a:t>第一節</a:t>
            </a:r>
            <a:r>
              <a:rPr lang="zh-TW" altLang="en-US" sz="2200" b="1" dirty="0">
                <a:latin typeface="微軟正黑體" panose="020B0604030504040204" pitchFamily="34" charset="-120"/>
                <a:ea typeface="微軟正黑體" panose="020B0604030504040204" pitchFamily="34" charset="-120"/>
              </a:rPr>
              <a:t>　</a:t>
            </a:r>
            <a:r>
              <a:rPr lang="zh-TW" altLang="en-US" sz="2200" b="1" dirty="0" smtClean="0">
                <a:solidFill>
                  <a:schemeClr val="accent3">
                    <a:lumMod val="40000"/>
                    <a:lumOff val="60000"/>
                  </a:schemeClr>
                </a:solidFill>
                <a:latin typeface="微軟正黑體" panose="020B0604030504040204" pitchFamily="34" charset="-120"/>
                <a:ea typeface="微軟正黑體" panose="020B0604030504040204" pitchFamily="34" charset="-120"/>
              </a:rPr>
              <a:t>調整的意義及功用</a:t>
            </a:r>
            <a:endParaRPr lang="zh-TW" altLang="en-US" sz="2200" b="1" dirty="0">
              <a:solidFill>
                <a:schemeClr val="accent3">
                  <a:lumMod val="40000"/>
                  <a:lumOff val="60000"/>
                </a:schemeClr>
              </a:solidFill>
              <a:latin typeface="微軟正黑體" panose="020B0604030504040204" pitchFamily="34" charset="-120"/>
              <a:ea typeface="微軟正黑體" panose="020B0604030504040204" pitchFamily="34" charset="-120"/>
            </a:endParaRP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5" name="矩形 14"/>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6"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7" name="圓角矩形 16"/>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8"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0"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1" name="圓角矩形 20"/>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2" name="文字方塊 21">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3" name="圓角矩形 22"/>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65431" y="6438086"/>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6797556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空白">
    <p:spTree>
      <p:nvGrpSpPr>
        <p:cNvPr id="1" name=""/>
        <p:cNvGrpSpPr/>
        <p:nvPr/>
      </p:nvGrpSpPr>
      <p:grpSpPr>
        <a:xfrm>
          <a:off x="0" y="0"/>
          <a:ext cx="0" cy="0"/>
          <a:chOff x="0" y="0"/>
          <a:chExt cx="0" cy="0"/>
        </a:xfrm>
      </p:grpSpPr>
      <p:sp>
        <p:nvSpPr>
          <p:cNvPr id="15" name="圓角矩形 14"/>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文字方塊 10"/>
          <p:cNvSpPr txBox="1">
            <a:spLocks noChangeArrowheads="1"/>
          </p:cNvSpPr>
          <p:nvPr userDrawn="1"/>
        </p:nvSpPr>
        <p:spPr bwMode="auto">
          <a:xfrm>
            <a:off x="8199214" y="139700"/>
            <a:ext cx="861774" cy="514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第二節</a:t>
            </a:r>
            <a:r>
              <a:rPr lang="zh-TW" altLang="en-US" sz="2200" b="1" dirty="0">
                <a:latin typeface="微軟正黑體" panose="020B0604030504040204" pitchFamily="34" charset="-120"/>
                <a:ea typeface="微軟正黑體" panose="020B0604030504040204" pitchFamily="34" charset="-120"/>
              </a:rPr>
              <a:t>　</a:t>
            </a:r>
            <a:r>
              <a:rPr kumimoji="1" lang="zh-TW" altLang="en-US" sz="2200" b="1" kern="1200" dirty="0" smtClean="0">
                <a:solidFill>
                  <a:srgbClr val="4F6228"/>
                </a:solidFill>
                <a:latin typeface="微軟正黑體" panose="020B0604030504040204" pitchFamily="34" charset="-120"/>
                <a:ea typeface="微軟正黑體" panose="020B0604030504040204" pitchFamily="34" charset="-120"/>
                <a:cs typeface="+mn-cs"/>
              </a:rPr>
              <a:t>會計基礎</a:t>
            </a:r>
            <a:endParaRPr kumimoji="1" lang="en-US" altLang="zh-TW" sz="2200" b="1" kern="1200" dirty="0" smtClean="0">
              <a:solidFill>
                <a:srgbClr val="4F6228"/>
              </a:solidFill>
              <a:latin typeface="微軟正黑體" panose="020B0604030504040204" pitchFamily="34" charset="-120"/>
              <a:ea typeface="微軟正黑體" panose="020B0604030504040204" pitchFamily="34" charset="-120"/>
              <a:cs typeface="+mn-cs"/>
            </a:endParaRPr>
          </a:p>
          <a:p>
            <a:endParaRPr kumimoji="1" lang="zh-TW" altLang="en-US" sz="2200" b="1" kern="1200" dirty="0">
              <a:solidFill>
                <a:srgbClr val="4F6228"/>
              </a:solidFill>
              <a:latin typeface="微軟正黑體" panose="020B0604030504040204" pitchFamily="34" charset="-120"/>
              <a:ea typeface="微軟正黑體" panose="020B0604030504040204" pitchFamily="34" charset="-120"/>
              <a:cs typeface="+mn-cs"/>
            </a:endParaRPr>
          </a:p>
        </p:txBody>
      </p:sp>
      <p:sp>
        <p:nvSpPr>
          <p:cNvPr id="10"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2"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3"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0" name="圓角矩形 19"/>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文字方塊 13">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1" name="圓角矩形 20"/>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8"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71350" y="6446897"/>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33311298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空白">
    <p:spTree>
      <p:nvGrpSpPr>
        <p:cNvPr id="1" name=""/>
        <p:cNvGrpSpPr/>
        <p:nvPr/>
      </p:nvGrpSpPr>
      <p:grpSpPr>
        <a:xfrm>
          <a:off x="0" y="0"/>
          <a:ext cx="0" cy="0"/>
          <a:chOff x="0" y="0"/>
          <a:chExt cx="0" cy="0"/>
        </a:xfrm>
      </p:grpSpPr>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10"/>
          <p:cNvSpPr txBox="1">
            <a:spLocks noChangeArrowheads="1"/>
          </p:cNvSpPr>
          <p:nvPr userDrawn="1"/>
        </p:nvSpPr>
        <p:spPr bwMode="auto">
          <a:xfrm>
            <a:off x="8537768" y="139700"/>
            <a:ext cx="523220" cy="51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第二節</a:t>
            </a:r>
            <a:r>
              <a:rPr lang="zh-TW" altLang="en-US" sz="2200" b="1" dirty="0">
                <a:latin typeface="微軟正黑體" panose="020B0604030504040204" pitchFamily="34" charset="-120"/>
                <a:ea typeface="微軟正黑體" panose="020B0604030504040204" pitchFamily="34" charset="-120"/>
              </a:rPr>
              <a:t>　</a:t>
            </a:r>
            <a:r>
              <a:rPr lang="zh-TW" altLang="en-US" sz="2200" b="1" dirty="0" smtClean="0">
                <a:solidFill>
                  <a:schemeClr val="accent3">
                    <a:lumMod val="40000"/>
                    <a:lumOff val="60000"/>
                  </a:schemeClr>
                </a:solidFill>
                <a:latin typeface="微軟正黑體" panose="020B0604030504040204" pitchFamily="34" charset="-120"/>
                <a:ea typeface="微軟正黑體" panose="020B0604030504040204" pitchFamily="34" charset="-120"/>
              </a:rPr>
              <a:t>會計基礎</a:t>
            </a:r>
            <a:endParaRPr lang="zh-TW" altLang="en-US" sz="2200" b="1" dirty="0">
              <a:solidFill>
                <a:schemeClr val="accent3">
                  <a:lumMod val="40000"/>
                  <a:lumOff val="60000"/>
                </a:schemeClr>
              </a:solidFill>
              <a:latin typeface="微軟正黑體" panose="020B0604030504040204" pitchFamily="34" charset="-120"/>
              <a:ea typeface="微軟正黑體" panose="020B0604030504040204" pitchFamily="34" charset="-120"/>
            </a:endParaRP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5" name="矩形 14"/>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6"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7" name="圓角矩形 16"/>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8"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0"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1" name="圓角矩形 20"/>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2" name="文字方塊 21">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3" name="圓角矩形 22"/>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65431" y="6438086"/>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9581044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空白">
    <p:spTree>
      <p:nvGrpSpPr>
        <p:cNvPr id="1" name=""/>
        <p:cNvGrpSpPr/>
        <p:nvPr/>
      </p:nvGrpSpPr>
      <p:grpSpPr>
        <a:xfrm>
          <a:off x="0" y="0"/>
          <a:ext cx="0" cy="0"/>
          <a:chOff x="0" y="0"/>
          <a:chExt cx="0" cy="0"/>
        </a:xfrm>
      </p:grpSpPr>
      <p:sp>
        <p:nvSpPr>
          <p:cNvPr id="15" name="圓角矩形 14"/>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文字方塊 10"/>
          <p:cNvSpPr txBox="1">
            <a:spLocks noChangeArrowheads="1"/>
          </p:cNvSpPr>
          <p:nvPr userDrawn="1"/>
        </p:nvSpPr>
        <p:spPr bwMode="auto">
          <a:xfrm>
            <a:off x="8199214" y="139700"/>
            <a:ext cx="861774" cy="514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第三節</a:t>
            </a:r>
            <a:r>
              <a:rPr lang="zh-TW" altLang="en-US" sz="2200" b="1" dirty="0">
                <a:latin typeface="微軟正黑體" panose="020B0604030504040204" pitchFamily="34" charset="-120"/>
                <a:ea typeface="微軟正黑體" panose="020B0604030504040204" pitchFamily="34" charset="-120"/>
              </a:rPr>
              <a:t>　</a:t>
            </a:r>
            <a:r>
              <a:rPr kumimoji="1" lang="zh-TW" altLang="en-US" sz="2200" b="1" kern="1200" dirty="0" smtClean="0">
                <a:solidFill>
                  <a:srgbClr val="4F6228"/>
                </a:solidFill>
                <a:latin typeface="微軟正黑體" panose="020B0604030504040204" pitchFamily="34" charset="-120"/>
                <a:ea typeface="微軟正黑體" panose="020B0604030504040204" pitchFamily="34" charset="-120"/>
                <a:cs typeface="+mn-cs"/>
              </a:rPr>
              <a:t>應計項目的調整</a:t>
            </a:r>
            <a:endParaRPr kumimoji="1" lang="en-US" altLang="zh-TW" sz="2200" b="1" kern="1200" dirty="0" smtClean="0">
              <a:solidFill>
                <a:srgbClr val="4F6228"/>
              </a:solidFill>
              <a:latin typeface="微軟正黑體" panose="020B0604030504040204" pitchFamily="34" charset="-120"/>
              <a:ea typeface="微軟正黑體" panose="020B0604030504040204" pitchFamily="34" charset="-120"/>
              <a:cs typeface="+mn-cs"/>
            </a:endParaRPr>
          </a:p>
          <a:p>
            <a:endParaRPr kumimoji="1" lang="zh-TW" altLang="en-US" sz="2200" b="1" kern="1200" dirty="0">
              <a:solidFill>
                <a:srgbClr val="4F6228"/>
              </a:solidFill>
              <a:latin typeface="微軟正黑體" panose="020B0604030504040204" pitchFamily="34" charset="-120"/>
              <a:ea typeface="微軟正黑體" panose="020B0604030504040204" pitchFamily="34" charset="-120"/>
              <a:cs typeface="+mn-cs"/>
            </a:endParaRPr>
          </a:p>
        </p:txBody>
      </p:sp>
      <p:sp>
        <p:nvSpPr>
          <p:cNvPr id="10"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2"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3"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0" name="圓角矩形 19"/>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文字方塊 13">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1" name="圓角矩形 20"/>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8"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71350" y="6446897"/>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2491884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空白">
    <p:spTree>
      <p:nvGrpSpPr>
        <p:cNvPr id="1" name=""/>
        <p:cNvGrpSpPr/>
        <p:nvPr/>
      </p:nvGrpSpPr>
      <p:grpSpPr>
        <a:xfrm>
          <a:off x="0" y="0"/>
          <a:ext cx="0" cy="0"/>
          <a:chOff x="0" y="0"/>
          <a:chExt cx="0" cy="0"/>
        </a:xfrm>
      </p:grpSpPr>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10"/>
          <p:cNvSpPr txBox="1">
            <a:spLocks noChangeArrowheads="1"/>
          </p:cNvSpPr>
          <p:nvPr userDrawn="1"/>
        </p:nvSpPr>
        <p:spPr bwMode="auto">
          <a:xfrm>
            <a:off x="8537768" y="139700"/>
            <a:ext cx="523220" cy="51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第三節</a:t>
            </a:r>
            <a:r>
              <a:rPr lang="zh-TW" altLang="en-US" sz="2200" b="1" dirty="0">
                <a:latin typeface="微軟正黑體" panose="020B0604030504040204" pitchFamily="34" charset="-120"/>
                <a:ea typeface="微軟正黑體" panose="020B0604030504040204" pitchFamily="34" charset="-120"/>
              </a:rPr>
              <a:t>　</a:t>
            </a:r>
            <a:r>
              <a:rPr lang="zh-TW" altLang="en-US" sz="2200" b="1" dirty="0" smtClean="0">
                <a:solidFill>
                  <a:schemeClr val="accent3">
                    <a:lumMod val="40000"/>
                    <a:lumOff val="60000"/>
                  </a:schemeClr>
                </a:solidFill>
                <a:latin typeface="微軟正黑體" panose="020B0604030504040204" pitchFamily="34" charset="-120"/>
                <a:ea typeface="微軟正黑體" panose="020B0604030504040204" pitchFamily="34" charset="-120"/>
              </a:rPr>
              <a:t>應計項目的調整</a:t>
            </a:r>
            <a:endParaRPr lang="zh-TW" altLang="en-US" sz="2200" b="1" dirty="0">
              <a:solidFill>
                <a:schemeClr val="accent3">
                  <a:lumMod val="40000"/>
                  <a:lumOff val="60000"/>
                </a:schemeClr>
              </a:solidFill>
              <a:latin typeface="微軟正黑體" panose="020B0604030504040204" pitchFamily="34" charset="-120"/>
              <a:ea typeface="微軟正黑體" panose="020B0604030504040204" pitchFamily="34" charset="-120"/>
            </a:endParaRP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5" name="矩形 14"/>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6"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7" name="圓角矩形 16"/>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8"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0"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1" name="圓角矩形 20"/>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2" name="文字方塊 21">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3" name="圓角矩形 22"/>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4"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65431" y="6438086"/>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482730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空白">
    <p:spTree>
      <p:nvGrpSpPr>
        <p:cNvPr id="1" name=""/>
        <p:cNvGrpSpPr/>
        <p:nvPr/>
      </p:nvGrpSpPr>
      <p:grpSpPr>
        <a:xfrm>
          <a:off x="0" y="0"/>
          <a:ext cx="0" cy="0"/>
          <a:chOff x="0" y="0"/>
          <a:chExt cx="0" cy="0"/>
        </a:xfrm>
      </p:grpSpPr>
      <p:sp>
        <p:nvSpPr>
          <p:cNvPr id="15" name="圓角矩形 14"/>
          <p:cNvSpPr/>
          <p:nvPr userDrawn="1"/>
        </p:nvSpPr>
        <p:spPr>
          <a:xfrm>
            <a:off x="8283982" y="5345468"/>
            <a:ext cx="1152128" cy="336477"/>
          </a:xfrm>
          <a:prstGeom prst="roundRect">
            <a:avLst>
              <a:gd name="adj" fmla="val 50000"/>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39" name="文字版面配置區 38"/>
          <p:cNvSpPr>
            <a:spLocks noGrp="1"/>
          </p:cNvSpPr>
          <p:nvPr>
            <p:ph type="body" sz="quarter" idx="10"/>
          </p:nvPr>
        </p:nvSpPr>
        <p:spPr>
          <a:xfrm>
            <a:off x="269120" y="1124262"/>
            <a:ext cx="8124185" cy="4937815"/>
          </a:xfrm>
        </p:spPr>
        <p:txBody>
          <a:bodyPr/>
          <a:lstStyle>
            <a:lvl1pPr marL="0" indent="0">
              <a:lnSpc>
                <a:spcPts val="3800"/>
              </a:lnSpc>
              <a:spcBef>
                <a:spcPts val="1200"/>
              </a:spcBef>
              <a:buFontTx/>
              <a:buNone/>
              <a:defRPr sz="3000" b="1">
                <a:latin typeface="微軟正黑體" pitchFamily="34" charset="-120"/>
                <a:ea typeface="微軟正黑體" pitchFamily="34" charset="-120"/>
              </a:defRPr>
            </a:lvl1pPr>
            <a:lvl2pPr>
              <a:buFontTx/>
              <a:buNone/>
              <a:defRPr/>
            </a:lvl2pPr>
            <a:lvl3pPr>
              <a:buFontTx/>
              <a:buNone/>
              <a:defRPr/>
            </a:lvl3pPr>
            <a:lvl4pPr>
              <a:buFontTx/>
              <a:buNone/>
              <a:defRPr/>
            </a:lvl4pPr>
            <a:lvl5pPr>
              <a:buFontTx/>
              <a:buNone/>
              <a:defRPr/>
            </a:lvl5pPr>
          </a:lstStyle>
          <a:p>
            <a:pPr lvl="0"/>
            <a:r>
              <a:rPr lang="zh-TW" altLang="en-US" dirty="0" smtClean="0"/>
              <a:t>按一下以編輯母片文字樣式</a:t>
            </a:r>
          </a:p>
        </p:txBody>
      </p:sp>
      <p:pic>
        <p:nvPicPr>
          <p:cNvPr id="6" name="圖片 7"/>
          <p:cNvPicPr>
            <a:picLocks noChangeAspect="1"/>
          </p:cNvPicPr>
          <p:nvPr userDrawn="1"/>
        </p:nvPicPr>
        <p:blipFill>
          <a:blip r:embed="rId2">
            <a:extLst>
              <a:ext uri="{28A0092B-C50C-407E-A947-70E740481C1C}">
                <a14:useLocalDpi xmlns:a14="http://schemas.microsoft.com/office/drawing/2010/main" val="0"/>
              </a:ext>
            </a:extLst>
          </a:blip>
          <a:srcRect b="90326"/>
          <a:stretch>
            <a:fillRect/>
          </a:stretch>
        </p:blipFill>
        <p:spPr bwMode="auto">
          <a:xfrm>
            <a:off x="-318915" y="120650"/>
            <a:ext cx="10723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userDrawn="1"/>
        </p:nvSpPr>
        <p:spPr>
          <a:xfrm flipV="1">
            <a:off x="0" y="6349626"/>
            <a:ext cx="539552" cy="508371"/>
          </a:xfrm>
          <a:prstGeom prst="rect">
            <a:avLst/>
          </a:prstGeom>
          <a:solidFill>
            <a:srgbClr val="85CA3A">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文字方塊 10"/>
          <p:cNvSpPr txBox="1">
            <a:spLocks noChangeArrowheads="1"/>
          </p:cNvSpPr>
          <p:nvPr userDrawn="1"/>
        </p:nvSpPr>
        <p:spPr bwMode="auto">
          <a:xfrm>
            <a:off x="8199214" y="139700"/>
            <a:ext cx="861774" cy="514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200" b="1" dirty="0" smtClean="0">
                <a:solidFill>
                  <a:srgbClr val="EBF1DE"/>
                </a:solidFill>
                <a:latin typeface="微軟正黑體" panose="020B0604030504040204" pitchFamily="34" charset="-120"/>
                <a:ea typeface="微軟正黑體" panose="020B0604030504040204" pitchFamily="34" charset="-120"/>
              </a:rPr>
              <a:t>第四節</a:t>
            </a:r>
            <a:r>
              <a:rPr lang="zh-TW" altLang="en-US" sz="2200" b="1" dirty="0">
                <a:latin typeface="微軟正黑體" panose="020B0604030504040204" pitchFamily="34" charset="-120"/>
                <a:ea typeface="微軟正黑體" panose="020B0604030504040204" pitchFamily="34" charset="-120"/>
              </a:rPr>
              <a:t>　</a:t>
            </a:r>
            <a:r>
              <a:rPr kumimoji="1" lang="zh-TW" altLang="en-US" sz="2200" b="1" kern="1200" dirty="0" smtClean="0">
                <a:solidFill>
                  <a:srgbClr val="4F6228"/>
                </a:solidFill>
                <a:latin typeface="微軟正黑體" panose="020B0604030504040204" pitchFamily="34" charset="-120"/>
                <a:ea typeface="微軟正黑體" panose="020B0604030504040204" pitchFamily="34" charset="-120"/>
                <a:cs typeface="+mn-cs"/>
              </a:rPr>
              <a:t>遞延項目的調整</a:t>
            </a:r>
            <a:endParaRPr kumimoji="1" lang="en-US" altLang="zh-TW" sz="2200" b="1" kern="1200" dirty="0" smtClean="0">
              <a:solidFill>
                <a:srgbClr val="4F6228"/>
              </a:solidFill>
              <a:latin typeface="微軟正黑體" panose="020B0604030504040204" pitchFamily="34" charset="-120"/>
              <a:ea typeface="微軟正黑體" panose="020B0604030504040204" pitchFamily="34" charset="-120"/>
              <a:cs typeface="+mn-cs"/>
            </a:endParaRPr>
          </a:p>
          <a:p>
            <a:endParaRPr kumimoji="1" lang="zh-TW" altLang="en-US" sz="2200" b="1" kern="1200" dirty="0">
              <a:solidFill>
                <a:srgbClr val="4F6228"/>
              </a:solidFill>
              <a:latin typeface="微軟正黑體" panose="020B0604030504040204" pitchFamily="34" charset="-120"/>
              <a:ea typeface="微軟正黑體" panose="020B0604030504040204" pitchFamily="34" charset="-120"/>
              <a:cs typeface="+mn-cs"/>
            </a:endParaRPr>
          </a:p>
        </p:txBody>
      </p:sp>
      <p:sp>
        <p:nvSpPr>
          <p:cNvPr id="10" name="文字方塊 11"/>
          <p:cNvSpPr txBox="1">
            <a:spLocks noChangeArrowheads="1"/>
          </p:cNvSpPr>
          <p:nvPr userDrawn="1"/>
        </p:nvSpPr>
        <p:spPr bwMode="auto">
          <a:xfrm>
            <a:off x="44450" y="6429375"/>
            <a:ext cx="495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07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12" name="文字方塊 13">
            <a:hlinkClick r:id="" action="ppaction://hlinkshowjump?jump=firstslide"/>
          </p:cNvPr>
          <p:cNvSpPr txBox="1">
            <a:spLocks noChangeArrowheads="1"/>
          </p:cNvSpPr>
          <p:nvPr userDrawn="1"/>
        </p:nvSpPr>
        <p:spPr bwMode="auto">
          <a:xfrm>
            <a:off x="8288971" y="534608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6">
                    <a:lumMod val="75000"/>
                  </a:schemeClr>
                </a:solidFill>
              </a:rPr>
              <a:t>HOME</a:t>
            </a:r>
          </a:p>
        </p:txBody>
      </p:sp>
      <p:sp>
        <p:nvSpPr>
          <p:cNvPr id="42" name="標題 41"/>
          <p:cNvSpPr>
            <a:spLocks noGrp="1"/>
          </p:cNvSpPr>
          <p:nvPr>
            <p:ph type="title"/>
          </p:nvPr>
        </p:nvSpPr>
        <p:spPr>
          <a:xfrm>
            <a:off x="251520" y="130622"/>
            <a:ext cx="7560839" cy="706090"/>
          </a:xfrm>
        </p:spPr>
        <p:txBody>
          <a:bodyPr/>
          <a:lstStyle>
            <a:lvl1pPr algn="l">
              <a:defRPr sz="3200" b="1">
                <a:solidFill>
                  <a:srgbClr val="2E6CB8"/>
                </a:solidFill>
                <a:effectLst/>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19" name="圓角矩形 18"/>
          <p:cNvSpPr/>
          <p:nvPr userDrawn="1"/>
        </p:nvSpPr>
        <p:spPr>
          <a:xfrm>
            <a:off x="8287530" y="5716630"/>
            <a:ext cx="1152128" cy="336477"/>
          </a:xfrm>
          <a:prstGeom prst="roundRect">
            <a:avLst>
              <a:gd name="adj" fmla="val 50000"/>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3" name="文字方塊 14">
            <a:hlinkClick r:id="rId3" action="ppaction://hlinksldjump"/>
          </p:cNvPr>
          <p:cNvSpPr txBox="1">
            <a:spLocks noChangeArrowheads="1"/>
          </p:cNvSpPr>
          <p:nvPr userDrawn="1"/>
        </p:nvSpPr>
        <p:spPr bwMode="auto">
          <a:xfrm>
            <a:off x="8304471" y="5722517"/>
            <a:ext cx="78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solidFill>
                  <a:schemeClr val="accent5">
                    <a:lumMod val="75000"/>
                  </a:schemeClr>
                </a:solidFill>
              </a:rPr>
              <a:t>MENU</a:t>
            </a:r>
          </a:p>
        </p:txBody>
      </p:sp>
      <p:sp>
        <p:nvSpPr>
          <p:cNvPr id="20" name="圓角矩形 19"/>
          <p:cNvSpPr/>
          <p:nvPr userDrawn="1"/>
        </p:nvSpPr>
        <p:spPr>
          <a:xfrm>
            <a:off x="8305294" y="6084983"/>
            <a:ext cx="1152128" cy="336477"/>
          </a:xfrm>
          <a:prstGeom prst="roundRect">
            <a:avLst>
              <a:gd name="adj" fmla="val 50000"/>
            </a:avLst>
          </a:prstGeom>
          <a:solidFill>
            <a:srgbClr val="FFE5FF"/>
          </a:solidFill>
          <a:ln>
            <a:solidFill>
              <a:srgbClr val="FF33C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文字方塊 13">
            <a:hlinkClick r:id="" action="ppaction://hlinkshowjump?jump=endshow"/>
          </p:cNvPr>
          <p:cNvSpPr txBox="1"/>
          <p:nvPr userDrawn="1"/>
        </p:nvSpPr>
        <p:spPr>
          <a:xfrm>
            <a:off x="8327645" y="6087696"/>
            <a:ext cx="793750" cy="338137"/>
          </a:xfrm>
          <a:prstGeom prst="rect">
            <a:avLst/>
          </a:prstGeom>
          <a:noFill/>
        </p:spPr>
        <p:txBody>
          <a:bodyPr wrap="none">
            <a:spAutoFit/>
          </a:bodyPr>
          <a:lstStyle/>
          <a:p>
            <a:pPr>
              <a:defRPr/>
            </a:pPr>
            <a:r>
              <a:rPr lang="en-US" altLang="zh-TW" sz="1600" spc="300" dirty="0">
                <a:solidFill>
                  <a:srgbClr val="FF33CC"/>
                </a:solidFill>
              </a:rPr>
              <a:t>EXIT</a:t>
            </a:r>
          </a:p>
        </p:txBody>
      </p:sp>
      <p:sp>
        <p:nvSpPr>
          <p:cNvPr id="21" name="圓角矩形 20"/>
          <p:cNvSpPr/>
          <p:nvPr userDrawn="1"/>
        </p:nvSpPr>
        <p:spPr>
          <a:xfrm>
            <a:off x="7884368" y="6448469"/>
            <a:ext cx="1454615" cy="336477"/>
          </a:xfrm>
          <a:prstGeom prst="roundRect">
            <a:avLst>
              <a:gd name="adj" fmla="val 50000"/>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8" name="文字方塊 9"/>
          <p:cNvSpPr txBox="1">
            <a:spLocks noChangeArrowheads="1"/>
          </p:cNvSpPr>
          <p:nvPr userDrawn="1"/>
        </p:nvSpPr>
        <p:spPr bwMode="auto">
          <a:xfrm>
            <a:off x="7895165" y="6436710"/>
            <a:ext cx="887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b="1" dirty="0">
                <a:latin typeface="微軟正黑體" panose="020B0604030504040204" pitchFamily="34" charset="-120"/>
                <a:ea typeface="微軟正黑體" panose="020B0604030504040204" pitchFamily="34" charset="-120"/>
              </a:rPr>
              <a:t>課本</a:t>
            </a:r>
            <a:r>
              <a:rPr lang="en-US" altLang="zh-TW" b="1" dirty="0">
                <a:latin typeface="微軟正黑體" panose="020B0604030504040204" pitchFamily="34" charset="-120"/>
                <a:ea typeface="微軟正黑體" panose="020B0604030504040204" pitchFamily="34" charset="-120"/>
              </a:rPr>
              <a:t>P.</a:t>
            </a:r>
            <a:endParaRPr lang="zh-TW" altLang="en-US" b="1" dirty="0">
              <a:latin typeface="微軟正黑體" panose="020B0604030504040204" pitchFamily="34" charset="-120"/>
              <a:ea typeface="微軟正黑體" panose="020B0604030504040204" pitchFamily="34" charset="-120"/>
            </a:endParaRPr>
          </a:p>
        </p:txBody>
      </p:sp>
      <p:sp>
        <p:nvSpPr>
          <p:cNvPr id="43" name="內容版面配置區 42"/>
          <p:cNvSpPr>
            <a:spLocks noGrp="1"/>
          </p:cNvSpPr>
          <p:nvPr>
            <p:ph sz="quarter" idx="11"/>
          </p:nvPr>
        </p:nvSpPr>
        <p:spPr>
          <a:xfrm>
            <a:off x="8571350" y="6446897"/>
            <a:ext cx="788783" cy="280988"/>
          </a:xfrm>
        </p:spPr>
        <p:txBody>
          <a:bodyPr/>
          <a:lstStyle>
            <a:lvl1pPr marL="0" indent="0">
              <a:spcBef>
                <a:spcPts val="0"/>
              </a:spcBef>
              <a:buFontTx/>
              <a:buNone/>
              <a:defRPr sz="1800" b="1">
                <a:solidFill>
                  <a:schemeClr val="tx1"/>
                </a:solidFill>
                <a:latin typeface="微軟正黑體" panose="020B0604030504040204" pitchFamily="34" charset="-120"/>
                <a:ea typeface="微軟正黑體" panose="020B0604030504040204" pitchFamily="34" charset="-120"/>
              </a:defRPr>
            </a:lvl1pPr>
            <a:lvl2pPr marL="457200" indent="0">
              <a:buFontTx/>
              <a:buNone/>
              <a:defRPr sz="2000">
                <a:solidFill>
                  <a:srgbClr val="FFFF00"/>
                </a:solidFill>
                <a:latin typeface="微軟正黑體" panose="020B0604030504040204" pitchFamily="34" charset="-120"/>
                <a:ea typeface="微軟正黑體" panose="020B0604030504040204" pitchFamily="34" charset="-120"/>
              </a:defRPr>
            </a:lvl2pPr>
            <a:lvl3pPr marL="914400" indent="0">
              <a:buFontTx/>
              <a:buNone/>
              <a:defRPr sz="2000">
                <a:solidFill>
                  <a:srgbClr val="FFFF00"/>
                </a:solidFill>
                <a:latin typeface="微軟正黑體" panose="020B0604030504040204" pitchFamily="34" charset="-120"/>
                <a:ea typeface="微軟正黑體" panose="020B0604030504040204" pitchFamily="34" charset="-120"/>
              </a:defRPr>
            </a:lvl3pPr>
            <a:lvl4pPr marL="1371600" indent="0">
              <a:buFontTx/>
              <a:buNone/>
              <a:defRPr sz="2000">
                <a:solidFill>
                  <a:srgbClr val="FFFF00"/>
                </a:solidFill>
                <a:latin typeface="微軟正黑體" panose="020B0604030504040204" pitchFamily="34" charset="-120"/>
                <a:ea typeface="微軟正黑體" panose="020B0604030504040204" pitchFamily="34" charset="-120"/>
              </a:defRPr>
            </a:lvl4pPr>
            <a:lvl5pPr marL="1828800" indent="0">
              <a:buFontTx/>
              <a:buNone/>
              <a:defRPr sz="2000">
                <a:solidFill>
                  <a:srgbClr val="FFFF00"/>
                </a:solidFill>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p:txBody>
      </p:sp>
    </p:spTree>
    <p:extLst>
      <p:ext uri="{BB962C8B-B14F-4D97-AF65-F5344CB8AC3E}">
        <p14:creationId xmlns:p14="http://schemas.microsoft.com/office/powerpoint/2010/main" val="4065400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86482B4F-BF42-42AA-8A3D-5543E90E2ABD}" type="datetimeFigureOut">
              <a:rPr lang="zh-TW" altLang="en-US"/>
              <a:pPr>
                <a:defRPr/>
              </a:pPr>
              <a:t>2019/7/17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a:solidFill>
                  <a:srgbClr val="898989"/>
                </a:solidFill>
                <a:latin typeface="Calibri" pitchFamily="34" charset="0"/>
              </a:defRPr>
            </a:lvl1pPr>
          </a:lstStyle>
          <a:p>
            <a:fld id="{29BFF044-460B-428C-AA8C-13E5F2CB33E4}"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69" r:id="rId3"/>
    <p:sldLayoutId id="2147484270" r:id="rId4"/>
    <p:sldLayoutId id="2147484282" r:id="rId5"/>
    <p:sldLayoutId id="2147484283" r:id="rId6"/>
    <p:sldLayoutId id="2147484284" r:id="rId7"/>
    <p:sldLayoutId id="2147484285" r:id="rId8"/>
    <p:sldLayoutId id="2147484286" r:id="rId9"/>
    <p:sldLayoutId id="2147484287" r:id="rId10"/>
    <p:sldLayoutId id="2147484271" r:id="rId11"/>
    <p:sldLayoutId id="2147484272" r:id="rId12"/>
    <p:sldLayoutId id="2147484273" r:id="rId13"/>
    <p:sldLayoutId id="2147484274" r:id="rId14"/>
    <p:sldLayoutId id="2147484281" r:id="rId1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charset="-120"/>
        </a:defRPr>
      </a:lvl2pPr>
      <a:lvl3pPr algn="ctr" rtl="0" eaLnBrk="0" fontAlgn="base" hangingPunct="0">
        <a:spcBef>
          <a:spcPct val="0"/>
        </a:spcBef>
        <a:spcAft>
          <a:spcPct val="0"/>
        </a:spcAft>
        <a:defRPr sz="4400">
          <a:solidFill>
            <a:schemeClr val="tx1"/>
          </a:solidFill>
          <a:latin typeface="Calibri" pitchFamily="34" charset="0"/>
          <a:ea typeface="新細明體" charset="-120"/>
        </a:defRPr>
      </a:lvl3pPr>
      <a:lvl4pPr algn="ctr" rtl="0" eaLnBrk="0" fontAlgn="base" hangingPunct="0">
        <a:spcBef>
          <a:spcPct val="0"/>
        </a:spcBef>
        <a:spcAft>
          <a:spcPct val="0"/>
        </a:spcAft>
        <a:defRPr sz="4400">
          <a:solidFill>
            <a:schemeClr val="tx1"/>
          </a:solidFill>
          <a:latin typeface="Calibri" pitchFamily="34" charset="0"/>
          <a:ea typeface="新細明體" charset="-120"/>
        </a:defRPr>
      </a:lvl4pPr>
      <a:lvl5pPr algn="ctr" rtl="0" eaLnBrk="0" fontAlgn="base" hangingPunct="0">
        <a:spcBef>
          <a:spcPct val="0"/>
        </a:spcBef>
        <a:spcAft>
          <a:spcPct val="0"/>
        </a:spcAft>
        <a:defRPr sz="4400">
          <a:solidFill>
            <a:schemeClr val="tx1"/>
          </a:solidFill>
          <a:latin typeface="Calibri" pitchFamily="34" charset="0"/>
          <a:ea typeface="新細明體" charset="-120"/>
        </a:defRPr>
      </a:lvl5pPr>
      <a:lvl6pPr marL="457200" algn="ctr" rtl="0" fontAlgn="base">
        <a:spcBef>
          <a:spcPct val="0"/>
        </a:spcBef>
        <a:spcAft>
          <a:spcPct val="0"/>
        </a:spcAft>
        <a:defRPr sz="4400">
          <a:solidFill>
            <a:schemeClr val="tx1"/>
          </a:solidFill>
          <a:latin typeface="Calibri" pitchFamily="34" charset="0"/>
          <a:ea typeface="新細明體" charset="-120"/>
        </a:defRPr>
      </a:lvl6pPr>
      <a:lvl7pPr marL="914400" algn="ctr" rtl="0" fontAlgn="base">
        <a:spcBef>
          <a:spcPct val="0"/>
        </a:spcBef>
        <a:spcAft>
          <a:spcPct val="0"/>
        </a:spcAft>
        <a:defRPr sz="4400">
          <a:solidFill>
            <a:schemeClr val="tx1"/>
          </a:solidFill>
          <a:latin typeface="Calibri" pitchFamily="34" charset="0"/>
          <a:ea typeface="新細明體" charset="-120"/>
        </a:defRPr>
      </a:lvl7pPr>
      <a:lvl8pPr marL="1371600" algn="ctr" rtl="0" fontAlgn="base">
        <a:spcBef>
          <a:spcPct val="0"/>
        </a:spcBef>
        <a:spcAft>
          <a:spcPct val="0"/>
        </a:spcAft>
        <a:defRPr sz="4400">
          <a:solidFill>
            <a:schemeClr val="tx1"/>
          </a:solidFill>
          <a:latin typeface="Calibri" pitchFamily="34" charset="0"/>
          <a:ea typeface="新細明體" charset="-120"/>
        </a:defRPr>
      </a:lvl8pPr>
      <a:lvl9pPr marL="1828800" algn="ctr" rtl="0" fontAlgn="base">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9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1.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又稱現金基礎（</a:t>
            </a:r>
            <a:r>
              <a:rPr lang="en-US" altLang="zh-TW" dirty="0"/>
              <a:t>cash basis</a:t>
            </a:r>
            <a:r>
              <a:rPr lang="zh-TW" altLang="en-US" dirty="0"/>
              <a:t>），係以</a:t>
            </a:r>
            <a:r>
              <a:rPr lang="zh-TW" altLang="en-US" dirty="0">
                <a:solidFill>
                  <a:srgbClr val="009999"/>
                </a:solidFill>
              </a:rPr>
              <a:t>現金之收付</a:t>
            </a:r>
            <a:r>
              <a:rPr lang="zh-TW" altLang="en-US" dirty="0"/>
              <a:t>作為收益與費損認定的標準</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即</a:t>
            </a:r>
            <a:r>
              <a:rPr lang="zh-TW" altLang="en-US" dirty="0"/>
              <a:t>以收到現金時才認列收益，支付現金時才認列費損，交易發生時若無現金之收付則不予記錄</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商業</a:t>
            </a:r>
            <a:r>
              <a:rPr lang="zh-TW" altLang="en-US" dirty="0"/>
              <a:t>會計法第</a:t>
            </a:r>
            <a:r>
              <a:rPr lang="en-US" altLang="zh-TW" dirty="0"/>
              <a:t>10</a:t>
            </a:r>
            <a:r>
              <a:rPr lang="zh-TW" altLang="en-US" dirty="0"/>
              <a:t>條：「所謂現金收付制，係指收益於收入現金時，或費用於付出現金時，始行入帳」，其認列的時間與實際發生的時間不符，其所衡量之損益結果也就不會正確，不符合一般公認會計原則。</a:t>
            </a:r>
          </a:p>
        </p:txBody>
      </p:sp>
      <p:sp>
        <p:nvSpPr>
          <p:cNvPr id="3" name="標題 2"/>
          <p:cNvSpPr>
            <a:spLocks noGrp="1"/>
          </p:cNvSpPr>
          <p:nvPr>
            <p:ph type="title"/>
          </p:nvPr>
        </p:nvSpPr>
        <p:spPr/>
        <p:txBody>
          <a:bodyPr/>
          <a:lstStyle/>
          <a:p>
            <a:r>
              <a:rPr lang="zh-TW" altLang="en-US" dirty="0"/>
              <a:t>一、現金收付基礎</a:t>
            </a:r>
          </a:p>
        </p:txBody>
      </p:sp>
      <p:sp>
        <p:nvSpPr>
          <p:cNvPr id="4" name="內容版面配置區 3"/>
          <p:cNvSpPr>
            <a:spLocks noGrp="1"/>
          </p:cNvSpPr>
          <p:nvPr>
            <p:ph sz="quarter" idx="11"/>
          </p:nvPr>
        </p:nvSpPr>
        <p:spPr/>
        <p:txBody>
          <a:bodyPr/>
          <a:lstStyle/>
          <a:p>
            <a:r>
              <a:rPr lang="en-US" altLang="zh-TW" dirty="0" smtClean="0"/>
              <a:t>226</a:t>
            </a:r>
            <a:endParaRPr lang="zh-TW" altLang="en-US" dirty="0"/>
          </a:p>
        </p:txBody>
      </p:sp>
    </p:spTree>
    <p:extLst>
      <p:ext uri="{BB962C8B-B14F-4D97-AF65-F5344CB8AC3E}">
        <p14:creationId xmlns:p14="http://schemas.microsoft.com/office/powerpoint/2010/main" val="25952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257</a:t>
            </a:r>
            <a:endParaRPr lang="zh-TW" altLang="en-US" dirty="0"/>
          </a:p>
        </p:txBody>
      </p:sp>
      <p:sp>
        <p:nvSpPr>
          <p:cNvPr id="3" name="文字版面配置區 2"/>
          <p:cNvSpPr>
            <a:spLocks noGrp="1"/>
          </p:cNvSpPr>
          <p:nvPr>
            <p:ph type="body" sz="quarter" idx="10"/>
          </p:nvPr>
        </p:nvSpPr>
        <p:spPr/>
        <p:txBody>
          <a:bodyPr/>
          <a:lstStyle/>
          <a:p>
            <a:pPr marL="0" eaLnBrk="1" hangingPunct="1"/>
            <a:r>
              <a:rPr lang="en-US" altLang="zh-TW" sz="2800" dirty="0"/>
              <a:t>(</a:t>
            </a:r>
            <a:r>
              <a:rPr lang="zh-TW" altLang="en-US" sz="2800" dirty="0"/>
              <a:t>  </a:t>
            </a:r>
            <a:r>
              <a:rPr lang="en-US" altLang="zh-TW" sz="2800" dirty="0"/>
              <a:t>  </a:t>
            </a:r>
            <a:r>
              <a:rPr lang="zh-TW" altLang="en-US" sz="2800" dirty="0"/>
              <a:t> </a:t>
            </a:r>
            <a:r>
              <a:rPr lang="en-US" altLang="zh-TW" sz="2800" dirty="0"/>
              <a:t>)7.</a:t>
            </a:r>
            <a:r>
              <a:rPr lang="zh-TW" altLang="en-US" sz="2800" dirty="0"/>
              <a:t>某商店於某月</a:t>
            </a:r>
            <a:r>
              <a:rPr lang="en-US" altLang="zh-TW" sz="2800" dirty="0"/>
              <a:t>1</a:t>
            </a:r>
            <a:r>
              <a:rPr lang="zh-TW" altLang="en-US" sz="2800" dirty="0"/>
              <a:t>日付兩年保險費，如採不同方法</a:t>
            </a:r>
            <a:r>
              <a:rPr lang="en-US" altLang="zh-TW" sz="2800" dirty="0"/>
              <a:t/>
            </a:r>
            <a:br>
              <a:rPr lang="en-US" altLang="zh-TW" sz="2800" dirty="0"/>
            </a:br>
            <a:r>
              <a:rPr lang="zh-TW" altLang="en-US" sz="2800" dirty="0"/>
              <a:t>           入帳，於年底調整時，其分錄為甲法借：預付保</a:t>
            </a:r>
            <a:r>
              <a:rPr lang="en-US" altLang="zh-TW" sz="2800" dirty="0"/>
              <a:t/>
            </a:r>
            <a:br>
              <a:rPr lang="en-US" altLang="zh-TW" sz="2800" dirty="0"/>
            </a:br>
            <a:r>
              <a:rPr lang="zh-TW" altLang="en-US" sz="2800" dirty="0"/>
              <a:t>           險費</a:t>
            </a:r>
            <a:r>
              <a:rPr lang="en-US" altLang="zh-TW" sz="2800" dirty="0"/>
              <a:t>$21,000</a:t>
            </a:r>
            <a:r>
              <a:rPr lang="zh-TW" altLang="en-US" sz="2800" dirty="0"/>
              <a:t>，貸：保險費</a:t>
            </a:r>
            <a:r>
              <a:rPr lang="en-US" altLang="zh-TW" sz="2800" dirty="0"/>
              <a:t>$21,000</a:t>
            </a:r>
            <a:r>
              <a:rPr lang="zh-TW" altLang="en-US" sz="2800" dirty="0"/>
              <a:t>，乙法借：</a:t>
            </a:r>
            <a:r>
              <a:rPr lang="en-US" altLang="zh-TW" sz="2800" dirty="0"/>
              <a:t/>
            </a:r>
            <a:br>
              <a:rPr lang="en-US" altLang="zh-TW" sz="2800" dirty="0"/>
            </a:br>
            <a:r>
              <a:rPr lang="zh-TW" altLang="en-US" sz="2800" dirty="0"/>
              <a:t>           保險費</a:t>
            </a:r>
            <a:r>
              <a:rPr lang="en-US" altLang="zh-TW" sz="2800" dirty="0"/>
              <a:t>$3,000</a:t>
            </a:r>
            <a:r>
              <a:rPr lang="zh-TW" altLang="en-US" sz="2800" dirty="0"/>
              <a:t>，貸：預付保險費</a:t>
            </a:r>
            <a:r>
              <a:rPr lang="en-US" altLang="zh-TW" sz="2800" dirty="0"/>
              <a:t>$3,000</a:t>
            </a:r>
            <a:r>
              <a:rPr lang="zh-TW" altLang="en-US" sz="2800" dirty="0"/>
              <a:t>，由此</a:t>
            </a:r>
            <a:r>
              <a:rPr lang="en-US" altLang="zh-TW" sz="2800" dirty="0"/>
              <a:t/>
            </a:r>
            <a:br>
              <a:rPr lang="en-US" altLang="zh-TW" sz="2800" dirty="0"/>
            </a:br>
            <a:r>
              <a:rPr lang="zh-TW" altLang="en-US" sz="2800" dirty="0"/>
              <a:t>           推知此店每月保費及投保月份</a:t>
            </a:r>
            <a:r>
              <a:rPr lang="en-US" altLang="zh-TW" sz="2800" dirty="0"/>
              <a:t/>
            </a:r>
            <a:br>
              <a:rPr lang="en-US" altLang="zh-TW" sz="2800" dirty="0"/>
            </a:br>
            <a:r>
              <a:rPr lang="zh-TW" altLang="en-US" sz="2800" dirty="0"/>
              <a:t>       　</a:t>
            </a:r>
            <a:r>
              <a:rPr lang="en-US" altLang="zh-TW" sz="2800" dirty="0"/>
              <a:t>(A)</a:t>
            </a:r>
            <a:r>
              <a:rPr lang="zh-TW" altLang="en-US" sz="2800" dirty="0"/>
              <a:t>保費</a:t>
            </a:r>
            <a:r>
              <a:rPr lang="en-US" altLang="zh-TW" sz="2800" dirty="0"/>
              <a:t>$1,000</a:t>
            </a:r>
            <a:r>
              <a:rPr lang="zh-TW" altLang="en-US" sz="2800" dirty="0"/>
              <a:t>，</a:t>
            </a:r>
            <a:r>
              <a:rPr lang="en-US" altLang="zh-TW" sz="2800" dirty="0"/>
              <a:t>8</a:t>
            </a:r>
            <a:r>
              <a:rPr lang="zh-TW" altLang="en-US" sz="2800" dirty="0"/>
              <a:t>月</a:t>
            </a:r>
            <a:r>
              <a:rPr lang="en-US" altLang="zh-TW" sz="2800" dirty="0"/>
              <a:t>1</a:t>
            </a:r>
            <a:r>
              <a:rPr lang="zh-TW" altLang="en-US" sz="2800" dirty="0"/>
              <a:t>日投保</a:t>
            </a:r>
            <a:r>
              <a:rPr lang="en-US" altLang="zh-TW" sz="2800" dirty="0"/>
              <a:t/>
            </a:r>
            <a:br>
              <a:rPr lang="en-US" altLang="zh-TW" sz="2800" dirty="0"/>
            </a:br>
            <a:r>
              <a:rPr lang="zh-TW" altLang="en-US" sz="2800" dirty="0"/>
              <a:t>         </a:t>
            </a:r>
            <a:r>
              <a:rPr lang="en-US" altLang="zh-TW" sz="2800" dirty="0"/>
              <a:t>  (B)</a:t>
            </a:r>
            <a:r>
              <a:rPr lang="zh-TW" altLang="en-US" sz="2800" dirty="0"/>
              <a:t>保費</a:t>
            </a:r>
            <a:r>
              <a:rPr lang="en-US" altLang="zh-TW" sz="2800" dirty="0"/>
              <a:t>$1,000</a:t>
            </a:r>
            <a:r>
              <a:rPr lang="zh-TW" altLang="en-US" sz="2800" dirty="0"/>
              <a:t>，</a:t>
            </a:r>
            <a:r>
              <a:rPr lang="en-US" altLang="zh-TW" sz="2800" dirty="0"/>
              <a:t>10</a:t>
            </a:r>
            <a:r>
              <a:rPr lang="zh-TW" altLang="en-US" sz="2800" dirty="0"/>
              <a:t>月</a:t>
            </a:r>
            <a:r>
              <a:rPr lang="en-US" altLang="zh-TW" sz="2800" dirty="0"/>
              <a:t>1</a:t>
            </a:r>
            <a:r>
              <a:rPr lang="zh-TW" altLang="en-US" sz="2800" dirty="0"/>
              <a:t>日投保</a:t>
            </a:r>
            <a:r>
              <a:rPr lang="en-US" altLang="zh-TW" sz="2800" dirty="0"/>
              <a:t/>
            </a:r>
            <a:br>
              <a:rPr lang="en-US" altLang="zh-TW" sz="2800" dirty="0"/>
            </a:br>
            <a:r>
              <a:rPr lang="zh-TW" altLang="en-US" sz="2800" dirty="0"/>
              <a:t>       　</a:t>
            </a:r>
            <a:r>
              <a:rPr lang="en-US" altLang="zh-TW" sz="2800" dirty="0"/>
              <a:t>(C)</a:t>
            </a:r>
            <a:r>
              <a:rPr lang="zh-TW" altLang="en-US" sz="2800" dirty="0"/>
              <a:t>保費</a:t>
            </a:r>
            <a:r>
              <a:rPr lang="en-US" altLang="zh-TW" sz="2800" dirty="0"/>
              <a:t>$2,000</a:t>
            </a:r>
            <a:r>
              <a:rPr lang="zh-TW" altLang="en-US" sz="2800" dirty="0"/>
              <a:t>，</a:t>
            </a:r>
            <a:r>
              <a:rPr lang="en-US" altLang="zh-TW" sz="2800" dirty="0"/>
              <a:t>3</a:t>
            </a:r>
            <a:r>
              <a:rPr lang="zh-TW" altLang="en-US" sz="2800" dirty="0"/>
              <a:t>月</a:t>
            </a:r>
            <a:r>
              <a:rPr lang="en-US" altLang="zh-TW" sz="2800" dirty="0"/>
              <a:t>1 </a:t>
            </a:r>
            <a:r>
              <a:rPr lang="zh-TW" altLang="en-US" sz="2800" dirty="0"/>
              <a:t>日投保</a:t>
            </a:r>
            <a:r>
              <a:rPr lang="en-US" altLang="zh-TW" sz="2800" dirty="0"/>
              <a:t/>
            </a:r>
            <a:br>
              <a:rPr lang="en-US" altLang="zh-TW" sz="2800" dirty="0"/>
            </a:br>
            <a:r>
              <a:rPr lang="zh-TW" altLang="en-US" sz="2800" dirty="0"/>
              <a:t>       　</a:t>
            </a:r>
            <a:r>
              <a:rPr lang="en-US" altLang="zh-TW" sz="2800" dirty="0"/>
              <a:t>(D) </a:t>
            </a:r>
            <a:r>
              <a:rPr lang="zh-TW" altLang="en-US" sz="2800" dirty="0"/>
              <a:t>保費</a:t>
            </a:r>
            <a:r>
              <a:rPr lang="en-US" altLang="zh-TW" sz="2800" dirty="0"/>
              <a:t>$2,000</a:t>
            </a:r>
            <a:r>
              <a:rPr lang="zh-TW" altLang="en-US" sz="2800" dirty="0"/>
              <a:t>，</a:t>
            </a:r>
            <a:r>
              <a:rPr lang="en-US" altLang="zh-TW" sz="2800" dirty="0"/>
              <a:t>10</a:t>
            </a:r>
            <a:r>
              <a:rPr lang="zh-TW" altLang="en-US" sz="2800" dirty="0"/>
              <a:t>月</a:t>
            </a:r>
            <a:r>
              <a:rPr lang="en-US" altLang="zh-TW" sz="2800" dirty="0"/>
              <a:t>1</a:t>
            </a:r>
            <a:r>
              <a:rPr lang="zh-TW" altLang="en-US" sz="2800" dirty="0"/>
              <a:t>日投保。</a:t>
            </a:r>
          </a:p>
        </p:txBody>
      </p:sp>
      <p:grpSp>
        <p:nvGrpSpPr>
          <p:cNvPr id="6" name="群組 58"/>
          <p:cNvGrpSpPr>
            <a:grpSpLocks/>
          </p:cNvGrpSpPr>
          <p:nvPr/>
        </p:nvGrpSpPr>
        <p:grpSpPr bwMode="auto">
          <a:xfrm>
            <a:off x="428657" y="1340768"/>
            <a:ext cx="7887461" cy="5472608"/>
            <a:chOff x="553348" y="1748432"/>
            <a:chExt cx="7887194" cy="5472743"/>
          </a:xfrm>
        </p:grpSpPr>
        <p:sp>
          <p:nvSpPr>
            <p:cNvPr id="7" name="矩形 33"/>
            <p:cNvSpPr>
              <a:spLocks noChangeArrowheads="1"/>
            </p:cNvSpPr>
            <p:nvPr/>
          </p:nvSpPr>
          <p:spPr bwMode="auto">
            <a:xfrm>
              <a:off x="553348" y="1748432"/>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Ｂ</a:t>
              </a:r>
            </a:p>
          </p:txBody>
        </p:sp>
        <p:sp>
          <p:nvSpPr>
            <p:cNvPr id="8" name="矩形 10"/>
            <p:cNvSpPr>
              <a:spLocks noChangeArrowheads="1"/>
            </p:cNvSpPr>
            <p:nvPr/>
          </p:nvSpPr>
          <p:spPr bwMode="auto">
            <a:xfrm>
              <a:off x="1168279" y="5836146"/>
              <a:ext cx="7272263" cy="1385029"/>
            </a:xfrm>
            <a:prstGeom prst="rect">
              <a:avLst/>
            </a:prstGeom>
            <a:noFill/>
            <a:ln w="9525">
              <a:noFill/>
              <a:miter lim="800000"/>
              <a:headEnd/>
              <a:tailEnd/>
            </a:ln>
          </p:spPr>
          <p:txBody>
            <a:bodyPr wrap="square">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】($21,000+$3,000)÷24</a:t>
              </a:r>
              <a:r>
                <a:rPr lang="en-US" altLang="zh-TW" sz="2800" b="1" dirty="0">
                  <a:solidFill>
                    <a:srgbClr val="FF0000"/>
                  </a:solidFill>
                  <a:latin typeface="微軟正黑體" pitchFamily="34" charset="-120"/>
                  <a:ea typeface="微軟正黑體" pitchFamily="34" charset="-120"/>
                  <a:sym typeface="Wingdings 2" pitchFamily="18" charset="2"/>
                </a:rPr>
                <a:t>=$1,000</a:t>
              </a:r>
            </a:p>
            <a:p>
              <a:pPr eaLnBrk="1" hangingPunct="1"/>
              <a:r>
                <a:rPr lang="zh-TW" altLang="en-US" sz="2800" b="1" dirty="0">
                  <a:solidFill>
                    <a:srgbClr val="FF0000"/>
                  </a:solidFill>
                  <a:latin typeface="微軟正黑體" pitchFamily="34" charset="-120"/>
                  <a:ea typeface="微軟正黑體" pitchFamily="34" charset="-120"/>
                  <a:sym typeface="Wingdings 2" pitchFamily="18" charset="2"/>
                </a:rPr>
                <a:t>　　　　</a:t>
              </a:r>
              <a:r>
                <a:rPr lang="en-US" altLang="zh-TW" sz="2800" b="1" dirty="0">
                  <a:solidFill>
                    <a:srgbClr val="FF0000"/>
                  </a:solidFill>
                  <a:latin typeface="微軟正黑體" pitchFamily="34" charset="-120"/>
                  <a:ea typeface="微軟正黑體" pitchFamily="34" charset="-120"/>
                  <a:sym typeface="Wingdings 2" pitchFamily="18" charset="2"/>
                </a:rPr>
                <a:t>3,000÷1,000=3(</a:t>
              </a:r>
              <a:r>
                <a:rPr lang="zh-TW" altLang="en-US" sz="2800" b="1" dirty="0">
                  <a:solidFill>
                    <a:srgbClr val="FF0000"/>
                  </a:solidFill>
                  <a:latin typeface="微軟正黑體" pitchFamily="34" charset="-120"/>
                  <a:ea typeface="微軟正黑體" pitchFamily="34" charset="-120"/>
                  <a:sym typeface="Wingdings 2" pitchFamily="18" charset="2"/>
                </a:rPr>
                <a:t>月</a:t>
              </a:r>
              <a:r>
                <a:rPr lang="en-US" altLang="zh-TW" sz="2800" b="1" dirty="0">
                  <a:solidFill>
                    <a:srgbClr val="FF0000"/>
                  </a:solidFill>
                  <a:latin typeface="微軟正黑體" pitchFamily="34" charset="-120"/>
                  <a:ea typeface="微軟正黑體" pitchFamily="34" charset="-120"/>
                  <a:sym typeface="Wingdings 2" pitchFamily="18" charset="2"/>
                </a:rPr>
                <a:t>)…</a:t>
              </a:r>
              <a:r>
                <a:rPr lang="zh-TW" altLang="en-US" sz="2800" b="1" dirty="0">
                  <a:solidFill>
                    <a:srgbClr val="FF0000"/>
                  </a:solidFill>
                  <a:latin typeface="微軟正黑體" pitchFamily="34" charset="-120"/>
                  <a:ea typeface="微軟正黑體" pitchFamily="34" charset="-120"/>
                  <a:sym typeface="Wingdings 2" pitchFamily="18" charset="2"/>
                </a:rPr>
                <a:t>已到期部分</a:t>
              </a:r>
              <a:endParaRPr lang="en-US" altLang="zh-TW" sz="2800" b="1" dirty="0">
                <a:solidFill>
                  <a:srgbClr val="FF0000"/>
                </a:solidFill>
                <a:latin typeface="微軟正黑體" pitchFamily="34" charset="-120"/>
                <a:ea typeface="微軟正黑體" pitchFamily="34" charset="-120"/>
                <a:sym typeface="Wingdings 2" pitchFamily="18" charset="2"/>
              </a:endParaRPr>
            </a:p>
            <a:p>
              <a:pPr eaLnBrk="1" hangingPunct="1"/>
              <a:r>
                <a:rPr lang="zh-TW" altLang="en-US" sz="2800" b="1" dirty="0">
                  <a:solidFill>
                    <a:srgbClr val="FF0000"/>
                  </a:solidFill>
                  <a:latin typeface="微軟正黑體" pitchFamily="34" charset="-120"/>
                  <a:ea typeface="微軟正黑體" pitchFamily="34" charset="-120"/>
                  <a:sym typeface="Wingdings 2" pitchFamily="18" charset="2"/>
                </a:rPr>
                <a:t>　　　　故於</a:t>
              </a:r>
              <a:r>
                <a:rPr lang="en-US" altLang="zh-TW" sz="2800" b="1" dirty="0">
                  <a:solidFill>
                    <a:srgbClr val="FF0000"/>
                  </a:solidFill>
                  <a:latin typeface="微軟正黑體" pitchFamily="34" charset="-120"/>
                  <a:ea typeface="微軟正黑體" pitchFamily="34" charset="-120"/>
                  <a:sym typeface="Wingdings 2" pitchFamily="18" charset="2"/>
                </a:rPr>
                <a:t>10</a:t>
              </a:r>
              <a:r>
                <a:rPr lang="zh-TW" altLang="en-US" sz="2800" b="1" dirty="0">
                  <a:solidFill>
                    <a:srgbClr val="FF0000"/>
                  </a:solidFill>
                  <a:latin typeface="微軟正黑體" pitchFamily="34" charset="-120"/>
                  <a:ea typeface="微軟正黑體" pitchFamily="34" charset="-120"/>
                  <a:sym typeface="Wingdings 2" pitchFamily="18" charset="2"/>
                </a:rPr>
                <a:t>月</a:t>
              </a:r>
              <a:r>
                <a:rPr lang="en-US" altLang="zh-TW" sz="2800" b="1" dirty="0">
                  <a:solidFill>
                    <a:srgbClr val="FF0000"/>
                  </a:solidFill>
                  <a:latin typeface="微軟正黑體" pitchFamily="34" charset="-120"/>
                  <a:ea typeface="微軟正黑體" pitchFamily="34" charset="-120"/>
                  <a:sym typeface="Wingdings 2" pitchFamily="18" charset="2"/>
                </a:rPr>
                <a:t>1</a:t>
              </a:r>
              <a:r>
                <a:rPr lang="zh-TW" altLang="en-US" sz="2800" b="1" dirty="0">
                  <a:solidFill>
                    <a:srgbClr val="FF0000"/>
                  </a:solidFill>
                  <a:latin typeface="微軟正黑體" pitchFamily="34" charset="-120"/>
                  <a:ea typeface="微軟正黑體" pitchFamily="34" charset="-120"/>
                  <a:sym typeface="Wingdings 2" pitchFamily="18" charset="2"/>
                </a:rPr>
                <a:t>日投保</a:t>
              </a:r>
              <a:endParaRPr lang="zh-TW" altLang="en-US" sz="2800" b="1" dirty="0">
                <a:solidFill>
                  <a:srgbClr val="FF000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5505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a:xfrm>
            <a:off x="250825" y="1506289"/>
            <a:ext cx="8642350" cy="5307087"/>
          </a:xfrm>
        </p:spPr>
        <p:txBody>
          <a:bodyPr/>
          <a:lstStyle/>
          <a:p>
            <a:pPr marL="0"/>
            <a:r>
              <a:rPr lang="en-US" altLang="zh-TW" sz="2800" dirty="0"/>
              <a:t>(</a:t>
            </a:r>
            <a:r>
              <a:rPr lang="zh-TW" altLang="en-US" sz="2800" dirty="0"/>
              <a:t>     </a:t>
            </a:r>
            <a:r>
              <a:rPr lang="en-US" altLang="zh-TW" sz="2800" dirty="0"/>
              <a:t>)8.</a:t>
            </a:r>
            <a:r>
              <a:rPr lang="zh-TW" altLang="en-US" sz="2800" dirty="0"/>
              <a:t>丙商店於</a:t>
            </a:r>
            <a:r>
              <a:rPr lang="en-US" altLang="zh-TW" sz="2800" dirty="0"/>
              <a:t>12</a:t>
            </a:r>
            <a:r>
              <a:rPr lang="zh-TW" altLang="en-US" sz="2800" dirty="0"/>
              <a:t>月</a:t>
            </a:r>
            <a:r>
              <a:rPr lang="en-US" altLang="zh-TW" sz="2800" dirty="0"/>
              <a:t>16</a:t>
            </a:r>
            <a:r>
              <a:rPr lang="zh-TW" altLang="en-US" sz="2800" dirty="0"/>
              <a:t>日向銀行借款</a:t>
            </a:r>
            <a:r>
              <a:rPr lang="en-US" altLang="zh-TW" sz="2800" dirty="0"/>
              <a:t>$80,000</a:t>
            </a:r>
            <a:r>
              <a:rPr lang="zh-TW" altLang="en-US" sz="2800" dirty="0"/>
              <a:t>，每</a:t>
            </a:r>
            <a:r>
              <a:rPr lang="en-US" altLang="zh-TW" sz="2800" dirty="0"/>
              <a:t/>
            </a:r>
            <a:br>
              <a:rPr lang="en-US" altLang="zh-TW" sz="2800" dirty="0"/>
            </a:br>
            <a:r>
              <a:rPr lang="zh-TW" altLang="en-US" sz="2800" dirty="0"/>
              <a:t>           </a:t>
            </a:r>
            <a:r>
              <a:rPr lang="zh-TW" altLang="en-US" sz="2800" spc="-100" dirty="0"/>
              <a:t>月付息一次，月息</a:t>
            </a:r>
            <a:r>
              <a:rPr lang="en-US" altLang="zh-TW" sz="2800" spc="-100" dirty="0"/>
              <a:t>1</a:t>
            </a:r>
            <a:r>
              <a:rPr lang="zh-TW" altLang="en-US" sz="2800" spc="-100" dirty="0"/>
              <a:t>分</a:t>
            </a:r>
            <a:r>
              <a:rPr lang="en-US" altLang="zh-TW" sz="2800" spc="-100" dirty="0"/>
              <a:t>2</a:t>
            </a:r>
            <a:r>
              <a:rPr lang="zh-TW" altLang="en-US" sz="2800" spc="-100" dirty="0"/>
              <a:t>厘，則期末調整分錄為</a:t>
            </a:r>
            <a:r>
              <a:rPr lang="zh-TW" altLang="en-US" sz="2800" dirty="0"/>
              <a:t>　</a:t>
            </a:r>
            <a:r>
              <a:rPr lang="en-US" altLang="zh-TW" sz="2800" dirty="0"/>
              <a:t/>
            </a:r>
            <a:br>
              <a:rPr lang="en-US" altLang="zh-TW" sz="2800" dirty="0"/>
            </a:br>
            <a:r>
              <a:rPr lang="zh-TW" altLang="en-US" sz="2800" dirty="0"/>
              <a:t>           </a:t>
            </a:r>
            <a:r>
              <a:rPr lang="en-US" altLang="zh-TW" sz="2800" dirty="0"/>
              <a:t>(A)</a:t>
            </a:r>
            <a:r>
              <a:rPr lang="zh-TW" altLang="en-US" sz="2800" dirty="0"/>
              <a:t>借：應收利息</a:t>
            </a:r>
            <a:r>
              <a:rPr lang="en-US" altLang="zh-TW" sz="2800" dirty="0"/>
              <a:t>4,800</a:t>
            </a:r>
            <a:r>
              <a:rPr lang="zh-TW" altLang="en-US" sz="2800" dirty="0"/>
              <a:t>，貸：利息收入</a:t>
            </a:r>
            <a:r>
              <a:rPr lang="en-US" altLang="zh-TW" sz="2800" dirty="0"/>
              <a:t>4,800</a:t>
            </a:r>
            <a:r>
              <a:rPr lang="zh-TW" altLang="en-US" sz="2800" dirty="0"/>
              <a:t>  </a:t>
            </a:r>
            <a:r>
              <a:rPr lang="en-US" altLang="zh-TW" sz="2800" dirty="0"/>
              <a:t/>
            </a:r>
            <a:br>
              <a:rPr lang="en-US" altLang="zh-TW" sz="2800" dirty="0"/>
            </a:br>
            <a:r>
              <a:rPr lang="zh-TW" altLang="en-US" sz="2800" dirty="0"/>
              <a:t>           </a:t>
            </a:r>
            <a:r>
              <a:rPr lang="en-US" altLang="zh-TW" sz="2800" dirty="0"/>
              <a:t>(B)</a:t>
            </a:r>
            <a:r>
              <a:rPr lang="zh-TW" altLang="en-US" sz="2800" dirty="0"/>
              <a:t>借：利息費用</a:t>
            </a:r>
            <a:r>
              <a:rPr lang="en-US" altLang="zh-TW" sz="2800" dirty="0"/>
              <a:t>4,800</a:t>
            </a:r>
            <a:r>
              <a:rPr lang="zh-TW" altLang="en-US" sz="2800" dirty="0"/>
              <a:t>，貸：應付利息</a:t>
            </a:r>
            <a:r>
              <a:rPr lang="en-US" altLang="zh-TW" sz="2800" dirty="0"/>
              <a:t>4,800</a:t>
            </a:r>
            <a:r>
              <a:rPr lang="zh-TW" altLang="en-US" sz="2800" dirty="0"/>
              <a:t>　</a:t>
            </a:r>
            <a:r>
              <a:rPr lang="en-US" altLang="zh-TW" sz="2800" dirty="0"/>
              <a:t/>
            </a:r>
            <a:br>
              <a:rPr lang="en-US" altLang="zh-TW" sz="2800" dirty="0"/>
            </a:br>
            <a:r>
              <a:rPr lang="zh-TW" altLang="en-US" sz="2800" dirty="0"/>
              <a:t>           </a:t>
            </a:r>
            <a:r>
              <a:rPr lang="en-US" altLang="zh-TW" sz="2800" dirty="0"/>
              <a:t>(C)</a:t>
            </a:r>
            <a:r>
              <a:rPr lang="zh-TW" altLang="en-US" sz="2800" dirty="0"/>
              <a:t>借：應收利息</a:t>
            </a:r>
            <a:r>
              <a:rPr lang="en-US" altLang="zh-TW" sz="2800" dirty="0"/>
              <a:t>480</a:t>
            </a:r>
            <a:r>
              <a:rPr lang="zh-TW" altLang="en-US" sz="2800" dirty="0"/>
              <a:t>，貸：利息收入</a:t>
            </a:r>
            <a:r>
              <a:rPr lang="en-US" altLang="zh-TW" sz="2800" dirty="0"/>
              <a:t>480</a:t>
            </a:r>
            <a:br>
              <a:rPr lang="en-US" altLang="zh-TW" sz="2800" dirty="0"/>
            </a:br>
            <a:r>
              <a:rPr lang="zh-TW" altLang="en-US" sz="2800" dirty="0"/>
              <a:t>       　</a:t>
            </a:r>
            <a:r>
              <a:rPr lang="en-US" altLang="zh-TW" sz="2800" dirty="0"/>
              <a:t>(D)</a:t>
            </a:r>
            <a:r>
              <a:rPr lang="zh-TW" altLang="en-US" sz="2800" dirty="0"/>
              <a:t>借：利息費用</a:t>
            </a:r>
            <a:r>
              <a:rPr lang="en-US" altLang="zh-TW" sz="2800" dirty="0"/>
              <a:t>480</a:t>
            </a:r>
            <a:r>
              <a:rPr lang="zh-TW" altLang="en-US" sz="2800" dirty="0"/>
              <a:t>，貸：應付利息</a:t>
            </a:r>
            <a:r>
              <a:rPr lang="en-US" altLang="zh-TW" sz="2800" dirty="0"/>
              <a:t>480</a:t>
            </a:r>
            <a:r>
              <a:rPr lang="zh-TW" altLang="en-US" sz="2800" dirty="0"/>
              <a:t>。</a:t>
            </a:r>
          </a:p>
          <a:p>
            <a:pPr marL="0"/>
            <a:endParaRPr lang="zh-TW" altLang="en-US" sz="2800" dirty="0"/>
          </a:p>
        </p:txBody>
      </p:sp>
      <p:grpSp>
        <p:nvGrpSpPr>
          <p:cNvPr id="4" name="群組 63"/>
          <p:cNvGrpSpPr>
            <a:grpSpLocks/>
          </p:cNvGrpSpPr>
          <p:nvPr/>
        </p:nvGrpSpPr>
        <p:grpSpPr bwMode="auto">
          <a:xfrm>
            <a:off x="467891" y="1484784"/>
            <a:ext cx="7848525" cy="3456379"/>
            <a:chOff x="712145" y="1989138"/>
            <a:chExt cx="7848318" cy="3457172"/>
          </a:xfrm>
        </p:grpSpPr>
        <p:sp>
          <p:nvSpPr>
            <p:cNvPr id="5" name="矩形 28"/>
            <p:cNvSpPr>
              <a:spLocks noChangeArrowheads="1"/>
            </p:cNvSpPr>
            <p:nvPr/>
          </p:nvSpPr>
          <p:spPr bwMode="auto">
            <a:xfrm>
              <a:off x="712145" y="1989138"/>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Ｄ</a:t>
              </a:r>
            </a:p>
          </p:txBody>
        </p:sp>
        <p:grpSp>
          <p:nvGrpSpPr>
            <p:cNvPr id="6" name="群組 69"/>
            <p:cNvGrpSpPr>
              <a:grpSpLocks/>
            </p:cNvGrpSpPr>
            <p:nvPr/>
          </p:nvGrpSpPr>
          <p:grpSpPr bwMode="auto">
            <a:xfrm>
              <a:off x="1432213" y="4664187"/>
              <a:ext cx="7128250" cy="782123"/>
              <a:chOff x="1432188" y="4376716"/>
              <a:chExt cx="7128250" cy="781376"/>
            </a:xfrm>
          </p:grpSpPr>
          <p:sp>
            <p:nvSpPr>
              <p:cNvPr id="7" name="矩形 10"/>
              <p:cNvSpPr>
                <a:spLocks noChangeArrowheads="1"/>
              </p:cNvSpPr>
              <p:nvPr/>
            </p:nvSpPr>
            <p:spPr bwMode="auto">
              <a:xfrm>
                <a:off x="1432188" y="4491341"/>
                <a:ext cx="7128250" cy="522840"/>
              </a:xfrm>
              <a:prstGeom prst="rect">
                <a:avLst/>
              </a:prstGeom>
              <a:noFill/>
              <a:ln w="9525">
                <a:noFill/>
                <a:miter lim="800000"/>
                <a:headEnd/>
                <a:tailEnd/>
              </a:ln>
            </p:spPr>
            <p:txBody>
              <a:bodyPr wrap="square">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smtClean="0">
                    <a:solidFill>
                      <a:srgbClr val="FF0000"/>
                    </a:solidFill>
                    <a:latin typeface="微軟正黑體" pitchFamily="34" charset="-120"/>
                    <a:ea typeface="微軟正黑體" pitchFamily="34" charset="-120"/>
                  </a:rPr>
                  <a:t>】$</a:t>
                </a:r>
                <a:r>
                  <a:rPr lang="en-US" altLang="zh-TW" sz="2800" b="1" dirty="0">
                    <a:solidFill>
                      <a:srgbClr val="FF0000"/>
                    </a:solidFill>
                    <a:latin typeface="微軟正黑體" pitchFamily="34" charset="-120"/>
                    <a:ea typeface="微軟正黑體" pitchFamily="34" charset="-120"/>
                  </a:rPr>
                  <a:t>80,000</a:t>
                </a:r>
                <a:r>
                  <a:rPr lang="en-US" altLang="zh-TW" sz="2800" b="1" dirty="0">
                    <a:solidFill>
                      <a:srgbClr val="FF0000"/>
                    </a:solidFill>
                    <a:latin typeface="微軟正黑體" pitchFamily="34" charset="-120"/>
                    <a:ea typeface="微軟正黑體" pitchFamily="34" charset="-120"/>
                    <a:sym typeface="Wingdings 2" pitchFamily="18" charset="2"/>
                  </a:rPr>
                  <a:t>0.012</a:t>
                </a:r>
                <a:r>
                  <a:rPr lang="zh-TW" altLang="en-US" sz="2800" b="1" dirty="0">
                    <a:solidFill>
                      <a:srgbClr val="FF0000"/>
                    </a:solidFill>
                    <a:latin typeface="微軟正黑體" pitchFamily="34" charset="-120"/>
                    <a:ea typeface="微軟正黑體" pitchFamily="34" charset="-120"/>
                    <a:sym typeface="Wingdings 2" pitchFamily="18" charset="2"/>
                  </a:rPr>
                  <a:t>    </a:t>
                </a:r>
                <a:r>
                  <a:rPr lang="en-US" altLang="zh-TW" sz="2800" b="1" dirty="0" smtClean="0">
                    <a:solidFill>
                      <a:srgbClr val="FF0000"/>
                    </a:solidFill>
                    <a:latin typeface="微軟正黑體" pitchFamily="34" charset="-120"/>
                    <a:ea typeface="微軟正黑體" pitchFamily="34" charset="-120"/>
                    <a:sym typeface="Wingdings 2" pitchFamily="18" charset="2"/>
                  </a:rPr>
                  <a:t>=$</a:t>
                </a:r>
                <a:r>
                  <a:rPr lang="en-US" altLang="zh-TW" sz="2800" b="1" dirty="0">
                    <a:solidFill>
                      <a:srgbClr val="FF0000"/>
                    </a:solidFill>
                    <a:latin typeface="微軟正黑體" pitchFamily="34" charset="-120"/>
                    <a:ea typeface="微軟正黑體" pitchFamily="34" charset="-120"/>
                    <a:sym typeface="Wingdings 2" pitchFamily="18" charset="2"/>
                  </a:rPr>
                  <a:t>480</a:t>
                </a:r>
                <a:endParaRPr lang="zh-TW" altLang="en-US" sz="2800" b="1" dirty="0">
                  <a:solidFill>
                    <a:srgbClr val="FF0000"/>
                  </a:solidFill>
                  <a:latin typeface="微軟正黑體" pitchFamily="34" charset="-120"/>
                  <a:ea typeface="微軟正黑體" pitchFamily="34" charset="-120"/>
                </a:endParaRPr>
              </a:p>
            </p:txBody>
          </p:sp>
          <p:grpSp>
            <p:nvGrpSpPr>
              <p:cNvPr id="8" name="群組 67"/>
              <p:cNvGrpSpPr>
                <a:grpSpLocks/>
              </p:cNvGrpSpPr>
              <p:nvPr/>
            </p:nvGrpSpPr>
            <p:grpSpPr bwMode="auto">
              <a:xfrm>
                <a:off x="5886321" y="4376716"/>
                <a:ext cx="585940" cy="781376"/>
                <a:chOff x="6030337" y="2720532"/>
                <a:chExt cx="585940" cy="781376"/>
              </a:xfrm>
            </p:grpSpPr>
            <p:sp>
              <p:nvSpPr>
                <p:cNvPr id="9" name="文字方塊 64"/>
                <p:cNvSpPr txBox="1">
                  <a:spLocks noChangeArrowheads="1"/>
                </p:cNvSpPr>
                <p:nvPr/>
              </p:nvSpPr>
              <p:spPr bwMode="auto">
                <a:xfrm>
                  <a:off x="6040213" y="3040578"/>
                  <a:ext cx="576064" cy="461330"/>
                </a:xfrm>
                <a:prstGeom prst="rect">
                  <a:avLst/>
                </a:prstGeom>
                <a:noFill/>
                <a:ln w="9525">
                  <a:noFill/>
                  <a:miter lim="800000"/>
                  <a:headEnd/>
                  <a:tailEnd/>
                </a:ln>
              </p:spPr>
              <p:txBody>
                <a:bodyPr>
                  <a:spAutoFit/>
                </a:bodyPr>
                <a:lstStyle/>
                <a:p>
                  <a:pPr eaLnBrk="1" hangingPunct="1"/>
                  <a:r>
                    <a:rPr lang="en-US" altLang="zh-TW" sz="2400" b="1" dirty="0">
                      <a:solidFill>
                        <a:srgbClr val="FF0000"/>
                      </a:solidFill>
                      <a:latin typeface="微軟正黑體" pitchFamily="34" charset="-120"/>
                      <a:ea typeface="微軟正黑體" pitchFamily="34" charset="-120"/>
                    </a:rPr>
                    <a:t>2</a:t>
                  </a:r>
                  <a:endParaRPr lang="zh-TW" altLang="en-US" sz="2400" b="1" dirty="0">
                    <a:solidFill>
                      <a:srgbClr val="FF0000"/>
                    </a:solidFill>
                    <a:latin typeface="微軟正黑體" pitchFamily="34" charset="-120"/>
                    <a:ea typeface="微軟正黑體" pitchFamily="34" charset="-120"/>
                  </a:endParaRPr>
                </a:p>
              </p:txBody>
            </p:sp>
            <p:sp>
              <p:nvSpPr>
                <p:cNvPr id="10" name="文字方塊 65"/>
                <p:cNvSpPr txBox="1">
                  <a:spLocks noChangeArrowheads="1"/>
                </p:cNvSpPr>
                <p:nvPr/>
              </p:nvSpPr>
              <p:spPr bwMode="auto">
                <a:xfrm>
                  <a:off x="6049734" y="2720532"/>
                  <a:ext cx="432048" cy="461330"/>
                </a:xfrm>
                <a:prstGeom prst="rect">
                  <a:avLst/>
                </a:prstGeom>
                <a:noFill/>
                <a:ln w="9525">
                  <a:noFill/>
                  <a:miter lim="800000"/>
                  <a:headEnd/>
                  <a:tailEnd/>
                </a:ln>
              </p:spPr>
              <p:txBody>
                <a:bodyPr>
                  <a:spAutoFit/>
                </a:bodyPr>
                <a:lstStyle/>
                <a:p>
                  <a:pPr eaLnBrk="1" hangingPunct="1"/>
                  <a:r>
                    <a:rPr lang="en-US" altLang="zh-TW" sz="2400" b="1" dirty="0">
                      <a:solidFill>
                        <a:srgbClr val="FF0000"/>
                      </a:solidFill>
                      <a:latin typeface="微軟正黑體" pitchFamily="34" charset="-120"/>
                      <a:ea typeface="微軟正黑體" pitchFamily="34" charset="-120"/>
                    </a:rPr>
                    <a:t>1</a:t>
                  </a:r>
                  <a:endParaRPr lang="zh-TW" altLang="en-US" sz="2400" b="1" dirty="0">
                    <a:solidFill>
                      <a:srgbClr val="FF0000"/>
                    </a:solidFill>
                    <a:latin typeface="微軟正黑體" pitchFamily="34" charset="-120"/>
                    <a:ea typeface="微軟正黑體" pitchFamily="34" charset="-120"/>
                  </a:endParaRPr>
                </a:p>
              </p:txBody>
            </p:sp>
            <p:cxnSp>
              <p:nvCxnSpPr>
                <p:cNvPr id="11" name="直線接點 10"/>
                <p:cNvCxnSpPr/>
                <p:nvPr/>
              </p:nvCxnSpPr>
              <p:spPr>
                <a:xfrm>
                  <a:off x="6030337" y="3097716"/>
                  <a:ext cx="3603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50661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decel="100000"/>
                                        <p:tgtEl>
                                          <p:spTgt spid="4"/>
                                        </p:tgtEl>
                                      </p:cBhvr>
                                    </p:animEffect>
                                    <p:anim calcmode="lin" valueType="num">
                                      <p:cBhvr>
                                        <p:cTn id="8" dur="400" decel="100000" fill="hold"/>
                                        <p:tgtEl>
                                          <p:spTgt spid="4"/>
                                        </p:tgtEl>
                                        <p:attrNameLst>
                                          <p:attrName>style.rotation</p:attrName>
                                        </p:attrNameLst>
                                      </p:cBhvr>
                                      <p:tavLst>
                                        <p:tav tm="0">
                                          <p:val>
                                            <p:fltVal val="-90"/>
                                          </p:val>
                                        </p:tav>
                                        <p:tav tm="100000">
                                          <p:val>
                                            <p:fltVal val="0"/>
                                          </p:val>
                                        </p:tav>
                                      </p:tavLst>
                                    </p:anim>
                                    <p:anim calcmode="lin" valueType="num">
                                      <p:cBhvr>
                                        <p:cTn id="9" dur="400" decel="100000" fill="hold"/>
                                        <p:tgtEl>
                                          <p:spTgt spid="4"/>
                                        </p:tgtEl>
                                        <p:attrNameLst>
                                          <p:attrName>ppt_x</p:attrName>
                                        </p:attrNameLst>
                                      </p:cBhvr>
                                      <p:tavLst>
                                        <p:tav tm="0">
                                          <p:val>
                                            <p:strVal val="#ppt_x+0.4"/>
                                          </p:val>
                                        </p:tav>
                                        <p:tav tm="100000">
                                          <p:val>
                                            <p:strVal val="#ppt_x-0.05"/>
                                          </p:val>
                                        </p:tav>
                                      </p:tavLst>
                                    </p:anim>
                                    <p:anim calcmode="lin" valueType="num">
                                      <p:cBhvr>
                                        <p:cTn id="10" dur="400" decel="100000" fill="hold"/>
                                        <p:tgtEl>
                                          <p:spTgt spid="4"/>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0"/>
            <a:r>
              <a:rPr lang="en-US" altLang="zh-TW" sz="2800" dirty="0"/>
              <a:t>(     )9.</a:t>
            </a:r>
            <a:r>
              <a:rPr lang="zh-TW" altLang="en-US" sz="2800" dirty="0"/>
              <a:t>調整前混合帳戶的情形有</a:t>
            </a:r>
            <a:br>
              <a:rPr lang="zh-TW" altLang="en-US" sz="2800" dirty="0"/>
            </a:br>
            <a:r>
              <a:rPr lang="zh-TW" altLang="en-US" sz="2800" dirty="0"/>
              <a:t>       　</a:t>
            </a:r>
            <a:r>
              <a:rPr lang="en-US" altLang="zh-TW" sz="2800" dirty="0"/>
              <a:t>(A)</a:t>
            </a:r>
            <a:r>
              <a:rPr lang="zh-TW" altLang="en-US" sz="2800" dirty="0"/>
              <a:t>資產與費損的混合</a:t>
            </a:r>
            <a:br>
              <a:rPr lang="zh-TW" altLang="en-US" sz="2800" dirty="0"/>
            </a:br>
            <a:r>
              <a:rPr lang="zh-TW" altLang="en-US" sz="2800" dirty="0"/>
              <a:t>       　</a:t>
            </a:r>
            <a:r>
              <a:rPr lang="en-US" altLang="zh-TW" sz="2800" dirty="0"/>
              <a:t>(B)</a:t>
            </a:r>
            <a:r>
              <a:rPr lang="zh-TW" altLang="en-US" sz="2800" dirty="0"/>
              <a:t>資產與收入的混合</a:t>
            </a:r>
            <a:br>
              <a:rPr lang="zh-TW" altLang="en-US" sz="2800" dirty="0"/>
            </a:br>
            <a:r>
              <a:rPr lang="zh-TW" altLang="en-US" sz="2800" dirty="0"/>
              <a:t>       　</a:t>
            </a:r>
            <a:r>
              <a:rPr lang="en-US" altLang="zh-TW" sz="2800" dirty="0"/>
              <a:t>(C)</a:t>
            </a:r>
            <a:r>
              <a:rPr lang="zh-TW" altLang="en-US" sz="2800" dirty="0"/>
              <a:t>負債與費損的混合</a:t>
            </a:r>
            <a:br>
              <a:rPr lang="zh-TW" altLang="en-US" sz="2800" dirty="0"/>
            </a:br>
            <a:r>
              <a:rPr lang="zh-TW" altLang="en-US" sz="2800" dirty="0"/>
              <a:t>       　</a:t>
            </a:r>
            <a:r>
              <a:rPr lang="en-US" altLang="zh-TW" sz="2800" dirty="0"/>
              <a:t>(D)</a:t>
            </a:r>
            <a:r>
              <a:rPr lang="zh-TW" altLang="en-US" sz="2800" dirty="0"/>
              <a:t>淨值與費損的混合。</a:t>
            </a:r>
          </a:p>
          <a:p>
            <a:pPr marL="1008000" indent="-1008000"/>
            <a:r>
              <a:rPr lang="en-US" altLang="zh-TW" sz="2800" dirty="0"/>
              <a:t>(     )10</a:t>
            </a:r>
            <a:r>
              <a:rPr lang="en-US" altLang="zh-TW" sz="2800" dirty="0" smtClean="0"/>
              <a:t>.</a:t>
            </a:r>
            <a:r>
              <a:rPr lang="zh-TW" altLang="en-US" sz="2800" dirty="0"/>
              <a:t>採用權責發生基礎－先實後虛法記帳，期末將當期應享有之收益由下列何者轉為收入　</a:t>
            </a:r>
            <a:r>
              <a:rPr lang="en-US" altLang="zh-TW" sz="2800" dirty="0" smtClean="0"/>
              <a:t/>
            </a:r>
            <a:br>
              <a:rPr lang="en-US" altLang="zh-TW" sz="2800" dirty="0" smtClean="0"/>
            </a:br>
            <a:r>
              <a:rPr lang="en-US" altLang="zh-TW" sz="2800" dirty="0" smtClean="0"/>
              <a:t>(</a:t>
            </a:r>
            <a:r>
              <a:rPr lang="en-US" altLang="zh-TW" sz="2800" dirty="0"/>
              <a:t>A)</a:t>
            </a:r>
            <a:r>
              <a:rPr lang="zh-TW" altLang="en-US" sz="2800" dirty="0"/>
              <a:t>資產　</a:t>
            </a:r>
            <a:r>
              <a:rPr lang="en-US" altLang="zh-TW" sz="2800" dirty="0"/>
              <a:t>(B)</a:t>
            </a:r>
            <a:r>
              <a:rPr lang="zh-TW" altLang="en-US" sz="2800" dirty="0"/>
              <a:t>負債　</a:t>
            </a:r>
            <a:r>
              <a:rPr lang="en-US" altLang="zh-TW" sz="2800" dirty="0"/>
              <a:t>(C)</a:t>
            </a:r>
            <a:r>
              <a:rPr lang="zh-TW" altLang="en-US" sz="2800" dirty="0"/>
              <a:t>資本　</a:t>
            </a:r>
            <a:r>
              <a:rPr lang="en-US" altLang="zh-TW" sz="2800" dirty="0"/>
              <a:t>(D)</a:t>
            </a:r>
            <a:r>
              <a:rPr lang="zh-TW" altLang="en-US" sz="2800" dirty="0"/>
              <a:t>費用。</a:t>
            </a:r>
            <a:endParaRPr lang="zh-TW" altLang="en-US" sz="2800" dirty="0"/>
          </a:p>
        </p:txBody>
      </p:sp>
      <p:sp>
        <p:nvSpPr>
          <p:cNvPr id="4" name="矩形 33"/>
          <p:cNvSpPr>
            <a:spLocks noChangeArrowheads="1"/>
          </p:cNvSpPr>
          <p:nvPr/>
        </p:nvSpPr>
        <p:spPr bwMode="auto">
          <a:xfrm>
            <a:off x="412954" y="3645024"/>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Ｂ</a:t>
            </a:r>
          </a:p>
        </p:txBody>
      </p:sp>
      <p:sp>
        <p:nvSpPr>
          <p:cNvPr id="5" name="矩形 4"/>
          <p:cNvSpPr>
            <a:spLocks noChangeArrowheads="1"/>
          </p:cNvSpPr>
          <p:nvPr/>
        </p:nvSpPr>
        <p:spPr bwMode="auto">
          <a:xfrm>
            <a:off x="422479" y="1340768"/>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Ａ</a:t>
            </a:r>
            <a:endParaRPr lang="zh-TW" altLang="en-US" sz="2800" dirty="0"/>
          </a:p>
        </p:txBody>
      </p:sp>
    </p:spTree>
    <p:extLst>
      <p:ext uri="{BB962C8B-B14F-4D97-AF65-F5344CB8AC3E}">
        <p14:creationId xmlns:p14="http://schemas.microsoft.com/office/powerpoint/2010/main" val="335587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400" decel="100000"/>
                                        <p:tgtEl>
                                          <p:spTgt spid="4"/>
                                        </p:tgtEl>
                                      </p:cBhvr>
                                    </p:animEffect>
                                    <p:anim calcmode="lin" valueType="num">
                                      <p:cBhvr>
                                        <p:cTn id="18" dur="400" decel="100000" fill="hold"/>
                                        <p:tgtEl>
                                          <p:spTgt spid="4"/>
                                        </p:tgtEl>
                                        <p:attrNameLst>
                                          <p:attrName>style.rotation</p:attrName>
                                        </p:attrNameLst>
                                      </p:cBhvr>
                                      <p:tavLst>
                                        <p:tav tm="0">
                                          <p:val>
                                            <p:fltVal val="-90"/>
                                          </p:val>
                                        </p:tav>
                                        <p:tav tm="100000">
                                          <p:val>
                                            <p:fltVal val="0"/>
                                          </p:val>
                                        </p:tav>
                                      </p:tavLst>
                                    </p:anim>
                                    <p:anim calcmode="lin" valueType="num">
                                      <p:cBhvr>
                                        <p:cTn id="19" dur="400" decel="100000" fill="hold"/>
                                        <p:tgtEl>
                                          <p:spTgt spid="4"/>
                                        </p:tgtEl>
                                        <p:attrNameLst>
                                          <p:attrName>ppt_x</p:attrName>
                                        </p:attrNameLst>
                                      </p:cBhvr>
                                      <p:tavLst>
                                        <p:tav tm="0">
                                          <p:val>
                                            <p:strVal val="#ppt_x+0.4"/>
                                          </p:val>
                                        </p:tav>
                                        <p:tav tm="100000">
                                          <p:val>
                                            <p:strVal val="#ppt_x-0.05"/>
                                          </p:val>
                                        </p:tav>
                                      </p:tavLst>
                                    </p:anim>
                                    <p:anim calcmode="lin" valueType="num">
                                      <p:cBhvr>
                                        <p:cTn id="20" dur="400" decel="100000" fill="hold"/>
                                        <p:tgtEl>
                                          <p:spTgt spid="4"/>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0"/>
            <a:r>
              <a:rPr lang="en-US" altLang="zh-TW" sz="2800" dirty="0" smtClean="0"/>
              <a:t>(</a:t>
            </a:r>
            <a:r>
              <a:rPr lang="zh-TW" altLang="en-US" sz="2800" dirty="0" smtClean="0"/>
              <a:t>     </a:t>
            </a:r>
            <a:r>
              <a:rPr lang="en-US" altLang="zh-TW" sz="2800" dirty="0"/>
              <a:t>)11.</a:t>
            </a:r>
            <a:r>
              <a:rPr lang="zh-TW" altLang="en-US" sz="2800" dirty="0"/>
              <a:t>若企業採用先實後虛法記帳，於</a:t>
            </a:r>
            <a:r>
              <a:rPr lang="en-US" altLang="zh-TW" sz="2800" dirty="0"/>
              <a:t>9</a:t>
            </a:r>
            <a:r>
              <a:rPr lang="zh-TW" altLang="en-US" sz="2800" dirty="0"/>
              <a:t>月</a:t>
            </a:r>
            <a:r>
              <a:rPr lang="en-US" altLang="zh-TW" sz="2800" dirty="0"/>
              <a:t>1</a:t>
            </a:r>
            <a:r>
              <a:rPr lang="zh-TW" altLang="en-US" sz="2800" dirty="0"/>
              <a:t>日支</a:t>
            </a:r>
            <a:r>
              <a:rPr lang="en-US" altLang="zh-TW" sz="2800" dirty="0"/>
              <a:t/>
            </a:r>
            <a:br>
              <a:rPr lang="en-US" altLang="zh-TW" sz="2800" dirty="0"/>
            </a:br>
            <a:r>
              <a:rPr lang="zh-TW" altLang="en-US" sz="2800" dirty="0"/>
              <a:t>             付一年的保險費</a:t>
            </a:r>
            <a:r>
              <a:rPr lang="en-US" altLang="zh-TW" sz="2800" dirty="0"/>
              <a:t>$24,000</a:t>
            </a:r>
            <a:r>
              <a:rPr lang="zh-TW" altLang="en-US" sz="2800" dirty="0"/>
              <a:t>，則期末調整分錄</a:t>
            </a:r>
            <a:r>
              <a:rPr lang="en-US" altLang="zh-TW" sz="2800" dirty="0"/>
              <a:t/>
            </a:r>
            <a:br>
              <a:rPr lang="en-US" altLang="zh-TW" sz="2800" dirty="0"/>
            </a:br>
            <a:r>
              <a:rPr lang="zh-TW" altLang="en-US" sz="2800" dirty="0"/>
              <a:t>             應借</a:t>
            </a:r>
            <a:r>
              <a:rPr lang="en-US" altLang="zh-TW" sz="2800" dirty="0"/>
              <a:t/>
            </a:r>
            <a:br>
              <a:rPr lang="en-US" altLang="zh-TW" sz="2800" dirty="0"/>
            </a:br>
            <a:r>
              <a:rPr lang="zh-TW" altLang="en-US" sz="2800" dirty="0"/>
              <a:t>         　</a:t>
            </a:r>
            <a:r>
              <a:rPr lang="en-US" altLang="zh-TW" sz="2800" dirty="0"/>
              <a:t>(A)</a:t>
            </a:r>
            <a:r>
              <a:rPr lang="zh-TW" altLang="en-US" sz="2800" dirty="0"/>
              <a:t>保險費</a:t>
            </a:r>
            <a:r>
              <a:rPr lang="en-US" altLang="zh-TW" sz="2800" dirty="0"/>
              <a:t>$16,000</a:t>
            </a:r>
            <a:br>
              <a:rPr lang="en-US" altLang="zh-TW" sz="2800" dirty="0"/>
            </a:br>
            <a:r>
              <a:rPr lang="zh-TW" altLang="en-US" sz="2800" dirty="0"/>
              <a:t>      　   </a:t>
            </a:r>
            <a:r>
              <a:rPr lang="en-US" altLang="zh-TW" sz="2800" dirty="0"/>
              <a:t>(B)</a:t>
            </a:r>
            <a:r>
              <a:rPr lang="zh-TW" altLang="en-US" sz="2800" dirty="0"/>
              <a:t>保險費</a:t>
            </a:r>
            <a:r>
              <a:rPr lang="en-US" altLang="zh-TW" sz="2800" dirty="0"/>
              <a:t>$8,000</a:t>
            </a:r>
            <a:r>
              <a:rPr lang="zh-TW" altLang="en-US" sz="2800" dirty="0"/>
              <a:t>　</a:t>
            </a:r>
            <a:r>
              <a:rPr lang="en-US" altLang="zh-TW" sz="2800" dirty="0"/>
              <a:t/>
            </a:r>
            <a:br>
              <a:rPr lang="en-US" altLang="zh-TW" sz="2800" dirty="0"/>
            </a:br>
            <a:r>
              <a:rPr lang="zh-TW" altLang="en-US" sz="2800" dirty="0"/>
              <a:t>             </a:t>
            </a:r>
            <a:r>
              <a:rPr lang="en-US" altLang="zh-TW" sz="2800" dirty="0"/>
              <a:t>(C)</a:t>
            </a:r>
            <a:r>
              <a:rPr lang="zh-TW" altLang="en-US" sz="2800" dirty="0"/>
              <a:t>預付保險費</a:t>
            </a:r>
            <a:r>
              <a:rPr lang="en-US" altLang="zh-TW" sz="2800" dirty="0"/>
              <a:t>$16,000</a:t>
            </a:r>
            <a:br>
              <a:rPr lang="en-US" altLang="zh-TW" sz="2800" dirty="0"/>
            </a:br>
            <a:r>
              <a:rPr lang="zh-TW" altLang="en-US" sz="2800" dirty="0"/>
              <a:t>         　</a:t>
            </a:r>
            <a:r>
              <a:rPr lang="en-US" altLang="zh-TW" sz="2800" dirty="0"/>
              <a:t>(D)</a:t>
            </a:r>
            <a:r>
              <a:rPr lang="zh-TW" altLang="en-US" sz="2800" dirty="0"/>
              <a:t>預付保險費</a:t>
            </a:r>
            <a:r>
              <a:rPr lang="en-US" altLang="zh-TW" sz="2800" dirty="0"/>
              <a:t>$8,000</a:t>
            </a:r>
            <a:r>
              <a:rPr lang="zh-TW" altLang="en-US" sz="2800" dirty="0" smtClean="0"/>
              <a:t>。</a:t>
            </a:r>
            <a:endParaRPr lang="zh-TW" altLang="en-US" sz="2800" dirty="0"/>
          </a:p>
        </p:txBody>
      </p:sp>
      <p:sp>
        <p:nvSpPr>
          <p:cNvPr id="5" name="矩形 4"/>
          <p:cNvSpPr>
            <a:spLocks noChangeArrowheads="1"/>
          </p:cNvSpPr>
          <p:nvPr/>
        </p:nvSpPr>
        <p:spPr bwMode="auto">
          <a:xfrm>
            <a:off x="405061" y="1340768"/>
            <a:ext cx="543739" cy="523220"/>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Ｂ</a:t>
            </a:r>
            <a:endParaRPr lang="zh-TW" altLang="en-US" sz="2800" dirty="0"/>
          </a:p>
        </p:txBody>
      </p:sp>
    </p:spTree>
    <p:extLst>
      <p:ext uri="{BB962C8B-B14F-4D97-AF65-F5344CB8AC3E}">
        <p14:creationId xmlns:p14="http://schemas.microsoft.com/office/powerpoint/2010/main" val="34667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0" eaLnBrk="1" hangingPunct="1">
              <a:defRPr/>
            </a:pPr>
            <a:r>
              <a:rPr lang="en-US" altLang="zh-TW" sz="2800" dirty="0"/>
              <a:t>(</a:t>
            </a:r>
            <a:r>
              <a:rPr lang="zh-TW" altLang="en-US" sz="2800" dirty="0"/>
              <a:t>     </a:t>
            </a:r>
            <a:r>
              <a:rPr lang="en-US" altLang="zh-TW" sz="2800" dirty="0"/>
              <a:t>)12.</a:t>
            </a:r>
            <a:r>
              <a:rPr lang="zh-TW" altLang="en-US" sz="2800" dirty="0"/>
              <a:t>保險費帳內計有</a:t>
            </a:r>
            <a:r>
              <a:rPr lang="en-US" altLang="zh-TW" sz="2800" dirty="0"/>
              <a:t>$9,000</a:t>
            </a:r>
            <a:r>
              <a:rPr lang="zh-TW" altLang="en-US" sz="2800" dirty="0"/>
              <a:t>，其中屬於本期負</a:t>
            </a:r>
            <a:r>
              <a:rPr lang="en-US" altLang="zh-TW" sz="2800" dirty="0"/>
              <a:t/>
            </a:r>
            <a:br>
              <a:rPr lang="en-US" altLang="zh-TW" sz="2800" dirty="0"/>
            </a:br>
            <a:r>
              <a:rPr lang="zh-TW" altLang="en-US" sz="2800" dirty="0"/>
              <a:t>             擔者佔</a:t>
            </a:r>
            <a:r>
              <a:rPr lang="en-US" altLang="zh-TW" sz="2800" dirty="0"/>
              <a:t>7/9</a:t>
            </a:r>
            <a:r>
              <a:rPr lang="zh-TW" altLang="en-US" sz="2800" dirty="0"/>
              <a:t>，則期末調整分錄為</a:t>
            </a:r>
            <a:r>
              <a:rPr lang="en-US" altLang="zh-TW" sz="2800" dirty="0"/>
              <a:t/>
            </a:r>
            <a:br>
              <a:rPr lang="en-US" altLang="zh-TW" sz="2800" dirty="0"/>
            </a:br>
            <a:r>
              <a:rPr lang="zh-TW" altLang="en-US" sz="2800" dirty="0"/>
              <a:t>         　</a:t>
            </a:r>
            <a:r>
              <a:rPr lang="en-US" altLang="zh-TW" sz="2800" spc="-100" dirty="0"/>
              <a:t>(A)</a:t>
            </a:r>
            <a:r>
              <a:rPr lang="zh-TW" altLang="en-US" sz="2800" spc="-100" dirty="0"/>
              <a:t>借：保險費</a:t>
            </a:r>
            <a:r>
              <a:rPr lang="en-US" altLang="zh-TW" sz="2800" spc="-100" dirty="0"/>
              <a:t>$7,000</a:t>
            </a:r>
            <a:r>
              <a:rPr lang="zh-TW" altLang="en-US" sz="2800" spc="-100" dirty="0"/>
              <a:t>，貸：預付保險費</a:t>
            </a:r>
            <a:r>
              <a:rPr lang="en-US" altLang="zh-TW" sz="2800" spc="-100" dirty="0"/>
              <a:t>$7,000</a:t>
            </a:r>
            <a:r>
              <a:rPr lang="zh-TW" altLang="en-US" sz="2800" spc="-100" dirty="0"/>
              <a:t>　</a:t>
            </a:r>
            <a:r>
              <a:rPr lang="en-US" altLang="zh-TW" sz="2800" spc="-100" dirty="0"/>
              <a:t> </a:t>
            </a:r>
            <a:br>
              <a:rPr lang="en-US" altLang="zh-TW" sz="2800" spc="-100" dirty="0"/>
            </a:br>
            <a:r>
              <a:rPr lang="zh-TW" altLang="en-US" sz="2800" spc="-100" dirty="0"/>
              <a:t>               </a:t>
            </a:r>
            <a:r>
              <a:rPr lang="en-US" altLang="zh-TW" sz="2800" spc="-100" dirty="0"/>
              <a:t>(B)</a:t>
            </a:r>
            <a:r>
              <a:rPr lang="zh-TW" altLang="en-US" sz="2800" spc="-100" dirty="0"/>
              <a:t>借：預付保險費</a:t>
            </a:r>
            <a:r>
              <a:rPr lang="en-US" altLang="zh-TW" sz="2800" spc="-100" dirty="0"/>
              <a:t>$7,000</a:t>
            </a:r>
            <a:r>
              <a:rPr lang="zh-TW" altLang="en-US" sz="2800" spc="-100" dirty="0"/>
              <a:t>，貸：保險費</a:t>
            </a:r>
            <a:r>
              <a:rPr lang="en-US" altLang="zh-TW" sz="2800" spc="-100" dirty="0"/>
              <a:t>$7,000</a:t>
            </a:r>
            <a:r>
              <a:rPr lang="zh-TW" altLang="en-US" sz="2800" spc="-100" dirty="0"/>
              <a:t>　</a:t>
            </a:r>
            <a:r>
              <a:rPr lang="en-US" altLang="zh-TW" sz="2800" spc="-100" dirty="0"/>
              <a:t/>
            </a:r>
            <a:br>
              <a:rPr lang="en-US" altLang="zh-TW" sz="2800" spc="-100" dirty="0"/>
            </a:br>
            <a:r>
              <a:rPr lang="zh-TW" altLang="en-US" sz="2800" spc="-100" dirty="0"/>
              <a:t>               </a:t>
            </a:r>
            <a:r>
              <a:rPr lang="en-US" altLang="zh-TW" sz="2800" spc="-100" dirty="0"/>
              <a:t>(C)</a:t>
            </a:r>
            <a:r>
              <a:rPr lang="zh-TW" altLang="en-US" sz="2800" spc="-100" dirty="0"/>
              <a:t>借：保險費</a:t>
            </a:r>
            <a:r>
              <a:rPr lang="en-US" altLang="zh-TW" sz="2800" spc="-100" dirty="0"/>
              <a:t>$2,000</a:t>
            </a:r>
            <a:r>
              <a:rPr lang="zh-TW" altLang="en-US" sz="2800" spc="-100" dirty="0"/>
              <a:t>，貸：預付保險費</a:t>
            </a:r>
            <a:r>
              <a:rPr lang="en-US" altLang="zh-TW" sz="2800" spc="-100" dirty="0"/>
              <a:t>$2,000</a:t>
            </a:r>
            <a:r>
              <a:rPr lang="zh-TW" altLang="en-US" sz="2800" spc="-100" dirty="0"/>
              <a:t>　</a:t>
            </a:r>
            <a:r>
              <a:rPr lang="en-US" altLang="zh-TW" sz="2800" spc="-100" dirty="0"/>
              <a:t/>
            </a:r>
            <a:br>
              <a:rPr lang="en-US" altLang="zh-TW" sz="2800" spc="-100" dirty="0"/>
            </a:br>
            <a:r>
              <a:rPr lang="zh-TW" altLang="en-US" sz="2800" spc="-100" dirty="0"/>
              <a:t>               </a:t>
            </a:r>
            <a:r>
              <a:rPr lang="en-US" altLang="zh-TW" sz="2800" spc="-100" dirty="0"/>
              <a:t>(D)</a:t>
            </a:r>
            <a:r>
              <a:rPr lang="zh-TW" altLang="en-US" sz="2800" spc="-100" dirty="0"/>
              <a:t>借：預付保險費</a:t>
            </a:r>
            <a:r>
              <a:rPr lang="en-US" altLang="zh-TW" sz="2800" spc="-100" dirty="0"/>
              <a:t>$</a:t>
            </a:r>
            <a:r>
              <a:rPr lang="en-US" altLang="zh-TW" sz="2800" spc="-100" dirty="0" smtClean="0"/>
              <a:t>2,000</a:t>
            </a:r>
            <a:r>
              <a:rPr lang="zh-TW" altLang="en-US" sz="2800" spc="-100" dirty="0" smtClean="0"/>
              <a:t>，貸：保險費</a:t>
            </a:r>
            <a:r>
              <a:rPr lang="en-US" altLang="zh-TW" sz="2800" spc="-100" dirty="0" smtClean="0"/>
              <a:t>$2,000</a:t>
            </a:r>
            <a:r>
              <a:rPr lang="zh-TW" altLang="en-US" sz="2800" spc="-100" dirty="0" smtClean="0"/>
              <a:t>。</a:t>
            </a:r>
            <a:endParaRPr lang="zh-TW" altLang="en-US" sz="2800" spc="-100" dirty="0"/>
          </a:p>
        </p:txBody>
      </p:sp>
      <p:sp>
        <p:nvSpPr>
          <p:cNvPr id="5" name="矩形 4"/>
          <p:cNvSpPr>
            <a:spLocks noChangeArrowheads="1"/>
          </p:cNvSpPr>
          <p:nvPr/>
        </p:nvSpPr>
        <p:spPr bwMode="auto">
          <a:xfrm>
            <a:off x="405061" y="1340768"/>
            <a:ext cx="543739" cy="523220"/>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標楷體" pitchFamily="65" charset="-120"/>
                <a:ea typeface="標楷體" pitchFamily="65" charset="-120"/>
              </a:rPr>
              <a:t>Ｄ</a:t>
            </a:r>
            <a:endParaRPr lang="zh-TW" altLang="en-US" sz="2800" dirty="0"/>
          </a:p>
        </p:txBody>
      </p:sp>
    </p:spTree>
    <p:extLst>
      <p:ext uri="{BB962C8B-B14F-4D97-AF65-F5344CB8AC3E}">
        <p14:creationId xmlns:p14="http://schemas.microsoft.com/office/powerpoint/2010/main" val="29963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1188000" indent="-1188000" eaLnBrk="1" hangingPunct="1">
              <a:defRPr/>
            </a:pPr>
            <a:r>
              <a:rPr lang="en-US" altLang="zh-TW" sz="2800" dirty="0"/>
              <a:t>(</a:t>
            </a:r>
            <a:r>
              <a:rPr lang="zh-TW" altLang="en-US" sz="2800" dirty="0"/>
              <a:t>     </a:t>
            </a:r>
            <a:r>
              <a:rPr lang="en-US" altLang="zh-TW" sz="2800" dirty="0"/>
              <a:t>)13</a:t>
            </a:r>
            <a:r>
              <a:rPr lang="en-US" altLang="zh-TW" sz="2800" dirty="0" smtClean="0"/>
              <a:t>.</a:t>
            </a:r>
            <a:r>
              <a:rPr lang="zh-TW" altLang="en-US" sz="2800" dirty="0"/>
              <a:t>已知文具用品帳戶借方餘額為</a:t>
            </a:r>
            <a:r>
              <a:rPr lang="en-US" altLang="zh-TW" sz="2800" dirty="0"/>
              <a:t>$10,000</a:t>
            </a:r>
            <a:r>
              <a:rPr lang="zh-TW" altLang="en-US" sz="2800" dirty="0"/>
              <a:t>，已耗用九成，則期末調整　　</a:t>
            </a:r>
            <a:r>
              <a:rPr lang="en-US" altLang="zh-TW" sz="2800" dirty="0" smtClean="0"/>
              <a:t/>
            </a:r>
            <a:br>
              <a:rPr lang="en-US" altLang="zh-TW" sz="2800" dirty="0" smtClean="0"/>
            </a:br>
            <a:r>
              <a:rPr lang="en-US" altLang="zh-TW" sz="2800" dirty="0" smtClean="0"/>
              <a:t>(</a:t>
            </a:r>
            <a:r>
              <a:rPr lang="en-US" altLang="zh-TW" sz="2800" dirty="0"/>
              <a:t>A)</a:t>
            </a:r>
            <a:r>
              <a:rPr lang="zh-TW" altLang="en-US" sz="2800" dirty="0"/>
              <a:t>借：文具</a:t>
            </a:r>
            <a:r>
              <a:rPr lang="zh-TW" altLang="en-US" sz="2800" dirty="0" smtClean="0"/>
              <a:t>用品        </a:t>
            </a:r>
            <a:r>
              <a:rPr lang="en-US" altLang="zh-TW" sz="2800" dirty="0" smtClean="0"/>
              <a:t>$</a:t>
            </a:r>
            <a:r>
              <a:rPr lang="en-US" altLang="zh-TW" sz="2800" dirty="0"/>
              <a:t>9,000</a:t>
            </a:r>
            <a:r>
              <a:rPr lang="zh-TW" altLang="en-US" sz="2800" dirty="0" smtClean="0"/>
              <a:t>，</a:t>
            </a:r>
            <a:r>
              <a:rPr lang="en-US" altLang="zh-TW" sz="2800" dirty="0" smtClean="0"/>
              <a:t/>
            </a:r>
            <a:br>
              <a:rPr lang="en-US" altLang="zh-TW" sz="2800" dirty="0" smtClean="0"/>
            </a:br>
            <a:r>
              <a:rPr lang="en-US" altLang="zh-TW" sz="2800" dirty="0" smtClean="0"/>
              <a:t>              </a:t>
            </a:r>
            <a:r>
              <a:rPr lang="zh-TW" altLang="en-US" sz="2800" dirty="0" smtClean="0"/>
              <a:t>貸</a:t>
            </a:r>
            <a:r>
              <a:rPr lang="zh-TW" altLang="en-US" sz="2800" dirty="0"/>
              <a:t>：用品</a:t>
            </a:r>
            <a:r>
              <a:rPr lang="zh-TW" altLang="en-US" sz="2800" dirty="0" smtClean="0"/>
              <a:t>盤存             </a:t>
            </a:r>
            <a:r>
              <a:rPr lang="en-US" altLang="zh-TW" sz="2800" dirty="0" smtClean="0"/>
              <a:t>$</a:t>
            </a:r>
            <a:r>
              <a:rPr lang="en-US" altLang="zh-TW" sz="2800" dirty="0"/>
              <a:t>9,000</a:t>
            </a:r>
            <a:r>
              <a:rPr lang="zh-TW" altLang="en-US" sz="2800" dirty="0"/>
              <a:t>　</a:t>
            </a:r>
            <a:r>
              <a:rPr lang="en-US" altLang="zh-TW" sz="2800" dirty="0" smtClean="0"/>
              <a:t/>
            </a:r>
            <a:br>
              <a:rPr lang="en-US" altLang="zh-TW" sz="2800" dirty="0" smtClean="0"/>
            </a:br>
            <a:r>
              <a:rPr lang="en-US" altLang="zh-TW" sz="2800" dirty="0" smtClean="0"/>
              <a:t>(</a:t>
            </a:r>
            <a:r>
              <a:rPr lang="en-US" altLang="zh-TW" sz="2800" dirty="0"/>
              <a:t>B)</a:t>
            </a:r>
            <a:r>
              <a:rPr lang="zh-TW" altLang="en-US" sz="2800" dirty="0"/>
              <a:t>借：用品</a:t>
            </a:r>
            <a:r>
              <a:rPr lang="zh-TW" altLang="en-US" sz="2800" dirty="0" smtClean="0"/>
              <a:t>盤存        </a:t>
            </a:r>
            <a:r>
              <a:rPr lang="en-US" altLang="zh-TW" sz="2800" dirty="0" smtClean="0"/>
              <a:t>$</a:t>
            </a:r>
            <a:r>
              <a:rPr lang="en-US" altLang="zh-TW" sz="2800" dirty="0"/>
              <a:t>9,000</a:t>
            </a:r>
            <a:r>
              <a:rPr lang="zh-TW" altLang="en-US" sz="2800" dirty="0" smtClean="0"/>
              <a:t>，</a:t>
            </a:r>
            <a:r>
              <a:rPr lang="en-US" altLang="zh-TW" sz="2800" dirty="0" smtClean="0"/>
              <a:t/>
            </a:r>
            <a:br>
              <a:rPr lang="en-US" altLang="zh-TW" sz="2800" dirty="0" smtClean="0"/>
            </a:br>
            <a:r>
              <a:rPr lang="en-US" altLang="zh-TW" sz="2800" dirty="0" smtClean="0"/>
              <a:t>              </a:t>
            </a:r>
            <a:r>
              <a:rPr lang="zh-TW" altLang="en-US" sz="2800" dirty="0" smtClean="0"/>
              <a:t>貸</a:t>
            </a:r>
            <a:r>
              <a:rPr lang="zh-TW" altLang="en-US" sz="2800" dirty="0"/>
              <a:t>：文具</a:t>
            </a:r>
            <a:r>
              <a:rPr lang="zh-TW" altLang="en-US" sz="2800" dirty="0" smtClean="0"/>
              <a:t>用品             </a:t>
            </a:r>
            <a:r>
              <a:rPr lang="en-US" altLang="zh-TW" sz="2800" dirty="0" smtClean="0"/>
              <a:t>$</a:t>
            </a:r>
            <a:r>
              <a:rPr lang="en-US" altLang="zh-TW" sz="2800" dirty="0"/>
              <a:t>9,000</a:t>
            </a:r>
            <a:r>
              <a:rPr lang="zh-TW" altLang="en-US" sz="2800" dirty="0"/>
              <a:t>　</a:t>
            </a:r>
            <a:r>
              <a:rPr lang="en-US" altLang="zh-TW" sz="2800" dirty="0" smtClean="0"/>
              <a:t/>
            </a:r>
            <a:br>
              <a:rPr lang="en-US" altLang="zh-TW" sz="2800" dirty="0" smtClean="0"/>
            </a:br>
            <a:r>
              <a:rPr lang="en-US" altLang="zh-TW" sz="2800" dirty="0" smtClean="0"/>
              <a:t>(</a:t>
            </a:r>
            <a:r>
              <a:rPr lang="en-US" altLang="zh-TW" sz="2800" dirty="0"/>
              <a:t>C)</a:t>
            </a:r>
            <a:r>
              <a:rPr lang="zh-TW" altLang="en-US" sz="2800" dirty="0"/>
              <a:t>借：文具</a:t>
            </a:r>
            <a:r>
              <a:rPr lang="zh-TW" altLang="en-US" sz="2800" dirty="0" smtClean="0"/>
              <a:t>用品        </a:t>
            </a:r>
            <a:r>
              <a:rPr lang="en-US" altLang="zh-TW" sz="2800" dirty="0" smtClean="0"/>
              <a:t>$</a:t>
            </a:r>
            <a:r>
              <a:rPr lang="en-US" altLang="zh-TW" sz="2800" dirty="0"/>
              <a:t>1,000</a:t>
            </a:r>
            <a:r>
              <a:rPr lang="zh-TW" altLang="en-US" sz="2800" dirty="0" smtClean="0"/>
              <a:t>，</a:t>
            </a:r>
            <a:r>
              <a:rPr lang="en-US" altLang="zh-TW" sz="2800" dirty="0" smtClean="0"/>
              <a:t/>
            </a:r>
            <a:br>
              <a:rPr lang="en-US" altLang="zh-TW" sz="2800" dirty="0" smtClean="0"/>
            </a:br>
            <a:r>
              <a:rPr lang="en-US" altLang="zh-TW" sz="2800" dirty="0" smtClean="0"/>
              <a:t>              </a:t>
            </a:r>
            <a:r>
              <a:rPr lang="zh-TW" altLang="en-US" sz="2800" dirty="0" smtClean="0"/>
              <a:t>貸</a:t>
            </a:r>
            <a:r>
              <a:rPr lang="zh-TW" altLang="en-US" sz="2800" dirty="0"/>
              <a:t>：用品</a:t>
            </a:r>
            <a:r>
              <a:rPr lang="zh-TW" altLang="en-US" sz="2800" dirty="0" smtClean="0"/>
              <a:t>盤存             </a:t>
            </a:r>
            <a:r>
              <a:rPr lang="en-US" altLang="zh-TW" sz="2800" dirty="0" smtClean="0"/>
              <a:t>$</a:t>
            </a:r>
            <a:r>
              <a:rPr lang="en-US" altLang="zh-TW" sz="2800" dirty="0"/>
              <a:t>1,000</a:t>
            </a:r>
            <a:r>
              <a:rPr lang="zh-TW" altLang="en-US" sz="2800" dirty="0"/>
              <a:t>　</a:t>
            </a:r>
            <a:r>
              <a:rPr lang="en-US" altLang="zh-TW" sz="2800" dirty="0" smtClean="0"/>
              <a:t/>
            </a:r>
            <a:br>
              <a:rPr lang="en-US" altLang="zh-TW" sz="2800" dirty="0" smtClean="0"/>
            </a:br>
            <a:r>
              <a:rPr lang="en-US" altLang="zh-TW" sz="2800" dirty="0" smtClean="0"/>
              <a:t>(</a:t>
            </a:r>
            <a:r>
              <a:rPr lang="en-US" altLang="zh-TW" sz="2800" dirty="0"/>
              <a:t>D)</a:t>
            </a:r>
            <a:r>
              <a:rPr lang="zh-TW" altLang="en-US" sz="2800" dirty="0"/>
              <a:t>借：用品</a:t>
            </a:r>
            <a:r>
              <a:rPr lang="zh-TW" altLang="en-US" sz="2800" dirty="0" smtClean="0"/>
              <a:t>盤存        </a:t>
            </a:r>
            <a:r>
              <a:rPr lang="en-US" altLang="zh-TW" sz="2800" dirty="0" smtClean="0"/>
              <a:t>$</a:t>
            </a:r>
            <a:r>
              <a:rPr lang="en-US" altLang="zh-TW" sz="2800" dirty="0"/>
              <a:t>1,000</a:t>
            </a:r>
            <a:r>
              <a:rPr lang="zh-TW" altLang="en-US" sz="2800" dirty="0" smtClean="0"/>
              <a:t>，</a:t>
            </a:r>
            <a:r>
              <a:rPr lang="en-US" altLang="zh-TW" sz="2800" dirty="0" smtClean="0"/>
              <a:t/>
            </a:r>
            <a:br>
              <a:rPr lang="en-US" altLang="zh-TW" sz="2800" dirty="0" smtClean="0"/>
            </a:br>
            <a:r>
              <a:rPr lang="en-US" altLang="zh-TW" sz="2800" dirty="0" smtClean="0"/>
              <a:t>              </a:t>
            </a:r>
            <a:r>
              <a:rPr lang="zh-TW" altLang="en-US" sz="2800" dirty="0" smtClean="0"/>
              <a:t>貸</a:t>
            </a:r>
            <a:r>
              <a:rPr lang="zh-TW" altLang="en-US" sz="2800" dirty="0"/>
              <a:t>：文具</a:t>
            </a:r>
            <a:r>
              <a:rPr lang="zh-TW" altLang="en-US" sz="2800" dirty="0" smtClean="0"/>
              <a:t>用品             </a:t>
            </a:r>
            <a:r>
              <a:rPr lang="en-US" altLang="zh-TW" sz="2800" dirty="0" smtClean="0"/>
              <a:t>$</a:t>
            </a:r>
            <a:r>
              <a:rPr lang="en-US" altLang="zh-TW" sz="2800" dirty="0"/>
              <a:t>1,000 </a:t>
            </a:r>
            <a:r>
              <a:rPr lang="zh-TW" altLang="en-US" sz="2800" spc="-100" dirty="0" smtClean="0"/>
              <a:t>。</a:t>
            </a:r>
            <a:endParaRPr lang="zh-TW" altLang="en-US" sz="2800" spc="-100" dirty="0"/>
          </a:p>
        </p:txBody>
      </p:sp>
      <p:sp>
        <p:nvSpPr>
          <p:cNvPr id="5" name="矩形 4"/>
          <p:cNvSpPr>
            <a:spLocks noChangeArrowheads="1"/>
          </p:cNvSpPr>
          <p:nvPr/>
        </p:nvSpPr>
        <p:spPr bwMode="auto">
          <a:xfrm>
            <a:off x="405061" y="1340768"/>
            <a:ext cx="543739" cy="523220"/>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標楷體" pitchFamily="65" charset="-120"/>
                <a:ea typeface="標楷體" pitchFamily="65" charset="-120"/>
              </a:rPr>
              <a:t>Ｄ</a:t>
            </a:r>
            <a:endParaRPr lang="zh-TW" altLang="en-US" sz="2800" dirty="0"/>
          </a:p>
        </p:txBody>
      </p:sp>
    </p:spTree>
    <p:extLst>
      <p:ext uri="{BB962C8B-B14F-4D97-AF65-F5344CB8AC3E}">
        <p14:creationId xmlns:p14="http://schemas.microsoft.com/office/powerpoint/2010/main" val="29963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0" eaLnBrk="1" hangingPunct="1">
              <a:defRPr/>
            </a:pPr>
            <a:r>
              <a:rPr lang="en-US" altLang="zh-TW" sz="2800" dirty="0"/>
              <a:t>(     )14.</a:t>
            </a:r>
            <a:r>
              <a:rPr lang="zh-TW" altLang="en-US" sz="2800" dirty="0"/>
              <a:t>已知期末應收收入有</a:t>
            </a:r>
            <a:r>
              <a:rPr lang="en-US" altLang="zh-TW" sz="2800" dirty="0"/>
              <a:t>$7,200</a:t>
            </a:r>
            <a:r>
              <a:rPr lang="zh-TW" altLang="en-US" sz="2800" dirty="0"/>
              <a:t>，已收現收入</a:t>
            </a:r>
            <a:br>
              <a:rPr lang="zh-TW" altLang="en-US" sz="2800" dirty="0"/>
            </a:br>
            <a:r>
              <a:rPr lang="zh-TW" altLang="en-US" sz="2800" dirty="0"/>
              <a:t>             </a:t>
            </a:r>
            <a:r>
              <a:rPr lang="en-US" altLang="zh-TW" sz="2800" dirty="0"/>
              <a:t>$46,000</a:t>
            </a:r>
            <a:r>
              <a:rPr lang="zh-TW" altLang="en-US" sz="2800" dirty="0"/>
              <a:t>中，尚有</a:t>
            </a:r>
            <a:r>
              <a:rPr lang="en-US" altLang="zh-TW" sz="2800" dirty="0"/>
              <a:t>3/4</a:t>
            </a:r>
            <a:r>
              <a:rPr lang="zh-TW" altLang="en-US" sz="2800" dirty="0"/>
              <a:t>為預收性質，以權責發</a:t>
            </a:r>
            <a:br>
              <a:rPr lang="zh-TW" altLang="en-US" sz="2800" dirty="0"/>
            </a:br>
            <a:r>
              <a:rPr lang="zh-TW" altLang="en-US" sz="2800" dirty="0"/>
              <a:t>             生基礎計算，則本期已實現之收入為    </a:t>
            </a:r>
            <a:br>
              <a:rPr lang="zh-TW" altLang="en-US" sz="2800" dirty="0"/>
            </a:br>
            <a:r>
              <a:rPr lang="zh-TW" altLang="en-US" sz="2800" dirty="0"/>
              <a:t>             </a:t>
            </a:r>
            <a:r>
              <a:rPr lang="en-US" altLang="zh-TW" sz="2800" dirty="0"/>
              <a:t>(A)$41,700</a:t>
            </a:r>
            <a:r>
              <a:rPr lang="zh-TW" altLang="en-US" sz="2800" dirty="0"/>
              <a:t>　               </a:t>
            </a:r>
            <a:r>
              <a:rPr lang="en-US" altLang="zh-TW" sz="2800" dirty="0"/>
              <a:t>(B)$34,500</a:t>
            </a:r>
            <a:r>
              <a:rPr lang="zh-TW" altLang="en-US" sz="2800" dirty="0"/>
              <a:t>　</a:t>
            </a:r>
            <a:br>
              <a:rPr lang="zh-TW" altLang="en-US" sz="2800" dirty="0"/>
            </a:br>
            <a:r>
              <a:rPr lang="zh-TW" altLang="en-US" sz="2800" dirty="0"/>
              <a:t>             </a:t>
            </a:r>
            <a:r>
              <a:rPr lang="en-US" altLang="zh-TW" sz="2800" dirty="0"/>
              <a:t>(C)$18,700</a:t>
            </a:r>
            <a:r>
              <a:rPr lang="zh-TW" altLang="en-US" sz="2800" dirty="0"/>
              <a:t>　               </a:t>
            </a:r>
            <a:r>
              <a:rPr lang="en-US" altLang="zh-TW" sz="2800" dirty="0"/>
              <a:t>(D)$11,500</a:t>
            </a:r>
            <a:r>
              <a:rPr lang="zh-TW" altLang="en-US" sz="2800" dirty="0" smtClean="0"/>
              <a:t>。</a:t>
            </a:r>
            <a:endParaRPr lang="en-US" altLang="zh-TW" sz="2800" dirty="0" smtClean="0"/>
          </a:p>
          <a:p>
            <a:pPr marL="0" eaLnBrk="1" hangingPunct="1">
              <a:defRPr/>
            </a:pPr>
            <a:endParaRPr lang="en-US" altLang="zh-TW" sz="2800" dirty="0"/>
          </a:p>
          <a:p>
            <a:pPr marL="0" eaLnBrk="1" hangingPunct="1">
              <a:defRPr/>
            </a:pPr>
            <a:endParaRPr lang="zh-TW" altLang="en-US" sz="2800" dirty="0"/>
          </a:p>
        </p:txBody>
      </p:sp>
      <p:grpSp>
        <p:nvGrpSpPr>
          <p:cNvPr id="6" name="群組 64"/>
          <p:cNvGrpSpPr>
            <a:grpSpLocks/>
          </p:cNvGrpSpPr>
          <p:nvPr/>
        </p:nvGrpSpPr>
        <p:grpSpPr bwMode="auto">
          <a:xfrm>
            <a:off x="395536" y="1340768"/>
            <a:ext cx="8568951" cy="2952328"/>
            <a:chOff x="687755" y="1844823"/>
            <a:chExt cx="8569144" cy="2951475"/>
          </a:xfrm>
        </p:grpSpPr>
        <p:sp>
          <p:nvSpPr>
            <p:cNvPr id="7" name="矩形 59"/>
            <p:cNvSpPr>
              <a:spLocks noChangeArrowheads="1"/>
            </p:cNvSpPr>
            <p:nvPr/>
          </p:nvSpPr>
          <p:spPr bwMode="auto">
            <a:xfrm>
              <a:off x="687755" y="1844823"/>
              <a:ext cx="542925" cy="523874"/>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grpSp>
          <p:nvGrpSpPr>
            <p:cNvPr id="8" name="群組 69"/>
            <p:cNvGrpSpPr>
              <a:grpSpLocks/>
            </p:cNvGrpSpPr>
            <p:nvPr/>
          </p:nvGrpSpPr>
          <p:grpSpPr bwMode="auto">
            <a:xfrm>
              <a:off x="1576257" y="4040923"/>
              <a:ext cx="7680642" cy="755375"/>
              <a:chOff x="1576232" y="3825291"/>
              <a:chExt cx="7680642" cy="754651"/>
            </a:xfrm>
          </p:grpSpPr>
          <p:sp>
            <p:nvSpPr>
              <p:cNvPr id="9" name="矩形 10"/>
              <p:cNvSpPr>
                <a:spLocks noChangeArrowheads="1"/>
              </p:cNvSpPr>
              <p:nvPr/>
            </p:nvSpPr>
            <p:spPr bwMode="auto">
              <a:xfrm>
                <a:off x="1576232" y="3921003"/>
                <a:ext cx="7680642" cy="522568"/>
              </a:xfrm>
              <a:prstGeom prst="rect">
                <a:avLst/>
              </a:prstGeom>
              <a:noFill/>
              <a:ln w="9525">
                <a:noFill/>
                <a:miter lim="800000"/>
                <a:headEnd/>
                <a:tailEnd/>
              </a:ln>
            </p:spPr>
            <p:txBody>
              <a:bodyPr wrap="square">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】$7,200+$46,000</a:t>
                </a:r>
                <a:r>
                  <a:rPr lang="en-US" altLang="zh-TW" sz="2800" b="1" dirty="0">
                    <a:solidFill>
                      <a:srgbClr val="FF0000"/>
                    </a:solidFill>
                    <a:latin typeface="微軟正黑體" pitchFamily="34" charset="-120"/>
                    <a:ea typeface="微軟正黑體" pitchFamily="34" charset="-120"/>
                    <a:sym typeface="Wingdings 2" pitchFamily="18" charset="2"/>
                  </a:rPr>
                  <a:t>(1-</a:t>
                </a:r>
                <a:r>
                  <a:rPr lang="zh-TW" altLang="en-US" sz="2800" b="1" dirty="0">
                    <a:solidFill>
                      <a:srgbClr val="FF0000"/>
                    </a:solidFill>
                    <a:latin typeface="微軟正黑體" pitchFamily="34" charset="-120"/>
                    <a:ea typeface="微軟正黑體" pitchFamily="34" charset="-120"/>
                    <a:sym typeface="Wingdings 2" pitchFamily="18" charset="2"/>
                  </a:rPr>
                  <a:t>     </a:t>
                </a:r>
                <a:r>
                  <a:rPr lang="en-US" altLang="zh-TW" sz="2800" b="1" dirty="0" smtClean="0">
                    <a:solidFill>
                      <a:srgbClr val="FF0000"/>
                    </a:solidFill>
                    <a:latin typeface="微軟正黑體" pitchFamily="34" charset="-120"/>
                    <a:ea typeface="微軟正黑體" pitchFamily="34" charset="-120"/>
                    <a:sym typeface="Wingdings 2" pitchFamily="18" charset="2"/>
                  </a:rPr>
                  <a:t>)=$</a:t>
                </a:r>
                <a:r>
                  <a:rPr lang="en-US" altLang="zh-TW" sz="2800" b="1" dirty="0">
                    <a:solidFill>
                      <a:srgbClr val="FF0000"/>
                    </a:solidFill>
                    <a:latin typeface="微軟正黑體" pitchFamily="34" charset="-120"/>
                    <a:ea typeface="微軟正黑體" pitchFamily="34" charset="-120"/>
                    <a:sym typeface="Wingdings 2" pitchFamily="18" charset="2"/>
                  </a:rPr>
                  <a:t>18,700</a:t>
                </a:r>
                <a:endParaRPr lang="zh-TW" altLang="en-US" sz="2800" b="1" dirty="0">
                  <a:solidFill>
                    <a:srgbClr val="FF0000"/>
                  </a:solidFill>
                  <a:latin typeface="微軟正黑體" pitchFamily="34" charset="-120"/>
                  <a:ea typeface="微軟正黑體" pitchFamily="34" charset="-120"/>
                </a:endParaRPr>
              </a:p>
            </p:txBody>
          </p:sp>
          <p:grpSp>
            <p:nvGrpSpPr>
              <p:cNvPr id="10" name="群組 67"/>
              <p:cNvGrpSpPr>
                <a:grpSpLocks/>
              </p:cNvGrpSpPr>
              <p:nvPr/>
            </p:nvGrpSpPr>
            <p:grpSpPr bwMode="auto">
              <a:xfrm>
                <a:off x="6736539" y="3825291"/>
                <a:ext cx="581411" cy="754651"/>
                <a:chOff x="6232483" y="3066883"/>
                <a:chExt cx="581411" cy="754651"/>
              </a:xfrm>
            </p:grpSpPr>
            <p:sp>
              <p:nvSpPr>
                <p:cNvPr id="11" name="文字方塊 64"/>
                <p:cNvSpPr txBox="1">
                  <a:spLocks noChangeArrowheads="1"/>
                </p:cNvSpPr>
                <p:nvPr/>
              </p:nvSpPr>
              <p:spPr bwMode="auto">
                <a:xfrm>
                  <a:off x="6237829" y="3360444"/>
                  <a:ext cx="576065" cy="461090"/>
                </a:xfrm>
                <a:prstGeom prst="rect">
                  <a:avLst/>
                </a:prstGeom>
                <a:noFill/>
                <a:ln w="9525">
                  <a:noFill/>
                  <a:miter lim="800000"/>
                  <a:headEnd/>
                  <a:tailEnd/>
                </a:ln>
              </p:spPr>
              <p:txBody>
                <a:bodyPr>
                  <a:spAutoFit/>
                </a:bodyPr>
                <a:lstStyle/>
                <a:p>
                  <a:pPr eaLnBrk="1" hangingPunct="1"/>
                  <a:r>
                    <a:rPr lang="en-US" altLang="zh-TW" sz="2400" b="1">
                      <a:solidFill>
                        <a:srgbClr val="FF0000"/>
                      </a:solidFill>
                      <a:latin typeface="微軟正黑體" pitchFamily="34" charset="-120"/>
                      <a:ea typeface="微軟正黑體" pitchFamily="34" charset="-120"/>
                    </a:rPr>
                    <a:t>4</a:t>
                  </a:r>
                  <a:endParaRPr lang="zh-TW" altLang="en-US" sz="2400" b="1">
                    <a:solidFill>
                      <a:srgbClr val="FF0000"/>
                    </a:solidFill>
                    <a:latin typeface="微軟正黑體" pitchFamily="34" charset="-120"/>
                    <a:ea typeface="微軟正黑體" pitchFamily="34" charset="-120"/>
                  </a:endParaRPr>
                </a:p>
              </p:txBody>
            </p:sp>
            <p:sp>
              <p:nvSpPr>
                <p:cNvPr id="12" name="文字方塊 65"/>
                <p:cNvSpPr txBox="1">
                  <a:spLocks noChangeArrowheads="1"/>
                </p:cNvSpPr>
                <p:nvPr/>
              </p:nvSpPr>
              <p:spPr bwMode="auto">
                <a:xfrm>
                  <a:off x="6237829" y="3066883"/>
                  <a:ext cx="432048" cy="461090"/>
                </a:xfrm>
                <a:prstGeom prst="rect">
                  <a:avLst/>
                </a:prstGeom>
                <a:noFill/>
                <a:ln w="9525">
                  <a:noFill/>
                  <a:miter lim="800000"/>
                  <a:headEnd/>
                  <a:tailEnd/>
                </a:ln>
              </p:spPr>
              <p:txBody>
                <a:bodyPr>
                  <a:spAutoFit/>
                </a:bodyPr>
                <a:lstStyle/>
                <a:p>
                  <a:pPr eaLnBrk="1" hangingPunct="1"/>
                  <a:r>
                    <a:rPr lang="en-US" altLang="zh-TW" sz="2400" b="1" dirty="0">
                      <a:solidFill>
                        <a:srgbClr val="FF0000"/>
                      </a:solidFill>
                      <a:latin typeface="微軟正黑體" pitchFamily="34" charset="-120"/>
                      <a:ea typeface="微軟正黑體" pitchFamily="34" charset="-120"/>
                    </a:rPr>
                    <a:t>3</a:t>
                  </a:r>
                  <a:endParaRPr lang="zh-TW" altLang="en-US" sz="2400" b="1" dirty="0">
                    <a:solidFill>
                      <a:srgbClr val="FF0000"/>
                    </a:solidFill>
                    <a:latin typeface="微軟正黑體" pitchFamily="34" charset="-120"/>
                    <a:ea typeface="微軟正黑體" pitchFamily="34" charset="-120"/>
                  </a:endParaRPr>
                </a:p>
              </p:txBody>
            </p:sp>
            <p:cxnSp>
              <p:nvCxnSpPr>
                <p:cNvPr id="13" name="直線接點 12"/>
                <p:cNvCxnSpPr/>
                <p:nvPr/>
              </p:nvCxnSpPr>
              <p:spPr>
                <a:xfrm>
                  <a:off x="6232483" y="3422438"/>
                  <a:ext cx="3603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42299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259</a:t>
            </a:r>
            <a:endParaRPr lang="zh-TW" altLang="en-US" dirty="0"/>
          </a:p>
        </p:txBody>
      </p:sp>
      <p:sp>
        <p:nvSpPr>
          <p:cNvPr id="3" name="文字版面配置區 2"/>
          <p:cNvSpPr>
            <a:spLocks noGrp="1"/>
          </p:cNvSpPr>
          <p:nvPr>
            <p:ph type="body" sz="quarter" idx="10"/>
          </p:nvPr>
        </p:nvSpPr>
        <p:spPr/>
        <p:txBody>
          <a:bodyPr/>
          <a:lstStyle/>
          <a:p>
            <a:pPr marL="1188000" indent="-1188000"/>
            <a:r>
              <a:rPr lang="en-US" altLang="zh-TW" sz="2800" dirty="0"/>
              <a:t>(     )15</a:t>
            </a:r>
            <a:r>
              <a:rPr lang="en-US" altLang="zh-TW" sz="2800" dirty="0" smtClean="0"/>
              <a:t>.</a:t>
            </a:r>
            <a:r>
              <a:rPr lang="zh-TW" altLang="en-US" sz="2800" dirty="0"/>
              <a:t>租金支出帳戶內計有</a:t>
            </a:r>
            <a:r>
              <a:rPr lang="en-US" altLang="zh-TW" sz="2800" dirty="0"/>
              <a:t>$24,000</a:t>
            </a:r>
            <a:r>
              <a:rPr lang="zh-TW" altLang="en-US" sz="2800" dirty="0"/>
              <a:t>，其中屬於本期負擔者佔</a:t>
            </a:r>
            <a:r>
              <a:rPr lang="en-US" altLang="zh-TW" sz="2800" dirty="0"/>
              <a:t>1/3</a:t>
            </a:r>
            <a:r>
              <a:rPr lang="zh-TW" altLang="en-US" sz="2800" dirty="0"/>
              <a:t>，則調整時預付租金之金額</a:t>
            </a:r>
            <a:r>
              <a:rPr lang="zh-TW" altLang="en-US" sz="2800" dirty="0" smtClean="0"/>
              <a:t>為</a:t>
            </a:r>
            <a:r>
              <a:rPr lang="zh-TW" altLang="pt-BR" sz="2800" dirty="0"/>
              <a:t>　</a:t>
            </a:r>
            <a:r>
              <a:rPr lang="pt-BR" altLang="zh-TW" sz="2800" dirty="0"/>
              <a:t>(A)$8,000</a:t>
            </a:r>
            <a:r>
              <a:rPr lang="zh-TW" altLang="pt-BR" sz="2800" dirty="0"/>
              <a:t>　</a:t>
            </a:r>
            <a:r>
              <a:rPr lang="zh-TW" altLang="pt-BR" sz="2800" dirty="0" smtClean="0"/>
              <a:t>             </a:t>
            </a:r>
            <a:r>
              <a:rPr lang="pt-BR" altLang="zh-TW" sz="2800" dirty="0" smtClean="0"/>
              <a:t>(</a:t>
            </a:r>
            <a:r>
              <a:rPr lang="pt-BR" altLang="zh-TW" sz="2800" dirty="0"/>
              <a:t>B)$16,000</a:t>
            </a:r>
            <a:r>
              <a:rPr lang="zh-TW" altLang="pt-BR" sz="2800" dirty="0"/>
              <a:t>　</a:t>
            </a:r>
            <a:r>
              <a:rPr lang="en-US" altLang="zh-TW" sz="2800" dirty="0" smtClean="0"/>
              <a:t/>
            </a:r>
            <a:br>
              <a:rPr lang="en-US" altLang="zh-TW" sz="2800" dirty="0" smtClean="0"/>
            </a:br>
            <a:r>
              <a:rPr lang="pt-BR" altLang="zh-TW" sz="2800" dirty="0" smtClean="0"/>
              <a:t>(</a:t>
            </a:r>
            <a:r>
              <a:rPr lang="pt-BR" altLang="zh-TW" sz="2800" dirty="0"/>
              <a:t>C)$24,000</a:t>
            </a:r>
            <a:r>
              <a:rPr lang="zh-TW" altLang="pt-BR" sz="2800" dirty="0"/>
              <a:t>　</a:t>
            </a:r>
            <a:r>
              <a:rPr lang="zh-TW" altLang="pt-BR" sz="2800" dirty="0" smtClean="0"/>
              <a:t>           </a:t>
            </a:r>
            <a:r>
              <a:rPr lang="pt-BR" altLang="zh-TW" sz="2800" dirty="0" smtClean="0"/>
              <a:t>(</a:t>
            </a:r>
            <a:r>
              <a:rPr lang="pt-BR" altLang="zh-TW" sz="2800" dirty="0"/>
              <a:t>D)$32,000 </a:t>
            </a:r>
            <a:r>
              <a:rPr lang="zh-TW" altLang="en-US" sz="2800" dirty="0" smtClean="0"/>
              <a:t>。</a:t>
            </a:r>
            <a:endParaRPr lang="zh-TW" altLang="en-US" sz="2800" dirty="0"/>
          </a:p>
        </p:txBody>
      </p:sp>
      <p:grpSp>
        <p:nvGrpSpPr>
          <p:cNvPr id="6" name="群組 64"/>
          <p:cNvGrpSpPr>
            <a:grpSpLocks/>
          </p:cNvGrpSpPr>
          <p:nvPr/>
        </p:nvGrpSpPr>
        <p:grpSpPr bwMode="auto">
          <a:xfrm>
            <a:off x="420836" y="1340768"/>
            <a:ext cx="7175500" cy="2483112"/>
            <a:chOff x="703263" y="1844675"/>
            <a:chExt cx="7175766" cy="2483222"/>
          </a:xfrm>
        </p:grpSpPr>
        <p:grpSp>
          <p:nvGrpSpPr>
            <p:cNvPr id="7" name="群組 63"/>
            <p:cNvGrpSpPr>
              <a:grpSpLocks/>
            </p:cNvGrpSpPr>
            <p:nvPr/>
          </p:nvGrpSpPr>
          <p:grpSpPr bwMode="auto">
            <a:xfrm>
              <a:off x="703263" y="1844675"/>
              <a:ext cx="7175766" cy="2376604"/>
              <a:chOff x="703263" y="1844675"/>
              <a:chExt cx="7175766" cy="2376604"/>
            </a:xfrm>
          </p:grpSpPr>
          <p:sp>
            <p:nvSpPr>
              <p:cNvPr id="12" name="矩形 33"/>
              <p:cNvSpPr>
                <a:spLocks noChangeArrowheads="1"/>
              </p:cNvSpPr>
              <p:nvPr/>
            </p:nvSpPr>
            <p:spPr bwMode="auto">
              <a:xfrm>
                <a:off x="703263" y="1844675"/>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13" name="矩形 10"/>
              <p:cNvSpPr>
                <a:spLocks noChangeArrowheads="1"/>
              </p:cNvSpPr>
              <p:nvPr/>
            </p:nvSpPr>
            <p:spPr bwMode="auto">
              <a:xfrm>
                <a:off x="1614333" y="3698036"/>
                <a:ext cx="6264696" cy="523243"/>
              </a:xfrm>
              <a:prstGeom prst="rect">
                <a:avLst/>
              </a:prstGeom>
              <a:noFill/>
              <a:ln w="9525">
                <a:noFill/>
                <a:miter lim="800000"/>
                <a:headEnd/>
                <a:tailEnd/>
              </a:ln>
            </p:spPr>
            <p:txBody>
              <a:bodyPr>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 $24,000</a:t>
                </a:r>
                <a:r>
                  <a:rPr lang="en-US" altLang="zh-TW" sz="2800" b="1" dirty="0">
                    <a:solidFill>
                      <a:srgbClr val="FF0000"/>
                    </a:solidFill>
                    <a:latin typeface="微軟正黑體" pitchFamily="34" charset="-120"/>
                    <a:ea typeface="微軟正黑體" pitchFamily="34" charset="-120"/>
                    <a:sym typeface="Wingdings 2" pitchFamily="18" charset="2"/>
                  </a:rPr>
                  <a:t>(1-</a:t>
                </a:r>
                <a:r>
                  <a:rPr lang="zh-TW" altLang="en-US" sz="2800" b="1" dirty="0">
                    <a:solidFill>
                      <a:srgbClr val="FF0000"/>
                    </a:solidFill>
                    <a:latin typeface="微軟正黑體" pitchFamily="34" charset="-120"/>
                    <a:ea typeface="微軟正黑體" pitchFamily="34" charset="-120"/>
                    <a:sym typeface="Wingdings 2" pitchFamily="18" charset="2"/>
                  </a:rPr>
                  <a:t>     </a:t>
                </a:r>
                <a:r>
                  <a:rPr lang="en-US" altLang="zh-TW" sz="2800" b="1" dirty="0" smtClean="0">
                    <a:solidFill>
                      <a:srgbClr val="FF0000"/>
                    </a:solidFill>
                    <a:latin typeface="微軟正黑體" pitchFamily="34" charset="-120"/>
                    <a:ea typeface="微軟正黑體" pitchFamily="34" charset="-120"/>
                    <a:sym typeface="Wingdings 2" pitchFamily="18" charset="2"/>
                  </a:rPr>
                  <a:t>)=$</a:t>
                </a:r>
                <a:r>
                  <a:rPr lang="en-US" altLang="zh-TW" sz="2800" b="1" dirty="0">
                    <a:solidFill>
                      <a:srgbClr val="FF0000"/>
                    </a:solidFill>
                    <a:latin typeface="微軟正黑體" pitchFamily="34" charset="-120"/>
                    <a:ea typeface="微軟正黑體" pitchFamily="34" charset="-120"/>
                    <a:sym typeface="Wingdings 2" pitchFamily="18" charset="2"/>
                  </a:rPr>
                  <a:t>16,000</a:t>
                </a:r>
                <a:endParaRPr lang="zh-TW" altLang="en-US" sz="2800" b="1" dirty="0">
                  <a:solidFill>
                    <a:srgbClr val="FF0000"/>
                  </a:solidFill>
                  <a:latin typeface="微軟正黑體" pitchFamily="34" charset="-120"/>
                  <a:ea typeface="微軟正黑體" pitchFamily="34" charset="-120"/>
                </a:endParaRPr>
              </a:p>
            </p:txBody>
          </p:sp>
        </p:grpSp>
        <p:grpSp>
          <p:nvGrpSpPr>
            <p:cNvPr id="8" name="群組 67"/>
            <p:cNvGrpSpPr>
              <a:grpSpLocks/>
            </p:cNvGrpSpPr>
            <p:nvPr/>
          </p:nvGrpSpPr>
          <p:grpSpPr bwMode="auto">
            <a:xfrm>
              <a:off x="5422073" y="3667047"/>
              <a:ext cx="584674" cy="660850"/>
              <a:chOff x="5998114" y="2909081"/>
              <a:chExt cx="585011" cy="660219"/>
            </a:xfrm>
          </p:grpSpPr>
          <p:sp>
            <p:nvSpPr>
              <p:cNvPr id="9" name="文字方塊 64"/>
              <p:cNvSpPr txBox="1">
                <a:spLocks noChangeArrowheads="1"/>
              </p:cNvSpPr>
              <p:nvPr/>
            </p:nvSpPr>
            <p:spPr bwMode="auto">
              <a:xfrm>
                <a:off x="6007060" y="3169593"/>
                <a:ext cx="576065" cy="399707"/>
              </a:xfrm>
              <a:prstGeom prst="rect">
                <a:avLst/>
              </a:prstGeom>
              <a:noFill/>
              <a:ln w="9525">
                <a:noFill/>
                <a:miter lim="800000"/>
                <a:headEnd/>
                <a:tailEnd/>
              </a:ln>
            </p:spPr>
            <p:txBody>
              <a:bodyPr>
                <a:spAutoFit/>
              </a:bodyPr>
              <a:lstStyle/>
              <a:p>
                <a:pPr eaLnBrk="1" hangingPunct="1"/>
                <a:r>
                  <a:rPr lang="en-US" altLang="zh-TW" sz="2000" b="1">
                    <a:solidFill>
                      <a:srgbClr val="FF0000"/>
                    </a:solidFill>
                    <a:latin typeface="微軟正黑體" pitchFamily="34" charset="-120"/>
                    <a:ea typeface="微軟正黑體" pitchFamily="34" charset="-120"/>
                  </a:rPr>
                  <a:t>3</a:t>
                </a:r>
                <a:endParaRPr lang="zh-TW" altLang="en-US" sz="2000" b="1">
                  <a:solidFill>
                    <a:srgbClr val="FF0000"/>
                  </a:solidFill>
                  <a:latin typeface="微軟正黑體" pitchFamily="34" charset="-120"/>
                  <a:ea typeface="微軟正黑體" pitchFamily="34" charset="-120"/>
                </a:endParaRPr>
              </a:p>
            </p:txBody>
          </p:sp>
          <p:sp>
            <p:nvSpPr>
              <p:cNvPr id="10" name="文字方塊 65"/>
              <p:cNvSpPr txBox="1">
                <a:spLocks noChangeArrowheads="1"/>
              </p:cNvSpPr>
              <p:nvPr/>
            </p:nvSpPr>
            <p:spPr bwMode="auto">
              <a:xfrm>
                <a:off x="6007058" y="2909081"/>
                <a:ext cx="432048" cy="399708"/>
              </a:xfrm>
              <a:prstGeom prst="rect">
                <a:avLst/>
              </a:prstGeom>
              <a:noFill/>
              <a:ln w="9525">
                <a:noFill/>
                <a:miter lim="800000"/>
                <a:headEnd/>
                <a:tailEnd/>
              </a:ln>
            </p:spPr>
            <p:txBody>
              <a:bodyPr>
                <a:spAutoFit/>
              </a:bodyPr>
              <a:lstStyle/>
              <a:p>
                <a:pPr eaLnBrk="1" hangingPunct="1"/>
                <a:r>
                  <a:rPr lang="en-US" altLang="zh-TW" sz="2000" b="1">
                    <a:solidFill>
                      <a:srgbClr val="FF0000"/>
                    </a:solidFill>
                    <a:latin typeface="微軟正黑體" pitchFamily="34" charset="-120"/>
                    <a:ea typeface="微軟正黑體" pitchFamily="34" charset="-120"/>
                  </a:rPr>
                  <a:t>1</a:t>
                </a:r>
                <a:endParaRPr lang="zh-TW" altLang="en-US" sz="2000" b="1">
                  <a:solidFill>
                    <a:srgbClr val="FF0000"/>
                  </a:solidFill>
                  <a:latin typeface="微軟正黑體" pitchFamily="34" charset="-120"/>
                  <a:ea typeface="微軟正黑體" pitchFamily="34" charset="-120"/>
                </a:endParaRPr>
              </a:p>
            </p:txBody>
          </p:sp>
          <p:cxnSp>
            <p:nvCxnSpPr>
              <p:cNvPr id="11" name="直線接點 10"/>
              <p:cNvCxnSpPr/>
              <p:nvPr/>
            </p:nvCxnSpPr>
            <p:spPr>
              <a:xfrm>
                <a:off x="5998114" y="3225171"/>
                <a:ext cx="3589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0474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258</a:t>
            </a:r>
            <a:endParaRPr lang="zh-TW" altLang="en-US" dirty="0"/>
          </a:p>
        </p:txBody>
      </p:sp>
      <p:sp>
        <p:nvSpPr>
          <p:cNvPr id="3" name="文字版面配置區 2"/>
          <p:cNvSpPr>
            <a:spLocks noGrp="1"/>
          </p:cNvSpPr>
          <p:nvPr>
            <p:ph type="body" sz="quarter" idx="10"/>
          </p:nvPr>
        </p:nvSpPr>
        <p:spPr/>
        <p:txBody>
          <a:bodyPr/>
          <a:lstStyle/>
          <a:p>
            <a:pPr marL="0"/>
            <a:r>
              <a:rPr lang="zh-TW" altLang="en-US" sz="2800" dirty="0"/>
              <a:t>二、計算與</a:t>
            </a:r>
            <a:r>
              <a:rPr lang="zh-TW" altLang="en-US" sz="2800" dirty="0" smtClean="0"/>
              <a:t>分錄</a:t>
            </a:r>
            <a:endParaRPr lang="zh-TW" altLang="en-US" sz="2800" dirty="0"/>
          </a:p>
          <a:p>
            <a:pPr marL="0"/>
            <a:r>
              <a:rPr lang="en-US" altLang="zh-TW" sz="2800" dirty="0"/>
              <a:t>(</a:t>
            </a:r>
            <a:r>
              <a:rPr lang="zh-TW" altLang="en-US" sz="2800" dirty="0"/>
              <a:t>一</a:t>
            </a:r>
            <a:r>
              <a:rPr lang="en-US" altLang="zh-TW" sz="2800" dirty="0"/>
              <a:t>)</a:t>
            </a:r>
            <a:r>
              <a:rPr lang="zh-TW" altLang="en-US" sz="2800" dirty="0"/>
              <a:t>試根據下列資料，分別計算現金收付基礎與權責</a:t>
            </a:r>
            <a:br>
              <a:rPr lang="zh-TW" altLang="en-US" sz="2800" dirty="0"/>
            </a:br>
            <a:r>
              <a:rPr lang="zh-TW" altLang="en-US" sz="2800" dirty="0"/>
              <a:t>       發生基礎之收入與費損總額。</a:t>
            </a:r>
          </a:p>
          <a:p>
            <a:pPr marL="0"/>
            <a:endParaRPr lang="zh-TW" altLang="en-US" sz="2800" dirty="0"/>
          </a:p>
          <a:p>
            <a:pPr marL="0"/>
            <a:r>
              <a:rPr lang="zh-TW" altLang="en-US" sz="2800" dirty="0"/>
              <a:t>　</a:t>
            </a:r>
          </a:p>
        </p:txBody>
      </p:sp>
    </p:spTree>
    <p:extLst>
      <p:ext uri="{BB962C8B-B14F-4D97-AF65-F5344CB8AC3E}">
        <p14:creationId xmlns:p14="http://schemas.microsoft.com/office/powerpoint/2010/main" val="407652980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a:t>
            </a:r>
            <a:r>
              <a:rPr lang="en-US" altLang="zh-TW" dirty="0"/>
              <a:t>1</a:t>
            </a:r>
            <a:endParaRPr lang="zh-TW" altLang="en-US" dirty="0"/>
          </a:p>
        </p:txBody>
      </p:sp>
      <p:sp>
        <p:nvSpPr>
          <p:cNvPr id="3" name="文字版面配置區 2"/>
          <p:cNvSpPr>
            <a:spLocks noGrp="1"/>
          </p:cNvSpPr>
          <p:nvPr>
            <p:ph type="body" sz="quarter" idx="10"/>
          </p:nvPr>
        </p:nvSpPr>
        <p:spPr/>
        <p:txBody>
          <a:bodyPr/>
          <a:lstStyle/>
          <a:p>
            <a:pPr marL="0"/>
            <a:r>
              <a:rPr lang="zh-TW" altLang="en-US" sz="2800" dirty="0"/>
              <a:t>二、計算與</a:t>
            </a:r>
            <a:r>
              <a:rPr lang="zh-TW" altLang="en-US" sz="2800" dirty="0" smtClean="0"/>
              <a:t>分錄</a:t>
            </a:r>
            <a:endParaRPr lang="zh-TW" altLang="en-US" sz="2800" dirty="0"/>
          </a:p>
        </p:txBody>
      </p:sp>
      <p:graphicFrame>
        <p:nvGraphicFramePr>
          <p:cNvPr id="14" name="表格 13"/>
          <p:cNvGraphicFramePr>
            <a:graphicFrameLocks noGrp="1"/>
          </p:cNvGraphicFramePr>
          <p:nvPr>
            <p:extLst>
              <p:ext uri="{D42A27DB-BD31-4B8C-83A1-F6EECF244321}">
                <p14:modId xmlns:p14="http://schemas.microsoft.com/office/powerpoint/2010/main" val="574166205"/>
              </p:ext>
            </p:extLst>
          </p:nvPr>
        </p:nvGraphicFramePr>
        <p:xfrm>
          <a:off x="95250" y="1916832"/>
          <a:ext cx="8999538" cy="4533900"/>
        </p:xfrm>
        <a:graphic>
          <a:graphicData uri="http://schemas.openxmlformats.org/drawingml/2006/table">
            <a:tbl>
              <a:tblPr/>
              <a:tblGrid>
                <a:gridCol w="3022600">
                  <a:extLst>
                    <a:ext uri="{9D8B030D-6E8A-4147-A177-3AD203B41FA5}">
                      <a16:colId xmlns="" xmlns:a16="http://schemas.microsoft.com/office/drawing/2014/main" val="4022607041"/>
                    </a:ext>
                  </a:extLst>
                </a:gridCol>
                <a:gridCol w="1476375">
                  <a:extLst>
                    <a:ext uri="{9D8B030D-6E8A-4147-A177-3AD203B41FA5}">
                      <a16:colId xmlns="" xmlns:a16="http://schemas.microsoft.com/office/drawing/2014/main" val="1392666361"/>
                    </a:ext>
                  </a:extLst>
                </a:gridCol>
                <a:gridCol w="1476375">
                  <a:extLst>
                    <a:ext uri="{9D8B030D-6E8A-4147-A177-3AD203B41FA5}">
                      <a16:colId xmlns="" xmlns:a16="http://schemas.microsoft.com/office/drawing/2014/main" val="490379425"/>
                    </a:ext>
                  </a:extLst>
                </a:gridCol>
                <a:gridCol w="1511300">
                  <a:extLst>
                    <a:ext uri="{9D8B030D-6E8A-4147-A177-3AD203B41FA5}">
                      <a16:colId xmlns="" xmlns:a16="http://schemas.microsoft.com/office/drawing/2014/main" val="129358919"/>
                    </a:ext>
                  </a:extLst>
                </a:gridCol>
                <a:gridCol w="1512888">
                  <a:extLst>
                    <a:ext uri="{9D8B030D-6E8A-4147-A177-3AD203B41FA5}">
                      <a16:colId xmlns="" xmlns:a16="http://schemas.microsoft.com/office/drawing/2014/main" val="2513093260"/>
                    </a:ext>
                  </a:extLst>
                </a:gridCol>
              </a:tblGrid>
              <a:tr h="4095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細明體" panose="02020509000000000000" pitchFamily="49" charset="-120"/>
                        </a:rPr>
                        <a:t>現</a:t>
                      </a:r>
                      <a:r>
                        <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細明體" panose="02020509000000000000" pitchFamily="49" charset="-120"/>
                        </a:rPr>
                        <a:t>金</a:t>
                      </a: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細明體" panose="02020509000000000000" pitchFamily="49" charset="-120"/>
                        </a:rPr>
                        <a:t>收付基礎</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p>
                      <a:endParaRPr lang="zh-TW" altLang="en-US"/>
                    </a:p>
                  </a:txBody>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細明體" panose="02020509000000000000" pitchFamily="49" charset="-120"/>
                        </a:rPr>
                        <a:t>權責發生基礎</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p>
                      <a:endParaRPr lang="zh-TW" altLang="en-US"/>
                    </a:p>
                  </a:txBody>
                  <a:tcPr/>
                </a:tc>
                <a:extLst>
                  <a:ext uri="{0D108BD9-81ED-4DB2-BD59-A6C34878D82A}">
                    <a16:rowId xmlns="" xmlns:a16="http://schemas.microsoft.com/office/drawing/2014/main" val="2688872552"/>
                  </a:ext>
                </a:extLst>
              </a:tr>
              <a:tr h="4095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項目</a:t>
                      </a:r>
                      <a:endParaRPr kumimoji="0" lang="zh-TW" altLang="zh-TW" sz="21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費損</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收入</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費損</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收入</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extLst>
                  <a:ext uri="{0D108BD9-81ED-4DB2-BD59-A6C34878D82A}">
                    <a16:rowId xmlns="" xmlns:a16="http://schemas.microsoft.com/office/drawing/2014/main" val="4150023708"/>
                  </a:ext>
                </a:extLst>
              </a:tr>
              <a:tr h="590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1.</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應收收入計有</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$5,000</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a:t>
                      </a:r>
                      <a:endParaRPr kumimoji="0" lang="zh-TW" altLang="zh-TW" sz="20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 xmlns:a16="http://schemas.microsoft.com/office/drawing/2014/main" val="3544919770"/>
                  </a:ext>
                </a:extLst>
              </a:tr>
              <a:tr h="590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2.</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應付費用計有</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$3,000</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a:t>
                      </a:r>
                      <a:endParaRPr kumimoji="0" lang="zh-TW" altLang="zh-TW" sz="20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 xmlns:a16="http://schemas.microsoft.com/office/drawing/2014/main" val="968385409"/>
                  </a:ext>
                </a:extLst>
              </a:tr>
              <a:tr h="971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288000" marR="0" lvl="0" indent="-288000" algn="l" defTabSz="914400" rtl="0" eaLnBrk="1" fontAlgn="base" latinLnBrk="0" hangingPunct="1">
                        <a:lnSpc>
                          <a:spcPct val="100000"/>
                        </a:lnSpc>
                        <a:spcBef>
                          <a:spcPct val="0"/>
                        </a:spcBef>
                        <a:spcAft>
                          <a:spcPts val="600"/>
                        </a:spcAft>
                        <a:buClrTx/>
                        <a:buSzTx/>
                        <a:buFontTx/>
                        <a:buNone/>
                        <a:tabLst/>
                      </a:pP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3.</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已收現</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$20,000</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rPr>
                        <a:t>其中</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1/2</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rPr>
                        <a:t>為預收性質</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a:t>
                      </a:r>
                      <a:endParaRPr kumimoji="0" lang="zh-TW" altLang="zh-TW" sz="20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 xmlns:a16="http://schemas.microsoft.com/office/drawing/2014/main" val="3959224974"/>
                  </a:ext>
                </a:extLst>
              </a:tr>
              <a:tr h="971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288000" marR="0" lvl="0" indent="-288000" algn="l" defTabSz="914400" rtl="0" eaLnBrk="1" fontAlgn="base" latinLnBrk="0" hangingPunct="1">
                        <a:lnSpc>
                          <a:spcPct val="100000"/>
                        </a:lnSpc>
                        <a:spcBef>
                          <a:spcPct val="0"/>
                        </a:spcBef>
                        <a:spcAft>
                          <a:spcPts val="600"/>
                        </a:spcAft>
                        <a:buClrTx/>
                        <a:buSzTx/>
                        <a:buFontTx/>
                        <a:buNone/>
                        <a:tabLst/>
                      </a:pP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4.</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已付現</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$10,000</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rPr>
                        <a:t>其中</a:t>
                      </a:r>
                      <a:r>
                        <a:rPr kumimoji="0" lang="en-US" altLang="zh-TW" sz="2000" b="1" i="0" u="none" strike="noStrike" cap="none" normalizeH="0" baseline="0" dirty="0" smtClean="0">
                          <a:ln>
                            <a:noFill/>
                          </a:ln>
                          <a:solidFill>
                            <a:schemeClr val="tx1"/>
                          </a:solidFill>
                          <a:effectLst/>
                          <a:latin typeface="微軟正黑體" pitchFamily="34" charset="-120"/>
                          <a:ea typeface="微軟正黑體" pitchFamily="34" charset="-120"/>
                        </a:rPr>
                        <a:t>1/5</a:t>
                      </a:r>
                      <a:r>
                        <a:rPr kumimoji="0" lang="zh-TW" altLang="en-US" sz="2100" b="1" i="0" u="none" strike="noStrike" cap="none" normalizeH="0" baseline="0" dirty="0" smtClean="0">
                          <a:ln>
                            <a:noFill/>
                          </a:ln>
                          <a:solidFill>
                            <a:schemeClr val="tx1"/>
                          </a:solidFill>
                          <a:effectLst/>
                          <a:latin typeface="微軟正黑體" pitchFamily="34" charset="-120"/>
                          <a:ea typeface="微軟正黑體" pitchFamily="34" charset="-120"/>
                        </a:rPr>
                        <a:t>為預付性質</a:t>
                      </a:r>
                      <a:r>
                        <a:rPr kumimoji="0" lang="zh-TW" altLang="en-US" sz="2000" b="1" i="0" u="none" strike="noStrike" cap="none" normalizeH="0" baseline="0" dirty="0" smtClean="0">
                          <a:ln>
                            <a:noFill/>
                          </a:ln>
                          <a:solidFill>
                            <a:schemeClr val="tx1"/>
                          </a:solidFill>
                          <a:effectLst/>
                          <a:latin typeface="微軟正黑體" pitchFamily="34" charset="-120"/>
                          <a:ea typeface="微軟正黑體" pitchFamily="34" charset="-120"/>
                        </a:rPr>
                        <a:t>。</a:t>
                      </a:r>
                      <a:endParaRPr kumimoji="0" lang="zh-TW" altLang="zh-TW" sz="20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 xmlns:a16="http://schemas.microsoft.com/office/drawing/2014/main" val="3595762637"/>
                  </a:ext>
                </a:extLst>
              </a:tr>
              <a:tr h="5905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rPr>
                        <a:t>合        計</a:t>
                      </a:r>
                      <a:endParaRPr kumimoji="0" lang="zh-TW" altLang="zh-TW" sz="21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0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 xmlns:a16="http://schemas.microsoft.com/office/drawing/2014/main" val="2292084377"/>
                  </a:ext>
                </a:extLst>
              </a:tr>
            </a:tbl>
          </a:graphicData>
        </a:graphic>
      </p:graphicFrame>
      <p:sp>
        <p:nvSpPr>
          <p:cNvPr id="15" name="矩形 33"/>
          <p:cNvSpPr>
            <a:spLocks noChangeArrowheads="1"/>
          </p:cNvSpPr>
          <p:nvPr/>
        </p:nvSpPr>
        <p:spPr bwMode="auto">
          <a:xfrm>
            <a:off x="4644181" y="4139332"/>
            <a:ext cx="1462087"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$20,000</a:t>
            </a:r>
            <a:endParaRPr lang="zh-TW" altLang="en-US" sz="2600" b="1" dirty="0">
              <a:solidFill>
                <a:srgbClr val="FF0000"/>
              </a:solidFill>
              <a:latin typeface="微軟正黑體" pitchFamily="34" charset="-120"/>
              <a:ea typeface="微軟正黑體" pitchFamily="34" charset="-120"/>
            </a:endParaRPr>
          </a:p>
        </p:txBody>
      </p:sp>
      <p:sp>
        <p:nvSpPr>
          <p:cNvPr id="16" name="矩形 33"/>
          <p:cNvSpPr>
            <a:spLocks noChangeArrowheads="1"/>
          </p:cNvSpPr>
          <p:nvPr/>
        </p:nvSpPr>
        <p:spPr bwMode="auto">
          <a:xfrm>
            <a:off x="3182938" y="5884788"/>
            <a:ext cx="1462260" cy="492443"/>
          </a:xfrm>
          <a:prstGeom prst="rect">
            <a:avLst/>
          </a:prstGeom>
          <a:noFill/>
          <a:ln w="9525">
            <a:noFill/>
            <a:miter lim="800000"/>
            <a:headEnd/>
            <a:tailEnd/>
          </a:ln>
        </p:spPr>
        <p:txBody>
          <a:bodyPr wrap="none">
            <a:spAutoFit/>
          </a:bodyPr>
          <a:lstStyle/>
          <a:p>
            <a:pPr eaLnBrk="1" hangingPunct="1"/>
            <a:r>
              <a:rPr lang="en-US" altLang="zh-TW" sz="2600" b="1" dirty="0" smtClean="0">
                <a:solidFill>
                  <a:srgbClr val="FF0000"/>
                </a:solidFill>
                <a:latin typeface="微軟正黑體" pitchFamily="34" charset="-120"/>
                <a:ea typeface="微軟正黑體" pitchFamily="34" charset="-120"/>
              </a:rPr>
              <a:t>$10,000</a:t>
            </a:r>
            <a:endParaRPr lang="zh-TW" altLang="en-US" sz="2600" b="1" dirty="0">
              <a:solidFill>
                <a:srgbClr val="FF0000"/>
              </a:solidFill>
              <a:latin typeface="微軟正黑體" pitchFamily="34" charset="-120"/>
              <a:ea typeface="微軟正黑體" pitchFamily="34" charset="-120"/>
            </a:endParaRPr>
          </a:p>
        </p:txBody>
      </p:sp>
      <p:sp>
        <p:nvSpPr>
          <p:cNvPr id="17" name="矩形 33"/>
          <p:cNvSpPr>
            <a:spLocks noChangeArrowheads="1"/>
          </p:cNvSpPr>
          <p:nvPr/>
        </p:nvSpPr>
        <p:spPr bwMode="auto">
          <a:xfrm>
            <a:off x="4644008" y="5884788"/>
            <a:ext cx="1462260" cy="492443"/>
          </a:xfrm>
          <a:prstGeom prst="rect">
            <a:avLst/>
          </a:prstGeom>
          <a:noFill/>
          <a:ln w="9525">
            <a:noFill/>
            <a:miter lim="800000"/>
            <a:headEnd/>
            <a:tailEnd/>
          </a:ln>
        </p:spPr>
        <p:txBody>
          <a:bodyPr wrap="none">
            <a:spAutoFit/>
          </a:bodyPr>
          <a:lstStyle/>
          <a:p>
            <a:pPr eaLnBrk="1" hangingPunct="1"/>
            <a:r>
              <a:rPr lang="en-US" altLang="zh-TW" sz="2600" b="1" dirty="0" smtClean="0">
                <a:solidFill>
                  <a:srgbClr val="FF0000"/>
                </a:solidFill>
                <a:latin typeface="微軟正黑體" pitchFamily="34" charset="-120"/>
                <a:ea typeface="微軟正黑體" pitchFamily="34" charset="-120"/>
              </a:rPr>
              <a:t>$20,000</a:t>
            </a:r>
            <a:endParaRPr lang="zh-TW" altLang="en-US" sz="2600" b="1" dirty="0">
              <a:solidFill>
                <a:srgbClr val="FF0000"/>
              </a:solidFill>
              <a:latin typeface="微軟正黑體" pitchFamily="34" charset="-120"/>
              <a:ea typeface="微軟正黑體" pitchFamily="34" charset="-120"/>
            </a:endParaRPr>
          </a:p>
        </p:txBody>
      </p:sp>
      <p:sp>
        <p:nvSpPr>
          <p:cNvPr id="18" name="矩形 33"/>
          <p:cNvSpPr>
            <a:spLocks noChangeArrowheads="1"/>
          </p:cNvSpPr>
          <p:nvPr/>
        </p:nvSpPr>
        <p:spPr bwMode="auto">
          <a:xfrm>
            <a:off x="3183110" y="5133107"/>
            <a:ext cx="1462088"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$10,000</a:t>
            </a:r>
            <a:endParaRPr lang="zh-TW" altLang="en-US" sz="2600" b="1" dirty="0">
              <a:solidFill>
                <a:srgbClr val="FF0000"/>
              </a:solidFill>
              <a:latin typeface="微軟正黑體" pitchFamily="34" charset="-120"/>
              <a:ea typeface="微軟正黑體" pitchFamily="34" charset="-120"/>
            </a:endParaRPr>
          </a:p>
        </p:txBody>
      </p:sp>
      <p:sp>
        <p:nvSpPr>
          <p:cNvPr id="19" name="矩形 33"/>
          <p:cNvSpPr>
            <a:spLocks noChangeArrowheads="1"/>
          </p:cNvSpPr>
          <p:nvPr/>
        </p:nvSpPr>
        <p:spPr bwMode="auto">
          <a:xfrm>
            <a:off x="7917035" y="2792859"/>
            <a:ext cx="1263650"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$5,000</a:t>
            </a:r>
            <a:endParaRPr lang="zh-TW" altLang="en-US" sz="2600" b="1" dirty="0">
              <a:solidFill>
                <a:srgbClr val="FF0000"/>
              </a:solidFill>
              <a:latin typeface="微軟正黑體" pitchFamily="34" charset="-120"/>
              <a:ea typeface="微軟正黑體" pitchFamily="34" charset="-120"/>
            </a:endParaRPr>
          </a:p>
        </p:txBody>
      </p:sp>
      <p:sp>
        <p:nvSpPr>
          <p:cNvPr id="20" name="矩形 33"/>
          <p:cNvSpPr>
            <a:spLocks noChangeArrowheads="1"/>
          </p:cNvSpPr>
          <p:nvPr/>
        </p:nvSpPr>
        <p:spPr bwMode="auto">
          <a:xfrm>
            <a:off x="7718598" y="4140919"/>
            <a:ext cx="1462087"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$10,000</a:t>
            </a:r>
            <a:endParaRPr lang="zh-TW" altLang="en-US" sz="2600" b="1" dirty="0">
              <a:solidFill>
                <a:srgbClr val="FF0000"/>
              </a:solidFill>
              <a:latin typeface="微軟正黑體" pitchFamily="34" charset="-120"/>
              <a:ea typeface="微軟正黑體" pitchFamily="34" charset="-120"/>
            </a:endParaRPr>
          </a:p>
        </p:txBody>
      </p:sp>
      <p:sp>
        <p:nvSpPr>
          <p:cNvPr id="21" name="矩形 33"/>
          <p:cNvSpPr>
            <a:spLocks noChangeArrowheads="1"/>
          </p:cNvSpPr>
          <p:nvPr/>
        </p:nvSpPr>
        <p:spPr bwMode="auto">
          <a:xfrm>
            <a:off x="6196013" y="5884788"/>
            <a:ext cx="1462260" cy="492443"/>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a:t>
            </a:r>
            <a:r>
              <a:rPr lang="en-US" altLang="zh-TW" sz="2600" b="1" dirty="0" smtClean="0">
                <a:solidFill>
                  <a:srgbClr val="FF0000"/>
                </a:solidFill>
                <a:latin typeface="微軟正黑體" pitchFamily="34" charset="-120"/>
                <a:ea typeface="微軟正黑體" pitchFamily="34" charset="-120"/>
              </a:rPr>
              <a:t>11,000</a:t>
            </a:r>
            <a:endParaRPr lang="zh-TW" altLang="en-US" sz="2600" b="1" dirty="0">
              <a:solidFill>
                <a:srgbClr val="FF0000"/>
              </a:solidFill>
              <a:latin typeface="微軟正黑體" pitchFamily="34" charset="-120"/>
              <a:ea typeface="微軟正黑體" pitchFamily="34" charset="-120"/>
            </a:endParaRPr>
          </a:p>
        </p:txBody>
      </p:sp>
      <p:sp>
        <p:nvSpPr>
          <p:cNvPr id="22" name="矩形 33"/>
          <p:cNvSpPr>
            <a:spLocks noChangeArrowheads="1"/>
          </p:cNvSpPr>
          <p:nvPr/>
        </p:nvSpPr>
        <p:spPr bwMode="auto">
          <a:xfrm>
            <a:off x="7718425" y="5884788"/>
            <a:ext cx="1462260" cy="492443"/>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a:t>
            </a:r>
            <a:r>
              <a:rPr lang="en-US" altLang="zh-TW" sz="2600" b="1" dirty="0" smtClean="0">
                <a:solidFill>
                  <a:srgbClr val="FF0000"/>
                </a:solidFill>
                <a:latin typeface="微軟正黑體" pitchFamily="34" charset="-120"/>
                <a:ea typeface="微軟正黑體" pitchFamily="34" charset="-120"/>
              </a:rPr>
              <a:t>15,000</a:t>
            </a:r>
            <a:endParaRPr lang="zh-TW" altLang="en-US" sz="2600" b="1" dirty="0">
              <a:solidFill>
                <a:srgbClr val="FF0000"/>
              </a:solidFill>
              <a:latin typeface="微軟正黑體" pitchFamily="34" charset="-120"/>
              <a:ea typeface="微軟正黑體" pitchFamily="34" charset="-120"/>
            </a:endParaRPr>
          </a:p>
        </p:txBody>
      </p:sp>
      <p:sp>
        <p:nvSpPr>
          <p:cNvPr id="23" name="矩形 33"/>
          <p:cNvSpPr>
            <a:spLocks noChangeArrowheads="1"/>
          </p:cNvSpPr>
          <p:nvPr/>
        </p:nvSpPr>
        <p:spPr bwMode="auto">
          <a:xfrm>
            <a:off x="6394623" y="5133107"/>
            <a:ext cx="1263650"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$8,000</a:t>
            </a:r>
            <a:endParaRPr lang="zh-TW" altLang="en-US" sz="2600" b="1" dirty="0">
              <a:solidFill>
                <a:srgbClr val="FF0000"/>
              </a:solidFill>
              <a:latin typeface="微軟正黑體" pitchFamily="34" charset="-120"/>
              <a:ea typeface="微軟正黑體" pitchFamily="34" charset="-120"/>
            </a:endParaRPr>
          </a:p>
        </p:txBody>
      </p:sp>
      <p:sp>
        <p:nvSpPr>
          <p:cNvPr id="24" name="矩形 33"/>
          <p:cNvSpPr>
            <a:spLocks noChangeArrowheads="1"/>
          </p:cNvSpPr>
          <p:nvPr/>
        </p:nvSpPr>
        <p:spPr bwMode="auto">
          <a:xfrm>
            <a:off x="6394623" y="3356694"/>
            <a:ext cx="1263650" cy="492125"/>
          </a:xfrm>
          <a:prstGeom prst="rect">
            <a:avLst/>
          </a:prstGeom>
          <a:noFill/>
          <a:ln w="9525">
            <a:noFill/>
            <a:miter lim="800000"/>
            <a:headEnd/>
            <a:tailEnd/>
          </a:ln>
        </p:spPr>
        <p:txBody>
          <a:bodyPr wrap="none">
            <a:spAutoFit/>
          </a:bodyPr>
          <a:lstStyle/>
          <a:p>
            <a:pPr eaLnBrk="1" hangingPunct="1"/>
            <a:r>
              <a:rPr lang="en-US" altLang="zh-TW" sz="2600" b="1" dirty="0">
                <a:solidFill>
                  <a:srgbClr val="FF0000"/>
                </a:solidFill>
                <a:latin typeface="微軟正黑體" pitchFamily="34" charset="-120"/>
                <a:ea typeface="微軟正黑體" pitchFamily="34" charset="-120"/>
              </a:rPr>
              <a:t>$3,000</a:t>
            </a:r>
            <a:endParaRPr lang="zh-TW" altLang="en-US" sz="26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1126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400" decel="100000"/>
                                        <p:tgtEl>
                                          <p:spTgt spid="19"/>
                                        </p:tgtEl>
                                      </p:cBhvr>
                                    </p:animEffect>
                                    <p:anim calcmode="lin" valueType="num">
                                      <p:cBhvr>
                                        <p:cTn id="15" dur="400" decel="100000" fill="hold"/>
                                        <p:tgtEl>
                                          <p:spTgt spid="19"/>
                                        </p:tgtEl>
                                        <p:attrNameLst>
                                          <p:attrName>style.rotation</p:attrName>
                                        </p:attrNameLst>
                                      </p:cBhvr>
                                      <p:tavLst>
                                        <p:tav tm="0">
                                          <p:val>
                                            <p:fltVal val="-90"/>
                                          </p:val>
                                        </p:tav>
                                        <p:tav tm="100000">
                                          <p:val>
                                            <p:fltVal val="0"/>
                                          </p:val>
                                        </p:tav>
                                      </p:tavLst>
                                    </p:anim>
                                    <p:anim calcmode="lin" valueType="num">
                                      <p:cBhvr>
                                        <p:cTn id="16" dur="400" decel="100000" fill="hold"/>
                                        <p:tgtEl>
                                          <p:spTgt spid="19"/>
                                        </p:tgtEl>
                                        <p:attrNameLst>
                                          <p:attrName>ppt_x</p:attrName>
                                        </p:attrNameLst>
                                      </p:cBhvr>
                                      <p:tavLst>
                                        <p:tav tm="0">
                                          <p:val>
                                            <p:strVal val="#ppt_x+0.4"/>
                                          </p:val>
                                        </p:tav>
                                        <p:tav tm="100000">
                                          <p:val>
                                            <p:strVal val="#ppt_x-0.05"/>
                                          </p:val>
                                        </p:tav>
                                      </p:tavLst>
                                    </p:anim>
                                    <p:anim calcmode="lin" valueType="num">
                                      <p:cBhvr>
                                        <p:cTn id="17" dur="400" decel="100000" fill="hold"/>
                                        <p:tgtEl>
                                          <p:spTgt spid="19"/>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19"/>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400" decel="100000"/>
                                        <p:tgtEl>
                                          <p:spTgt spid="24"/>
                                        </p:tgtEl>
                                      </p:cBhvr>
                                    </p:animEffect>
                                    <p:anim calcmode="lin" valueType="num">
                                      <p:cBhvr>
                                        <p:cTn id="25" dur="400" decel="100000" fill="hold"/>
                                        <p:tgtEl>
                                          <p:spTgt spid="24"/>
                                        </p:tgtEl>
                                        <p:attrNameLst>
                                          <p:attrName>style.rotation</p:attrName>
                                        </p:attrNameLst>
                                      </p:cBhvr>
                                      <p:tavLst>
                                        <p:tav tm="0">
                                          <p:val>
                                            <p:fltVal val="-90"/>
                                          </p:val>
                                        </p:tav>
                                        <p:tav tm="100000">
                                          <p:val>
                                            <p:fltVal val="0"/>
                                          </p:val>
                                        </p:tav>
                                      </p:tavLst>
                                    </p:anim>
                                    <p:anim calcmode="lin" valueType="num">
                                      <p:cBhvr>
                                        <p:cTn id="26" dur="400" decel="100000" fill="hold"/>
                                        <p:tgtEl>
                                          <p:spTgt spid="24"/>
                                        </p:tgtEl>
                                        <p:attrNameLst>
                                          <p:attrName>ppt_x</p:attrName>
                                        </p:attrNameLst>
                                      </p:cBhvr>
                                      <p:tavLst>
                                        <p:tav tm="0">
                                          <p:val>
                                            <p:strVal val="#ppt_x+0.4"/>
                                          </p:val>
                                        </p:tav>
                                        <p:tav tm="100000">
                                          <p:val>
                                            <p:strVal val="#ppt_x-0.05"/>
                                          </p:val>
                                        </p:tav>
                                      </p:tavLst>
                                    </p:anim>
                                    <p:anim calcmode="lin" valueType="num">
                                      <p:cBhvr>
                                        <p:cTn id="27" dur="400" decel="100000" fill="hold"/>
                                        <p:tgtEl>
                                          <p:spTgt spid="24"/>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24"/>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400" decel="100000"/>
                                        <p:tgtEl>
                                          <p:spTgt spid="15"/>
                                        </p:tgtEl>
                                      </p:cBhvr>
                                    </p:animEffect>
                                    <p:anim calcmode="lin" valueType="num">
                                      <p:cBhvr>
                                        <p:cTn id="35" dur="400" decel="100000" fill="hold"/>
                                        <p:tgtEl>
                                          <p:spTgt spid="15"/>
                                        </p:tgtEl>
                                        <p:attrNameLst>
                                          <p:attrName>style.rotation</p:attrName>
                                        </p:attrNameLst>
                                      </p:cBhvr>
                                      <p:tavLst>
                                        <p:tav tm="0">
                                          <p:val>
                                            <p:fltVal val="-90"/>
                                          </p:val>
                                        </p:tav>
                                        <p:tav tm="100000">
                                          <p:val>
                                            <p:fltVal val="0"/>
                                          </p:val>
                                        </p:tav>
                                      </p:tavLst>
                                    </p:anim>
                                    <p:anim calcmode="lin" valueType="num">
                                      <p:cBhvr>
                                        <p:cTn id="36" dur="400" decel="100000" fill="hold"/>
                                        <p:tgtEl>
                                          <p:spTgt spid="15"/>
                                        </p:tgtEl>
                                        <p:attrNameLst>
                                          <p:attrName>ppt_x</p:attrName>
                                        </p:attrNameLst>
                                      </p:cBhvr>
                                      <p:tavLst>
                                        <p:tav tm="0">
                                          <p:val>
                                            <p:strVal val="#ppt_x+0.4"/>
                                          </p:val>
                                        </p:tav>
                                        <p:tav tm="100000">
                                          <p:val>
                                            <p:strVal val="#ppt_x-0.05"/>
                                          </p:val>
                                        </p:tav>
                                      </p:tavLst>
                                    </p:anim>
                                    <p:anim calcmode="lin" valueType="num">
                                      <p:cBhvr>
                                        <p:cTn id="37" dur="400" decel="100000" fill="hold"/>
                                        <p:tgtEl>
                                          <p:spTgt spid="15"/>
                                        </p:tgtEl>
                                        <p:attrNameLst>
                                          <p:attrName>ppt_y</p:attrName>
                                        </p:attrNameLst>
                                      </p:cBhvr>
                                      <p:tavLst>
                                        <p:tav tm="0">
                                          <p:val>
                                            <p:strVal val="#ppt_y-0.4"/>
                                          </p:val>
                                        </p:tav>
                                        <p:tav tm="100000">
                                          <p:val>
                                            <p:strVal val="#ppt_y+0.1"/>
                                          </p:val>
                                        </p:tav>
                                      </p:tavLst>
                                    </p:anim>
                                    <p:anim calcmode="lin" valueType="num">
                                      <p:cBhvr>
                                        <p:cTn id="38"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39"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400" decel="100000"/>
                                        <p:tgtEl>
                                          <p:spTgt spid="20"/>
                                        </p:tgtEl>
                                      </p:cBhvr>
                                    </p:animEffect>
                                    <p:anim calcmode="lin" valueType="num">
                                      <p:cBhvr>
                                        <p:cTn id="45" dur="400" decel="100000" fill="hold"/>
                                        <p:tgtEl>
                                          <p:spTgt spid="20"/>
                                        </p:tgtEl>
                                        <p:attrNameLst>
                                          <p:attrName>style.rotation</p:attrName>
                                        </p:attrNameLst>
                                      </p:cBhvr>
                                      <p:tavLst>
                                        <p:tav tm="0">
                                          <p:val>
                                            <p:fltVal val="-90"/>
                                          </p:val>
                                        </p:tav>
                                        <p:tav tm="100000">
                                          <p:val>
                                            <p:fltVal val="0"/>
                                          </p:val>
                                        </p:tav>
                                      </p:tavLst>
                                    </p:anim>
                                    <p:anim calcmode="lin" valueType="num">
                                      <p:cBhvr>
                                        <p:cTn id="46" dur="400" decel="100000" fill="hold"/>
                                        <p:tgtEl>
                                          <p:spTgt spid="20"/>
                                        </p:tgtEl>
                                        <p:attrNameLst>
                                          <p:attrName>ppt_x</p:attrName>
                                        </p:attrNameLst>
                                      </p:cBhvr>
                                      <p:tavLst>
                                        <p:tav tm="0">
                                          <p:val>
                                            <p:strVal val="#ppt_x+0.4"/>
                                          </p:val>
                                        </p:tav>
                                        <p:tav tm="100000">
                                          <p:val>
                                            <p:strVal val="#ppt_x-0.05"/>
                                          </p:val>
                                        </p:tav>
                                      </p:tavLst>
                                    </p:anim>
                                    <p:anim calcmode="lin" valueType="num">
                                      <p:cBhvr>
                                        <p:cTn id="47" dur="400" decel="100000" fill="hold"/>
                                        <p:tgtEl>
                                          <p:spTgt spid="20"/>
                                        </p:tgtEl>
                                        <p:attrNameLst>
                                          <p:attrName>ppt_y</p:attrName>
                                        </p:attrNameLst>
                                      </p:cBhvr>
                                      <p:tavLst>
                                        <p:tav tm="0">
                                          <p:val>
                                            <p:strVal val="#ppt_y-0.4"/>
                                          </p:val>
                                        </p:tav>
                                        <p:tav tm="100000">
                                          <p:val>
                                            <p:strVal val="#ppt_y+0.1"/>
                                          </p:val>
                                        </p:tav>
                                      </p:tavLst>
                                    </p:anim>
                                    <p:anim calcmode="lin" valueType="num">
                                      <p:cBhvr>
                                        <p:cTn id="48" dur="100" accel="100000" fill="hold">
                                          <p:stCondLst>
                                            <p:cond delay="400"/>
                                          </p:stCondLst>
                                        </p:cTn>
                                        <p:tgtEl>
                                          <p:spTgt spid="20"/>
                                        </p:tgtEl>
                                        <p:attrNameLst>
                                          <p:attrName>ppt_x</p:attrName>
                                        </p:attrNameLst>
                                      </p:cBhvr>
                                      <p:tavLst>
                                        <p:tav tm="0">
                                          <p:val>
                                            <p:strVal val="#ppt_x-0.05"/>
                                          </p:val>
                                        </p:tav>
                                        <p:tav tm="100000">
                                          <p:val>
                                            <p:strVal val="#ppt_x"/>
                                          </p:val>
                                        </p:tav>
                                      </p:tavLst>
                                    </p:anim>
                                    <p:anim calcmode="lin" valueType="num">
                                      <p:cBhvr>
                                        <p:cTn id="49" dur="100" accel="100000" fill="hold">
                                          <p:stCondLst>
                                            <p:cond delay="4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0"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400" decel="100000"/>
                                        <p:tgtEl>
                                          <p:spTgt spid="18"/>
                                        </p:tgtEl>
                                      </p:cBhvr>
                                    </p:animEffect>
                                    <p:anim calcmode="lin" valueType="num">
                                      <p:cBhvr>
                                        <p:cTn id="55" dur="400" decel="100000" fill="hold"/>
                                        <p:tgtEl>
                                          <p:spTgt spid="18"/>
                                        </p:tgtEl>
                                        <p:attrNameLst>
                                          <p:attrName>style.rotation</p:attrName>
                                        </p:attrNameLst>
                                      </p:cBhvr>
                                      <p:tavLst>
                                        <p:tav tm="0">
                                          <p:val>
                                            <p:fltVal val="-90"/>
                                          </p:val>
                                        </p:tav>
                                        <p:tav tm="100000">
                                          <p:val>
                                            <p:fltVal val="0"/>
                                          </p:val>
                                        </p:tav>
                                      </p:tavLst>
                                    </p:anim>
                                    <p:anim calcmode="lin" valueType="num">
                                      <p:cBhvr>
                                        <p:cTn id="56" dur="400" decel="100000" fill="hold"/>
                                        <p:tgtEl>
                                          <p:spTgt spid="18"/>
                                        </p:tgtEl>
                                        <p:attrNameLst>
                                          <p:attrName>ppt_x</p:attrName>
                                        </p:attrNameLst>
                                      </p:cBhvr>
                                      <p:tavLst>
                                        <p:tav tm="0">
                                          <p:val>
                                            <p:strVal val="#ppt_x+0.4"/>
                                          </p:val>
                                        </p:tav>
                                        <p:tav tm="100000">
                                          <p:val>
                                            <p:strVal val="#ppt_x-0.05"/>
                                          </p:val>
                                        </p:tav>
                                      </p:tavLst>
                                    </p:anim>
                                    <p:anim calcmode="lin" valueType="num">
                                      <p:cBhvr>
                                        <p:cTn id="57" dur="400" decel="100000" fill="hold"/>
                                        <p:tgtEl>
                                          <p:spTgt spid="18"/>
                                        </p:tgtEl>
                                        <p:attrNameLst>
                                          <p:attrName>ppt_y</p:attrName>
                                        </p:attrNameLst>
                                      </p:cBhvr>
                                      <p:tavLst>
                                        <p:tav tm="0">
                                          <p:val>
                                            <p:strVal val="#ppt_y-0.4"/>
                                          </p:val>
                                        </p:tav>
                                        <p:tav tm="100000">
                                          <p:val>
                                            <p:strVal val="#ppt_y+0.1"/>
                                          </p:val>
                                        </p:tav>
                                      </p:tavLst>
                                    </p:anim>
                                    <p:anim calcmode="lin" valueType="num">
                                      <p:cBhvr>
                                        <p:cTn id="58" dur="100" accel="100000" fill="hold">
                                          <p:stCondLst>
                                            <p:cond delay="400"/>
                                          </p:stCondLst>
                                        </p:cTn>
                                        <p:tgtEl>
                                          <p:spTgt spid="18"/>
                                        </p:tgtEl>
                                        <p:attrNameLst>
                                          <p:attrName>ppt_x</p:attrName>
                                        </p:attrNameLst>
                                      </p:cBhvr>
                                      <p:tavLst>
                                        <p:tav tm="0">
                                          <p:val>
                                            <p:strVal val="#ppt_x-0.05"/>
                                          </p:val>
                                        </p:tav>
                                        <p:tav tm="100000">
                                          <p:val>
                                            <p:strVal val="#ppt_x"/>
                                          </p:val>
                                        </p:tav>
                                      </p:tavLst>
                                    </p:anim>
                                    <p:anim calcmode="lin" valueType="num">
                                      <p:cBhvr>
                                        <p:cTn id="59" dur="100" accel="100000" fill="hold">
                                          <p:stCondLst>
                                            <p:cond delay="4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0"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400" decel="100000"/>
                                        <p:tgtEl>
                                          <p:spTgt spid="23"/>
                                        </p:tgtEl>
                                      </p:cBhvr>
                                    </p:animEffect>
                                    <p:anim calcmode="lin" valueType="num">
                                      <p:cBhvr>
                                        <p:cTn id="65" dur="400" decel="100000" fill="hold"/>
                                        <p:tgtEl>
                                          <p:spTgt spid="23"/>
                                        </p:tgtEl>
                                        <p:attrNameLst>
                                          <p:attrName>style.rotation</p:attrName>
                                        </p:attrNameLst>
                                      </p:cBhvr>
                                      <p:tavLst>
                                        <p:tav tm="0">
                                          <p:val>
                                            <p:fltVal val="-90"/>
                                          </p:val>
                                        </p:tav>
                                        <p:tav tm="100000">
                                          <p:val>
                                            <p:fltVal val="0"/>
                                          </p:val>
                                        </p:tav>
                                      </p:tavLst>
                                    </p:anim>
                                    <p:anim calcmode="lin" valueType="num">
                                      <p:cBhvr>
                                        <p:cTn id="66" dur="400" decel="100000" fill="hold"/>
                                        <p:tgtEl>
                                          <p:spTgt spid="23"/>
                                        </p:tgtEl>
                                        <p:attrNameLst>
                                          <p:attrName>ppt_x</p:attrName>
                                        </p:attrNameLst>
                                      </p:cBhvr>
                                      <p:tavLst>
                                        <p:tav tm="0">
                                          <p:val>
                                            <p:strVal val="#ppt_x+0.4"/>
                                          </p:val>
                                        </p:tav>
                                        <p:tav tm="100000">
                                          <p:val>
                                            <p:strVal val="#ppt_x-0.05"/>
                                          </p:val>
                                        </p:tav>
                                      </p:tavLst>
                                    </p:anim>
                                    <p:anim calcmode="lin" valueType="num">
                                      <p:cBhvr>
                                        <p:cTn id="67" dur="400" decel="100000" fill="hold"/>
                                        <p:tgtEl>
                                          <p:spTgt spid="23"/>
                                        </p:tgtEl>
                                        <p:attrNameLst>
                                          <p:attrName>ppt_y</p:attrName>
                                        </p:attrNameLst>
                                      </p:cBhvr>
                                      <p:tavLst>
                                        <p:tav tm="0">
                                          <p:val>
                                            <p:strVal val="#ppt_y-0.4"/>
                                          </p:val>
                                        </p:tav>
                                        <p:tav tm="100000">
                                          <p:val>
                                            <p:strVal val="#ppt_y+0.1"/>
                                          </p:val>
                                        </p:tav>
                                      </p:tavLst>
                                    </p:anim>
                                    <p:anim calcmode="lin" valueType="num">
                                      <p:cBhvr>
                                        <p:cTn id="68" dur="100" accel="100000" fill="hold">
                                          <p:stCondLst>
                                            <p:cond delay="400"/>
                                          </p:stCondLst>
                                        </p:cTn>
                                        <p:tgtEl>
                                          <p:spTgt spid="23"/>
                                        </p:tgtEl>
                                        <p:attrNameLst>
                                          <p:attrName>ppt_x</p:attrName>
                                        </p:attrNameLst>
                                      </p:cBhvr>
                                      <p:tavLst>
                                        <p:tav tm="0">
                                          <p:val>
                                            <p:strVal val="#ppt_x-0.05"/>
                                          </p:val>
                                        </p:tav>
                                        <p:tav tm="100000">
                                          <p:val>
                                            <p:strVal val="#ppt_x"/>
                                          </p:val>
                                        </p:tav>
                                      </p:tavLst>
                                    </p:anim>
                                    <p:anim calcmode="lin" valueType="num">
                                      <p:cBhvr>
                                        <p:cTn id="69" dur="100" accel="100000" fill="hold">
                                          <p:stCondLst>
                                            <p:cond delay="400"/>
                                          </p:stCondLst>
                                        </p:cTn>
                                        <p:tgtEl>
                                          <p:spTgt spid="23"/>
                                        </p:tgtEl>
                                        <p:attrNameLst>
                                          <p:attrName>ppt_y</p:attrName>
                                        </p:attrNameLst>
                                      </p:cBhvr>
                                      <p:tavLst>
                                        <p:tav tm="0">
                                          <p:val>
                                            <p:strVal val="#ppt_y+0.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400" decel="100000"/>
                                        <p:tgtEl>
                                          <p:spTgt spid="16"/>
                                        </p:tgtEl>
                                      </p:cBhvr>
                                    </p:animEffect>
                                    <p:anim calcmode="lin" valueType="num">
                                      <p:cBhvr>
                                        <p:cTn id="75" dur="400" decel="100000" fill="hold"/>
                                        <p:tgtEl>
                                          <p:spTgt spid="16"/>
                                        </p:tgtEl>
                                        <p:attrNameLst>
                                          <p:attrName>style.rotation</p:attrName>
                                        </p:attrNameLst>
                                      </p:cBhvr>
                                      <p:tavLst>
                                        <p:tav tm="0">
                                          <p:val>
                                            <p:fltVal val="-90"/>
                                          </p:val>
                                        </p:tav>
                                        <p:tav tm="100000">
                                          <p:val>
                                            <p:fltVal val="0"/>
                                          </p:val>
                                        </p:tav>
                                      </p:tavLst>
                                    </p:anim>
                                    <p:anim calcmode="lin" valueType="num">
                                      <p:cBhvr>
                                        <p:cTn id="76" dur="400" decel="100000" fill="hold"/>
                                        <p:tgtEl>
                                          <p:spTgt spid="16"/>
                                        </p:tgtEl>
                                        <p:attrNameLst>
                                          <p:attrName>ppt_x</p:attrName>
                                        </p:attrNameLst>
                                      </p:cBhvr>
                                      <p:tavLst>
                                        <p:tav tm="0">
                                          <p:val>
                                            <p:strVal val="#ppt_x+0.4"/>
                                          </p:val>
                                        </p:tav>
                                        <p:tav tm="100000">
                                          <p:val>
                                            <p:strVal val="#ppt_x-0.05"/>
                                          </p:val>
                                        </p:tav>
                                      </p:tavLst>
                                    </p:anim>
                                    <p:anim calcmode="lin" valueType="num">
                                      <p:cBhvr>
                                        <p:cTn id="77" dur="400" decel="100000" fill="hold"/>
                                        <p:tgtEl>
                                          <p:spTgt spid="16"/>
                                        </p:tgtEl>
                                        <p:attrNameLst>
                                          <p:attrName>ppt_y</p:attrName>
                                        </p:attrNameLst>
                                      </p:cBhvr>
                                      <p:tavLst>
                                        <p:tav tm="0">
                                          <p:val>
                                            <p:strVal val="#ppt_y-0.4"/>
                                          </p:val>
                                        </p:tav>
                                        <p:tav tm="100000">
                                          <p:val>
                                            <p:strVal val="#ppt_y+0.1"/>
                                          </p:val>
                                        </p:tav>
                                      </p:tavLst>
                                    </p:anim>
                                    <p:anim calcmode="lin" valueType="num">
                                      <p:cBhvr>
                                        <p:cTn id="78"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79"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0"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400" decel="100000"/>
                                        <p:tgtEl>
                                          <p:spTgt spid="17"/>
                                        </p:tgtEl>
                                      </p:cBhvr>
                                    </p:animEffect>
                                    <p:anim calcmode="lin" valueType="num">
                                      <p:cBhvr>
                                        <p:cTn id="85" dur="400" decel="100000" fill="hold"/>
                                        <p:tgtEl>
                                          <p:spTgt spid="17"/>
                                        </p:tgtEl>
                                        <p:attrNameLst>
                                          <p:attrName>style.rotation</p:attrName>
                                        </p:attrNameLst>
                                      </p:cBhvr>
                                      <p:tavLst>
                                        <p:tav tm="0">
                                          <p:val>
                                            <p:fltVal val="-90"/>
                                          </p:val>
                                        </p:tav>
                                        <p:tav tm="100000">
                                          <p:val>
                                            <p:fltVal val="0"/>
                                          </p:val>
                                        </p:tav>
                                      </p:tavLst>
                                    </p:anim>
                                    <p:anim calcmode="lin" valueType="num">
                                      <p:cBhvr>
                                        <p:cTn id="86" dur="400" decel="100000" fill="hold"/>
                                        <p:tgtEl>
                                          <p:spTgt spid="17"/>
                                        </p:tgtEl>
                                        <p:attrNameLst>
                                          <p:attrName>ppt_x</p:attrName>
                                        </p:attrNameLst>
                                      </p:cBhvr>
                                      <p:tavLst>
                                        <p:tav tm="0">
                                          <p:val>
                                            <p:strVal val="#ppt_x+0.4"/>
                                          </p:val>
                                        </p:tav>
                                        <p:tav tm="100000">
                                          <p:val>
                                            <p:strVal val="#ppt_x-0.05"/>
                                          </p:val>
                                        </p:tav>
                                      </p:tavLst>
                                    </p:anim>
                                    <p:anim calcmode="lin" valueType="num">
                                      <p:cBhvr>
                                        <p:cTn id="87" dur="400" decel="100000" fill="hold"/>
                                        <p:tgtEl>
                                          <p:spTgt spid="17"/>
                                        </p:tgtEl>
                                        <p:attrNameLst>
                                          <p:attrName>ppt_y</p:attrName>
                                        </p:attrNameLst>
                                      </p:cBhvr>
                                      <p:tavLst>
                                        <p:tav tm="0">
                                          <p:val>
                                            <p:strVal val="#ppt_y-0.4"/>
                                          </p:val>
                                        </p:tav>
                                        <p:tav tm="100000">
                                          <p:val>
                                            <p:strVal val="#ppt_y+0.1"/>
                                          </p:val>
                                        </p:tav>
                                      </p:tavLst>
                                    </p:anim>
                                    <p:anim calcmode="lin" valueType="num">
                                      <p:cBhvr>
                                        <p:cTn id="88"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89"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400" decel="100000"/>
                                        <p:tgtEl>
                                          <p:spTgt spid="21"/>
                                        </p:tgtEl>
                                      </p:cBhvr>
                                    </p:animEffect>
                                    <p:anim calcmode="lin" valueType="num">
                                      <p:cBhvr>
                                        <p:cTn id="95" dur="400" decel="100000" fill="hold"/>
                                        <p:tgtEl>
                                          <p:spTgt spid="21"/>
                                        </p:tgtEl>
                                        <p:attrNameLst>
                                          <p:attrName>style.rotation</p:attrName>
                                        </p:attrNameLst>
                                      </p:cBhvr>
                                      <p:tavLst>
                                        <p:tav tm="0">
                                          <p:val>
                                            <p:fltVal val="-90"/>
                                          </p:val>
                                        </p:tav>
                                        <p:tav tm="100000">
                                          <p:val>
                                            <p:fltVal val="0"/>
                                          </p:val>
                                        </p:tav>
                                      </p:tavLst>
                                    </p:anim>
                                    <p:anim calcmode="lin" valueType="num">
                                      <p:cBhvr>
                                        <p:cTn id="96" dur="400" decel="100000" fill="hold"/>
                                        <p:tgtEl>
                                          <p:spTgt spid="21"/>
                                        </p:tgtEl>
                                        <p:attrNameLst>
                                          <p:attrName>ppt_x</p:attrName>
                                        </p:attrNameLst>
                                      </p:cBhvr>
                                      <p:tavLst>
                                        <p:tav tm="0">
                                          <p:val>
                                            <p:strVal val="#ppt_x+0.4"/>
                                          </p:val>
                                        </p:tav>
                                        <p:tav tm="100000">
                                          <p:val>
                                            <p:strVal val="#ppt_x-0.05"/>
                                          </p:val>
                                        </p:tav>
                                      </p:tavLst>
                                    </p:anim>
                                    <p:anim calcmode="lin" valueType="num">
                                      <p:cBhvr>
                                        <p:cTn id="97" dur="400" decel="100000" fill="hold"/>
                                        <p:tgtEl>
                                          <p:spTgt spid="21"/>
                                        </p:tgtEl>
                                        <p:attrNameLst>
                                          <p:attrName>ppt_y</p:attrName>
                                        </p:attrNameLst>
                                      </p:cBhvr>
                                      <p:tavLst>
                                        <p:tav tm="0">
                                          <p:val>
                                            <p:strVal val="#ppt_y-0.4"/>
                                          </p:val>
                                        </p:tav>
                                        <p:tav tm="100000">
                                          <p:val>
                                            <p:strVal val="#ppt_y+0.1"/>
                                          </p:val>
                                        </p:tav>
                                      </p:tavLst>
                                    </p:anim>
                                    <p:anim calcmode="lin" valueType="num">
                                      <p:cBhvr>
                                        <p:cTn id="98" dur="100" accel="100000" fill="hold">
                                          <p:stCondLst>
                                            <p:cond delay="400"/>
                                          </p:stCondLst>
                                        </p:cTn>
                                        <p:tgtEl>
                                          <p:spTgt spid="21"/>
                                        </p:tgtEl>
                                        <p:attrNameLst>
                                          <p:attrName>ppt_x</p:attrName>
                                        </p:attrNameLst>
                                      </p:cBhvr>
                                      <p:tavLst>
                                        <p:tav tm="0">
                                          <p:val>
                                            <p:strVal val="#ppt_x-0.05"/>
                                          </p:val>
                                        </p:tav>
                                        <p:tav tm="100000">
                                          <p:val>
                                            <p:strVal val="#ppt_x"/>
                                          </p:val>
                                        </p:tav>
                                      </p:tavLst>
                                    </p:anim>
                                    <p:anim calcmode="lin" valueType="num">
                                      <p:cBhvr>
                                        <p:cTn id="99" dur="100" accel="100000" fill="hold">
                                          <p:stCondLst>
                                            <p:cond delay="4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30" presetClass="entr" presetSubtype="0"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400" decel="100000"/>
                                        <p:tgtEl>
                                          <p:spTgt spid="22"/>
                                        </p:tgtEl>
                                      </p:cBhvr>
                                    </p:animEffect>
                                    <p:anim calcmode="lin" valueType="num">
                                      <p:cBhvr>
                                        <p:cTn id="105" dur="400" decel="100000" fill="hold"/>
                                        <p:tgtEl>
                                          <p:spTgt spid="22"/>
                                        </p:tgtEl>
                                        <p:attrNameLst>
                                          <p:attrName>style.rotation</p:attrName>
                                        </p:attrNameLst>
                                      </p:cBhvr>
                                      <p:tavLst>
                                        <p:tav tm="0">
                                          <p:val>
                                            <p:fltVal val="-90"/>
                                          </p:val>
                                        </p:tav>
                                        <p:tav tm="100000">
                                          <p:val>
                                            <p:fltVal val="0"/>
                                          </p:val>
                                        </p:tav>
                                      </p:tavLst>
                                    </p:anim>
                                    <p:anim calcmode="lin" valueType="num">
                                      <p:cBhvr>
                                        <p:cTn id="106" dur="400" decel="100000" fill="hold"/>
                                        <p:tgtEl>
                                          <p:spTgt spid="22"/>
                                        </p:tgtEl>
                                        <p:attrNameLst>
                                          <p:attrName>ppt_x</p:attrName>
                                        </p:attrNameLst>
                                      </p:cBhvr>
                                      <p:tavLst>
                                        <p:tav tm="0">
                                          <p:val>
                                            <p:strVal val="#ppt_x+0.4"/>
                                          </p:val>
                                        </p:tav>
                                        <p:tav tm="100000">
                                          <p:val>
                                            <p:strVal val="#ppt_x-0.05"/>
                                          </p:val>
                                        </p:tav>
                                      </p:tavLst>
                                    </p:anim>
                                    <p:anim calcmode="lin" valueType="num">
                                      <p:cBhvr>
                                        <p:cTn id="107" dur="400" decel="100000" fill="hold"/>
                                        <p:tgtEl>
                                          <p:spTgt spid="22"/>
                                        </p:tgtEl>
                                        <p:attrNameLst>
                                          <p:attrName>ppt_y</p:attrName>
                                        </p:attrNameLst>
                                      </p:cBhvr>
                                      <p:tavLst>
                                        <p:tav tm="0">
                                          <p:val>
                                            <p:strVal val="#ppt_y-0.4"/>
                                          </p:val>
                                        </p:tav>
                                        <p:tav tm="100000">
                                          <p:val>
                                            <p:strVal val="#ppt_y+0.1"/>
                                          </p:val>
                                        </p:tav>
                                      </p:tavLst>
                                    </p:anim>
                                    <p:anim calcmode="lin" valueType="num">
                                      <p:cBhvr>
                                        <p:cTn id="108" dur="100" accel="100000" fill="hold">
                                          <p:stCondLst>
                                            <p:cond delay="400"/>
                                          </p:stCondLst>
                                        </p:cTn>
                                        <p:tgtEl>
                                          <p:spTgt spid="22"/>
                                        </p:tgtEl>
                                        <p:attrNameLst>
                                          <p:attrName>ppt_x</p:attrName>
                                        </p:attrNameLst>
                                      </p:cBhvr>
                                      <p:tavLst>
                                        <p:tav tm="0">
                                          <p:val>
                                            <p:strVal val="#ppt_x-0.05"/>
                                          </p:val>
                                        </p:tav>
                                        <p:tav tm="100000">
                                          <p:val>
                                            <p:strVal val="#ppt_x"/>
                                          </p:val>
                                        </p:tav>
                                      </p:tavLst>
                                    </p:anim>
                                    <p:anim calcmode="lin" valueType="num">
                                      <p:cBhvr>
                                        <p:cTn id="109" dur="100" accel="100000" fill="hold">
                                          <p:stCondLst>
                                            <p:cond delay="4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a:t>
            </a:r>
            <a:endParaRPr lang="zh-TW" altLang="en-US" dirty="0"/>
          </a:p>
        </p:txBody>
      </p:sp>
      <p:sp>
        <p:nvSpPr>
          <p:cNvPr id="3" name="文字版面配置區 2"/>
          <p:cNvSpPr>
            <a:spLocks noGrp="1"/>
          </p:cNvSpPr>
          <p:nvPr>
            <p:ph type="body" sz="quarter" idx="10"/>
          </p:nvPr>
        </p:nvSpPr>
        <p:spPr/>
        <p:txBody>
          <a:bodyPr/>
          <a:lstStyle/>
          <a:p>
            <a:pPr marL="360000" indent="-360000" algn="just">
              <a:lnSpc>
                <a:spcPts val="3500"/>
              </a:lnSpc>
              <a:spcBef>
                <a:spcPts val="600"/>
              </a:spcBef>
            </a:pPr>
            <a:r>
              <a:rPr lang="en-US" altLang="zh-TW" dirty="0" smtClean="0"/>
              <a:t>1.</a:t>
            </a:r>
            <a:r>
              <a:rPr lang="zh-TW" altLang="en-US" dirty="0" smtClean="0"/>
              <a:t>今年底</a:t>
            </a:r>
            <a:r>
              <a:rPr lang="zh-TW" altLang="en-US" dirty="0"/>
              <a:t>賒銷商品</a:t>
            </a:r>
            <a:r>
              <a:rPr lang="en-US" altLang="zh-TW" dirty="0"/>
              <a:t>$80,000</a:t>
            </a:r>
            <a:r>
              <a:rPr lang="zh-TW" altLang="en-US" dirty="0"/>
              <a:t>，直到下年初收到現金，</a:t>
            </a:r>
            <a:r>
              <a:rPr lang="zh-TW" altLang="en-US" dirty="0" smtClean="0"/>
              <a:t>在現金</a:t>
            </a:r>
            <a:r>
              <a:rPr lang="zh-TW" altLang="en-US" dirty="0"/>
              <a:t>收付基礎下，今年底不記帳，到下年初才作借</a:t>
            </a:r>
            <a:r>
              <a:rPr lang="zh-TW" altLang="en-US" dirty="0" smtClean="0"/>
              <a:t>記現金</a:t>
            </a:r>
            <a:r>
              <a:rPr lang="en-US" altLang="zh-TW" dirty="0"/>
              <a:t>$80,000</a:t>
            </a:r>
            <a:r>
              <a:rPr lang="zh-TW" altLang="en-US" dirty="0"/>
              <a:t>，貸記銷貨收入</a:t>
            </a:r>
            <a:r>
              <a:rPr lang="en-US" altLang="zh-TW" dirty="0"/>
              <a:t>$80,000</a:t>
            </a:r>
            <a:r>
              <a:rPr lang="zh-TW" altLang="en-US" dirty="0"/>
              <a:t>，當作下</a:t>
            </a:r>
            <a:r>
              <a:rPr lang="zh-TW" altLang="en-US" dirty="0" smtClean="0"/>
              <a:t>年度收益 </a:t>
            </a:r>
            <a:endParaRPr lang="en-US" altLang="zh-TW" dirty="0" smtClean="0"/>
          </a:p>
          <a:p>
            <a:pPr marL="360000" indent="-360000" algn="just">
              <a:lnSpc>
                <a:spcPts val="3500"/>
              </a:lnSpc>
              <a:spcBef>
                <a:spcPts val="600"/>
              </a:spcBef>
            </a:pPr>
            <a:r>
              <a:rPr lang="en-US" altLang="zh-TW" dirty="0" smtClean="0">
                <a:solidFill>
                  <a:srgbClr val="FF0066"/>
                </a:solidFill>
                <a:latin typeface="新細明體"/>
                <a:ea typeface="新細明體"/>
              </a:rPr>
              <a:t>》</a:t>
            </a:r>
            <a:r>
              <a:rPr lang="zh-TW" altLang="en-US" dirty="0" smtClean="0">
                <a:solidFill>
                  <a:srgbClr val="FF0066"/>
                </a:solidFill>
              </a:rPr>
              <a:t>與</a:t>
            </a:r>
            <a:r>
              <a:rPr lang="zh-TW" altLang="en-US" dirty="0">
                <a:solidFill>
                  <a:srgbClr val="FF0066"/>
                </a:solidFill>
              </a:rPr>
              <a:t>實際發生時間不符</a:t>
            </a:r>
            <a:r>
              <a:rPr lang="zh-TW" altLang="en-US" dirty="0" smtClean="0">
                <a:solidFill>
                  <a:srgbClr val="FF0066"/>
                </a:solidFill>
              </a:rPr>
              <a:t>。</a:t>
            </a:r>
            <a:endParaRPr lang="en-US" altLang="zh-TW" dirty="0" smtClean="0">
              <a:solidFill>
                <a:srgbClr val="FF0066"/>
              </a:solidFill>
            </a:endParaRPr>
          </a:p>
          <a:p>
            <a:pPr marL="360000" indent="-360000" algn="just">
              <a:lnSpc>
                <a:spcPts val="3500"/>
              </a:lnSpc>
              <a:spcBef>
                <a:spcPts val="1200"/>
              </a:spcBef>
            </a:pPr>
            <a:r>
              <a:rPr lang="en-US" altLang="zh-TW" dirty="0" smtClean="0"/>
              <a:t>2.</a:t>
            </a:r>
            <a:r>
              <a:rPr lang="zh-TW" altLang="en-US" dirty="0" smtClean="0"/>
              <a:t>今年底</a:t>
            </a:r>
            <a:r>
              <a:rPr lang="zh-TW" altLang="en-US" dirty="0"/>
              <a:t>賒購商品</a:t>
            </a:r>
            <a:r>
              <a:rPr lang="en-US" altLang="zh-TW" dirty="0"/>
              <a:t>$50,000</a:t>
            </a:r>
            <a:r>
              <a:rPr lang="zh-TW" altLang="en-US" dirty="0"/>
              <a:t>，於下年初支付貨款，在現金收付基礎下，今年底不入帳，而在下年初付現時借記進貨</a:t>
            </a:r>
            <a:r>
              <a:rPr lang="en-US" altLang="zh-TW" dirty="0"/>
              <a:t>$50,000</a:t>
            </a:r>
            <a:r>
              <a:rPr lang="zh-TW" altLang="en-US" dirty="0"/>
              <a:t>，貸記現金</a:t>
            </a:r>
            <a:r>
              <a:rPr lang="en-US" altLang="zh-TW" dirty="0"/>
              <a:t>$50,000</a:t>
            </a:r>
            <a:r>
              <a:rPr lang="zh-TW" altLang="en-US" dirty="0"/>
              <a:t>，當作下年度之費</a:t>
            </a:r>
            <a:r>
              <a:rPr lang="zh-TW" altLang="en-US" dirty="0" smtClean="0"/>
              <a:t>損</a:t>
            </a:r>
            <a:endParaRPr lang="en-US" altLang="zh-TW" dirty="0" smtClean="0"/>
          </a:p>
          <a:p>
            <a:pPr marL="360000" indent="-360000" algn="just">
              <a:lnSpc>
                <a:spcPts val="3500"/>
              </a:lnSpc>
              <a:spcBef>
                <a:spcPts val="600"/>
              </a:spcBef>
            </a:pPr>
            <a:r>
              <a:rPr lang="zh-TW" altLang="en-US" dirty="0" smtClean="0"/>
              <a:t> </a:t>
            </a:r>
            <a:r>
              <a:rPr lang="en-US" altLang="zh-TW" dirty="0">
                <a:solidFill>
                  <a:srgbClr val="FF0066"/>
                </a:solidFill>
                <a:latin typeface="新細明體"/>
                <a:ea typeface="新細明體"/>
              </a:rPr>
              <a:t>》</a:t>
            </a:r>
            <a:r>
              <a:rPr lang="zh-TW" altLang="en-US" dirty="0" smtClean="0">
                <a:solidFill>
                  <a:srgbClr val="FF0066"/>
                </a:solidFill>
              </a:rPr>
              <a:t>與</a:t>
            </a:r>
            <a:r>
              <a:rPr lang="zh-TW" altLang="en-US" dirty="0">
                <a:solidFill>
                  <a:srgbClr val="FF0066"/>
                </a:solidFill>
              </a:rPr>
              <a:t>實際發生費損時間不符。</a:t>
            </a:r>
          </a:p>
        </p:txBody>
      </p:sp>
      <p:sp>
        <p:nvSpPr>
          <p:cNvPr id="4" name="內容版面配置區 3"/>
          <p:cNvSpPr>
            <a:spLocks noGrp="1"/>
          </p:cNvSpPr>
          <p:nvPr>
            <p:ph sz="quarter" idx="11"/>
          </p:nvPr>
        </p:nvSpPr>
        <p:spPr/>
        <p:txBody>
          <a:bodyPr/>
          <a:lstStyle/>
          <a:p>
            <a:r>
              <a:rPr lang="en-US" altLang="zh-TW" dirty="0" smtClean="0"/>
              <a:t>226</a:t>
            </a:r>
            <a:endParaRPr lang="zh-TW" altLang="en-US" dirty="0"/>
          </a:p>
        </p:txBody>
      </p:sp>
    </p:spTree>
    <p:extLst>
      <p:ext uri="{BB962C8B-B14F-4D97-AF65-F5344CB8AC3E}">
        <p14:creationId xmlns:p14="http://schemas.microsoft.com/office/powerpoint/2010/main" val="372765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0"/>
          </p:nvPr>
        </p:nvSpPr>
        <p:spPr/>
        <p:txBody>
          <a:bodyPr/>
          <a:lstStyle/>
          <a:p>
            <a:pPr marL="0"/>
            <a:r>
              <a:rPr lang="zh-TW" altLang="en-US" sz="2800" dirty="0"/>
              <a:t>二、計算與</a:t>
            </a:r>
            <a:r>
              <a:rPr lang="zh-TW" altLang="en-US" sz="2800" dirty="0" smtClean="0"/>
              <a:t>分錄</a:t>
            </a:r>
            <a:endParaRPr lang="zh-TW" altLang="en-US" sz="2800" dirty="0"/>
          </a:p>
          <a:p>
            <a:pPr marL="0"/>
            <a:r>
              <a:rPr lang="en-US" altLang="zh-TW" sz="2800" dirty="0"/>
              <a:t>(</a:t>
            </a:r>
            <a:r>
              <a:rPr lang="zh-TW" altLang="en-US" sz="2800" dirty="0"/>
              <a:t>二</a:t>
            </a:r>
            <a:r>
              <a:rPr lang="en-US" altLang="zh-TW" sz="2800" dirty="0"/>
              <a:t>)</a:t>
            </a:r>
            <a:r>
              <a:rPr lang="zh-TW" altLang="en-US" sz="2800" dirty="0"/>
              <a:t>和平商店</a:t>
            </a:r>
            <a:r>
              <a:rPr lang="en-US" altLang="zh-TW" sz="2800" dirty="0"/>
              <a:t>9</a:t>
            </a:r>
            <a:r>
              <a:rPr lang="zh-TW" altLang="en-US" sz="2800" dirty="0"/>
              <a:t>月</a:t>
            </a:r>
            <a:r>
              <a:rPr lang="en-US" altLang="zh-TW" sz="2800" dirty="0"/>
              <a:t>1</a:t>
            </a:r>
            <a:r>
              <a:rPr lang="zh-TW" altLang="en-US" sz="2800" dirty="0"/>
              <a:t>日支付半年租金</a:t>
            </a:r>
            <a:r>
              <a:rPr lang="en-US" altLang="zh-TW" sz="2800" dirty="0"/>
              <a:t>$54,000</a:t>
            </a:r>
            <a:r>
              <a:rPr lang="zh-TW" altLang="en-US" sz="2800" dirty="0"/>
              <a:t>，分別依</a:t>
            </a:r>
            <a:br>
              <a:rPr lang="zh-TW" altLang="en-US" sz="2800" dirty="0"/>
            </a:br>
            <a:r>
              <a:rPr lang="zh-TW" altLang="en-US" sz="2800" dirty="0"/>
              <a:t>       三種會計基礎作成有關分錄</a:t>
            </a:r>
            <a:r>
              <a:rPr lang="zh-TW" altLang="en-US" sz="2800" dirty="0" smtClean="0"/>
              <a:t>。</a:t>
            </a:r>
          </a:p>
          <a:p>
            <a:pPr marL="0"/>
            <a:r>
              <a:rPr lang="zh-TW" altLang="en-US" sz="2800" dirty="0"/>
              <a:t>　</a:t>
            </a:r>
          </a:p>
        </p:txBody>
      </p:sp>
      <p:graphicFrame>
        <p:nvGraphicFramePr>
          <p:cNvPr id="11" name="表格 10"/>
          <p:cNvGraphicFramePr>
            <a:graphicFrameLocks noGrp="1"/>
          </p:cNvGraphicFramePr>
          <p:nvPr>
            <p:extLst>
              <p:ext uri="{D42A27DB-BD31-4B8C-83A1-F6EECF244321}">
                <p14:modId xmlns:p14="http://schemas.microsoft.com/office/powerpoint/2010/main" val="1852504046"/>
              </p:ext>
            </p:extLst>
          </p:nvPr>
        </p:nvGraphicFramePr>
        <p:xfrm>
          <a:off x="61623" y="2924944"/>
          <a:ext cx="9001001" cy="2943226"/>
        </p:xfrm>
        <a:graphic>
          <a:graphicData uri="http://schemas.openxmlformats.org/drawingml/2006/table">
            <a:tbl>
              <a:tblPr/>
              <a:tblGrid>
                <a:gridCol w="981985">
                  <a:extLst>
                    <a:ext uri="{9D8B030D-6E8A-4147-A177-3AD203B41FA5}">
                      <a16:colId xmlns:a16="http://schemas.microsoft.com/office/drawing/2014/main" xmlns="" val="3268018989"/>
                    </a:ext>
                  </a:extLst>
                </a:gridCol>
                <a:gridCol w="2664296">
                  <a:extLst>
                    <a:ext uri="{9D8B030D-6E8A-4147-A177-3AD203B41FA5}">
                      <a16:colId xmlns:a16="http://schemas.microsoft.com/office/drawing/2014/main" xmlns="" val="3834751249"/>
                    </a:ext>
                  </a:extLst>
                </a:gridCol>
                <a:gridCol w="2664296">
                  <a:extLst>
                    <a:ext uri="{9D8B030D-6E8A-4147-A177-3AD203B41FA5}">
                      <a16:colId xmlns:a16="http://schemas.microsoft.com/office/drawing/2014/main" xmlns="" val="1657781499"/>
                    </a:ext>
                  </a:extLst>
                </a:gridCol>
                <a:gridCol w="2690424">
                  <a:extLst>
                    <a:ext uri="{9D8B030D-6E8A-4147-A177-3AD203B41FA5}">
                      <a16:colId xmlns:a16="http://schemas.microsoft.com/office/drawing/2014/main" xmlns="" val="2197575316"/>
                    </a:ext>
                  </a:extLst>
                </a:gridCol>
              </a:tblGrid>
              <a:tr h="409575">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日期</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現</a:t>
                      </a:r>
                      <a:r>
                        <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金</a:t>
                      </a: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收付基礎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權責發生基礎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extLst>
                  <a:ext uri="{0D108BD9-81ED-4DB2-BD59-A6C34878D82A}">
                    <a16:rowId xmlns:a16="http://schemas.microsoft.com/office/drawing/2014/main" xmlns="" val="178018192"/>
                  </a:ext>
                </a:extLst>
              </a:tr>
              <a:tr h="40957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先實後虛法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先虛後實法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200" b="1" i="0" u="none" strike="noStrike" cap="none" spc="-100" normalizeH="0" baseline="0" dirty="0" smtClean="0">
                          <a:ln>
                            <a:noFill/>
                          </a:ln>
                          <a:solidFill>
                            <a:schemeClr val="tx1"/>
                          </a:solidFill>
                          <a:effectLst/>
                          <a:latin typeface="微軟正黑體" pitchFamily="34" charset="-120"/>
                          <a:ea typeface="微軟正黑體" pitchFamily="34" charset="-120"/>
                        </a:rPr>
                        <a:t>9/1</a:t>
                      </a:r>
                      <a:endParaRPr kumimoji="0" lang="zh-TW" altLang="zh-TW" sz="2200" b="0" i="0" u="none" strike="noStrike" cap="none" spc="-100"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851456914"/>
                  </a:ext>
                </a:extLst>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12/31</a:t>
                      </a:r>
                      <a:endParaRPr kumimoji="0" lang="zh-TW" altLang="zh-TW" sz="22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916656616"/>
                  </a:ext>
                </a:extLst>
              </a:tr>
            </a:tbl>
          </a:graphicData>
        </a:graphic>
      </p:graphicFrame>
      <p:sp>
        <p:nvSpPr>
          <p:cNvPr id="2" name="內容版面配置區 1"/>
          <p:cNvSpPr>
            <a:spLocks noGrp="1"/>
          </p:cNvSpPr>
          <p:nvPr>
            <p:ph sz="quarter" idx="11"/>
          </p:nvPr>
        </p:nvSpPr>
        <p:spPr/>
        <p:txBody>
          <a:bodyPr/>
          <a:lstStyle/>
          <a:p>
            <a:r>
              <a:rPr lang="en-US" altLang="zh-TW" dirty="0" smtClean="0"/>
              <a:t>259</a:t>
            </a:r>
            <a:endParaRPr lang="zh-TW" altLang="en-US" dirty="0"/>
          </a:p>
        </p:txBody>
      </p:sp>
      <p:sp>
        <p:nvSpPr>
          <p:cNvPr id="5" name="矩形 33"/>
          <p:cNvSpPr>
            <a:spLocks noChangeArrowheads="1"/>
          </p:cNvSpPr>
          <p:nvPr/>
        </p:nvSpPr>
        <p:spPr bwMode="auto">
          <a:xfrm>
            <a:off x="976703" y="3935406"/>
            <a:ext cx="2806700"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租金支出   </a:t>
            </a:r>
            <a:r>
              <a:rPr lang="en-US" altLang="zh-TW" sz="2000" b="1">
                <a:solidFill>
                  <a:srgbClr val="FF0000"/>
                </a:solidFill>
                <a:latin typeface="微軟正黑體" pitchFamily="34" charset="-120"/>
                <a:ea typeface="微軟正黑體" pitchFamily="34" charset="-120"/>
              </a:rPr>
              <a:t>54,000</a:t>
            </a:r>
          </a:p>
          <a:p>
            <a:pPr eaLnBrk="1" hangingPunct="1"/>
            <a:r>
              <a:rPr lang="zh-TW" altLang="en-US" sz="2000" b="1">
                <a:solidFill>
                  <a:srgbClr val="FF0000"/>
                </a:solidFill>
                <a:latin typeface="微軟正黑體" pitchFamily="34" charset="-120"/>
                <a:ea typeface="微軟正黑體" pitchFamily="34" charset="-120"/>
              </a:rPr>
              <a:t>        現      金      </a:t>
            </a:r>
            <a:r>
              <a:rPr lang="en-US" altLang="zh-TW" sz="2000" b="1">
                <a:solidFill>
                  <a:srgbClr val="FF0000"/>
                </a:solidFill>
                <a:latin typeface="微軟正黑體" pitchFamily="34" charset="-120"/>
                <a:ea typeface="微軟正黑體" pitchFamily="34" charset="-120"/>
              </a:rPr>
              <a:t>54,000</a:t>
            </a:r>
            <a:endParaRPr lang="zh-TW" altLang="en-US" sz="2000" b="1">
              <a:solidFill>
                <a:srgbClr val="FF0000"/>
              </a:solidFill>
              <a:latin typeface="微軟正黑體" pitchFamily="34" charset="-120"/>
              <a:ea typeface="微軟正黑體" pitchFamily="34" charset="-120"/>
            </a:endParaRPr>
          </a:p>
        </p:txBody>
      </p:sp>
      <p:sp>
        <p:nvSpPr>
          <p:cNvPr id="6" name="矩形 33"/>
          <p:cNvSpPr>
            <a:spLocks noChangeArrowheads="1"/>
          </p:cNvSpPr>
          <p:nvPr/>
        </p:nvSpPr>
        <p:spPr bwMode="auto">
          <a:xfrm>
            <a:off x="793617" y="5111311"/>
            <a:ext cx="2736850" cy="400050"/>
          </a:xfrm>
          <a:prstGeom prst="rect">
            <a:avLst/>
          </a:prstGeom>
          <a:noFill/>
          <a:ln w="9525">
            <a:noFill/>
            <a:miter lim="800000"/>
            <a:headEnd/>
            <a:tailEnd/>
          </a:ln>
        </p:spPr>
        <p:txBody>
          <a:bodyPr>
            <a:spAutoFit/>
          </a:bodyPr>
          <a:lstStyle/>
          <a:p>
            <a:pPr algn="ctr" eaLnBrk="1" hangingPunct="1"/>
            <a:r>
              <a:rPr lang="zh-TW" altLang="en-US" sz="2000" b="1" dirty="0">
                <a:solidFill>
                  <a:srgbClr val="FF0000"/>
                </a:solidFill>
                <a:latin typeface="微軟正黑體" pitchFamily="34" charset="-120"/>
                <a:ea typeface="微軟正黑體" pitchFamily="34" charset="-120"/>
              </a:rPr>
              <a:t>不作調整</a:t>
            </a:r>
          </a:p>
        </p:txBody>
      </p:sp>
      <p:sp>
        <p:nvSpPr>
          <p:cNvPr id="7" name="矩形 33"/>
          <p:cNvSpPr>
            <a:spLocks noChangeArrowheads="1"/>
          </p:cNvSpPr>
          <p:nvPr/>
        </p:nvSpPr>
        <p:spPr bwMode="auto">
          <a:xfrm>
            <a:off x="3652501" y="3935406"/>
            <a:ext cx="2841625"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預付租金   </a:t>
            </a:r>
            <a:r>
              <a:rPr lang="en-US" altLang="zh-TW" sz="2000" b="1" dirty="0">
                <a:solidFill>
                  <a:srgbClr val="FF0000"/>
                </a:solidFill>
                <a:latin typeface="微軟正黑體" pitchFamily="34" charset="-120"/>
                <a:ea typeface="微軟正黑體" pitchFamily="34" charset="-120"/>
              </a:rPr>
              <a:t>54,000</a:t>
            </a:r>
          </a:p>
          <a:p>
            <a:pPr eaLnBrk="1" hangingPunct="1"/>
            <a:r>
              <a:rPr lang="zh-TW" altLang="en-US" sz="2000" b="1" dirty="0">
                <a:solidFill>
                  <a:srgbClr val="FF0000"/>
                </a:solidFill>
                <a:latin typeface="微軟正黑體" pitchFamily="34" charset="-120"/>
                <a:ea typeface="微軟正黑體" pitchFamily="34" charset="-120"/>
              </a:rPr>
              <a:t>        現     金       </a:t>
            </a:r>
            <a:r>
              <a:rPr lang="en-US" altLang="zh-TW" sz="2000" b="1" dirty="0">
                <a:solidFill>
                  <a:srgbClr val="FF0000"/>
                </a:solidFill>
                <a:latin typeface="微軟正黑體" pitchFamily="34" charset="-120"/>
                <a:ea typeface="微軟正黑體" pitchFamily="34" charset="-120"/>
              </a:rPr>
              <a:t>54,000</a:t>
            </a:r>
            <a:endParaRPr lang="zh-TW" altLang="en-US" sz="2000" b="1" dirty="0">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6291483" y="3900570"/>
            <a:ext cx="2873375"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租金支出   </a:t>
            </a:r>
            <a:r>
              <a:rPr lang="en-US" altLang="zh-TW" sz="2000" b="1" dirty="0">
                <a:solidFill>
                  <a:srgbClr val="FF0000"/>
                </a:solidFill>
                <a:latin typeface="微軟正黑體" pitchFamily="34" charset="-120"/>
                <a:ea typeface="微軟正黑體" pitchFamily="34" charset="-120"/>
              </a:rPr>
              <a:t>54,000</a:t>
            </a:r>
          </a:p>
          <a:p>
            <a:pPr eaLnBrk="1" hangingPunct="1"/>
            <a:r>
              <a:rPr lang="zh-TW" altLang="en-US" sz="2000" b="1" dirty="0">
                <a:solidFill>
                  <a:srgbClr val="FF0000"/>
                </a:solidFill>
                <a:latin typeface="微軟正黑體" pitchFamily="34" charset="-120"/>
                <a:ea typeface="微軟正黑體" pitchFamily="34" charset="-120"/>
              </a:rPr>
              <a:t>        現    金         </a:t>
            </a:r>
            <a:r>
              <a:rPr lang="en-US" altLang="zh-TW" sz="2000" b="1" dirty="0">
                <a:solidFill>
                  <a:srgbClr val="FF0000"/>
                </a:solidFill>
                <a:latin typeface="微軟正黑體" pitchFamily="34" charset="-120"/>
                <a:ea typeface="微軟正黑體" pitchFamily="34" charset="-120"/>
              </a:rPr>
              <a:t>54,000</a:t>
            </a:r>
            <a:endParaRPr lang="zh-TW" altLang="en-US" sz="2000" b="1" dirty="0">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3637419" y="4990395"/>
            <a:ext cx="2841625"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租金支出 </a:t>
            </a:r>
            <a:r>
              <a:rPr lang="zh-TW" altLang="en-US" sz="2000" b="1" dirty="0" smtClean="0">
                <a:solidFill>
                  <a:srgbClr val="FF0000"/>
                </a:solidFill>
                <a:latin typeface="微軟正黑體" pitchFamily="34" charset="-120"/>
                <a:ea typeface="微軟正黑體" pitchFamily="34" charset="-120"/>
              </a:rPr>
              <a:t> </a:t>
            </a:r>
            <a:r>
              <a:rPr lang="en-US" altLang="zh-TW" sz="2000" b="1" dirty="0" smtClean="0">
                <a:solidFill>
                  <a:srgbClr val="FF0000"/>
                </a:solidFill>
                <a:latin typeface="微軟正黑體" pitchFamily="34" charset="-120"/>
                <a:ea typeface="微軟正黑體" pitchFamily="34" charset="-120"/>
              </a:rPr>
              <a:t>36,000</a:t>
            </a:r>
            <a:endParaRPr lang="en-US" altLang="zh-TW" sz="2000" b="1" dirty="0">
              <a:solidFill>
                <a:srgbClr val="FF0000"/>
              </a:solidFill>
              <a:latin typeface="微軟正黑體" pitchFamily="34" charset="-120"/>
              <a:ea typeface="微軟正黑體" pitchFamily="34" charset="-120"/>
            </a:endParaRPr>
          </a:p>
          <a:p>
            <a:pPr eaLnBrk="1" hangingPunct="1"/>
            <a:r>
              <a:rPr lang="zh-TW" altLang="en-US" sz="2000" b="1" dirty="0">
                <a:solidFill>
                  <a:srgbClr val="FF0000"/>
                </a:solidFill>
                <a:latin typeface="微軟正黑體" pitchFamily="34" charset="-120"/>
                <a:ea typeface="微軟正黑體" pitchFamily="34" charset="-120"/>
              </a:rPr>
              <a:t>        預付租金    </a:t>
            </a:r>
            <a:r>
              <a:rPr lang="en-US" altLang="zh-TW" sz="2000" b="1" dirty="0">
                <a:solidFill>
                  <a:srgbClr val="FF0000"/>
                </a:solidFill>
                <a:latin typeface="微軟正黑體" pitchFamily="34" charset="-120"/>
                <a:ea typeface="微軟正黑體" pitchFamily="34" charset="-120"/>
              </a:rPr>
              <a:t>36,000</a:t>
            </a:r>
            <a:endParaRPr lang="zh-TW" altLang="en-US" sz="2000" b="1" dirty="0">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6296752" y="4958586"/>
            <a:ext cx="2873375"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預付租金   </a:t>
            </a:r>
            <a:r>
              <a:rPr lang="en-US" altLang="zh-TW" sz="2000" b="1" dirty="0">
                <a:solidFill>
                  <a:srgbClr val="FF0000"/>
                </a:solidFill>
                <a:latin typeface="微軟正黑體" pitchFamily="34" charset="-120"/>
                <a:ea typeface="微軟正黑體" pitchFamily="34" charset="-120"/>
              </a:rPr>
              <a:t>18,000</a:t>
            </a:r>
          </a:p>
          <a:p>
            <a:pPr eaLnBrk="1" hangingPunct="1"/>
            <a:r>
              <a:rPr lang="zh-TW" altLang="en-US" sz="2000" b="1" dirty="0">
                <a:solidFill>
                  <a:srgbClr val="FF0000"/>
                </a:solidFill>
                <a:latin typeface="微軟正黑體" pitchFamily="34" charset="-120"/>
                <a:ea typeface="微軟正黑體" pitchFamily="34" charset="-120"/>
              </a:rPr>
              <a:t>        租金支出     </a:t>
            </a:r>
            <a:r>
              <a:rPr lang="en-US" altLang="zh-TW" sz="2000" b="1" dirty="0">
                <a:solidFill>
                  <a:srgbClr val="FF0000"/>
                </a:solidFill>
                <a:latin typeface="微軟正黑體" pitchFamily="34" charset="-120"/>
                <a:ea typeface="微軟正黑體" pitchFamily="34" charset="-120"/>
              </a:rPr>
              <a:t>18,000</a:t>
            </a:r>
            <a:endParaRPr lang="zh-TW" altLang="en-US" sz="20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8226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400" decel="100000"/>
                                        <p:tgtEl>
                                          <p:spTgt spid="9"/>
                                        </p:tgtEl>
                                      </p:cBhvr>
                                    </p:animEffect>
                                    <p:anim calcmode="lin" valueType="num">
                                      <p:cBhvr>
                                        <p:cTn id="38" dur="400" decel="100000" fill="hold"/>
                                        <p:tgtEl>
                                          <p:spTgt spid="9"/>
                                        </p:tgtEl>
                                        <p:attrNameLst>
                                          <p:attrName>style.rotation</p:attrName>
                                        </p:attrNameLst>
                                      </p:cBhvr>
                                      <p:tavLst>
                                        <p:tav tm="0">
                                          <p:val>
                                            <p:fltVal val="-90"/>
                                          </p:val>
                                        </p:tav>
                                        <p:tav tm="100000">
                                          <p:val>
                                            <p:fltVal val="0"/>
                                          </p:val>
                                        </p:tav>
                                      </p:tavLst>
                                    </p:anim>
                                    <p:anim calcmode="lin" valueType="num">
                                      <p:cBhvr>
                                        <p:cTn id="39" dur="400" decel="100000" fill="hold"/>
                                        <p:tgtEl>
                                          <p:spTgt spid="9"/>
                                        </p:tgtEl>
                                        <p:attrNameLst>
                                          <p:attrName>ppt_x</p:attrName>
                                        </p:attrNameLst>
                                      </p:cBhvr>
                                      <p:tavLst>
                                        <p:tav tm="0">
                                          <p:val>
                                            <p:strVal val="#ppt_x+0.4"/>
                                          </p:val>
                                        </p:tav>
                                        <p:tav tm="100000">
                                          <p:val>
                                            <p:strVal val="#ppt_x-0.05"/>
                                          </p:val>
                                        </p:tav>
                                      </p:tavLst>
                                    </p:anim>
                                    <p:anim calcmode="lin" valueType="num">
                                      <p:cBhvr>
                                        <p:cTn id="40" dur="400" decel="100000" fill="hold"/>
                                        <p:tgtEl>
                                          <p:spTgt spid="9"/>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400" decel="100000"/>
                                        <p:tgtEl>
                                          <p:spTgt spid="8"/>
                                        </p:tgtEl>
                                      </p:cBhvr>
                                    </p:animEffect>
                                    <p:anim calcmode="lin" valueType="num">
                                      <p:cBhvr>
                                        <p:cTn id="48" dur="400" decel="100000" fill="hold"/>
                                        <p:tgtEl>
                                          <p:spTgt spid="8"/>
                                        </p:tgtEl>
                                        <p:attrNameLst>
                                          <p:attrName>style.rotation</p:attrName>
                                        </p:attrNameLst>
                                      </p:cBhvr>
                                      <p:tavLst>
                                        <p:tav tm="0">
                                          <p:val>
                                            <p:fltVal val="-90"/>
                                          </p:val>
                                        </p:tav>
                                        <p:tav tm="100000">
                                          <p:val>
                                            <p:fltVal val="0"/>
                                          </p:val>
                                        </p:tav>
                                      </p:tavLst>
                                    </p:anim>
                                    <p:anim calcmode="lin" valueType="num">
                                      <p:cBhvr>
                                        <p:cTn id="49" dur="400" decel="100000" fill="hold"/>
                                        <p:tgtEl>
                                          <p:spTgt spid="8"/>
                                        </p:tgtEl>
                                        <p:attrNameLst>
                                          <p:attrName>ppt_x</p:attrName>
                                        </p:attrNameLst>
                                      </p:cBhvr>
                                      <p:tavLst>
                                        <p:tav tm="0">
                                          <p:val>
                                            <p:strVal val="#ppt_x+0.4"/>
                                          </p:val>
                                        </p:tav>
                                        <p:tav tm="100000">
                                          <p:val>
                                            <p:strVal val="#ppt_x-0.05"/>
                                          </p:val>
                                        </p:tav>
                                      </p:tavLst>
                                    </p:anim>
                                    <p:anim calcmode="lin" valueType="num">
                                      <p:cBhvr>
                                        <p:cTn id="50" dur="400" decel="100000" fill="hold"/>
                                        <p:tgtEl>
                                          <p:spTgt spid="8"/>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400" decel="100000"/>
                                        <p:tgtEl>
                                          <p:spTgt spid="10"/>
                                        </p:tgtEl>
                                      </p:cBhvr>
                                    </p:animEffect>
                                    <p:anim calcmode="lin" valueType="num">
                                      <p:cBhvr>
                                        <p:cTn id="58" dur="400" decel="100000" fill="hold"/>
                                        <p:tgtEl>
                                          <p:spTgt spid="10"/>
                                        </p:tgtEl>
                                        <p:attrNameLst>
                                          <p:attrName>style.rotation</p:attrName>
                                        </p:attrNameLst>
                                      </p:cBhvr>
                                      <p:tavLst>
                                        <p:tav tm="0">
                                          <p:val>
                                            <p:fltVal val="-90"/>
                                          </p:val>
                                        </p:tav>
                                        <p:tav tm="100000">
                                          <p:val>
                                            <p:fltVal val="0"/>
                                          </p:val>
                                        </p:tav>
                                      </p:tavLst>
                                    </p:anim>
                                    <p:anim calcmode="lin" valueType="num">
                                      <p:cBhvr>
                                        <p:cTn id="59" dur="400" decel="100000" fill="hold"/>
                                        <p:tgtEl>
                                          <p:spTgt spid="10"/>
                                        </p:tgtEl>
                                        <p:attrNameLst>
                                          <p:attrName>ppt_x</p:attrName>
                                        </p:attrNameLst>
                                      </p:cBhvr>
                                      <p:tavLst>
                                        <p:tav tm="0">
                                          <p:val>
                                            <p:strVal val="#ppt_x+0.4"/>
                                          </p:val>
                                        </p:tav>
                                        <p:tav tm="100000">
                                          <p:val>
                                            <p:strVal val="#ppt_x-0.05"/>
                                          </p:val>
                                        </p:tav>
                                      </p:tavLst>
                                    </p:anim>
                                    <p:anim calcmode="lin" valueType="num">
                                      <p:cBhvr>
                                        <p:cTn id="60" dur="400" decel="100000" fill="hold"/>
                                        <p:tgtEl>
                                          <p:spTgt spid="10"/>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115616" y="5912832"/>
            <a:ext cx="7560840" cy="938525"/>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sz="quarter" idx="10"/>
          </p:nvPr>
        </p:nvSpPr>
        <p:spPr/>
        <p:txBody>
          <a:bodyPr/>
          <a:lstStyle/>
          <a:p>
            <a:pPr eaLnBrk="1" hangingPunct="1">
              <a:defRPr/>
            </a:pPr>
            <a:r>
              <a:rPr lang="en-US" altLang="zh-TW" sz="2800" dirty="0"/>
              <a:t>(</a:t>
            </a:r>
            <a:r>
              <a:rPr lang="zh-TW" altLang="en-US" sz="2800" dirty="0"/>
              <a:t>三</a:t>
            </a:r>
            <a:r>
              <a:rPr lang="en-US" altLang="zh-TW" sz="2800" dirty="0"/>
              <a:t>)</a:t>
            </a:r>
            <a:r>
              <a:rPr lang="zh-TW" altLang="en-US" sz="2800" dirty="0"/>
              <a:t>試作下列調整分錄：</a:t>
            </a:r>
          </a:p>
          <a:p>
            <a:pPr marL="1080000" indent="-1080000" eaLnBrk="1" hangingPunct="1">
              <a:lnSpc>
                <a:spcPts val="3400"/>
              </a:lnSpc>
              <a:defRPr/>
            </a:pPr>
            <a:r>
              <a:rPr lang="zh-TW" altLang="en-US" sz="2800" dirty="0" smtClean="0"/>
              <a:t>　　</a:t>
            </a:r>
            <a:r>
              <a:rPr lang="en-US" altLang="zh-TW" sz="2800" dirty="0" smtClean="0"/>
              <a:t>1</a:t>
            </a:r>
            <a:r>
              <a:rPr lang="en-US" altLang="zh-TW" sz="2800" dirty="0"/>
              <a:t>.</a:t>
            </a:r>
            <a:r>
              <a:rPr lang="zh-TW" altLang="en-US" sz="2800" dirty="0"/>
              <a:t>利息收入帳內</a:t>
            </a:r>
            <a:r>
              <a:rPr lang="en-US" altLang="zh-TW" sz="2800" dirty="0"/>
              <a:t>$9,000</a:t>
            </a:r>
            <a:r>
              <a:rPr lang="zh-TW" altLang="en-US" sz="2800" dirty="0"/>
              <a:t>，其中屬下期者</a:t>
            </a:r>
            <a:r>
              <a:rPr lang="zh-TW" altLang="en-US" sz="2800" dirty="0" smtClean="0"/>
              <a:t>占</a:t>
            </a:r>
            <a:r>
              <a:rPr lang="zh-TW" altLang="en-US" sz="2800" dirty="0" smtClean="0"/>
              <a:t>九分之二</a:t>
            </a:r>
            <a:r>
              <a:rPr lang="zh-TW" altLang="en-US" sz="2800" dirty="0" smtClean="0"/>
              <a:t>。</a:t>
            </a:r>
            <a:endParaRPr lang="zh-TW" altLang="en-US" sz="2800" dirty="0"/>
          </a:p>
          <a:p>
            <a:pPr eaLnBrk="1" hangingPunct="1">
              <a:defRPr/>
            </a:pPr>
            <a:endParaRPr lang="zh-TW" altLang="en-US" sz="2800" dirty="0"/>
          </a:p>
          <a:p>
            <a:pPr eaLnBrk="1" hangingPunct="1">
              <a:defRPr/>
            </a:pPr>
            <a:endParaRPr lang="zh-TW" altLang="en-US" sz="2800" dirty="0"/>
          </a:p>
          <a:p>
            <a:pPr eaLnBrk="1" hangingPunct="1">
              <a:defRPr/>
            </a:pPr>
            <a:r>
              <a:rPr lang="zh-TW" altLang="en-US" sz="2800" dirty="0"/>
              <a:t>　　</a:t>
            </a:r>
            <a:r>
              <a:rPr lang="en-US" altLang="zh-TW" sz="2800" dirty="0"/>
              <a:t>2.</a:t>
            </a:r>
            <a:r>
              <a:rPr lang="zh-TW" altLang="en-US" sz="2800" dirty="0"/>
              <a:t>租金收入帳內</a:t>
            </a:r>
            <a:r>
              <a:rPr lang="en-US" altLang="zh-TW" sz="2800" dirty="0"/>
              <a:t>$6,000</a:t>
            </a:r>
            <a:r>
              <a:rPr lang="zh-TW" altLang="en-US" sz="2800" dirty="0"/>
              <a:t>，其中未到期者為</a:t>
            </a:r>
            <a:r>
              <a:rPr lang="en-US" altLang="zh-TW" sz="2800" dirty="0"/>
              <a:t>$2,000</a:t>
            </a:r>
            <a:r>
              <a:rPr lang="zh-TW" altLang="en-US" sz="2800" dirty="0"/>
              <a:t>。</a:t>
            </a:r>
          </a:p>
          <a:p>
            <a:pPr eaLnBrk="1" hangingPunct="1">
              <a:defRPr/>
            </a:pPr>
            <a:endParaRPr lang="zh-TW" altLang="en-US" sz="2800" dirty="0"/>
          </a:p>
          <a:p>
            <a:pPr eaLnBrk="1" hangingPunct="1">
              <a:defRPr/>
            </a:pPr>
            <a:endParaRPr lang="zh-TW" altLang="en-US" sz="2800" dirty="0"/>
          </a:p>
          <a:p>
            <a:pPr eaLnBrk="1" hangingPunct="1">
              <a:defRPr/>
            </a:pPr>
            <a:r>
              <a:rPr lang="zh-TW" altLang="en-US" sz="2800" dirty="0"/>
              <a:t>　　</a:t>
            </a:r>
            <a:r>
              <a:rPr lang="en-US" altLang="zh-TW" sz="2800" dirty="0"/>
              <a:t>3.</a:t>
            </a:r>
            <a:r>
              <a:rPr lang="zh-TW" altLang="en-US" sz="2800" dirty="0"/>
              <a:t>保險費中計有</a:t>
            </a:r>
            <a:r>
              <a:rPr lang="en-US" altLang="zh-TW" sz="2800" dirty="0"/>
              <a:t>$5,500</a:t>
            </a:r>
            <a:r>
              <a:rPr lang="zh-TW" altLang="en-US" sz="2800" dirty="0"/>
              <a:t>，其中屬本期者佔</a:t>
            </a:r>
            <a:r>
              <a:rPr lang="en-US" altLang="zh-TW" sz="2800" dirty="0"/>
              <a:t>1/5</a:t>
            </a:r>
            <a:r>
              <a:rPr lang="zh-TW" altLang="en-US" sz="2800" dirty="0"/>
              <a:t>。</a:t>
            </a:r>
          </a:p>
          <a:p>
            <a:pPr marL="0" eaLnBrk="1" hangingPunct="1">
              <a:defRPr/>
            </a:pPr>
            <a:r>
              <a:rPr lang="zh-TW" altLang="en-US" sz="2800" dirty="0"/>
              <a:t>　　</a:t>
            </a:r>
          </a:p>
        </p:txBody>
      </p:sp>
      <p:sp>
        <p:nvSpPr>
          <p:cNvPr id="17" name="矩形 16"/>
          <p:cNvSpPr/>
          <p:nvPr/>
        </p:nvSpPr>
        <p:spPr>
          <a:xfrm>
            <a:off x="1115616" y="4410984"/>
            <a:ext cx="7560840" cy="975515"/>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1115616" y="2780928"/>
            <a:ext cx="7560840" cy="108012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sz="quarter" idx="11"/>
          </p:nvPr>
        </p:nvSpPr>
        <p:spPr/>
        <p:txBody>
          <a:bodyPr/>
          <a:lstStyle/>
          <a:p>
            <a:r>
              <a:rPr lang="en-US" altLang="zh-TW" dirty="0" smtClean="0"/>
              <a:t>260</a:t>
            </a:r>
            <a:endParaRPr lang="zh-TW" altLang="en-US" dirty="0"/>
          </a:p>
        </p:txBody>
      </p:sp>
      <p:sp>
        <p:nvSpPr>
          <p:cNvPr id="12" name="文字方塊 11"/>
          <p:cNvSpPr txBox="1">
            <a:spLocks noChangeArrowheads="1"/>
          </p:cNvSpPr>
          <p:nvPr/>
        </p:nvSpPr>
        <p:spPr bwMode="auto">
          <a:xfrm>
            <a:off x="2043410" y="2870354"/>
            <a:ext cx="4148893" cy="892552"/>
          </a:xfrm>
          <a:prstGeom prst="rect">
            <a:avLst/>
          </a:prstGeom>
          <a:noFill/>
          <a:ln w="9525">
            <a:noFill/>
            <a:miter lim="800000"/>
            <a:headEnd/>
            <a:tailEnd/>
          </a:ln>
        </p:spPr>
        <p:txBody>
          <a:bodyPr wrap="none">
            <a:spAutoFit/>
          </a:bodyPr>
          <a:lstStyle/>
          <a:p>
            <a:pPr eaLnBrk="1" hangingPunct="1"/>
            <a:r>
              <a:rPr lang="zh-TW" altLang="en-US" sz="2600" b="1" dirty="0">
                <a:solidFill>
                  <a:srgbClr val="FF0000"/>
                </a:solidFill>
                <a:latin typeface="微軟正黑體" pitchFamily="34" charset="-120"/>
                <a:ea typeface="微軟正黑體" pitchFamily="34" charset="-120"/>
              </a:rPr>
              <a:t>利息收入         </a:t>
            </a:r>
            <a:r>
              <a:rPr lang="en-US" altLang="zh-TW" sz="2600" b="1" dirty="0">
                <a:solidFill>
                  <a:srgbClr val="FF0000"/>
                </a:solidFill>
                <a:latin typeface="微軟正黑體" pitchFamily="34" charset="-120"/>
                <a:ea typeface="微軟正黑體" pitchFamily="34" charset="-120"/>
              </a:rPr>
              <a:t>2,000</a:t>
            </a:r>
          </a:p>
          <a:p>
            <a:pPr eaLnBrk="1" hangingPunct="1"/>
            <a:r>
              <a:rPr lang="zh-TW" altLang="en-US" sz="2600" b="1" dirty="0">
                <a:solidFill>
                  <a:srgbClr val="FF0000"/>
                </a:solidFill>
                <a:latin typeface="微軟正黑體" pitchFamily="34" charset="-120"/>
                <a:ea typeface="微軟正黑體" pitchFamily="34" charset="-120"/>
              </a:rPr>
              <a:t>    　預收利息    　     </a:t>
            </a:r>
            <a:r>
              <a:rPr lang="en-US" altLang="zh-TW" sz="2600" b="1" dirty="0">
                <a:solidFill>
                  <a:srgbClr val="FF0000"/>
                </a:solidFill>
                <a:latin typeface="微軟正黑體" pitchFamily="34" charset="-120"/>
                <a:ea typeface="微軟正黑體" pitchFamily="34" charset="-120"/>
              </a:rPr>
              <a:t>2,000</a:t>
            </a:r>
            <a:endParaRPr lang="zh-TW" altLang="en-US" sz="2600" dirty="0">
              <a:latin typeface="微軟正黑體" pitchFamily="34" charset="-120"/>
              <a:ea typeface="微軟正黑體" pitchFamily="34" charset="-120"/>
            </a:endParaRPr>
          </a:p>
        </p:txBody>
      </p:sp>
      <p:sp>
        <p:nvSpPr>
          <p:cNvPr id="14" name="文字方塊 13"/>
          <p:cNvSpPr txBox="1">
            <a:spLocks noChangeArrowheads="1"/>
          </p:cNvSpPr>
          <p:nvPr/>
        </p:nvSpPr>
        <p:spPr bwMode="auto">
          <a:xfrm>
            <a:off x="2033885" y="4464500"/>
            <a:ext cx="4148893" cy="981807"/>
          </a:xfrm>
          <a:prstGeom prst="rect">
            <a:avLst/>
          </a:prstGeom>
          <a:noFill/>
          <a:ln w="9525">
            <a:noFill/>
            <a:miter lim="800000"/>
            <a:headEnd/>
            <a:tailEnd/>
          </a:ln>
        </p:spPr>
        <p:txBody>
          <a:bodyPr wrap="none">
            <a:spAutoFit/>
          </a:bodyPr>
          <a:lstStyle/>
          <a:p>
            <a:pPr eaLnBrk="1" hangingPunct="1"/>
            <a:r>
              <a:rPr lang="zh-TW" altLang="en-US" sz="2600" b="1" dirty="0">
                <a:solidFill>
                  <a:srgbClr val="FF0000"/>
                </a:solidFill>
                <a:latin typeface="微軟正黑體" pitchFamily="34" charset="-120"/>
                <a:ea typeface="微軟正黑體" pitchFamily="34" charset="-120"/>
              </a:rPr>
              <a:t>租金收入         </a:t>
            </a:r>
            <a:r>
              <a:rPr lang="en-US" altLang="zh-TW" sz="2600" b="1" dirty="0">
                <a:solidFill>
                  <a:srgbClr val="FF0000"/>
                </a:solidFill>
                <a:latin typeface="微軟正黑體" pitchFamily="34" charset="-120"/>
                <a:ea typeface="微軟正黑體" pitchFamily="34" charset="-120"/>
              </a:rPr>
              <a:t>2,000</a:t>
            </a:r>
          </a:p>
          <a:p>
            <a:pPr eaLnBrk="1" hangingPunct="1"/>
            <a:r>
              <a:rPr lang="zh-TW" altLang="en-US" sz="2600" b="1" dirty="0">
                <a:solidFill>
                  <a:srgbClr val="FF0000"/>
                </a:solidFill>
                <a:latin typeface="微軟正黑體" pitchFamily="34" charset="-120"/>
                <a:ea typeface="微軟正黑體" pitchFamily="34" charset="-120"/>
              </a:rPr>
              <a:t>    　預收租金   　      </a:t>
            </a:r>
            <a:r>
              <a:rPr lang="en-US" altLang="zh-TW" sz="2600" b="1" dirty="0">
                <a:solidFill>
                  <a:srgbClr val="FF0000"/>
                </a:solidFill>
                <a:latin typeface="微軟正黑體" pitchFamily="34" charset="-120"/>
                <a:ea typeface="微軟正黑體" pitchFamily="34" charset="-120"/>
              </a:rPr>
              <a:t>2,000</a:t>
            </a:r>
          </a:p>
        </p:txBody>
      </p:sp>
      <p:sp>
        <p:nvSpPr>
          <p:cNvPr id="16" name="文字方塊 15"/>
          <p:cNvSpPr txBox="1">
            <a:spLocks noChangeArrowheads="1"/>
          </p:cNvSpPr>
          <p:nvPr/>
        </p:nvSpPr>
        <p:spPr bwMode="auto">
          <a:xfrm>
            <a:off x="2052935" y="5958805"/>
            <a:ext cx="4148893" cy="892552"/>
          </a:xfrm>
          <a:prstGeom prst="rect">
            <a:avLst/>
          </a:prstGeom>
          <a:noFill/>
          <a:ln w="9525">
            <a:noFill/>
            <a:miter lim="800000"/>
            <a:headEnd/>
            <a:tailEnd/>
          </a:ln>
        </p:spPr>
        <p:txBody>
          <a:bodyPr wrap="none">
            <a:spAutoFit/>
          </a:bodyPr>
          <a:lstStyle/>
          <a:p>
            <a:pPr eaLnBrk="1" hangingPunct="1"/>
            <a:r>
              <a:rPr lang="zh-TW" altLang="en-US" sz="2600" b="1">
                <a:solidFill>
                  <a:srgbClr val="FF0000"/>
                </a:solidFill>
                <a:latin typeface="微軟正黑體" pitchFamily="34" charset="-120"/>
                <a:ea typeface="微軟正黑體" pitchFamily="34" charset="-120"/>
              </a:rPr>
              <a:t>預付保險費     </a:t>
            </a:r>
            <a:r>
              <a:rPr lang="en-US" altLang="zh-TW" sz="2600" b="1">
                <a:solidFill>
                  <a:srgbClr val="FF0000"/>
                </a:solidFill>
                <a:latin typeface="微軟正黑體" pitchFamily="34" charset="-120"/>
                <a:ea typeface="微軟正黑體" pitchFamily="34" charset="-120"/>
              </a:rPr>
              <a:t>4,400</a:t>
            </a:r>
          </a:p>
          <a:p>
            <a:pPr eaLnBrk="1" hangingPunct="1"/>
            <a:r>
              <a:rPr lang="zh-TW" altLang="en-US" sz="2600" b="1">
                <a:solidFill>
                  <a:srgbClr val="FF0000"/>
                </a:solidFill>
                <a:latin typeface="微軟正黑體" pitchFamily="34" charset="-120"/>
                <a:ea typeface="微軟正黑體" pitchFamily="34" charset="-120"/>
              </a:rPr>
              <a:t>    　保 險 費    　       </a:t>
            </a:r>
            <a:r>
              <a:rPr lang="en-US" altLang="zh-TW" sz="2600" b="1">
                <a:solidFill>
                  <a:srgbClr val="FF0000"/>
                </a:solidFill>
                <a:latin typeface="微軟正黑體" pitchFamily="34" charset="-120"/>
                <a:ea typeface="微軟正黑體" pitchFamily="34" charset="-120"/>
              </a:rPr>
              <a:t>4,400</a:t>
            </a:r>
          </a:p>
        </p:txBody>
      </p:sp>
    </p:spTree>
    <p:extLst>
      <p:ext uri="{BB962C8B-B14F-4D97-AF65-F5344CB8AC3E}">
        <p14:creationId xmlns:p14="http://schemas.microsoft.com/office/powerpoint/2010/main" val="37774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0"/>
          </p:nvPr>
        </p:nvSpPr>
        <p:spPr/>
        <p:txBody>
          <a:bodyPr/>
          <a:lstStyle/>
          <a:p>
            <a:pPr eaLnBrk="1" hangingPunct="1">
              <a:defRPr/>
            </a:pPr>
            <a:r>
              <a:rPr lang="en-US" altLang="zh-TW" sz="2800" dirty="0"/>
              <a:t>(</a:t>
            </a:r>
            <a:r>
              <a:rPr lang="zh-TW" altLang="en-US" sz="2800" dirty="0"/>
              <a:t>三</a:t>
            </a:r>
            <a:r>
              <a:rPr lang="en-US" altLang="zh-TW" sz="2800" dirty="0"/>
              <a:t>)</a:t>
            </a:r>
            <a:r>
              <a:rPr lang="zh-TW" altLang="en-US" sz="2800" dirty="0"/>
              <a:t>試作下列調整分錄：</a:t>
            </a:r>
          </a:p>
          <a:p>
            <a:pPr eaLnBrk="1" hangingPunct="1"/>
            <a:r>
              <a:rPr lang="zh-TW" altLang="en-US" sz="2800" dirty="0"/>
              <a:t>　    </a:t>
            </a:r>
            <a:r>
              <a:rPr lang="en-US" altLang="zh-TW" sz="2800" dirty="0"/>
              <a:t>4.</a:t>
            </a:r>
            <a:r>
              <a:rPr lang="zh-TW" altLang="en-US" sz="2800" dirty="0"/>
              <a:t>預付保險費項目之餘額為</a:t>
            </a:r>
            <a:r>
              <a:rPr lang="en-US" altLang="zh-TW" sz="2800" dirty="0"/>
              <a:t>$6,000</a:t>
            </a:r>
            <a:r>
              <a:rPr lang="zh-TW" altLang="en-US" sz="2800" dirty="0"/>
              <a:t>，其中未耗</a:t>
            </a:r>
            <a:endParaRPr lang="en-US" altLang="zh-TW" sz="2800" dirty="0"/>
          </a:p>
          <a:p>
            <a:pPr eaLnBrk="1" hangingPunct="1"/>
            <a:r>
              <a:rPr lang="zh-TW" altLang="en-US" sz="2800" dirty="0"/>
              <a:t>　</a:t>
            </a:r>
            <a:r>
              <a:rPr lang="zh-TW" altLang="en-US" sz="2800" dirty="0" smtClean="0"/>
              <a:t>        用</a:t>
            </a:r>
            <a:r>
              <a:rPr lang="zh-TW" altLang="en-US" sz="2800" dirty="0"/>
              <a:t>為</a:t>
            </a:r>
            <a:r>
              <a:rPr lang="en-US" altLang="zh-TW" sz="2800" dirty="0"/>
              <a:t>$2,500</a:t>
            </a:r>
            <a:r>
              <a:rPr lang="zh-TW" altLang="en-US" sz="2800" dirty="0"/>
              <a:t>。</a:t>
            </a:r>
            <a:endParaRPr lang="en-US" altLang="zh-TW" sz="2800" dirty="0"/>
          </a:p>
          <a:p>
            <a:pPr eaLnBrk="1" hangingPunct="1"/>
            <a:endParaRPr lang="en-US" altLang="zh-TW" sz="2800" dirty="0"/>
          </a:p>
          <a:p>
            <a:pPr eaLnBrk="1" hangingPunct="1"/>
            <a:endParaRPr lang="zh-TW" altLang="en-US" sz="2800" dirty="0"/>
          </a:p>
          <a:p>
            <a:pPr eaLnBrk="1" hangingPunct="1">
              <a:spcBef>
                <a:spcPts val="1200"/>
              </a:spcBef>
            </a:pPr>
            <a:r>
              <a:rPr lang="en-US" altLang="zh-TW" sz="2800" dirty="0" smtClean="0"/>
              <a:t>        5</a:t>
            </a:r>
            <a:r>
              <a:rPr lang="en-US" altLang="zh-TW" sz="2800" dirty="0"/>
              <a:t>.</a:t>
            </a:r>
            <a:r>
              <a:rPr lang="zh-TW" altLang="en-US" sz="2800" dirty="0"/>
              <a:t>廣告費項目餘額</a:t>
            </a:r>
            <a:r>
              <a:rPr lang="en-US" altLang="zh-TW" sz="2800" dirty="0"/>
              <a:t>$5,000</a:t>
            </a:r>
            <a:r>
              <a:rPr lang="zh-TW" altLang="en-US" sz="2800" dirty="0"/>
              <a:t>，其中未過期部分為</a:t>
            </a:r>
            <a:endParaRPr lang="en-US" altLang="zh-TW" sz="2800" dirty="0"/>
          </a:p>
          <a:p>
            <a:pPr eaLnBrk="1" hangingPunct="1"/>
            <a:r>
              <a:rPr lang="zh-TW" altLang="en-US" sz="2800" dirty="0"/>
              <a:t>　</a:t>
            </a:r>
            <a:r>
              <a:rPr lang="zh-TW" altLang="en-US" sz="2800" dirty="0" smtClean="0"/>
              <a:t>        </a:t>
            </a:r>
            <a:r>
              <a:rPr lang="en-US" altLang="zh-TW" sz="2800" dirty="0" smtClean="0"/>
              <a:t>$</a:t>
            </a:r>
            <a:r>
              <a:rPr lang="en-US" altLang="zh-TW" sz="2800" dirty="0"/>
              <a:t>1,000</a:t>
            </a:r>
            <a:r>
              <a:rPr lang="zh-TW" altLang="en-US" sz="2800" dirty="0"/>
              <a:t>。</a:t>
            </a:r>
          </a:p>
          <a:p>
            <a:pPr eaLnBrk="1" hangingPunct="1"/>
            <a:endParaRPr lang="zh-TW" altLang="en-US" sz="2800" dirty="0"/>
          </a:p>
          <a:p>
            <a:pPr marL="0" eaLnBrk="1" hangingPunct="1">
              <a:defRPr/>
            </a:pPr>
            <a:r>
              <a:rPr lang="zh-TW" altLang="en-US" sz="2800" dirty="0"/>
              <a:t>　　</a:t>
            </a:r>
          </a:p>
        </p:txBody>
      </p:sp>
      <p:sp>
        <p:nvSpPr>
          <p:cNvPr id="8" name="矩形 7"/>
          <p:cNvSpPr/>
          <p:nvPr/>
        </p:nvSpPr>
        <p:spPr>
          <a:xfrm>
            <a:off x="1115616" y="5082945"/>
            <a:ext cx="7560840" cy="1082359"/>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115616" y="2911661"/>
            <a:ext cx="7560840" cy="108012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sz="quarter" idx="11"/>
          </p:nvPr>
        </p:nvSpPr>
        <p:spPr/>
        <p:txBody>
          <a:bodyPr/>
          <a:lstStyle/>
          <a:p>
            <a:r>
              <a:rPr lang="en-US" altLang="zh-TW" dirty="0" smtClean="0"/>
              <a:t>260</a:t>
            </a:r>
            <a:endParaRPr lang="zh-TW" altLang="en-US" dirty="0"/>
          </a:p>
        </p:txBody>
      </p:sp>
      <p:sp>
        <p:nvSpPr>
          <p:cNvPr id="17" name="文字方塊 16"/>
          <p:cNvSpPr txBox="1">
            <a:spLocks noChangeArrowheads="1"/>
          </p:cNvSpPr>
          <p:nvPr/>
        </p:nvSpPr>
        <p:spPr bwMode="auto">
          <a:xfrm>
            <a:off x="2041823" y="3016009"/>
            <a:ext cx="4815742" cy="892552"/>
          </a:xfrm>
          <a:prstGeom prst="rect">
            <a:avLst/>
          </a:prstGeom>
          <a:noFill/>
          <a:ln w="9525">
            <a:noFill/>
            <a:miter lim="800000"/>
            <a:headEnd/>
            <a:tailEnd/>
          </a:ln>
        </p:spPr>
        <p:txBody>
          <a:bodyPr wrap="none">
            <a:spAutoFit/>
          </a:bodyPr>
          <a:lstStyle/>
          <a:p>
            <a:pPr eaLnBrk="1" hangingPunct="1"/>
            <a:r>
              <a:rPr lang="zh-TW" altLang="en-US" sz="2600" b="1" dirty="0">
                <a:solidFill>
                  <a:srgbClr val="FF0000"/>
                </a:solidFill>
                <a:latin typeface="微軟正黑體" pitchFamily="34" charset="-120"/>
                <a:ea typeface="微軟正黑體" pitchFamily="34" charset="-120"/>
              </a:rPr>
              <a:t>保 險 費            </a:t>
            </a:r>
            <a:r>
              <a:rPr lang="zh-TW" altLang="en-US" sz="2600" b="1" dirty="0" smtClean="0">
                <a:solidFill>
                  <a:srgbClr val="FF0000"/>
                </a:solidFill>
                <a:latin typeface="微軟正黑體" pitchFamily="34" charset="-120"/>
                <a:ea typeface="微軟正黑體" pitchFamily="34" charset="-120"/>
              </a:rPr>
              <a:t>   </a:t>
            </a:r>
            <a:r>
              <a:rPr lang="en-US" altLang="zh-TW" sz="2600" b="1" dirty="0">
                <a:solidFill>
                  <a:srgbClr val="FF0000"/>
                </a:solidFill>
                <a:latin typeface="微軟正黑體" pitchFamily="34" charset="-120"/>
                <a:ea typeface="微軟正黑體" pitchFamily="34" charset="-120"/>
              </a:rPr>
              <a:t>3,500</a:t>
            </a:r>
          </a:p>
          <a:p>
            <a:pPr eaLnBrk="1" hangingPunct="1"/>
            <a:r>
              <a:rPr lang="zh-TW" altLang="en-US" sz="2600" b="1" dirty="0">
                <a:solidFill>
                  <a:srgbClr val="FF0000"/>
                </a:solidFill>
                <a:latin typeface="微軟正黑體" pitchFamily="34" charset="-120"/>
                <a:ea typeface="微軟正黑體" pitchFamily="34" charset="-120"/>
              </a:rPr>
              <a:t>      預付保險費                   </a:t>
            </a:r>
            <a:r>
              <a:rPr lang="en-US" altLang="zh-TW" sz="2600" b="1" dirty="0">
                <a:solidFill>
                  <a:srgbClr val="FF0000"/>
                </a:solidFill>
                <a:latin typeface="微軟正黑體" pitchFamily="34" charset="-120"/>
                <a:ea typeface="微軟正黑體" pitchFamily="34" charset="-120"/>
              </a:rPr>
              <a:t>3,500</a:t>
            </a:r>
          </a:p>
        </p:txBody>
      </p:sp>
      <p:sp>
        <p:nvSpPr>
          <p:cNvPr id="19" name="文字方塊 18"/>
          <p:cNvSpPr txBox="1">
            <a:spLocks noChangeArrowheads="1"/>
          </p:cNvSpPr>
          <p:nvPr/>
        </p:nvSpPr>
        <p:spPr bwMode="auto">
          <a:xfrm>
            <a:off x="2032298" y="5206525"/>
            <a:ext cx="4815742" cy="892552"/>
          </a:xfrm>
          <a:prstGeom prst="rect">
            <a:avLst/>
          </a:prstGeom>
          <a:noFill/>
          <a:ln w="9525">
            <a:noFill/>
            <a:miter lim="800000"/>
            <a:headEnd/>
            <a:tailEnd/>
          </a:ln>
        </p:spPr>
        <p:txBody>
          <a:bodyPr wrap="none">
            <a:spAutoFit/>
          </a:bodyPr>
          <a:lstStyle/>
          <a:p>
            <a:pPr eaLnBrk="1" hangingPunct="1"/>
            <a:r>
              <a:rPr lang="zh-TW" altLang="en-US" sz="2600" b="1" dirty="0">
                <a:solidFill>
                  <a:srgbClr val="FF0000"/>
                </a:solidFill>
                <a:latin typeface="微軟正黑體" pitchFamily="34" charset="-120"/>
                <a:ea typeface="微軟正黑體" pitchFamily="34" charset="-120"/>
              </a:rPr>
              <a:t>預付廣告費      </a:t>
            </a:r>
            <a:r>
              <a:rPr lang="zh-TW" altLang="en-US" sz="2600" b="1" dirty="0" smtClean="0">
                <a:solidFill>
                  <a:srgbClr val="FF0000"/>
                </a:solidFill>
                <a:latin typeface="微軟正黑體" pitchFamily="34" charset="-120"/>
                <a:ea typeface="微軟正黑體" pitchFamily="34" charset="-120"/>
              </a:rPr>
              <a:t>  </a:t>
            </a:r>
            <a:r>
              <a:rPr lang="en-US" altLang="zh-TW" sz="2600" b="1" dirty="0">
                <a:solidFill>
                  <a:srgbClr val="FF0000"/>
                </a:solidFill>
                <a:latin typeface="微軟正黑體" pitchFamily="34" charset="-120"/>
                <a:ea typeface="微軟正黑體" pitchFamily="34" charset="-120"/>
              </a:rPr>
              <a:t>1,000</a:t>
            </a:r>
          </a:p>
          <a:p>
            <a:pPr eaLnBrk="1" hangingPunct="1"/>
            <a:r>
              <a:rPr lang="zh-TW" altLang="en-US" sz="2600" b="1" dirty="0">
                <a:solidFill>
                  <a:srgbClr val="FF0000"/>
                </a:solidFill>
                <a:latin typeface="微軟正黑體" pitchFamily="34" charset="-120"/>
                <a:ea typeface="微軟正黑體" pitchFamily="34" charset="-120"/>
              </a:rPr>
              <a:t>        廣 告 費                       </a:t>
            </a:r>
            <a:r>
              <a:rPr lang="en-US" altLang="zh-TW" sz="2600" b="1" dirty="0">
                <a:solidFill>
                  <a:srgbClr val="FF0000"/>
                </a:solidFill>
                <a:latin typeface="微軟正黑體" pitchFamily="34" charset="-120"/>
                <a:ea typeface="微軟正黑體" pitchFamily="34" charset="-120"/>
              </a:rPr>
              <a:t>1,000</a:t>
            </a:r>
            <a:endParaRPr lang="zh-TW" altLang="en-US" sz="26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23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4903996"/>
            <a:ext cx="7560840" cy="1082359"/>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115616" y="3284984"/>
            <a:ext cx="7560840" cy="1080120"/>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sz="quarter" idx="11"/>
          </p:nvPr>
        </p:nvSpPr>
        <p:spPr/>
        <p:txBody>
          <a:bodyPr/>
          <a:lstStyle/>
          <a:p>
            <a:r>
              <a:rPr lang="en-US" altLang="zh-TW" dirty="0" smtClean="0"/>
              <a:t>260</a:t>
            </a:r>
            <a:endParaRPr lang="zh-TW" altLang="en-US" dirty="0"/>
          </a:p>
        </p:txBody>
      </p:sp>
      <p:sp>
        <p:nvSpPr>
          <p:cNvPr id="3" name="文字版面配置區 2"/>
          <p:cNvSpPr>
            <a:spLocks noGrp="1"/>
          </p:cNvSpPr>
          <p:nvPr>
            <p:ph type="body" sz="quarter" idx="10"/>
          </p:nvPr>
        </p:nvSpPr>
        <p:spPr/>
        <p:txBody>
          <a:bodyPr/>
          <a:lstStyle/>
          <a:p>
            <a:pPr marL="0" eaLnBrk="1" hangingPunct="1">
              <a:defRPr/>
            </a:pPr>
            <a:r>
              <a:rPr lang="en-US" altLang="zh-TW" sz="2800" dirty="0"/>
              <a:t>(</a:t>
            </a:r>
            <a:r>
              <a:rPr lang="zh-TW" altLang="en-US" sz="2800" dirty="0"/>
              <a:t>四</a:t>
            </a:r>
            <a:r>
              <a:rPr lang="en-US" altLang="zh-TW" sz="2800" dirty="0"/>
              <a:t>)</a:t>
            </a:r>
            <a:r>
              <a:rPr lang="zh-TW" altLang="en-US" sz="2800" dirty="0"/>
              <a:t>美亞商店</a:t>
            </a:r>
            <a:r>
              <a:rPr lang="en-US" altLang="zh-TW" sz="2800" dirty="0" smtClean="0"/>
              <a:t>106</a:t>
            </a:r>
            <a:r>
              <a:rPr lang="zh-TW" altLang="en-US" sz="2800" dirty="0" smtClean="0"/>
              <a:t>年</a:t>
            </a:r>
            <a:r>
              <a:rPr lang="en-US" altLang="zh-TW" sz="2800" dirty="0"/>
              <a:t>11</a:t>
            </a:r>
            <a:r>
              <a:rPr lang="zh-TW" altLang="en-US" sz="2800" dirty="0"/>
              <a:t>月</a:t>
            </a:r>
            <a:r>
              <a:rPr lang="en-US" altLang="zh-TW" sz="2800" dirty="0"/>
              <a:t>1</a:t>
            </a:r>
            <a:r>
              <a:rPr lang="zh-TW" altLang="en-US" sz="2800" dirty="0"/>
              <a:t>日收到客戶三個月期票</a:t>
            </a:r>
            <a:r>
              <a:rPr lang="zh-TW" altLang="en-US" sz="2800" dirty="0" smtClean="0"/>
              <a:t>乙</a:t>
            </a:r>
            <a:br>
              <a:rPr lang="zh-TW" altLang="en-US" sz="2800" dirty="0" smtClean="0"/>
            </a:br>
            <a:r>
              <a:rPr lang="zh-TW" altLang="en-US" sz="2800" dirty="0" smtClean="0"/>
              <a:t>       紙</a:t>
            </a:r>
            <a:r>
              <a:rPr lang="en-US" altLang="zh-TW" sz="2800" dirty="0"/>
              <a:t>$80,000</a:t>
            </a:r>
            <a:r>
              <a:rPr lang="zh-TW" altLang="en-US" sz="2800" dirty="0"/>
              <a:t>，附月息</a:t>
            </a:r>
            <a:r>
              <a:rPr lang="en-US" altLang="zh-TW" sz="2800" dirty="0"/>
              <a:t>6</a:t>
            </a:r>
            <a:r>
              <a:rPr lang="zh-TW" altLang="en-US" sz="2800" dirty="0"/>
              <a:t>厘，用以抵償其貨欠，試</a:t>
            </a:r>
            <a:br>
              <a:rPr lang="zh-TW" altLang="en-US" sz="2800" dirty="0"/>
            </a:br>
            <a:r>
              <a:rPr lang="zh-TW" altLang="en-US" sz="2800" dirty="0"/>
              <a:t>       分別作成各有關分錄</a:t>
            </a:r>
            <a:r>
              <a:rPr lang="zh-TW" altLang="en-US" sz="2800" dirty="0" smtClean="0"/>
              <a:t>。</a:t>
            </a:r>
            <a:endParaRPr lang="en-US" altLang="zh-TW" sz="2800" dirty="0" smtClean="0"/>
          </a:p>
          <a:p>
            <a:pPr eaLnBrk="1" hangingPunct="1"/>
            <a:r>
              <a:rPr lang="en-US" altLang="zh-TW" sz="2800" dirty="0" smtClean="0"/>
              <a:t>        1.106</a:t>
            </a:r>
            <a:r>
              <a:rPr lang="zh-TW" altLang="en-US" sz="2800" dirty="0" smtClean="0"/>
              <a:t>年</a:t>
            </a:r>
            <a:r>
              <a:rPr lang="en-US" altLang="zh-TW" sz="2800" dirty="0"/>
              <a:t>11</a:t>
            </a:r>
            <a:r>
              <a:rPr lang="zh-TW" altLang="en-US" sz="2800" dirty="0"/>
              <a:t>月</a:t>
            </a:r>
            <a:r>
              <a:rPr lang="en-US" altLang="zh-TW" sz="2800" dirty="0"/>
              <a:t>11</a:t>
            </a:r>
            <a:r>
              <a:rPr lang="zh-TW" altLang="en-US" sz="2800" dirty="0" smtClean="0"/>
              <a:t>日分錄：</a:t>
            </a:r>
            <a:endParaRPr lang="en-US" altLang="zh-TW" sz="2800" dirty="0" smtClean="0"/>
          </a:p>
          <a:p>
            <a:pPr eaLnBrk="1" hangingPunct="1"/>
            <a:endParaRPr lang="en-US" altLang="zh-TW" sz="2800" dirty="0">
              <a:solidFill>
                <a:srgbClr val="FF0000"/>
              </a:solidFill>
            </a:endParaRPr>
          </a:p>
          <a:p>
            <a:pPr eaLnBrk="1" hangingPunct="1"/>
            <a:endParaRPr lang="en-US" altLang="zh-TW" sz="800" dirty="0" smtClean="0">
              <a:solidFill>
                <a:srgbClr val="FF0000"/>
              </a:solidFill>
            </a:endParaRPr>
          </a:p>
          <a:p>
            <a:pPr eaLnBrk="1" hangingPunct="1">
              <a:spcBef>
                <a:spcPts val="1200"/>
              </a:spcBef>
            </a:pPr>
            <a:r>
              <a:rPr lang="en-US" altLang="zh-TW" sz="2800" dirty="0" smtClean="0"/>
              <a:t>        2.106</a:t>
            </a:r>
            <a:r>
              <a:rPr lang="zh-TW" altLang="en-US" sz="2800" dirty="0" smtClean="0"/>
              <a:t>年</a:t>
            </a:r>
            <a:r>
              <a:rPr lang="en-US" altLang="zh-TW" sz="2800" dirty="0"/>
              <a:t>12</a:t>
            </a:r>
            <a:r>
              <a:rPr lang="zh-TW" altLang="en-US" sz="2800" dirty="0"/>
              <a:t>月</a:t>
            </a:r>
            <a:r>
              <a:rPr lang="en-US" altLang="zh-TW" sz="2800" dirty="0"/>
              <a:t>31</a:t>
            </a:r>
            <a:r>
              <a:rPr lang="zh-TW" altLang="en-US" sz="2800" dirty="0"/>
              <a:t>日調整分錄</a:t>
            </a:r>
            <a:r>
              <a:rPr lang="zh-TW" altLang="en-US" sz="2800" dirty="0" smtClean="0"/>
              <a:t>：</a:t>
            </a:r>
            <a:endParaRPr lang="en-US" altLang="zh-TW" sz="2800" dirty="0"/>
          </a:p>
        </p:txBody>
      </p:sp>
      <p:sp>
        <p:nvSpPr>
          <p:cNvPr id="8" name="文字方塊 7"/>
          <p:cNvSpPr txBox="1">
            <a:spLocks noChangeArrowheads="1"/>
          </p:cNvSpPr>
          <p:nvPr/>
        </p:nvSpPr>
        <p:spPr bwMode="auto">
          <a:xfrm>
            <a:off x="1166663" y="3343611"/>
            <a:ext cx="4514377" cy="969496"/>
          </a:xfrm>
          <a:prstGeom prst="rect">
            <a:avLst/>
          </a:prstGeom>
          <a:noFill/>
          <a:ln w="9525">
            <a:noFill/>
            <a:miter lim="800000"/>
            <a:headEnd/>
            <a:tailEnd/>
          </a:ln>
        </p:spPr>
        <p:txBody>
          <a:bodyPr wrap="none">
            <a:spAutoFit/>
          </a:bodyPr>
          <a:lstStyle/>
          <a:p>
            <a:pPr eaLnBrk="1" hangingPunct="1">
              <a:spcBef>
                <a:spcPts val="600"/>
              </a:spcBef>
            </a:pPr>
            <a:r>
              <a:rPr lang="zh-TW" altLang="en-US" sz="2600" b="1" dirty="0">
                <a:solidFill>
                  <a:srgbClr val="FF0000"/>
                </a:solidFill>
                <a:latin typeface="微軟正黑體" pitchFamily="34" charset="-120"/>
                <a:ea typeface="微軟正黑體" pitchFamily="34" charset="-120"/>
              </a:rPr>
              <a:t> 應收票據        </a:t>
            </a:r>
            <a:r>
              <a:rPr lang="en-US" altLang="zh-TW" sz="2600" b="1" dirty="0">
                <a:solidFill>
                  <a:srgbClr val="FF0000"/>
                </a:solidFill>
                <a:latin typeface="微軟正黑體" pitchFamily="34" charset="-120"/>
                <a:ea typeface="微軟正黑體" pitchFamily="34" charset="-120"/>
              </a:rPr>
              <a:t>80,000</a:t>
            </a:r>
          </a:p>
          <a:p>
            <a:pPr eaLnBrk="1" hangingPunct="1">
              <a:spcBef>
                <a:spcPts val="600"/>
              </a:spcBef>
            </a:pPr>
            <a:r>
              <a:rPr lang="zh-TW" altLang="en-US" sz="2600" b="1" dirty="0">
                <a:solidFill>
                  <a:srgbClr val="FF0000"/>
                </a:solidFill>
                <a:latin typeface="微軟正黑體" pitchFamily="34" charset="-120"/>
                <a:ea typeface="微軟正黑體" pitchFamily="34" charset="-120"/>
              </a:rPr>
              <a:t>         應收帳款              </a:t>
            </a:r>
            <a:r>
              <a:rPr lang="en-US" altLang="zh-TW" sz="2600" b="1" dirty="0">
                <a:solidFill>
                  <a:srgbClr val="FF0000"/>
                </a:solidFill>
                <a:latin typeface="微軟正黑體" pitchFamily="34" charset="-120"/>
                <a:ea typeface="微軟正黑體" pitchFamily="34" charset="-120"/>
              </a:rPr>
              <a:t>80,000</a:t>
            </a:r>
            <a:endParaRPr lang="zh-TW" altLang="en-US" sz="2600" b="1" dirty="0"/>
          </a:p>
        </p:txBody>
      </p:sp>
      <p:sp>
        <p:nvSpPr>
          <p:cNvPr id="9" name="文字方塊 8"/>
          <p:cNvSpPr txBox="1">
            <a:spLocks noChangeArrowheads="1"/>
          </p:cNvSpPr>
          <p:nvPr/>
        </p:nvSpPr>
        <p:spPr bwMode="auto">
          <a:xfrm>
            <a:off x="1093638" y="4971332"/>
            <a:ext cx="4532010" cy="969496"/>
          </a:xfrm>
          <a:prstGeom prst="rect">
            <a:avLst/>
          </a:prstGeom>
          <a:noFill/>
          <a:ln w="9525">
            <a:noFill/>
            <a:miter lim="800000"/>
            <a:headEnd/>
            <a:tailEnd/>
          </a:ln>
        </p:spPr>
        <p:txBody>
          <a:bodyPr wrap="none">
            <a:spAutoFit/>
          </a:bodyPr>
          <a:lstStyle/>
          <a:p>
            <a:pPr eaLnBrk="1" hangingPunct="1">
              <a:spcBef>
                <a:spcPts val="600"/>
              </a:spcBef>
            </a:pPr>
            <a:r>
              <a:rPr lang="zh-TW" altLang="en-US" sz="2600" b="1" dirty="0">
                <a:solidFill>
                  <a:srgbClr val="FF0000"/>
                </a:solidFill>
                <a:latin typeface="微軟正黑體" pitchFamily="34" charset="-120"/>
                <a:ea typeface="微軟正黑體" pitchFamily="34" charset="-120"/>
              </a:rPr>
              <a:t>  應收利息             </a:t>
            </a:r>
            <a:r>
              <a:rPr lang="en-US" altLang="zh-TW" sz="2600" b="1" dirty="0">
                <a:solidFill>
                  <a:srgbClr val="FF0000"/>
                </a:solidFill>
                <a:latin typeface="微軟正黑體" pitchFamily="34" charset="-120"/>
                <a:ea typeface="微軟正黑體" pitchFamily="34" charset="-120"/>
              </a:rPr>
              <a:t>960</a:t>
            </a:r>
          </a:p>
          <a:p>
            <a:pPr eaLnBrk="1" hangingPunct="1">
              <a:spcBef>
                <a:spcPts val="600"/>
              </a:spcBef>
            </a:pPr>
            <a:r>
              <a:rPr lang="zh-TW" altLang="en-US" sz="2600" b="1" dirty="0">
                <a:solidFill>
                  <a:srgbClr val="FF0000"/>
                </a:solidFill>
                <a:latin typeface="微軟正黑體" pitchFamily="34" charset="-120"/>
                <a:ea typeface="微軟正黑體" pitchFamily="34" charset="-120"/>
              </a:rPr>
              <a:t>          利息收入                  </a:t>
            </a:r>
            <a:r>
              <a:rPr lang="zh-TW" altLang="en-US" sz="2600" b="1" dirty="0" smtClean="0">
                <a:solidFill>
                  <a:srgbClr val="FF0000"/>
                </a:solidFill>
                <a:latin typeface="微軟正黑體" pitchFamily="34" charset="-120"/>
                <a:ea typeface="微軟正黑體" pitchFamily="34" charset="-120"/>
              </a:rPr>
              <a:t> </a:t>
            </a:r>
            <a:r>
              <a:rPr lang="en-US" altLang="zh-TW" sz="2600" b="1" dirty="0" smtClean="0">
                <a:solidFill>
                  <a:srgbClr val="FF0000"/>
                </a:solidFill>
                <a:latin typeface="微軟正黑體" pitchFamily="34" charset="-120"/>
                <a:ea typeface="微軟正黑體" pitchFamily="34" charset="-120"/>
              </a:rPr>
              <a:t>960</a:t>
            </a:r>
            <a:endParaRPr lang="zh-TW" altLang="en-US" sz="2600" b="1" dirty="0"/>
          </a:p>
        </p:txBody>
      </p:sp>
    </p:spTree>
    <p:extLst>
      <p:ext uri="{BB962C8B-B14F-4D97-AF65-F5344CB8AC3E}">
        <p14:creationId xmlns:p14="http://schemas.microsoft.com/office/powerpoint/2010/main" val="1012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400" decel="100000"/>
                                        <p:tgtEl>
                                          <p:spTgt spid="8"/>
                                        </p:tgtEl>
                                      </p:cBhvr>
                                    </p:animEffect>
                                    <p:anim calcmode="lin" valueType="num">
                                      <p:cBhvr>
                                        <p:cTn id="8" dur="400" decel="100000" fill="hold"/>
                                        <p:tgtEl>
                                          <p:spTgt spid="8"/>
                                        </p:tgtEl>
                                        <p:attrNameLst>
                                          <p:attrName>style.rotation</p:attrName>
                                        </p:attrNameLst>
                                      </p:cBhvr>
                                      <p:tavLst>
                                        <p:tav tm="0">
                                          <p:val>
                                            <p:fltVal val="-90"/>
                                          </p:val>
                                        </p:tav>
                                        <p:tav tm="100000">
                                          <p:val>
                                            <p:fltVal val="0"/>
                                          </p:val>
                                        </p:tav>
                                      </p:tavLst>
                                    </p:anim>
                                    <p:anim calcmode="lin" valueType="num">
                                      <p:cBhvr>
                                        <p:cTn id="9" dur="400" decel="100000" fill="hold"/>
                                        <p:tgtEl>
                                          <p:spTgt spid="8"/>
                                        </p:tgtEl>
                                        <p:attrNameLst>
                                          <p:attrName>ppt_x</p:attrName>
                                        </p:attrNameLst>
                                      </p:cBhvr>
                                      <p:tavLst>
                                        <p:tav tm="0">
                                          <p:val>
                                            <p:strVal val="#ppt_x+0.4"/>
                                          </p:val>
                                        </p:tav>
                                        <p:tav tm="100000">
                                          <p:val>
                                            <p:strVal val="#ppt_x-0.05"/>
                                          </p:val>
                                        </p:tav>
                                      </p:tavLst>
                                    </p:anim>
                                    <p:anim calcmode="lin" valueType="num">
                                      <p:cBhvr>
                                        <p:cTn id="10" dur="400" decel="100000" fill="hold"/>
                                        <p:tgtEl>
                                          <p:spTgt spid="8"/>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400" decel="100000"/>
                                        <p:tgtEl>
                                          <p:spTgt spid="9"/>
                                        </p:tgtEl>
                                      </p:cBhvr>
                                    </p:animEffect>
                                    <p:anim calcmode="lin" valueType="num">
                                      <p:cBhvr>
                                        <p:cTn id="18" dur="400" decel="100000" fill="hold"/>
                                        <p:tgtEl>
                                          <p:spTgt spid="9"/>
                                        </p:tgtEl>
                                        <p:attrNameLst>
                                          <p:attrName>style.rotation</p:attrName>
                                        </p:attrNameLst>
                                      </p:cBhvr>
                                      <p:tavLst>
                                        <p:tav tm="0">
                                          <p:val>
                                            <p:fltVal val="-90"/>
                                          </p:val>
                                        </p:tav>
                                        <p:tav tm="100000">
                                          <p:val>
                                            <p:fltVal val="0"/>
                                          </p:val>
                                        </p:tav>
                                      </p:tavLst>
                                    </p:anim>
                                    <p:anim calcmode="lin" valueType="num">
                                      <p:cBhvr>
                                        <p:cTn id="19" dur="400" decel="100000" fill="hold"/>
                                        <p:tgtEl>
                                          <p:spTgt spid="9"/>
                                        </p:tgtEl>
                                        <p:attrNameLst>
                                          <p:attrName>ppt_x</p:attrName>
                                        </p:attrNameLst>
                                      </p:cBhvr>
                                      <p:tavLst>
                                        <p:tav tm="0">
                                          <p:val>
                                            <p:strVal val="#ppt_x+0.4"/>
                                          </p:val>
                                        </p:tav>
                                        <p:tav tm="100000">
                                          <p:val>
                                            <p:strVal val="#ppt_x-0.05"/>
                                          </p:val>
                                        </p:tav>
                                      </p:tavLst>
                                    </p:anim>
                                    <p:anim calcmode="lin" valueType="num">
                                      <p:cBhvr>
                                        <p:cTn id="20" dur="400" decel="100000" fill="hold"/>
                                        <p:tgtEl>
                                          <p:spTgt spid="9"/>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616" y="3284984"/>
            <a:ext cx="7560840" cy="2088232"/>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sz="quarter" idx="11"/>
          </p:nvPr>
        </p:nvSpPr>
        <p:spPr/>
        <p:txBody>
          <a:bodyPr/>
          <a:lstStyle/>
          <a:p>
            <a:r>
              <a:rPr lang="en-US" altLang="zh-TW" dirty="0" smtClean="0"/>
              <a:t>260</a:t>
            </a:r>
            <a:endParaRPr lang="zh-TW" altLang="en-US" dirty="0"/>
          </a:p>
        </p:txBody>
      </p:sp>
      <p:sp>
        <p:nvSpPr>
          <p:cNvPr id="3" name="文字版面配置區 2"/>
          <p:cNvSpPr>
            <a:spLocks noGrp="1"/>
          </p:cNvSpPr>
          <p:nvPr>
            <p:ph type="body" sz="quarter" idx="10"/>
          </p:nvPr>
        </p:nvSpPr>
        <p:spPr/>
        <p:txBody>
          <a:bodyPr/>
          <a:lstStyle/>
          <a:p>
            <a:pPr marL="0" eaLnBrk="1" hangingPunct="1">
              <a:defRPr/>
            </a:pPr>
            <a:r>
              <a:rPr lang="en-US" altLang="zh-TW" sz="2800" dirty="0"/>
              <a:t>(</a:t>
            </a:r>
            <a:r>
              <a:rPr lang="zh-TW" altLang="en-US" sz="2800" dirty="0"/>
              <a:t>四</a:t>
            </a:r>
            <a:r>
              <a:rPr lang="en-US" altLang="zh-TW" sz="2800" dirty="0"/>
              <a:t>)</a:t>
            </a:r>
            <a:r>
              <a:rPr lang="zh-TW" altLang="en-US" sz="2800" dirty="0"/>
              <a:t>美亞商店</a:t>
            </a:r>
            <a:r>
              <a:rPr lang="en-US" altLang="zh-TW" sz="2800" dirty="0" smtClean="0"/>
              <a:t>106</a:t>
            </a:r>
            <a:r>
              <a:rPr lang="zh-TW" altLang="en-US" sz="2800" dirty="0" smtClean="0"/>
              <a:t>年</a:t>
            </a:r>
            <a:r>
              <a:rPr lang="en-US" altLang="zh-TW" sz="2800" dirty="0"/>
              <a:t>11</a:t>
            </a:r>
            <a:r>
              <a:rPr lang="zh-TW" altLang="en-US" sz="2800" dirty="0"/>
              <a:t>月</a:t>
            </a:r>
            <a:r>
              <a:rPr lang="en-US" altLang="zh-TW" sz="2800" dirty="0"/>
              <a:t>1</a:t>
            </a:r>
            <a:r>
              <a:rPr lang="zh-TW" altLang="en-US" sz="2800" dirty="0"/>
              <a:t>日收到客戶三個月期票</a:t>
            </a:r>
            <a:r>
              <a:rPr lang="zh-TW" altLang="en-US" sz="2800" dirty="0" smtClean="0"/>
              <a:t>乙</a:t>
            </a:r>
            <a:br>
              <a:rPr lang="zh-TW" altLang="en-US" sz="2800" dirty="0" smtClean="0"/>
            </a:br>
            <a:r>
              <a:rPr lang="zh-TW" altLang="en-US" sz="2800" dirty="0" smtClean="0"/>
              <a:t>       紙</a:t>
            </a:r>
            <a:r>
              <a:rPr lang="en-US" altLang="zh-TW" sz="2800" dirty="0"/>
              <a:t>$80,000</a:t>
            </a:r>
            <a:r>
              <a:rPr lang="zh-TW" altLang="en-US" sz="2800" dirty="0"/>
              <a:t>，附月息</a:t>
            </a:r>
            <a:r>
              <a:rPr lang="en-US" altLang="zh-TW" sz="2800" dirty="0"/>
              <a:t>6</a:t>
            </a:r>
            <a:r>
              <a:rPr lang="zh-TW" altLang="en-US" sz="2800" dirty="0"/>
              <a:t>厘，用以抵償其貨欠，試</a:t>
            </a:r>
            <a:br>
              <a:rPr lang="zh-TW" altLang="en-US" sz="2800" dirty="0"/>
            </a:br>
            <a:r>
              <a:rPr lang="zh-TW" altLang="en-US" sz="2800" dirty="0"/>
              <a:t>       分別作成各有關分錄</a:t>
            </a:r>
            <a:r>
              <a:rPr lang="zh-TW" altLang="en-US" sz="2800" dirty="0" smtClean="0"/>
              <a:t>。</a:t>
            </a:r>
            <a:endParaRPr lang="en-US" altLang="zh-TW" sz="2800" dirty="0" smtClean="0"/>
          </a:p>
          <a:p>
            <a:pPr eaLnBrk="1" hangingPunct="1"/>
            <a:r>
              <a:rPr lang="en-US" altLang="zh-TW" sz="2800" dirty="0" smtClean="0"/>
              <a:t>       </a:t>
            </a:r>
            <a:r>
              <a:rPr lang="en-US" altLang="zh-TW" sz="2800" dirty="0" smtClean="0"/>
              <a:t>3.107</a:t>
            </a:r>
            <a:r>
              <a:rPr lang="zh-TW" altLang="en-US" sz="2800" dirty="0" smtClean="0"/>
              <a:t>年</a:t>
            </a:r>
            <a:r>
              <a:rPr lang="en-US" altLang="zh-TW" sz="2800" dirty="0"/>
              <a:t>1</a:t>
            </a:r>
            <a:r>
              <a:rPr lang="zh-TW" altLang="en-US" sz="2800" dirty="0"/>
              <a:t>月</a:t>
            </a:r>
            <a:r>
              <a:rPr lang="en-US" altLang="zh-TW" sz="2800" dirty="0"/>
              <a:t>31</a:t>
            </a:r>
            <a:r>
              <a:rPr lang="zh-TW" altLang="en-US" sz="2800" dirty="0"/>
              <a:t>日到期時分錄：</a:t>
            </a:r>
            <a:endParaRPr lang="en-US" altLang="zh-TW" sz="2800" dirty="0"/>
          </a:p>
        </p:txBody>
      </p:sp>
      <p:sp>
        <p:nvSpPr>
          <p:cNvPr id="8" name="文字方塊 7"/>
          <p:cNvSpPr txBox="1">
            <a:spLocks noChangeArrowheads="1"/>
          </p:cNvSpPr>
          <p:nvPr/>
        </p:nvSpPr>
        <p:spPr bwMode="auto">
          <a:xfrm>
            <a:off x="1166663" y="3308775"/>
            <a:ext cx="4753224" cy="2046714"/>
          </a:xfrm>
          <a:prstGeom prst="rect">
            <a:avLst/>
          </a:prstGeom>
          <a:noFill/>
          <a:ln w="9525">
            <a:noFill/>
            <a:miter lim="800000"/>
            <a:headEnd/>
            <a:tailEnd/>
          </a:ln>
        </p:spPr>
        <p:txBody>
          <a:bodyPr wrap="none">
            <a:spAutoFit/>
          </a:bodyPr>
          <a:lstStyle/>
          <a:p>
            <a:pPr eaLnBrk="1" hangingPunct="1">
              <a:spcBef>
                <a:spcPts val="600"/>
              </a:spcBef>
            </a:pPr>
            <a:r>
              <a:rPr lang="zh-TW" altLang="en-US" sz="2800" b="1" dirty="0">
                <a:solidFill>
                  <a:srgbClr val="FF0000"/>
                </a:solidFill>
                <a:latin typeface="微軟正黑體" pitchFamily="34" charset="-120"/>
                <a:ea typeface="微軟正黑體" pitchFamily="34" charset="-120"/>
              </a:rPr>
              <a:t>現 　   金         </a:t>
            </a:r>
            <a:r>
              <a:rPr lang="en-US" altLang="zh-TW" sz="2800" b="1" dirty="0">
                <a:solidFill>
                  <a:srgbClr val="FF0000"/>
                </a:solidFill>
                <a:latin typeface="微軟正黑體" pitchFamily="34" charset="-120"/>
                <a:ea typeface="微軟正黑體" pitchFamily="34" charset="-120"/>
              </a:rPr>
              <a:t>81,440</a:t>
            </a:r>
          </a:p>
          <a:p>
            <a:pPr eaLnBrk="1" hangingPunct="1">
              <a:spcBef>
                <a:spcPts val="600"/>
              </a:spcBef>
            </a:pPr>
            <a:r>
              <a:rPr lang="en-US" altLang="zh-TW" sz="2800" b="1" dirty="0">
                <a:solidFill>
                  <a:srgbClr val="FF0000"/>
                </a:solidFill>
                <a:latin typeface="微軟正黑體" pitchFamily="34" charset="-120"/>
                <a:ea typeface="微軟正黑體" pitchFamily="34" charset="-120"/>
              </a:rPr>
              <a:t>    </a:t>
            </a:r>
            <a:r>
              <a:rPr lang="zh-TW" altLang="en-US" sz="2800" b="1" dirty="0">
                <a:solidFill>
                  <a:srgbClr val="FF0000"/>
                </a:solidFill>
                <a:latin typeface="微軟正黑體" pitchFamily="34" charset="-120"/>
                <a:ea typeface="微軟正黑體" pitchFamily="34" charset="-120"/>
              </a:rPr>
              <a:t>　應收票據              </a:t>
            </a:r>
            <a:r>
              <a:rPr lang="en-US" altLang="zh-TW" sz="2800" b="1" dirty="0">
                <a:solidFill>
                  <a:srgbClr val="FF0000"/>
                </a:solidFill>
                <a:latin typeface="微軟正黑體" pitchFamily="34" charset="-120"/>
                <a:ea typeface="微軟正黑體" pitchFamily="34" charset="-120"/>
              </a:rPr>
              <a:t>80,000</a:t>
            </a:r>
          </a:p>
          <a:p>
            <a:pPr eaLnBrk="1" hangingPunct="1">
              <a:spcBef>
                <a:spcPts val="600"/>
              </a:spcBef>
            </a:pPr>
            <a:r>
              <a:rPr lang="en-US" altLang="zh-TW" sz="2800" b="1" dirty="0">
                <a:solidFill>
                  <a:srgbClr val="FF0000"/>
                </a:solidFill>
                <a:latin typeface="微軟正黑體" pitchFamily="34" charset="-120"/>
                <a:ea typeface="微軟正黑體" pitchFamily="34" charset="-120"/>
              </a:rPr>
              <a:t>   </a:t>
            </a:r>
            <a:r>
              <a:rPr lang="zh-TW" altLang="en-US" sz="2800" b="1" dirty="0">
                <a:solidFill>
                  <a:srgbClr val="FF0000"/>
                </a:solidFill>
                <a:latin typeface="微軟正黑體" pitchFamily="34" charset="-120"/>
                <a:ea typeface="微軟正黑體" pitchFamily="34" charset="-120"/>
              </a:rPr>
              <a:t>　 應收利息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960</a:t>
            </a:r>
          </a:p>
          <a:p>
            <a:pPr eaLnBrk="1" hangingPunct="1">
              <a:spcBef>
                <a:spcPts val="600"/>
              </a:spcBef>
            </a:pPr>
            <a:r>
              <a:rPr lang="en-US" altLang="zh-TW" sz="2800" b="1" dirty="0">
                <a:solidFill>
                  <a:srgbClr val="FF0000"/>
                </a:solidFill>
                <a:latin typeface="微軟正黑體" pitchFamily="34" charset="-120"/>
                <a:ea typeface="微軟正黑體" pitchFamily="34" charset="-120"/>
              </a:rPr>
              <a:t>   </a:t>
            </a:r>
            <a:r>
              <a:rPr lang="zh-TW" altLang="en-US" sz="2800" b="1" dirty="0">
                <a:solidFill>
                  <a:srgbClr val="FF0000"/>
                </a:solidFill>
                <a:latin typeface="微軟正黑體" pitchFamily="34" charset="-120"/>
                <a:ea typeface="微軟正黑體" pitchFamily="34" charset="-120"/>
              </a:rPr>
              <a:t>　 利息收入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480</a:t>
            </a:r>
          </a:p>
        </p:txBody>
      </p:sp>
    </p:spTree>
    <p:extLst>
      <p:ext uri="{BB962C8B-B14F-4D97-AF65-F5344CB8AC3E}">
        <p14:creationId xmlns:p14="http://schemas.microsoft.com/office/powerpoint/2010/main" val="41864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400" decel="100000"/>
                                        <p:tgtEl>
                                          <p:spTgt spid="8"/>
                                        </p:tgtEl>
                                      </p:cBhvr>
                                    </p:animEffect>
                                    <p:anim calcmode="lin" valueType="num">
                                      <p:cBhvr>
                                        <p:cTn id="8" dur="400" decel="100000" fill="hold"/>
                                        <p:tgtEl>
                                          <p:spTgt spid="8"/>
                                        </p:tgtEl>
                                        <p:attrNameLst>
                                          <p:attrName>style.rotation</p:attrName>
                                        </p:attrNameLst>
                                      </p:cBhvr>
                                      <p:tavLst>
                                        <p:tav tm="0">
                                          <p:val>
                                            <p:fltVal val="-90"/>
                                          </p:val>
                                        </p:tav>
                                        <p:tav tm="100000">
                                          <p:val>
                                            <p:fltVal val="0"/>
                                          </p:val>
                                        </p:tav>
                                      </p:tavLst>
                                    </p:anim>
                                    <p:anim calcmode="lin" valueType="num">
                                      <p:cBhvr>
                                        <p:cTn id="9" dur="400" decel="100000" fill="hold"/>
                                        <p:tgtEl>
                                          <p:spTgt spid="8"/>
                                        </p:tgtEl>
                                        <p:attrNameLst>
                                          <p:attrName>ppt_x</p:attrName>
                                        </p:attrNameLst>
                                      </p:cBhvr>
                                      <p:tavLst>
                                        <p:tav tm="0">
                                          <p:val>
                                            <p:strVal val="#ppt_x+0.4"/>
                                          </p:val>
                                        </p:tav>
                                        <p:tav tm="100000">
                                          <p:val>
                                            <p:strVal val="#ppt_x-0.05"/>
                                          </p:val>
                                        </p:tav>
                                      </p:tavLst>
                                    </p:anim>
                                    <p:anim calcmode="lin" valueType="num">
                                      <p:cBhvr>
                                        <p:cTn id="10" dur="400" decel="100000" fill="hold"/>
                                        <p:tgtEl>
                                          <p:spTgt spid="8"/>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15616" y="5026765"/>
            <a:ext cx="7560840" cy="1494434"/>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sz="quarter" idx="10"/>
          </p:nvPr>
        </p:nvSpPr>
        <p:spPr/>
        <p:txBody>
          <a:bodyPr/>
          <a:lstStyle/>
          <a:p>
            <a:pPr marL="0" eaLnBrk="1" hangingPunct="1">
              <a:defRPr/>
            </a:pPr>
            <a:r>
              <a:rPr lang="en-US" altLang="zh-TW" sz="2800" dirty="0"/>
              <a:t>(</a:t>
            </a:r>
            <a:r>
              <a:rPr lang="zh-TW" altLang="en-US" sz="2800" dirty="0"/>
              <a:t>五</a:t>
            </a:r>
            <a:r>
              <a:rPr lang="en-US" altLang="zh-TW" sz="2800" dirty="0"/>
              <a:t>)</a:t>
            </a:r>
            <a:r>
              <a:rPr lang="en-US" altLang="zh-TW" sz="2800" dirty="0" smtClean="0"/>
              <a:t>106</a:t>
            </a:r>
            <a:r>
              <a:rPr lang="zh-TW" altLang="en-US" sz="2800" dirty="0" smtClean="0"/>
              <a:t>年</a:t>
            </a:r>
            <a:r>
              <a:rPr lang="en-US" altLang="zh-TW" sz="2800" dirty="0"/>
              <a:t>12</a:t>
            </a:r>
            <a:r>
              <a:rPr lang="zh-TW" altLang="en-US" sz="2800" dirty="0"/>
              <a:t>月</a:t>
            </a:r>
            <a:r>
              <a:rPr lang="en-US" altLang="zh-TW" sz="2800" dirty="0"/>
              <a:t>31</a:t>
            </a:r>
            <a:r>
              <a:rPr lang="zh-TW" altLang="en-US" sz="2800" dirty="0"/>
              <a:t>日十二月份薪資尚未支付</a:t>
            </a:r>
            <a:r>
              <a:rPr lang="en-US" altLang="zh-TW" sz="2800" dirty="0"/>
              <a:t>$30,000</a:t>
            </a:r>
            <a:r>
              <a:rPr lang="zh-TW" altLang="en-US" sz="2800" dirty="0"/>
              <a:t>，</a:t>
            </a:r>
            <a:br>
              <a:rPr lang="zh-TW" altLang="en-US" sz="2800" dirty="0"/>
            </a:br>
            <a:r>
              <a:rPr lang="zh-TW" altLang="en-US" sz="2800" dirty="0"/>
              <a:t>　   </a:t>
            </a:r>
            <a:r>
              <a:rPr lang="en-US" altLang="zh-TW" sz="2800" dirty="0" smtClean="0"/>
              <a:t>107</a:t>
            </a:r>
            <a:r>
              <a:rPr lang="zh-TW" altLang="en-US" sz="2800" dirty="0" smtClean="0"/>
              <a:t>年</a:t>
            </a:r>
            <a:r>
              <a:rPr lang="en-US" altLang="zh-TW" sz="2800" dirty="0"/>
              <a:t>1</a:t>
            </a:r>
            <a:r>
              <a:rPr lang="zh-TW" altLang="en-US" sz="2800" dirty="0"/>
              <a:t>月</a:t>
            </a:r>
            <a:r>
              <a:rPr lang="en-US" altLang="zh-TW" sz="2800" dirty="0"/>
              <a:t>15</a:t>
            </a:r>
            <a:r>
              <a:rPr lang="zh-TW" altLang="en-US" sz="2800" dirty="0"/>
              <a:t>日支付去年十二月份及本月</a:t>
            </a:r>
            <a:r>
              <a:rPr lang="en-US" altLang="zh-TW" sz="2800" dirty="0"/>
              <a:t>10</a:t>
            </a:r>
            <a:r>
              <a:rPr lang="zh-TW" altLang="en-US" sz="2800" dirty="0"/>
              <a:t>日薪</a:t>
            </a:r>
            <a:br>
              <a:rPr lang="zh-TW" altLang="en-US" sz="2800" dirty="0"/>
            </a:br>
            <a:r>
              <a:rPr lang="zh-TW" altLang="en-US" sz="2800" dirty="0"/>
              <a:t>       資共</a:t>
            </a:r>
            <a:r>
              <a:rPr lang="en-US" altLang="zh-TW" sz="2800" dirty="0"/>
              <a:t>$40,000</a:t>
            </a:r>
            <a:r>
              <a:rPr lang="zh-TW" altLang="en-US" sz="2800" dirty="0"/>
              <a:t>，試分別作成各有關分錄</a:t>
            </a:r>
            <a:r>
              <a:rPr lang="zh-TW" altLang="en-US" sz="2800" dirty="0" smtClean="0"/>
              <a:t>。</a:t>
            </a:r>
            <a:endParaRPr lang="en-US" altLang="zh-TW" sz="2800" dirty="0" smtClean="0"/>
          </a:p>
          <a:p>
            <a:pPr eaLnBrk="1" hangingPunct="1"/>
            <a:r>
              <a:rPr lang="en-US" altLang="zh-TW" sz="2800" dirty="0" smtClean="0"/>
              <a:t>       (1)106/12/31</a:t>
            </a:r>
            <a:endParaRPr lang="en-US" altLang="zh-TW" sz="2800" dirty="0"/>
          </a:p>
          <a:p>
            <a:pPr eaLnBrk="1" hangingPunct="1"/>
            <a:r>
              <a:rPr lang="zh-TW" altLang="en-US" sz="2800" dirty="0">
                <a:solidFill>
                  <a:srgbClr val="FF0000"/>
                </a:solidFill>
              </a:rPr>
              <a:t>     </a:t>
            </a:r>
            <a:endParaRPr lang="en-US" altLang="zh-TW" sz="2800" dirty="0">
              <a:solidFill>
                <a:srgbClr val="FF0000"/>
              </a:solidFill>
            </a:endParaRPr>
          </a:p>
          <a:p>
            <a:pPr eaLnBrk="1" hangingPunct="1"/>
            <a:endParaRPr lang="en-US" altLang="zh-TW" sz="2800" dirty="0">
              <a:solidFill>
                <a:srgbClr val="FF0000"/>
              </a:solidFill>
            </a:endParaRPr>
          </a:p>
          <a:p>
            <a:pPr eaLnBrk="1" hangingPunct="1">
              <a:spcBef>
                <a:spcPts val="1800"/>
              </a:spcBef>
            </a:pPr>
            <a:r>
              <a:rPr lang="en-US" altLang="zh-TW" sz="2800" dirty="0" smtClean="0"/>
              <a:t>       (2)107/1/15</a:t>
            </a:r>
            <a:endParaRPr lang="en-US" altLang="zh-TW" sz="2800" dirty="0"/>
          </a:p>
          <a:p>
            <a:pPr eaLnBrk="1" hangingPunct="1"/>
            <a:r>
              <a:rPr lang="zh-TW" altLang="en-US" sz="2800" dirty="0">
                <a:solidFill>
                  <a:srgbClr val="FF0000"/>
                </a:solidFill>
              </a:rPr>
              <a:t>     </a:t>
            </a:r>
          </a:p>
          <a:p>
            <a:pPr marL="0" eaLnBrk="1" hangingPunct="1">
              <a:defRPr/>
            </a:pPr>
            <a:endParaRPr lang="zh-TW" altLang="en-US" sz="2800" dirty="0"/>
          </a:p>
        </p:txBody>
      </p:sp>
      <p:sp>
        <p:nvSpPr>
          <p:cNvPr id="6" name="矩形 5"/>
          <p:cNvSpPr/>
          <p:nvPr/>
        </p:nvSpPr>
        <p:spPr>
          <a:xfrm>
            <a:off x="1115616" y="3284983"/>
            <a:ext cx="7560840" cy="1137647"/>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sz="quarter" idx="11"/>
          </p:nvPr>
        </p:nvSpPr>
        <p:spPr/>
        <p:txBody>
          <a:bodyPr/>
          <a:lstStyle/>
          <a:p>
            <a:r>
              <a:rPr lang="en-US" altLang="zh-TW" dirty="0" smtClean="0"/>
              <a:t>260</a:t>
            </a:r>
            <a:endParaRPr lang="zh-TW" altLang="en-US" dirty="0"/>
          </a:p>
        </p:txBody>
      </p:sp>
      <p:sp>
        <p:nvSpPr>
          <p:cNvPr id="4" name="文字方塊 3"/>
          <p:cNvSpPr txBox="1">
            <a:spLocks noChangeArrowheads="1"/>
          </p:cNvSpPr>
          <p:nvPr/>
        </p:nvSpPr>
        <p:spPr bwMode="auto">
          <a:xfrm>
            <a:off x="1315442" y="3371508"/>
            <a:ext cx="4810125" cy="954088"/>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薪資支出   　 </a:t>
            </a:r>
            <a:r>
              <a:rPr lang="en-US" altLang="zh-TW" sz="2800" b="1" dirty="0">
                <a:solidFill>
                  <a:srgbClr val="FF0000"/>
                </a:solidFill>
                <a:latin typeface="微軟正黑體" pitchFamily="34" charset="-120"/>
                <a:ea typeface="微軟正黑體" pitchFamily="34" charset="-120"/>
              </a:rPr>
              <a:t>30,000</a:t>
            </a:r>
          </a:p>
          <a:p>
            <a:pPr eaLnBrk="1" hangingPunct="1"/>
            <a:r>
              <a:rPr lang="zh-TW" altLang="en-US" sz="2800" b="1" dirty="0">
                <a:solidFill>
                  <a:srgbClr val="FF0000"/>
                </a:solidFill>
                <a:latin typeface="微軟正黑體" pitchFamily="34" charset="-120"/>
                <a:ea typeface="微軟正黑體" pitchFamily="34" charset="-120"/>
              </a:rPr>
              <a:t>        應付薪資    　　   </a:t>
            </a:r>
            <a:r>
              <a:rPr lang="en-US" altLang="zh-TW" sz="2800" b="1" dirty="0">
                <a:solidFill>
                  <a:srgbClr val="FF0000"/>
                </a:solidFill>
                <a:latin typeface="微軟正黑體" pitchFamily="34" charset="-120"/>
                <a:ea typeface="微軟正黑體" pitchFamily="34" charset="-120"/>
              </a:rPr>
              <a:t>30,000</a:t>
            </a:r>
          </a:p>
        </p:txBody>
      </p:sp>
      <p:sp>
        <p:nvSpPr>
          <p:cNvPr id="5" name="文字方塊 4"/>
          <p:cNvSpPr txBox="1">
            <a:spLocks noChangeArrowheads="1"/>
          </p:cNvSpPr>
          <p:nvPr/>
        </p:nvSpPr>
        <p:spPr bwMode="auto">
          <a:xfrm>
            <a:off x="1309092" y="5092132"/>
            <a:ext cx="4842992" cy="138499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應付薪資   　 </a:t>
            </a:r>
            <a:r>
              <a:rPr lang="en-US" altLang="zh-TW" sz="2800" b="1" dirty="0">
                <a:solidFill>
                  <a:srgbClr val="FF0000"/>
                </a:solidFill>
                <a:latin typeface="微軟正黑體" pitchFamily="34" charset="-120"/>
                <a:ea typeface="微軟正黑體" pitchFamily="34" charset="-120"/>
              </a:rPr>
              <a:t>30,000</a:t>
            </a:r>
          </a:p>
          <a:p>
            <a:pPr eaLnBrk="1" hangingPunct="1"/>
            <a:r>
              <a:rPr lang="zh-TW" altLang="en-US" sz="2800" b="1" dirty="0">
                <a:solidFill>
                  <a:srgbClr val="FF0000"/>
                </a:solidFill>
                <a:latin typeface="微軟正黑體" pitchFamily="34" charset="-120"/>
                <a:ea typeface="微軟正黑體" pitchFamily="34" charset="-120"/>
              </a:rPr>
              <a:t>薪資支出   　 </a:t>
            </a:r>
            <a:r>
              <a:rPr lang="en-US" altLang="zh-TW" sz="2800" b="1" dirty="0">
                <a:solidFill>
                  <a:srgbClr val="FF0000"/>
                </a:solidFill>
                <a:latin typeface="微軟正黑體" pitchFamily="34" charset="-120"/>
                <a:ea typeface="微軟正黑體" pitchFamily="34" charset="-120"/>
              </a:rPr>
              <a:t>10,000</a:t>
            </a:r>
          </a:p>
          <a:p>
            <a:pPr eaLnBrk="1" hangingPunct="1"/>
            <a:r>
              <a:rPr lang="zh-TW" altLang="en-US" sz="2800" b="1" dirty="0">
                <a:solidFill>
                  <a:srgbClr val="FF0000"/>
                </a:solidFill>
                <a:latin typeface="微軟正黑體" pitchFamily="34" charset="-120"/>
                <a:ea typeface="微軟正黑體" pitchFamily="34" charset="-120"/>
              </a:rPr>
              <a:t>        </a:t>
            </a:r>
            <a:r>
              <a:rPr lang="zh-TW" altLang="en-US" sz="2800" b="1" dirty="0" smtClean="0">
                <a:solidFill>
                  <a:srgbClr val="FF0000"/>
                </a:solidFill>
                <a:latin typeface="微軟正黑體" pitchFamily="34" charset="-120"/>
                <a:ea typeface="微軟正黑體" pitchFamily="34" charset="-120"/>
              </a:rPr>
              <a:t>現　　金      </a:t>
            </a:r>
            <a:r>
              <a:rPr lang="zh-TW" altLang="en-US" sz="2800" b="1" dirty="0">
                <a:solidFill>
                  <a:srgbClr val="FF0000"/>
                </a:solidFill>
                <a:latin typeface="微軟正黑體" pitchFamily="34" charset="-120"/>
                <a:ea typeface="微軟正黑體" pitchFamily="34" charset="-120"/>
              </a:rPr>
              <a:t>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40,000</a:t>
            </a:r>
            <a:endParaRPr lang="zh-TW" altLang="en-US" sz="28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4257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decel="100000"/>
                                        <p:tgtEl>
                                          <p:spTgt spid="4"/>
                                        </p:tgtEl>
                                      </p:cBhvr>
                                    </p:animEffect>
                                    <p:anim calcmode="lin" valueType="num">
                                      <p:cBhvr>
                                        <p:cTn id="8" dur="400" decel="100000" fill="hold"/>
                                        <p:tgtEl>
                                          <p:spTgt spid="4"/>
                                        </p:tgtEl>
                                        <p:attrNameLst>
                                          <p:attrName>style.rotation</p:attrName>
                                        </p:attrNameLst>
                                      </p:cBhvr>
                                      <p:tavLst>
                                        <p:tav tm="0">
                                          <p:val>
                                            <p:fltVal val="-90"/>
                                          </p:val>
                                        </p:tav>
                                        <p:tav tm="100000">
                                          <p:val>
                                            <p:fltVal val="0"/>
                                          </p:val>
                                        </p:tav>
                                      </p:tavLst>
                                    </p:anim>
                                    <p:anim calcmode="lin" valueType="num">
                                      <p:cBhvr>
                                        <p:cTn id="9" dur="400" decel="100000" fill="hold"/>
                                        <p:tgtEl>
                                          <p:spTgt spid="4"/>
                                        </p:tgtEl>
                                        <p:attrNameLst>
                                          <p:attrName>ppt_x</p:attrName>
                                        </p:attrNameLst>
                                      </p:cBhvr>
                                      <p:tavLst>
                                        <p:tav tm="0">
                                          <p:val>
                                            <p:strVal val="#ppt_x+0.4"/>
                                          </p:val>
                                        </p:tav>
                                        <p:tav tm="100000">
                                          <p:val>
                                            <p:strVal val="#ppt_x-0.05"/>
                                          </p:val>
                                        </p:tav>
                                      </p:tavLst>
                                    </p:anim>
                                    <p:anim calcmode="lin" valueType="num">
                                      <p:cBhvr>
                                        <p:cTn id="10" dur="400" decel="100000" fill="hold"/>
                                        <p:tgtEl>
                                          <p:spTgt spid="4"/>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400" decel="100000"/>
                                        <p:tgtEl>
                                          <p:spTgt spid="5"/>
                                        </p:tgtEl>
                                      </p:cBhvr>
                                    </p:animEffect>
                                    <p:anim calcmode="lin" valueType="num">
                                      <p:cBhvr>
                                        <p:cTn id="18" dur="400" decel="100000" fill="hold"/>
                                        <p:tgtEl>
                                          <p:spTgt spid="5"/>
                                        </p:tgtEl>
                                        <p:attrNameLst>
                                          <p:attrName>style.rotation</p:attrName>
                                        </p:attrNameLst>
                                      </p:cBhvr>
                                      <p:tavLst>
                                        <p:tav tm="0">
                                          <p:val>
                                            <p:fltVal val="-90"/>
                                          </p:val>
                                        </p:tav>
                                        <p:tav tm="100000">
                                          <p:val>
                                            <p:fltVal val="0"/>
                                          </p:val>
                                        </p:tav>
                                      </p:tavLst>
                                    </p:anim>
                                    <p:anim calcmode="lin" valueType="num">
                                      <p:cBhvr>
                                        <p:cTn id="19" dur="400" decel="100000" fill="hold"/>
                                        <p:tgtEl>
                                          <p:spTgt spid="5"/>
                                        </p:tgtEl>
                                        <p:attrNameLst>
                                          <p:attrName>ppt_x</p:attrName>
                                        </p:attrNameLst>
                                      </p:cBhvr>
                                      <p:tavLst>
                                        <p:tav tm="0">
                                          <p:val>
                                            <p:strVal val="#ppt_x+0.4"/>
                                          </p:val>
                                        </p:tav>
                                        <p:tav tm="100000">
                                          <p:val>
                                            <p:strVal val="#ppt_x-0.05"/>
                                          </p:val>
                                        </p:tav>
                                      </p:tavLst>
                                    </p:anim>
                                    <p:anim calcmode="lin" valueType="num">
                                      <p:cBhvr>
                                        <p:cTn id="20" dur="400" decel="100000" fill="hold"/>
                                        <p:tgtEl>
                                          <p:spTgt spid="5"/>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a:t>
            </a:r>
            <a:r>
              <a:rPr lang="en-US" altLang="zh-TW" dirty="0" smtClean="0"/>
              <a:t>60</a:t>
            </a:r>
            <a:endParaRPr lang="zh-TW" altLang="en-US" dirty="0"/>
          </a:p>
        </p:txBody>
      </p:sp>
      <p:sp>
        <p:nvSpPr>
          <p:cNvPr id="3" name="文字版面配置區 2"/>
          <p:cNvSpPr>
            <a:spLocks noGrp="1"/>
          </p:cNvSpPr>
          <p:nvPr>
            <p:ph type="body" sz="quarter" idx="10"/>
          </p:nvPr>
        </p:nvSpPr>
        <p:spPr/>
        <p:txBody>
          <a:bodyPr/>
          <a:lstStyle/>
          <a:p>
            <a:pPr marL="0" eaLnBrk="1" hangingPunct="1">
              <a:defRPr/>
            </a:pPr>
            <a:r>
              <a:rPr lang="en-US" altLang="zh-TW" sz="2800" dirty="0"/>
              <a:t>(</a:t>
            </a:r>
            <a:r>
              <a:rPr lang="zh-TW" altLang="en-US" sz="2800" dirty="0"/>
              <a:t>六</a:t>
            </a:r>
            <a:r>
              <a:rPr lang="en-US" altLang="zh-TW" sz="2800" dirty="0"/>
              <a:t>)</a:t>
            </a:r>
            <a:r>
              <a:rPr lang="zh-TW" altLang="en-US" sz="2800" dirty="0"/>
              <a:t>嘉瑜商店期初用品盤存餘額</a:t>
            </a:r>
            <a:r>
              <a:rPr lang="en-US" altLang="zh-TW" sz="2800" dirty="0"/>
              <a:t>$600</a:t>
            </a:r>
            <a:r>
              <a:rPr lang="zh-TW" altLang="en-US" sz="2800" dirty="0"/>
              <a:t>，</a:t>
            </a:r>
            <a:r>
              <a:rPr lang="en-US" altLang="zh-TW" sz="2800" dirty="0"/>
              <a:t>8/1</a:t>
            </a:r>
            <a:r>
              <a:rPr lang="zh-TW" altLang="en-US" sz="2800" dirty="0"/>
              <a:t>購入文具</a:t>
            </a:r>
            <a:br>
              <a:rPr lang="zh-TW" altLang="en-US" sz="2800" dirty="0"/>
            </a:br>
            <a:r>
              <a:rPr lang="zh-TW" altLang="en-US" sz="2800" dirty="0"/>
              <a:t>　   紙張</a:t>
            </a:r>
            <a:r>
              <a:rPr lang="en-US" altLang="zh-TW" sz="2800" dirty="0"/>
              <a:t>$2,800</a:t>
            </a:r>
            <a:r>
              <a:rPr lang="zh-TW" altLang="en-US" sz="2800" dirty="0"/>
              <a:t>，期末尚有</a:t>
            </a:r>
            <a:r>
              <a:rPr lang="en-US" altLang="zh-TW" sz="2800" dirty="0"/>
              <a:t>$720</a:t>
            </a:r>
            <a:r>
              <a:rPr lang="zh-TW" altLang="en-US" sz="2800" dirty="0"/>
              <a:t>未耗用，分別</a:t>
            </a:r>
            <a:r>
              <a:rPr lang="zh-TW" altLang="en-US" sz="2800" dirty="0" smtClean="0"/>
              <a:t>依</a:t>
            </a:r>
            <a:r>
              <a:rPr lang="zh-TW" altLang="en-US" sz="2800" kern="100" dirty="0">
                <a:cs typeface="Courier New" panose="02070309020205020404" pitchFamily="49" charset="0"/>
              </a:rPr>
              <a:t>先</a:t>
            </a:r>
            <a:r>
              <a:rPr lang="zh-TW" altLang="en-US" sz="2800" kern="100" dirty="0" smtClean="0">
                <a:cs typeface="Courier New" panose="02070309020205020404" pitchFamily="49" charset="0"/>
              </a:rPr>
              <a:t>實</a:t>
            </a:r>
            <a:r>
              <a:rPr lang="en-US" altLang="zh-TW" sz="2800" kern="100" dirty="0" smtClean="0">
                <a:cs typeface="Courier New" panose="02070309020205020404" pitchFamily="49" charset="0"/>
              </a:rPr>
              <a:t/>
            </a:r>
            <a:br>
              <a:rPr lang="en-US" altLang="zh-TW" sz="2800" kern="100" dirty="0" smtClean="0">
                <a:cs typeface="Courier New" panose="02070309020205020404" pitchFamily="49" charset="0"/>
              </a:rPr>
            </a:br>
            <a:r>
              <a:rPr lang="zh-TW" altLang="en-US" sz="2800" kern="100" dirty="0" smtClean="0">
                <a:cs typeface="Courier New" panose="02070309020205020404" pitchFamily="49" charset="0"/>
              </a:rPr>
              <a:t>       後</a:t>
            </a:r>
            <a:r>
              <a:rPr lang="zh-TW" altLang="en-US" sz="2800" kern="100" dirty="0">
                <a:cs typeface="Courier New" panose="02070309020205020404" pitchFamily="49" charset="0"/>
              </a:rPr>
              <a:t>虛</a:t>
            </a:r>
            <a:r>
              <a:rPr lang="zh-TW" altLang="en-US" sz="2800" kern="100" dirty="0" smtClean="0">
                <a:cs typeface="Courier New" panose="02070309020205020404" pitchFamily="49" charset="0"/>
              </a:rPr>
              <a:t>法</a:t>
            </a:r>
            <a:r>
              <a:rPr lang="zh-TW" altLang="en-US" sz="2800" dirty="0" smtClean="0"/>
              <a:t>及先虛後實法作成</a:t>
            </a:r>
            <a:r>
              <a:rPr lang="zh-TW" altLang="en-US" sz="2800" dirty="0"/>
              <a:t>調整分錄。</a:t>
            </a:r>
          </a:p>
        </p:txBody>
      </p:sp>
      <p:graphicFrame>
        <p:nvGraphicFramePr>
          <p:cNvPr id="6" name="表格 5"/>
          <p:cNvGraphicFramePr>
            <a:graphicFrameLocks noGrp="1"/>
          </p:cNvGraphicFramePr>
          <p:nvPr>
            <p:extLst>
              <p:ext uri="{D42A27DB-BD31-4B8C-83A1-F6EECF244321}">
                <p14:modId xmlns:p14="http://schemas.microsoft.com/office/powerpoint/2010/main" val="1459685132"/>
              </p:ext>
            </p:extLst>
          </p:nvPr>
        </p:nvGraphicFramePr>
        <p:xfrm>
          <a:off x="107950" y="2996952"/>
          <a:ext cx="8891588" cy="1407922"/>
        </p:xfrm>
        <a:graphic>
          <a:graphicData uri="http://schemas.openxmlformats.org/drawingml/2006/table">
            <a:tbl>
              <a:tblPr firstRow="1" firstCol="1" bandRow="1"/>
              <a:tblGrid>
                <a:gridCol w="4427795">
                  <a:extLst>
                    <a:ext uri="{9D8B030D-6E8A-4147-A177-3AD203B41FA5}">
                      <a16:colId xmlns="" xmlns:a16="http://schemas.microsoft.com/office/drawing/2014/main" val="493257609"/>
                    </a:ext>
                  </a:extLst>
                </a:gridCol>
                <a:gridCol w="4463793">
                  <a:extLst>
                    <a:ext uri="{9D8B030D-6E8A-4147-A177-3AD203B41FA5}">
                      <a16:colId xmlns="" xmlns:a16="http://schemas.microsoft.com/office/drawing/2014/main" val="3026106533"/>
                    </a:ext>
                  </a:extLst>
                </a:gridCol>
              </a:tblGrid>
              <a:tr h="409447">
                <a:tc>
                  <a:txBody>
                    <a:bodyPr/>
                    <a:lstStyle/>
                    <a:p>
                      <a:pPr algn="ctr">
                        <a:spcAft>
                          <a:spcPts val="0"/>
                        </a:spcAft>
                      </a:pPr>
                      <a:r>
                        <a:rPr lang="zh-TW" altLang="en-US" sz="2800" b="1" kern="100" dirty="0" smtClean="0">
                          <a:effectLst/>
                          <a:latin typeface="微軟正黑體" panose="020B0604030504040204" pitchFamily="34" charset="-120"/>
                          <a:ea typeface="微軟正黑體" panose="020B0604030504040204" pitchFamily="34" charset="-120"/>
                          <a:cs typeface="Courier New" panose="02070309020205020404" pitchFamily="49" charset="0"/>
                        </a:rPr>
                        <a:t>先實後虛法</a:t>
                      </a:r>
                      <a:endParaRPr lang="zh-TW" sz="2800" b="1" kern="100" dirty="0">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6" marR="68566" marT="9524" marB="0" anchor="ctr">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solidFill>
                      <a:srgbClr val="EFF0F0"/>
                    </a:solidFill>
                  </a:tcPr>
                </a:tc>
                <a:tc>
                  <a:txBody>
                    <a:bodyPr/>
                    <a:lstStyle/>
                    <a:p>
                      <a:pPr algn="ctr">
                        <a:spcAft>
                          <a:spcPts val="0"/>
                        </a:spcAft>
                      </a:pPr>
                      <a:r>
                        <a:rPr lang="zh-TW" altLang="en-US" sz="2800" b="1" kern="100" dirty="0" smtClean="0">
                          <a:effectLst/>
                          <a:latin typeface="微軟正黑體" panose="020B0604030504040204" pitchFamily="34" charset="-120"/>
                          <a:ea typeface="微軟正黑體" panose="020B0604030504040204" pitchFamily="34" charset="-120"/>
                          <a:cs typeface="Courier New" panose="02070309020205020404" pitchFamily="49" charset="0"/>
                        </a:rPr>
                        <a:t>先虛後實法</a:t>
                      </a:r>
                      <a:endParaRPr lang="zh-TW" sz="2800" b="1" kern="100" dirty="0">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66" marR="68566" marT="9524" marB="0" anchor="ctr">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solidFill>
                      <a:srgbClr val="EFF0F0"/>
                    </a:solidFill>
                  </a:tcPr>
                </a:tc>
                <a:extLst>
                  <a:ext uri="{0D108BD9-81ED-4DB2-BD59-A6C34878D82A}">
                    <a16:rowId xmlns="" xmlns:a16="http://schemas.microsoft.com/office/drawing/2014/main" val="3881861044"/>
                  </a:ext>
                </a:extLst>
              </a:tr>
              <a:tr h="971678">
                <a:tc>
                  <a:txBody>
                    <a:bodyPr/>
                    <a:lstStyle/>
                    <a:p>
                      <a:pPr marL="0" algn="r" defTabSz="914400" rtl="0" eaLnBrk="1" latinLnBrk="0" hangingPunct="1">
                        <a:spcAft>
                          <a:spcPts val="0"/>
                        </a:spcAft>
                      </a:pPr>
                      <a:endParaRPr lang="zh-TW" sz="2800" b="1" kern="100" dirty="0">
                        <a:solidFill>
                          <a:schemeClr val="tx1"/>
                        </a:solidFill>
                        <a:effectLst/>
                        <a:latin typeface="細明體" panose="02020509000000000000" pitchFamily="49" charset="-120"/>
                        <a:ea typeface="細明體" panose="02020509000000000000" pitchFamily="49" charset="-120"/>
                        <a:cs typeface="細明體" panose="02020509000000000000" pitchFamily="49" charset="-120"/>
                      </a:endParaRPr>
                    </a:p>
                  </a:txBody>
                  <a:tcPr marL="68566" marR="68566" marT="9524" marB="0" anchor="ctr">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solidFill>
                      <a:srgbClr val="FFFFFF"/>
                    </a:solidFill>
                  </a:tcPr>
                </a:tc>
                <a:tc>
                  <a:txBody>
                    <a:bodyPr/>
                    <a:lstStyle/>
                    <a:p>
                      <a:pPr>
                        <a:spcAft>
                          <a:spcPts val="0"/>
                        </a:spcAft>
                      </a:pPr>
                      <a:endParaRPr lang="zh-TW" sz="2800" b="1"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66" marR="68566" marT="9524" marB="0" anchor="ctr">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solidFill>
                      <a:srgbClr val="FFFFFF"/>
                    </a:solidFill>
                  </a:tcPr>
                </a:tc>
                <a:extLst>
                  <a:ext uri="{0D108BD9-81ED-4DB2-BD59-A6C34878D82A}">
                    <a16:rowId xmlns="" xmlns:a16="http://schemas.microsoft.com/office/drawing/2014/main" val="813154183"/>
                  </a:ext>
                </a:extLst>
              </a:tr>
            </a:tbl>
          </a:graphicData>
        </a:graphic>
      </p:graphicFrame>
      <p:sp>
        <p:nvSpPr>
          <p:cNvPr id="7" name="矩形 10"/>
          <p:cNvSpPr>
            <a:spLocks noChangeArrowheads="1"/>
          </p:cNvSpPr>
          <p:nvPr/>
        </p:nvSpPr>
        <p:spPr bwMode="auto">
          <a:xfrm>
            <a:off x="198438" y="3423990"/>
            <a:ext cx="4319587" cy="954087"/>
          </a:xfrm>
          <a:prstGeom prst="rect">
            <a:avLst/>
          </a:prstGeom>
          <a:noFill/>
          <a:ln w="9525">
            <a:noFill/>
            <a:miter lim="800000"/>
            <a:headEnd/>
            <a:tailEnd/>
          </a:ln>
        </p:spPr>
        <p:txBody>
          <a:bodyPr>
            <a:spAutoFit/>
          </a:bodyPr>
          <a:lstStyle/>
          <a:p>
            <a:pPr eaLnBrk="1" hangingPunct="1"/>
            <a:r>
              <a:rPr lang="zh-TW" altLang="en-US" sz="2800" b="1">
                <a:solidFill>
                  <a:srgbClr val="FF0000"/>
                </a:solidFill>
                <a:latin typeface="微軟正黑體" pitchFamily="34" charset="-120"/>
                <a:ea typeface="微軟正黑體" pitchFamily="34" charset="-120"/>
              </a:rPr>
              <a:t>文具用品  　   </a:t>
            </a:r>
            <a:r>
              <a:rPr lang="en-US" altLang="zh-TW" sz="2800" b="1">
                <a:solidFill>
                  <a:srgbClr val="FF0000"/>
                </a:solidFill>
                <a:latin typeface="微軟正黑體" pitchFamily="34" charset="-120"/>
                <a:ea typeface="微軟正黑體" pitchFamily="34" charset="-120"/>
              </a:rPr>
              <a:t>2,680</a:t>
            </a:r>
          </a:p>
          <a:p>
            <a:pPr eaLnBrk="1" hangingPunct="1"/>
            <a:r>
              <a:rPr lang="zh-TW" altLang="en-US" sz="2800" b="1">
                <a:solidFill>
                  <a:srgbClr val="FF0000"/>
                </a:solidFill>
                <a:latin typeface="微軟正黑體" pitchFamily="34" charset="-120"/>
                <a:ea typeface="微軟正黑體" pitchFamily="34" charset="-120"/>
              </a:rPr>
              <a:t>    　用品盤存     　   </a:t>
            </a:r>
            <a:r>
              <a:rPr lang="en-US" altLang="zh-TW" sz="2800" b="1">
                <a:solidFill>
                  <a:srgbClr val="FF0000"/>
                </a:solidFill>
                <a:latin typeface="微軟正黑體" pitchFamily="34" charset="-120"/>
                <a:ea typeface="微軟正黑體" pitchFamily="34" charset="-120"/>
              </a:rPr>
              <a:t>2,680</a:t>
            </a:r>
          </a:p>
        </p:txBody>
      </p:sp>
      <p:sp>
        <p:nvSpPr>
          <p:cNvPr id="8" name="矩形 10"/>
          <p:cNvSpPr>
            <a:spLocks noChangeArrowheads="1"/>
          </p:cNvSpPr>
          <p:nvPr/>
        </p:nvSpPr>
        <p:spPr bwMode="auto">
          <a:xfrm>
            <a:off x="4562475" y="3429000"/>
            <a:ext cx="4392613" cy="954087"/>
          </a:xfrm>
          <a:prstGeom prst="rect">
            <a:avLst/>
          </a:prstGeom>
          <a:noFill/>
          <a:ln w="9525">
            <a:noFill/>
            <a:miter lim="800000"/>
            <a:headEnd/>
            <a:tailEnd/>
          </a:ln>
        </p:spPr>
        <p:txBody>
          <a:bodyPr>
            <a:spAutoFit/>
          </a:bodyPr>
          <a:lstStyle/>
          <a:p>
            <a:pPr eaLnBrk="1" hangingPunct="1"/>
            <a:r>
              <a:rPr lang="zh-TW" altLang="en-US" sz="2800" b="1" dirty="0">
                <a:solidFill>
                  <a:srgbClr val="FF0000"/>
                </a:solidFill>
                <a:latin typeface="微軟正黑體" pitchFamily="34" charset="-120"/>
                <a:ea typeface="微軟正黑體" pitchFamily="34" charset="-120"/>
              </a:rPr>
              <a:t>用品盤存　　　 </a:t>
            </a:r>
            <a:r>
              <a:rPr lang="en-US" altLang="zh-TW" sz="2800" b="1" dirty="0">
                <a:solidFill>
                  <a:srgbClr val="FF0000"/>
                </a:solidFill>
                <a:latin typeface="微軟正黑體" pitchFamily="34" charset="-120"/>
                <a:ea typeface="微軟正黑體" pitchFamily="34" charset="-120"/>
              </a:rPr>
              <a:t>120</a:t>
            </a:r>
          </a:p>
          <a:p>
            <a:pPr eaLnBrk="1" hangingPunct="1"/>
            <a:r>
              <a:rPr lang="zh-TW" altLang="en-US" sz="2800" b="1" dirty="0">
                <a:solidFill>
                  <a:srgbClr val="FF0000"/>
                </a:solidFill>
                <a:latin typeface="微軟正黑體" pitchFamily="34" charset="-120"/>
                <a:ea typeface="微軟正黑體" pitchFamily="34" charset="-120"/>
              </a:rPr>
              <a:t>　　文具用品   　　     </a:t>
            </a:r>
            <a:r>
              <a:rPr lang="en-US" altLang="zh-TW" sz="2800" b="1" dirty="0">
                <a:solidFill>
                  <a:srgbClr val="FF0000"/>
                </a:solidFill>
                <a:latin typeface="微軟正黑體" pitchFamily="34" charset="-120"/>
                <a:ea typeface="微軟正黑體" pitchFamily="34" charset="-120"/>
              </a:rPr>
              <a:t>120</a:t>
            </a:r>
          </a:p>
        </p:txBody>
      </p:sp>
    </p:spTree>
    <p:extLst>
      <p:ext uri="{BB962C8B-B14F-4D97-AF65-F5344CB8AC3E}">
        <p14:creationId xmlns:p14="http://schemas.microsoft.com/office/powerpoint/2010/main" val="19191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decel="100000"/>
                                        <p:tgtEl>
                                          <p:spTgt spid="7"/>
                                        </p:tgtEl>
                                      </p:cBhvr>
                                    </p:animEffect>
                                    <p:anim calcmode="lin" valueType="num">
                                      <p:cBhvr>
                                        <p:cTn id="8" dur="400" decel="100000" fill="hold"/>
                                        <p:tgtEl>
                                          <p:spTgt spid="7"/>
                                        </p:tgtEl>
                                        <p:attrNameLst>
                                          <p:attrName>style.rotation</p:attrName>
                                        </p:attrNameLst>
                                      </p:cBhvr>
                                      <p:tavLst>
                                        <p:tav tm="0">
                                          <p:val>
                                            <p:fltVal val="-90"/>
                                          </p:val>
                                        </p:tav>
                                        <p:tav tm="100000">
                                          <p:val>
                                            <p:fltVal val="0"/>
                                          </p:val>
                                        </p:tav>
                                      </p:tavLst>
                                    </p:anim>
                                    <p:anim calcmode="lin" valueType="num">
                                      <p:cBhvr>
                                        <p:cTn id="9" dur="400" decel="100000" fill="hold"/>
                                        <p:tgtEl>
                                          <p:spTgt spid="7"/>
                                        </p:tgtEl>
                                        <p:attrNameLst>
                                          <p:attrName>ppt_x</p:attrName>
                                        </p:attrNameLst>
                                      </p:cBhvr>
                                      <p:tavLst>
                                        <p:tav tm="0">
                                          <p:val>
                                            <p:strVal val="#ppt_x+0.4"/>
                                          </p:val>
                                        </p:tav>
                                        <p:tav tm="100000">
                                          <p:val>
                                            <p:strVal val="#ppt_x-0.05"/>
                                          </p:val>
                                        </p:tav>
                                      </p:tavLst>
                                    </p:anim>
                                    <p:anim calcmode="lin" valueType="num">
                                      <p:cBhvr>
                                        <p:cTn id="10" dur="400" decel="100000" fill="hold"/>
                                        <p:tgtEl>
                                          <p:spTgt spid="7"/>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400" decel="100000"/>
                                        <p:tgtEl>
                                          <p:spTgt spid="8"/>
                                        </p:tgtEl>
                                      </p:cBhvr>
                                    </p:animEffect>
                                    <p:anim calcmode="lin" valueType="num">
                                      <p:cBhvr>
                                        <p:cTn id="18" dur="400" decel="100000" fill="hold"/>
                                        <p:tgtEl>
                                          <p:spTgt spid="8"/>
                                        </p:tgtEl>
                                        <p:attrNameLst>
                                          <p:attrName>style.rotation</p:attrName>
                                        </p:attrNameLst>
                                      </p:cBhvr>
                                      <p:tavLst>
                                        <p:tav tm="0">
                                          <p:val>
                                            <p:fltVal val="-90"/>
                                          </p:val>
                                        </p:tav>
                                        <p:tav tm="100000">
                                          <p:val>
                                            <p:fltVal val="0"/>
                                          </p:val>
                                        </p:tav>
                                      </p:tavLst>
                                    </p:anim>
                                    <p:anim calcmode="lin" valueType="num">
                                      <p:cBhvr>
                                        <p:cTn id="19" dur="400" decel="100000" fill="hold"/>
                                        <p:tgtEl>
                                          <p:spTgt spid="8"/>
                                        </p:tgtEl>
                                        <p:attrNameLst>
                                          <p:attrName>ppt_x</p:attrName>
                                        </p:attrNameLst>
                                      </p:cBhvr>
                                      <p:tavLst>
                                        <p:tav tm="0">
                                          <p:val>
                                            <p:strVal val="#ppt_x+0.4"/>
                                          </p:val>
                                        </p:tav>
                                        <p:tav tm="100000">
                                          <p:val>
                                            <p:strVal val="#ppt_x-0.05"/>
                                          </p:val>
                                        </p:tav>
                                      </p:tavLst>
                                    </p:anim>
                                    <p:anim calcmode="lin" valueType="num">
                                      <p:cBhvr>
                                        <p:cTn id="20" dur="400" decel="100000" fill="hold"/>
                                        <p:tgtEl>
                                          <p:spTgt spid="8"/>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solidFill>
                  <a:srgbClr val="009999"/>
                </a:solidFill>
              </a:rPr>
              <a:t>又稱應計基礎、應收應付</a:t>
            </a:r>
            <a:r>
              <a:rPr lang="zh-TW" altLang="en-US" dirty="0" smtClean="0">
                <a:solidFill>
                  <a:srgbClr val="009999"/>
                </a:solidFill>
              </a:rPr>
              <a:t>基礎</a:t>
            </a:r>
            <a:endParaRPr lang="en-US" altLang="zh-TW" dirty="0" smtClean="0">
              <a:solidFill>
                <a:srgbClr val="009999"/>
              </a:solidFill>
            </a:endParaRPr>
          </a:p>
          <a:p>
            <a:pPr marL="457200" indent="-457200">
              <a:buFont typeface="Wingdings" panose="05000000000000000000" pitchFamily="2" charset="2"/>
              <a:buChar char="p"/>
            </a:pPr>
            <a:r>
              <a:rPr lang="zh-TW" altLang="en-US" dirty="0" smtClean="0"/>
              <a:t>係</a:t>
            </a:r>
            <a:r>
              <a:rPr lang="zh-TW" altLang="en-US" dirty="0" smtClean="0">
                <a:solidFill>
                  <a:srgbClr val="009999"/>
                </a:solidFill>
              </a:rPr>
              <a:t>以交易發生的事實</a:t>
            </a:r>
            <a:r>
              <a:rPr lang="zh-TW" altLang="en-US" dirty="0" smtClean="0"/>
              <a:t>，</a:t>
            </a:r>
            <a:r>
              <a:rPr lang="zh-TW" altLang="en-US" dirty="0"/>
              <a:t>作為各項收益與費損認列的</a:t>
            </a:r>
            <a:r>
              <a:rPr lang="zh-TW" altLang="en-US" dirty="0" smtClean="0"/>
              <a:t>標準。</a:t>
            </a:r>
            <a:endParaRPr lang="en-US" altLang="zh-TW" dirty="0" smtClean="0"/>
          </a:p>
          <a:p>
            <a:pPr marL="457200" indent="-457200">
              <a:buFont typeface="Wingdings" panose="05000000000000000000" pitchFamily="2" charset="2"/>
              <a:buChar char="p"/>
            </a:pPr>
            <a:r>
              <a:rPr lang="zh-TW" altLang="en-US" dirty="0"/>
              <a:t>即</a:t>
            </a:r>
            <a:r>
              <a:rPr lang="zh-TW" altLang="en-US" dirty="0" smtClean="0"/>
              <a:t>交易</a:t>
            </a:r>
            <a:r>
              <a:rPr lang="zh-TW" altLang="en-US" dirty="0"/>
              <a:t>事項是於權利、責任實際發生時予以記錄，而不論其現金是否收付</a:t>
            </a:r>
            <a:r>
              <a:rPr lang="zh-TW" altLang="en-US" dirty="0" smtClean="0"/>
              <a:t>。</a:t>
            </a:r>
            <a:endParaRPr lang="zh-TW" altLang="en-US" dirty="0"/>
          </a:p>
        </p:txBody>
      </p:sp>
      <p:sp>
        <p:nvSpPr>
          <p:cNvPr id="3" name="標題 2"/>
          <p:cNvSpPr>
            <a:spLocks noGrp="1"/>
          </p:cNvSpPr>
          <p:nvPr>
            <p:ph type="title"/>
          </p:nvPr>
        </p:nvSpPr>
        <p:spPr/>
        <p:txBody>
          <a:bodyPr/>
          <a:lstStyle/>
          <a:p>
            <a:r>
              <a:rPr lang="zh-TW" altLang="en-US" dirty="0"/>
              <a:t>二、權責發生基礎</a:t>
            </a:r>
          </a:p>
        </p:txBody>
      </p:sp>
      <p:sp>
        <p:nvSpPr>
          <p:cNvPr id="4" name="內容版面配置區 3"/>
          <p:cNvSpPr>
            <a:spLocks noGrp="1"/>
          </p:cNvSpPr>
          <p:nvPr>
            <p:ph sz="quarter" idx="11"/>
          </p:nvPr>
        </p:nvSpPr>
        <p:spPr/>
        <p:txBody>
          <a:bodyPr/>
          <a:lstStyle/>
          <a:p>
            <a:r>
              <a:rPr lang="en-US" altLang="zh-TW" dirty="0" smtClean="0"/>
              <a:t>227</a:t>
            </a:r>
            <a:endParaRPr lang="zh-TW" altLang="en-US" dirty="0"/>
          </a:p>
        </p:txBody>
      </p:sp>
    </p:spTree>
    <p:extLst>
      <p:ext uri="{BB962C8B-B14F-4D97-AF65-F5344CB8AC3E}">
        <p14:creationId xmlns:p14="http://schemas.microsoft.com/office/powerpoint/2010/main" val="74222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2</a:t>
            </a:r>
            <a:endParaRPr lang="zh-TW" altLang="en-US" dirty="0"/>
          </a:p>
        </p:txBody>
      </p:sp>
      <p:sp>
        <p:nvSpPr>
          <p:cNvPr id="3" name="文字版面配置區 2"/>
          <p:cNvSpPr>
            <a:spLocks noGrp="1"/>
          </p:cNvSpPr>
          <p:nvPr>
            <p:ph type="body" sz="quarter" idx="10"/>
          </p:nvPr>
        </p:nvSpPr>
        <p:spPr/>
        <p:txBody>
          <a:bodyPr/>
          <a:lstStyle/>
          <a:p>
            <a:pPr algn="just" eaLnBrk="1" hangingPunct="1"/>
            <a:r>
              <a:rPr lang="zh-TW" altLang="en-US" dirty="0"/>
              <a:t>今年底賒銷商品</a:t>
            </a:r>
            <a:r>
              <a:rPr lang="en-US" altLang="zh-TW" dirty="0"/>
              <a:t>$80,000</a:t>
            </a:r>
            <a:r>
              <a:rPr lang="zh-TW" altLang="en-US" dirty="0"/>
              <a:t>，直到下年初收貨款時</a:t>
            </a:r>
            <a:r>
              <a:rPr lang="zh-TW" altLang="en-US" dirty="0" smtClean="0"/>
              <a:t>，</a:t>
            </a:r>
            <a:endParaRPr lang="en-US" altLang="zh-TW" dirty="0" smtClean="0"/>
          </a:p>
          <a:p>
            <a:pPr algn="just" eaLnBrk="1" hangingPunct="1"/>
            <a:r>
              <a:rPr lang="zh-TW" altLang="en-US" dirty="0" smtClean="0"/>
              <a:t>在</a:t>
            </a:r>
            <a:r>
              <a:rPr lang="zh-TW" altLang="en-US" dirty="0"/>
              <a:t>權責發生基礎下</a:t>
            </a:r>
            <a:r>
              <a:rPr lang="zh-TW" altLang="en-US" dirty="0" smtClean="0"/>
              <a:t>，</a:t>
            </a:r>
            <a:r>
              <a:rPr lang="zh-TW" altLang="en-US" dirty="0"/>
              <a:t>今年底應作分錄為　　　</a:t>
            </a:r>
            <a:endParaRPr lang="en-US" altLang="zh-TW" dirty="0"/>
          </a:p>
          <a:p>
            <a:pPr algn="just" eaLnBrk="1" hangingPunct="1">
              <a:spcBef>
                <a:spcPts val="1200"/>
              </a:spcBef>
            </a:pPr>
            <a:r>
              <a:rPr lang="zh-TW" altLang="en-US" dirty="0"/>
              <a:t>  </a:t>
            </a:r>
            <a:r>
              <a:rPr lang="zh-TW" altLang="en-US" dirty="0">
                <a:solidFill>
                  <a:srgbClr val="0033CC"/>
                </a:solidFill>
              </a:rPr>
              <a:t>應收帳款　　　  </a:t>
            </a:r>
            <a:r>
              <a:rPr lang="en-US" altLang="zh-TW" dirty="0">
                <a:solidFill>
                  <a:srgbClr val="0033CC"/>
                </a:solidFill>
              </a:rPr>
              <a:t>80,000</a:t>
            </a:r>
          </a:p>
          <a:p>
            <a:pPr algn="just" eaLnBrk="1" hangingPunct="1"/>
            <a:r>
              <a:rPr lang="zh-TW" altLang="en-US" dirty="0">
                <a:solidFill>
                  <a:srgbClr val="0033CC"/>
                </a:solidFill>
              </a:rPr>
              <a:t>　  　銷貨收入　　　　　  </a:t>
            </a:r>
            <a:r>
              <a:rPr lang="en-US" altLang="zh-TW" dirty="0">
                <a:solidFill>
                  <a:srgbClr val="0033CC"/>
                </a:solidFill>
              </a:rPr>
              <a:t>80,000</a:t>
            </a:r>
          </a:p>
          <a:p>
            <a:pPr algn="just" eaLnBrk="1" hangingPunct="1">
              <a:spcBef>
                <a:spcPts val="1200"/>
              </a:spcBef>
            </a:pPr>
            <a:r>
              <a:rPr lang="zh-TW" altLang="en-US" dirty="0"/>
              <a:t>下年初收到現金時再作　</a:t>
            </a:r>
            <a:endParaRPr lang="en-US" altLang="zh-TW" dirty="0"/>
          </a:p>
          <a:p>
            <a:pPr algn="just" eaLnBrk="1" hangingPunct="1"/>
            <a:r>
              <a:rPr lang="zh-TW" altLang="en-US" dirty="0"/>
              <a:t>  </a:t>
            </a:r>
            <a:r>
              <a:rPr lang="zh-TW" altLang="en-US" dirty="0">
                <a:solidFill>
                  <a:srgbClr val="0033CC"/>
                </a:solidFill>
              </a:rPr>
              <a:t>現　　金　　　  </a:t>
            </a:r>
            <a:r>
              <a:rPr lang="en-US" altLang="zh-TW" dirty="0">
                <a:solidFill>
                  <a:srgbClr val="0033CC"/>
                </a:solidFill>
              </a:rPr>
              <a:t>80,000</a:t>
            </a:r>
          </a:p>
          <a:p>
            <a:pPr algn="just" eaLnBrk="1" hangingPunct="1"/>
            <a:r>
              <a:rPr lang="zh-TW" altLang="en-US" dirty="0">
                <a:solidFill>
                  <a:srgbClr val="0033CC"/>
                </a:solidFill>
              </a:rPr>
              <a:t>　　　應收帳款　　　　　  </a:t>
            </a:r>
            <a:r>
              <a:rPr lang="en-US" altLang="zh-TW" dirty="0" smtClean="0">
                <a:solidFill>
                  <a:srgbClr val="0033CC"/>
                </a:solidFill>
              </a:rPr>
              <a:t>80,000</a:t>
            </a:r>
            <a:endParaRPr lang="en-US" altLang="zh-TW" dirty="0" smtClean="0"/>
          </a:p>
          <a:p>
            <a:pPr algn="just">
              <a:spcBef>
                <a:spcPts val="600"/>
              </a:spcBef>
            </a:pPr>
            <a:r>
              <a:rPr lang="en-US" altLang="zh-TW" dirty="0" smtClean="0">
                <a:solidFill>
                  <a:srgbClr val="FF0066"/>
                </a:solidFill>
              </a:rPr>
              <a:t>》</a:t>
            </a:r>
            <a:r>
              <a:rPr lang="zh-TW" altLang="en-US" dirty="0" smtClean="0">
                <a:solidFill>
                  <a:srgbClr val="FF0066"/>
                </a:solidFill>
              </a:rPr>
              <a:t>於</a:t>
            </a:r>
            <a:r>
              <a:rPr lang="zh-TW" altLang="en-US" dirty="0">
                <a:solidFill>
                  <a:srgbClr val="FF0066"/>
                </a:solidFill>
              </a:rPr>
              <a:t>本年度認列銷貨收入</a:t>
            </a:r>
            <a:r>
              <a:rPr lang="en-US" altLang="zh-TW" dirty="0">
                <a:solidFill>
                  <a:srgbClr val="FF0066"/>
                </a:solidFill>
              </a:rPr>
              <a:t>$80,000</a:t>
            </a:r>
            <a:r>
              <a:rPr lang="zh-TW" altLang="en-US" dirty="0">
                <a:solidFill>
                  <a:srgbClr val="FF0066"/>
                </a:solidFill>
              </a:rPr>
              <a:t>，符合交易事實。</a:t>
            </a:r>
          </a:p>
          <a:p>
            <a:pPr algn="just">
              <a:spcBef>
                <a:spcPts val="600"/>
              </a:spcBef>
            </a:pPr>
            <a:r>
              <a:rPr lang="zh-TW" altLang="en-US" dirty="0"/>
              <a:t>同理，費損發生於今年底，但下年初才支付現金</a:t>
            </a:r>
            <a:r>
              <a:rPr lang="zh-TW" altLang="en-US" dirty="0" smtClean="0"/>
              <a:t>，</a:t>
            </a:r>
            <a:endParaRPr lang="en-US" altLang="zh-TW" dirty="0" smtClean="0"/>
          </a:p>
          <a:p>
            <a:pPr algn="just"/>
            <a:r>
              <a:rPr lang="zh-TW" altLang="en-US" dirty="0" smtClean="0"/>
              <a:t>該</a:t>
            </a:r>
            <a:r>
              <a:rPr lang="zh-TW" altLang="en-US" dirty="0"/>
              <a:t>項費損仍應列為今年度之費損。</a:t>
            </a:r>
          </a:p>
        </p:txBody>
      </p:sp>
      <p:sp>
        <p:nvSpPr>
          <p:cNvPr id="4" name="內容版面配置區 3"/>
          <p:cNvSpPr>
            <a:spLocks noGrp="1"/>
          </p:cNvSpPr>
          <p:nvPr>
            <p:ph sz="quarter" idx="11"/>
          </p:nvPr>
        </p:nvSpPr>
        <p:spPr/>
        <p:txBody>
          <a:bodyPr/>
          <a:lstStyle/>
          <a:p>
            <a:r>
              <a:rPr lang="en-US" altLang="zh-TW" dirty="0" smtClean="0"/>
              <a:t>227</a:t>
            </a:r>
            <a:endParaRPr lang="zh-TW" altLang="en-US" dirty="0"/>
          </a:p>
        </p:txBody>
      </p:sp>
    </p:spTree>
    <p:extLst>
      <p:ext uri="{BB962C8B-B14F-4D97-AF65-F5344CB8AC3E}">
        <p14:creationId xmlns:p14="http://schemas.microsoft.com/office/powerpoint/2010/main" val="392420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5" end="5"/>
                                            </p:txEl>
                                          </p:spTgt>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1"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2" dur="1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8" end="8"/>
                                            </p:txEl>
                                          </p:spTgt>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p:cTn id="6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6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64"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smtClean="0"/>
              <a:t>在</a:t>
            </a:r>
            <a:r>
              <a:rPr lang="zh-TW" altLang="en-US" dirty="0"/>
              <a:t>權責發生基礎下，收益於確定應收時，費損於確定應付時，即行入帳，以計得會計期間真實之收益與費</a:t>
            </a:r>
            <a:r>
              <a:rPr lang="zh-TW" altLang="en-US" dirty="0" smtClean="0"/>
              <a:t>損。</a:t>
            </a:r>
            <a:endParaRPr lang="en-US" altLang="zh-TW" dirty="0" smtClean="0"/>
          </a:p>
          <a:p>
            <a:pPr marL="457200" indent="-457200">
              <a:buFont typeface="Wingdings" panose="05000000000000000000" pitchFamily="2" charset="2"/>
              <a:buChar char="p"/>
            </a:pPr>
            <a:r>
              <a:rPr lang="zh-TW" altLang="en-US" dirty="0" smtClean="0"/>
              <a:t>國際</a:t>
            </a:r>
            <a:r>
              <a:rPr lang="zh-TW" altLang="en-US" dirty="0"/>
              <a:t>會計準則規定企業應採</a:t>
            </a:r>
            <a:r>
              <a:rPr lang="zh-TW" altLang="en-US" dirty="0">
                <a:solidFill>
                  <a:srgbClr val="009999"/>
                </a:solidFill>
              </a:rPr>
              <a:t>權責發生基礎</a:t>
            </a:r>
            <a:r>
              <a:rPr lang="zh-TW" altLang="en-US" dirty="0"/>
              <a:t>編製財務報表，故會計上多採用之。</a:t>
            </a:r>
          </a:p>
        </p:txBody>
      </p:sp>
      <p:sp>
        <p:nvSpPr>
          <p:cNvPr id="3" name="標題 2"/>
          <p:cNvSpPr>
            <a:spLocks noGrp="1"/>
          </p:cNvSpPr>
          <p:nvPr>
            <p:ph type="title"/>
          </p:nvPr>
        </p:nvSpPr>
        <p:spPr/>
        <p:txBody>
          <a:bodyPr/>
          <a:lstStyle/>
          <a:p>
            <a:r>
              <a:rPr lang="zh-TW" altLang="en-US" dirty="0"/>
              <a:t>二、權責發生基礎</a:t>
            </a:r>
          </a:p>
        </p:txBody>
      </p:sp>
      <p:sp>
        <p:nvSpPr>
          <p:cNvPr id="4" name="內容版面配置區 3"/>
          <p:cNvSpPr>
            <a:spLocks noGrp="1"/>
          </p:cNvSpPr>
          <p:nvPr>
            <p:ph sz="quarter" idx="11"/>
          </p:nvPr>
        </p:nvSpPr>
        <p:spPr/>
        <p:txBody>
          <a:bodyPr/>
          <a:lstStyle/>
          <a:p>
            <a:r>
              <a:rPr lang="en-US" altLang="zh-TW" dirty="0" smtClean="0"/>
              <a:t>227</a:t>
            </a:r>
            <a:endParaRPr lang="zh-TW" altLang="en-US" dirty="0"/>
          </a:p>
        </p:txBody>
      </p:sp>
    </p:spTree>
    <p:extLst>
      <p:ext uri="{BB962C8B-B14F-4D97-AF65-F5344CB8AC3E}">
        <p14:creationId xmlns:p14="http://schemas.microsoft.com/office/powerpoint/2010/main" val="156237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依據商業會計法第十條之規定：「會計基礎應採權責發生制，在平時採用現金收付制者，俟決算時，應照權責基礎予以調整</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實務</a:t>
            </a:r>
            <a:r>
              <a:rPr lang="zh-TW" altLang="en-US" dirty="0"/>
              <a:t>上，有些企業為方便帳務處理，平時採現金收付基礎，期末決算時，再依權責發生基礎予以調整。</a:t>
            </a:r>
          </a:p>
        </p:txBody>
      </p:sp>
      <p:sp>
        <p:nvSpPr>
          <p:cNvPr id="3" name="標題 2"/>
          <p:cNvSpPr>
            <a:spLocks noGrp="1"/>
          </p:cNvSpPr>
          <p:nvPr>
            <p:ph type="title"/>
          </p:nvPr>
        </p:nvSpPr>
        <p:spPr/>
        <p:txBody>
          <a:bodyPr/>
          <a:lstStyle/>
          <a:p>
            <a:r>
              <a:rPr lang="zh-TW" altLang="en-US" dirty="0"/>
              <a:t>二、權責發生基礎</a:t>
            </a:r>
          </a:p>
        </p:txBody>
      </p:sp>
      <p:sp>
        <p:nvSpPr>
          <p:cNvPr id="4" name="內容版面配置區 3"/>
          <p:cNvSpPr>
            <a:spLocks noGrp="1"/>
          </p:cNvSpPr>
          <p:nvPr>
            <p:ph sz="quarter" idx="11"/>
          </p:nvPr>
        </p:nvSpPr>
        <p:spPr/>
        <p:txBody>
          <a:bodyPr/>
          <a:lstStyle/>
          <a:p>
            <a:r>
              <a:rPr lang="en-US" altLang="zh-TW" dirty="0" smtClean="0"/>
              <a:t>227</a:t>
            </a:r>
            <a:endParaRPr lang="zh-TW" altLang="en-US" dirty="0"/>
          </a:p>
        </p:txBody>
      </p:sp>
    </p:spTree>
    <p:extLst>
      <p:ext uri="{BB962C8B-B14F-4D97-AF65-F5344CB8AC3E}">
        <p14:creationId xmlns:p14="http://schemas.microsoft.com/office/powerpoint/2010/main" val="178078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7668344" cy="1143000"/>
          </a:xfrm>
        </p:spPr>
        <p:txBody>
          <a:bodyPr anchor="t"/>
          <a:lstStyle/>
          <a:p>
            <a:pPr algn="l"/>
            <a:r>
              <a:rPr lang="en-US" altLang="zh-TW" dirty="0" smtClean="0"/>
              <a:t>3</a:t>
            </a:r>
            <a:r>
              <a:rPr lang="zh-TW" altLang="en-US" dirty="0" smtClean="0"/>
              <a:t> </a:t>
            </a:r>
            <a:r>
              <a:rPr lang="zh-TW" altLang="en-US" b="1" dirty="0" smtClean="0">
                <a:latin typeface="微軟正黑體" pitchFamily="34" charset="-120"/>
                <a:ea typeface="微軟正黑體" pitchFamily="34" charset="-120"/>
                <a:cs typeface="+mn-cs"/>
              </a:rPr>
              <a:t>茲舉例說明</a:t>
            </a:r>
            <a:r>
              <a:rPr lang="zh-TW" altLang="en-US" b="1" dirty="0">
                <a:latin typeface="微軟正黑體" pitchFamily="34" charset="-120"/>
                <a:ea typeface="微軟正黑體" pitchFamily="34" charset="-120"/>
                <a:cs typeface="+mn-cs"/>
              </a:rPr>
              <a:t>，以區別不同會計基礎下損益之認列</a:t>
            </a:r>
          </a:p>
        </p:txBody>
      </p:sp>
      <p:sp>
        <p:nvSpPr>
          <p:cNvPr id="4" name="內容版面配置區 3"/>
          <p:cNvSpPr>
            <a:spLocks noGrp="1"/>
          </p:cNvSpPr>
          <p:nvPr>
            <p:ph sz="quarter" idx="11"/>
          </p:nvPr>
        </p:nvSpPr>
        <p:spPr/>
        <p:txBody>
          <a:bodyPr/>
          <a:lstStyle/>
          <a:p>
            <a:r>
              <a:rPr lang="en-US" altLang="zh-TW" dirty="0" smtClean="0"/>
              <a:t>228</a:t>
            </a:r>
            <a:endParaRPr lang="zh-TW" altLang="en-US" dirty="0"/>
          </a:p>
        </p:txBody>
      </p:sp>
      <p:sp>
        <p:nvSpPr>
          <p:cNvPr id="6" name="文字方塊 1"/>
          <p:cNvSpPr txBox="1">
            <a:spLocks noChangeArrowheads="1"/>
          </p:cNvSpPr>
          <p:nvPr/>
        </p:nvSpPr>
        <p:spPr bwMode="auto">
          <a:xfrm>
            <a:off x="683568" y="1105580"/>
            <a:ext cx="8443337" cy="523220"/>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下列為思涵商店今年度之會計資料，有關資料如下：</a:t>
            </a:r>
          </a:p>
        </p:txBody>
      </p:sp>
      <p:graphicFrame>
        <p:nvGraphicFramePr>
          <p:cNvPr id="7" name="表格 6"/>
          <p:cNvGraphicFramePr>
            <a:graphicFrameLocks noGrp="1"/>
          </p:cNvGraphicFramePr>
          <p:nvPr>
            <p:extLst>
              <p:ext uri="{D42A27DB-BD31-4B8C-83A1-F6EECF244321}">
                <p14:modId xmlns:p14="http://schemas.microsoft.com/office/powerpoint/2010/main" val="1126044334"/>
              </p:ext>
            </p:extLst>
          </p:nvPr>
        </p:nvGraphicFramePr>
        <p:xfrm>
          <a:off x="827584" y="1639944"/>
          <a:ext cx="7920879" cy="4754880"/>
        </p:xfrm>
        <a:graphic>
          <a:graphicData uri="http://schemas.openxmlformats.org/drawingml/2006/table">
            <a:tbl>
              <a:tblPr/>
              <a:tblGrid>
                <a:gridCol w="3222719"/>
                <a:gridCol w="1161030"/>
                <a:gridCol w="1161030"/>
                <a:gridCol w="1188050"/>
                <a:gridCol w="1188050"/>
              </a:tblGrid>
              <a:tr h="365498">
                <a:tc rowSpan="2">
                  <a:txBody>
                    <a:bodyPr/>
                    <a:lstStyle/>
                    <a:p>
                      <a:pPr algn="ctr">
                        <a:spcAft>
                          <a:spcPts val="900"/>
                        </a:spcAft>
                      </a:pPr>
                      <a:r>
                        <a:rPr lang="zh-TW" sz="2400" b="1" kern="100" dirty="0">
                          <a:latin typeface="微軟正黑體" pitchFamily="34" charset="-120"/>
                          <a:ea typeface="微軟正黑體" pitchFamily="34" charset="-120"/>
                          <a:cs typeface="Times New Roman"/>
                        </a:rPr>
                        <a:t>收　　益</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spcAft>
                          <a:spcPts val="900"/>
                        </a:spcAft>
                      </a:pPr>
                      <a:r>
                        <a:rPr lang="zh-TW" sz="2400" b="1" kern="100" dirty="0">
                          <a:latin typeface="微軟正黑體" pitchFamily="34" charset="-120"/>
                          <a:ea typeface="微軟正黑體" pitchFamily="34" charset="-120"/>
                          <a:cs typeface="Times New Roman"/>
                        </a:rPr>
                        <a:t>現金收付基礎</a:t>
                      </a:r>
                    </a:p>
                  </a:txBody>
                  <a:tcPr marL="68260" marR="6826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TW" altLang="en-US"/>
                    </a:p>
                  </a:txBody>
                  <a:tcPr/>
                </a:tc>
                <a:tc gridSpan="2">
                  <a:txBody>
                    <a:bodyPr/>
                    <a:lstStyle/>
                    <a:p>
                      <a:pPr algn="ctr">
                        <a:spcAft>
                          <a:spcPts val="900"/>
                        </a:spcAft>
                      </a:pPr>
                      <a:r>
                        <a:rPr lang="zh-TW" sz="2400" b="1" kern="100" dirty="0">
                          <a:latin typeface="微軟正黑體" pitchFamily="34" charset="-120"/>
                          <a:ea typeface="微軟正黑體" pitchFamily="34" charset="-120"/>
                          <a:cs typeface="Times New Roman"/>
                        </a:rPr>
                        <a:t>權責發生基礎</a:t>
                      </a:r>
                    </a:p>
                  </a:txBody>
                  <a:tcPr marL="68260" marR="6826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TW" altLang="en-US"/>
                    </a:p>
                  </a:txBody>
                  <a:tcPr/>
                </a:tc>
              </a:tr>
              <a:tr h="365498">
                <a:tc vMerge="1">
                  <a:txBody>
                    <a:bodyPr/>
                    <a:lstStyle/>
                    <a:p>
                      <a:endParaRPr lang="zh-TW" altLang="en-US"/>
                    </a:p>
                  </a:txBody>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小計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合計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小計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合計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0996">
                <a:tc>
                  <a:txBody>
                    <a:bodyPr/>
                    <a:lstStyle/>
                    <a:p>
                      <a:pPr marL="252000" indent="-252000">
                        <a:spcAft>
                          <a:spcPts val="900"/>
                        </a:spcAft>
                      </a:pPr>
                      <a:r>
                        <a:rPr lang="en-US" sz="2400" b="1" kern="100" dirty="0">
                          <a:latin typeface="微軟正黑體" pitchFamily="34" charset="-120"/>
                          <a:ea typeface="微軟正黑體" pitchFamily="34" charset="-120"/>
                          <a:cs typeface="Times New Roman"/>
                        </a:rPr>
                        <a:t>1.</a:t>
                      </a:r>
                      <a:r>
                        <a:rPr lang="zh-TW" sz="2400" b="1" kern="100" dirty="0">
                          <a:latin typeface="微軟正黑體" pitchFamily="34" charset="-120"/>
                          <a:ea typeface="微軟正黑體" pitchFamily="34" charset="-120"/>
                          <a:cs typeface="Times New Roman"/>
                        </a:rPr>
                        <a:t>現銷</a:t>
                      </a:r>
                      <a:r>
                        <a:rPr lang="en-US" sz="2400" b="1" kern="100" dirty="0">
                          <a:latin typeface="微軟正黑體" pitchFamily="34" charset="-120"/>
                          <a:ea typeface="微軟正黑體" pitchFamily="34" charset="-120"/>
                          <a:cs typeface="Times New Roman"/>
                        </a:rPr>
                        <a:t>$300,000</a:t>
                      </a:r>
                      <a:r>
                        <a:rPr lang="zh-TW" sz="2400" b="1" kern="100" dirty="0">
                          <a:latin typeface="微軟正黑體" pitchFamily="34" charset="-120"/>
                          <a:ea typeface="微軟正黑體" pitchFamily="34" charset="-120"/>
                          <a:cs typeface="Times New Roman"/>
                        </a:rPr>
                        <a:t>，賒銷</a:t>
                      </a:r>
                      <a:r>
                        <a:rPr lang="en-US" sz="2400" b="1" kern="100" dirty="0">
                          <a:latin typeface="微軟正黑體" pitchFamily="34" charset="-120"/>
                          <a:ea typeface="微軟正黑體" pitchFamily="34" charset="-120"/>
                          <a:cs typeface="Times New Roman"/>
                        </a:rPr>
                        <a:t>$200,000</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1096494">
                <a:tc>
                  <a:txBody>
                    <a:bodyPr/>
                    <a:lstStyle/>
                    <a:p>
                      <a:pPr marL="252000" indent="-252000">
                        <a:spcAft>
                          <a:spcPts val="900"/>
                        </a:spcAft>
                      </a:pPr>
                      <a:r>
                        <a:rPr lang="en-US" sz="2400" b="1" kern="100" dirty="0">
                          <a:latin typeface="微軟正黑體" pitchFamily="34" charset="-120"/>
                          <a:ea typeface="微軟正黑體" pitchFamily="34" charset="-120"/>
                          <a:cs typeface="Courier New"/>
                        </a:rPr>
                        <a:t>2.</a:t>
                      </a:r>
                      <a:r>
                        <a:rPr lang="zh-TW" sz="2400" b="1" kern="100" dirty="0">
                          <a:latin typeface="微軟正黑體" pitchFamily="34" charset="-120"/>
                          <a:ea typeface="微軟正黑體" pitchFamily="34" charset="-120"/>
                          <a:cs typeface="Courier New"/>
                        </a:rPr>
                        <a:t>收到上年度帳款</a:t>
                      </a:r>
                      <a:r>
                        <a:rPr lang="en-US" sz="2400" b="1" kern="100" dirty="0">
                          <a:latin typeface="微軟正黑體" pitchFamily="34" charset="-120"/>
                          <a:ea typeface="微軟正黑體" pitchFamily="34" charset="-120"/>
                          <a:cs typeface="Courier New"/>
                        </a:rPr>
                        <a:t>$50,000</a:t>
                      </a:r>
                      <a:r>
                        <a:rPr lang="zh-TW" sz="2400" b="1" kern="100" dirty="0">
                          <a:latin typeface="微軟正黑體" pitchFamily="34" charset="-120"/>
                          <a:ea typeface="微軟正黑體" pitchFamily="34" charset="-120"/>
                          <a:cs typeface="Courier New"/>
                        </a:rPr>
                        <a:t>，及本年度預收貨款</a:t>
                      </a:r>
                      <a:r>
                        <a:rPr lang="en-US" sz="2400" b="1" kern="100" dirty="0">
                          <a:latin typeface="微軟正黑體" pitchFamily="34" charset="-120"/>
                          <a:ea typeface="微軟正黑體" pitchFamily="34" charset="-120"/>
                          <a:cs typeface="Courier New"/>
                        </a:rPr>
                        <a:t>$100,000</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65498">
                <a:tc>
                  <a:txBody>
                    <a:bodyPr/>
                    <a:lstStyle/>
                    <a:p>
                      <a:pPr marL="252000" indent="-252000">
                        <a:spcAft>
                          <a:spcPts val="900"/>
                        </a:spcAft>
                      </a:pPr>
                      <a:r>
                        <a:rPr lang="en-US" sz="2400" b="1" kern="100" dirty="0">
                          <a:latin typeface="微軟正黑體" pitchFamily="34" charset="-120"/>
                          <a:ea typeface="微軟正黑體" pitchFamily="34" charset="-120"/>
                          <a:cs typeface="Courier New"/>
                        </a:rPr>
                        <a:t>3.</a:t>
                      </a:r>
                      <a:r>
                        <a:rPr lang="zh-TW" sz="2400" b="1" kern="100" dirty="0">
                          <a:latin typeface="微軟正黑體" pitchFamily="34" charset="-120"/>
                          <a:ea typeface="微軟正黑體" pitchFamily="34" charset="-120"/>
                          <a:cs typeface="Courier New"/>
                        </a:rPr>
                        <a:t>預收下年度貨款</a:t>
                      </a:r>
                      <a:r>
                        <a:rPr lang="en-US" sz="2400" b="1" kern="100" dirty="0">
                          <a:latin typeface="微軟正黑體" pitchFamily="34" charset="-120"/>
                          <a:ea typeface="微軟正黑體" pitchFamily="34" charset="-120"/>
                          <a:cs typeface="Courier New"/>
                        </a:rPr>
                        <a:t>$20,000</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730996">
                <a:tc>
                  <a:txBody>
                    <a:bodyPr/>
                    <a:lstStyle/>
                    <a:p>
                      <a:pPr marL="252000" indent="-252000">
                        <a:spcAft>
                          <a:spcPts val="900"/>
                        </a:spcAft>
                      </a:pPr>
                      <a:r>
                        <a:rPr lang="en-US" sz="2400" b="1" kern="100" dirty="0">
                          <a:latin typeface="微軟正黑體" pitchFamily="34" charset="-120"/>
                          <a:ea typeface="微軟正黑體" pitchFamily="34" charset="-120"/>
                          <a:cs typeface="Courier New"/>
                        </a:rPr>
                        <a:t>4.</a:t>
                      </a:r>
                      <a:r>
                        <a:rPr lang="zh-TW" sz="2400" b="1" kern="100" dirty="0">
                          <a:latin typeface="微軟正黑體" pitchFamily="34" charset="-120"/>
                          <a:ea typeface="微軟正黑體" pitchFamily="34" charset="-120"/>
                          <a:cs typeface="Courier New"/>
                        </a:rPr>
                        <a:t>收到租金收入</a:t>
                      </a:r>
                      <a:r>
                        <a:rPr lang="en-US" sz="2400" b="1" kern="100" dirty="0">
                          <a:latin typeface="微軟正黑體" pitchFamily="34" charset="-120"/>
                          <a:ea typeface="微軟正黑體" pitchFamily="34" charset="-120"/>
                          <a:cs typeface="Courier New"/>
                        </a:rPr>
                        <a:t>$12,000</a:t>
                      </a:r>
                      <a:r>
                        <a:rPr lang="zh-TW" sz="2400" b="1" kern="100" dirty="0">
                          <a:latin typeface="微軟正黑體" pitchFamily="34" charset="-120"/>
                          <a:ea typeface="微軟正黑體" pitchFamily="34" charset="-120"/>
                          <a:cs typeface="Courier New"/>
                        </a:rPr>
                        <a:t>，屬本年度者為</a:t>
                      </a:r>
                      <a:r>
                        <a:rPr lang="en-US" sz="2400" b="1" kern="100" dirty="0">
                          <a:latin typeface="微軟正黑體" pitchFamily="34" charset="-120"/>
                          <a:ea typeface="微軟正黑體" pitchFamily="34" charset="-120"/>
                          <a:cs typeface="Courier New"/>
                        </a:rPr>
                        <a:t>2/3</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65498">
                <a:tc>
                  <a:txBody>
                    <a:bodyPr/>
                    <a:lstStyle/>
                    <a:p>
                      <a:pPr marL="252000" indent="-252000">
                        <a:spcAft>
                          <a:spcPts val="900"/>
                        </a:spcAft>
                      </a:pPr>
                      <a:r>
                        <a:rPr lang="en-US" sz="2400" b="1" kern="100" dirty="0">
                          <a:latin typeface="微軟正黑體" pitchFamily="34" charset="-120"/>
                          <a:ea typeface="微軟正黑體" pitchFamily="34" charset="-120"/>
                          <a:cs typeface="Courier New"/>
                        </a:rPr>
                        <a:t>5.</a:t>
                      </a:r>
                      <a:r>
                        <a:rPr lang="zh-TW" sz="2400" b="1" kern="100" dirty="0">
                          <a:latin typeface="微軟正黑體" pitchFamily="34" charset="-120"/>
                          <a:ea typeface="微軟正黑體" pitchFamily="34" charset="-120"/>
                          <a:cs typeface="Courier New"/>
                        </a:rPr>
                        <a:t>應收利息</a:t>
                      </a:r>
                      <a:r>
                        <a:rPr lang="en-US" sz="2400" b="1" kern="100" dirty="0">
                          <a:latin typeface="微軟正黑體" pitchFamily="34" charset="-120"/>
                          <a:ea typeface="微軟正黑體" pitchFamily="34" charset="-120"/>
                          <a:cs typeface="Courier New"/>
                        </a:rPr>
                        <a:t>$15,000</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00164489"/>
              </p:ext>
            </p:extLst>
          </p:nvPr>
        </p:nvGraphicFramePr>
        <p:xfrm>
          <a:off x="4048694" y="2376930"/>
          <a:ext cx="3510110" cy="730996"/>
        </p:xfrm>
        <a:graphic>
          <a:graphicData uri="http://schemas.openxmlformats.org/drawingml/2006/table">
            <a:tbl>
              <a:tblPr/>
              <a:tblGrid>
                <a:gridCol w="1161030"/>
                <a:gridCol w="1161030"/>
                <a:gridCol w="1188050"/>
              </a:tblGrid>
              <a:tr h="730996">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$300,000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$500,000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2051213"/>
              </p:ext>
            </p:extLst>
          </p:nvPr>
        </p:nvGraphicFramePr>
        <p:xfrm>
          <a:off x="4048694" y="3106635"/>
          <a:ext cx="3510110" cy="1096494"/>
        </p:xfrm>
        <a:graphic>
          <a:graphicData uri="http://schemas.openxmlformats.org/drawingml/2006/table">
            <a:tbl>
              <a:tblPr/>
              <a:tblGrid>
                <a:gridCol w="1161030"/>
                <a:gridCol w="1161030"/>
                <a:gridCol w="1188050"/>
              </a:tblGrid>
              <a:tr h="1096494">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150,000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306937196"/>
              </p:ext>
            </p:extLst>
          </p:nvPr>
        </p:nvGraphicFramePr>
        <p:xfrm>
          <a:off x="4039069" y="4426196"/>
          <a:ext cx="3510110" cy="365498"/>
        </p:xfrm>
        <a:graphic>
          <a:graphicData uri="http://schemas.openxmlformats.org/drawingml/2006/table">
            <a:tbl>
              <a:tblPr/>
              <a:tblGrid>
                <a:gridCol w="1161030"/>
                <a:gridCol w="1161030"/>
                <a:gridCol w="1188050"/>
              </a:tblGrid>
              <a:tr h="365498">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20,000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774322987"/>
              </p:ext>
            </p:extLst>
          </p:nvPr>
        </p:nvGraphicFramePr>
        <p:xfrm>
          <a:off x="4039069" y="5157192"/>
          <a:ext cx="3510110" cy="730996"/>
        </p:xfrm>
        <a:graphic>
          <a:graphicData uri="http://schemas.openxmlformats.org/drawingml/2006/table">
            <a:tbl>
              <a:tblPr/>
              <a:tblGrid>
                <a:gridCol w="1161030"/>
                <a:gridCol w="1161030"/>
                <a:gridCol w="1188050"/>
              </a:tblGrid>
              <a:tr h="730996">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12,000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8,000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4273495987"/>
              </p:ext>
            </p:extLst>
          </p:nvPr>
        </p:nvGraphicFramePr>
        <p:xfrm>
          <a:off x="4039069" y="6021288"/>
          <a:ext cx="4698160" cy="365498"/>
        </p:xfrm>
        <a:graphic>
          <a:graphicData uri="http://schemas.openxmlformats.org/drawingml/2006/table">
            <a:tbl>
              <a:tblPr/>
              <a:tblGrid>
                <a:gridCol w="1161030"/>
                <a:gridCol w="1161030"/>
                <a:gridCol w="1188050"/>
                <a:gridCol w="1188050"/>
              </a:tblGrid>
              <a:tr h="365498">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$482,000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15,000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$523,000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9582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0.7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ppt_w*0.70"/>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strVal val="#ppt_w*0.70"/>
                                          </p:val>
                                        </p:tav>
                                        <p:tav tm="100000">
                                          <p:val>
                                            <p:strVal val="#ppt_w"/>
                                          </p:val>
                                        </p:tav>
                                      </p:tavLst>
                                    </p:anim>
                                    <p:anim calcmode="lin" valueType="num">
                                      <p:cBhvr>
                                        <p:cTn id="29" dur="500" fill="hold"/>
                                        <p:tgtEl>
                                          <p:spTgt spid="11"/>
                                        </p:tgtEl>
                                        <p:attrNameLst>
                                          <p:attrName>ppt_h</p:attrName>
                                        </p:attrNameLst>
                                      </p:cBhvr>
                                      <p:tavLst>
                                        <p:tav tm="0">
                                          <p:val>
                                            <p:strVal val="#ppt_h"/>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strVal val="#ppt_w*0.70"/>
                                          </p:val>
                                        </p:tav>
                                        <p:tav tm="100000">
                                          <p:val>
                                            <p:strVal val="#ppt_w"/>
                                          </p:val>
                                        </p:tav>
                                      </p:tavLst>
                                    </p:anim>
                                    <p:anim calcmode="lin" valueType="num">
                                      <p:cBhvr>
                                        <p:cTn id="36" dur="500" fill="hold"/>
                                        <p:tgtEl>
                                          <p:spTgt spid="12"/>
                                        </p:tgtEl>
                                        <p:attrNameLst>
                                          <p:attrName>ppt_h</p:attrName>
                                        </p:attrNameLst>
                                      </p:cBhvr>
                                      <p:tavLst>
                                        <p:tav tm="0">
                                          <p:val>
                                            <p:strVal val="#ppt_h"/>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7668344" cy="1143000"/>
          </a:xfrm>
        </p:spPr>
        <p:txBody>
          <a:bodyPr anchor="t"/>
          <a:lstStyle/>
          <a:p>
            <a:pPr algn="l"/>
            <a:r>
              <a:rPr lang="en-US" altLang="zh-TW" dirty="0" smtClean="0"/>
              <a:t>3</a:t>
            </a:r>
            <a:r>
              <a:rPr lang="zh-TW" altLang="en-US" dirty="0" smtClean="0"/>
              <a:t> </a:t>
            </a:r>
            <a:r>
              <a:rPr lang="zh-TW" altLang="en-US" b="1" dirty="0" smtClean="0">
                <a:latin typeface="微軟正黑體" pitchFamily="34" charset="-120"/>
                <a:ea typeface="微軟正黑體" pitchFamily="34" charset="-120"/>
                <a:cs typeface="+mn-cs"/>
              </a:rPr>
              <a:t>茲舉例說明</a:t>
            </a:r>
            <a:r>
              <a:rPr lang="zh-TW" altLang="en-US" b="1" dirty="0">
                <a:latin typeface="微軟正黑體" pitchFamily="34" charset="-120"/>
                <a:ea typeface="微軟正黑體" pitchFamily="34" charset="-120"/>
                <a:cs typeface="+mn-cs"/>
              </a:rPr>
              <a:t>，以區別不同會計基礎下損益之認列</a:t>
            </a:r>
          </a:p>
        </p:txBody>
      </p:sp>
      <p:sp>
        <p:nvSpPr>
          <p:cNvPr id="4" name="內容版面配置區 3"/>
          <p:cNvSpPr>
            <a:spLocks noGrp="1"/>
          </p:cNvSpPr>
          <p:nvPr>
            <p:ph sz="quarter" idx="11"/>
          </p:nvPr>
        </p:nvSpPr>
        <p:spPr/>
        <p:txBody>
          <a:bodyPr/>
          <a:lstStyle/>
          <a:p>
            <a:r>
              <a:rPr lang="en-US" altLang="zh-TW" dirty="0" smtClean="0"/>
              <a:t>228</a:t>
            </a:r>
            <a:endParaRPr lang="zh-TW" altLang="en-US" dirty="0"/>
          </a:p>
        </p:txBody>
      </p:sp>
      <p:sp>
        <p:nvSpPr>
          <p:cNvPr id="6" name="文字方塊 1"/>
          <p:cNvSpPr txBox="1">
            <a:spLocks noChangeArrowheads="1"/>
          </p:cNvSpPr>
          <p:nvPr/>
        </p:nvSpPr>
        <p:spPr bwMode="auto">
          <a:xfrm>
            <a:off x="683568" y="1105580"/>
            <a:ext cx="8443337" cy="523220"/>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下列為思涵商店今年度之會計資料，有關資料如下：</a:t>
            </a:r>
          </a:p>
        </p:txBody>
      </p:sp>
      <p:graphicFrame>
        <p:nvGraphicFramePr>
          <p:cNvPr id="14" name="表格 13"/>
          <p:cNvGraphicFramePr>
            <a:graphicFrameLocks noGrp="1"/>
          </p:cNvGraphicFramePr>
          <p:nvPr>
            <p:extLst>
              <p:ext uri="{D42A27DB-BD31-4B8C-83A1-F6EECF244321}">
                <p14:modId xmlns:p14="http://schemas.microsoft.com/office/powerpoint/2010/main" val="2248651345"/>
              </p:ext>
            </p:extLst>
          </p:nvPr>
        </p:nvGraphicFramePr>
        <p:xfrm>
          <a:off x="827584" y="1628800"/>
          <a:ext cx="7920879" cy="4388334"/>
        </p:xfrm>
        <a:graphic>
          <a:graphicData uri="http://schemas.openxmlformats.org/drawingml/2006/table">
            <a:tbl>
              <a:tblPr/>
              <a:tblGrid>
                <a:gridCol w="3222719"/>
                <a:gridCol w="1161030"/>
                <a:gridCol w="1161030"/>
                <a:gridCol w="1188050"/>
                <a:gridCol w="1188050"/>
              </a:tblGrid>
              <a:tr h="365498">
                <a:tc rowSpan="2">
                  <a:txBody>
                    <a:bodyPr/>
                    <a:lstStyle/>
                    <a:p>
                      <a:pPr algn="ctr">
                        <a:spcAft>
                          <a:spcPts val="900"/>
                        </a:spcAft>
                      </a:pPr>
                      <a:r>
                        <a:rPr lang="zh-TW" altLang="en-US" sz="2400" b="1" kern="100" dirty="0" smtClean="0">
                          <a:effectLst/>
                          <a:latin typeface="微軟正黑體" panose="020B0604030504040204" pitchFamily="34" charset="-120"/>
                          <a:ea typeface="微軟正黑體" panose="020B0604030504040204" pitchFamily="34" charset="-120"/>
                          <a:cs typeface="細明體" panose="02020509000000000000" pitchFamily="49" charset="-120"/>
                        </a:rPr>
                        <a:t>支　　出</a:t>
                      </a:r>
                      <a:endParaRPr lang="zh-TW" sz="2400" b="1" kern="10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spcAft>
                          <a:spcPts val="900"/>
                        </a:spcAft>
                      </a:pPr>
                      <a:r>
                        <a:rPr lang="zh-TW" sz="2400" b="1" kern="100" dirty="0">
                          <a:latin typeface="微軟正黑體" pitchFamily="34" charset="-120"/>
                          <a:ea typeface="微軟正黑體" pitchFamily="34" charset="-120"/>
                          <a:cs typeface="Times New Roman"/>
                        </a:rPr>
                        <a:t>現金收付基礎</a:t>
                      </a:r>
                    </a:p>
                  </a:txBody>
                  <a:tcPr marL="68260" marR="6826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TW" altLang="en-US"/>
                    </a:p>
                  </a:txBody>
                  <a:tcPr/>
                </a:tc>
                <a:tc gridSpan="2">
                  <a:txBody>
                    <a:bodyPr/>
                    <a:lstStyle/>
                    <a:p>
                      <a:pPr algn="ctr">
                        <a:spcAft>
                          <a:spcPts val="900"/>
                        </a:spcAft>
                      </a:pPr>
                      <a:r>
                        <a:rPr lang="zh-TW" sz="2400" b="1" kern="100" dirty="0">
                          <a:latin typeface="微軟正黑體" pitchFamily="34" charset="-120"/>
                          <a:ea typeface="微軟正黑體" pitchFamily="34" charset="-120"/>
                          <a:cs typeface="Times New Roman"/>
                        </a:rPr>
                        <a:t>權責發生基礎</a:t>
                      </a:r>
                    </a:p>
                  </a:txBody>
                  <a:tcPr marL="68260" marR="6826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TW" altLang="en-US"/>
                    </a:p>
                  </a:txBody>
                  <a:tcPr/>
                </a:tc>
              </a:tr>
              <a:tr h="365498">
                <a:tc vMerge="1">
                  <a:txBody>
                    <a:bodyPr/>
                    <a:lstStyle/>
                    <a:p>
                      <a:endParaRPr lang="zh-TW" altLang="en-US"/>
                    </a:p>
                  </a:txBody>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小計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合計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小計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spcAft>
                          <a:spcPts val="900"/>
                        </a:spcAft>
                      </a:pPr>
                      <a:r>
                        <a:rPr lang="zh-TW" sz="2400" b="1" kern="100" dirty="0">
                          <a:latin typeface="微軟正黑體" pitchFamily="34" charset="-120"/>
                          <a:ea typeface="微軟正黑體" pitchFamily="34" charset="-120"/>
                          <a:cs typeface="Times New Roman"/>
                        </a:rPr>
                        <a:t>合計</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0996">
                <a:tc>
                  <a:txBody>
                    <a:bodyPr/>
                    <a:lstStyle/>
                    <a:p>
                      <a:pPr marL="252000" indent="-252000">
                        <a:spcAft>
                          <a:spcPts val="0"/>
                        </a:spcAft>
                      </a:pPr>
                      <a:r>
                        <a:rPr lang="en-US" altLang="zh-TW"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1.</a:t>
                      </a:r>
                      <a:r>
                        <a:rPr lang="zh-TW" altLang="en-US"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 現購</a:t>
                      </a:r>
                      <a:r>
                        <a:rPr lang="en-US" altLang="zh-TW"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$80,000</a:t>
                      </a:r>
                      <a:r>
                        <a:rPr lang="zh-TW" altLang="en-US"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，賒購</a:t>
                      </a:r>
                      <a:r>
                        <a:rPr lang="en-US" altLang="zh-TW"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$260,000</a:t>
                      </a:r>
                      <a:r>
                        <a:rPr lang="zh-TW" altLang="en-US"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rPr>
                        <a:t>（假設進貨均於當年度銷售）</a:t>
                      </a:r>
                      <a:endParaRPr lang="en-US" altLang="zh-TW" sz="2400" b="1" kern="100" spc="-100" baseline="0" dirty="0" smtClean="0">
                        <a:effectLst/>
                        <a:latin typeface="微軟正黑體" panose="020B0604030504040204" pitchFamily="34" charset="-120"/>
                        <a:ea typeface="微軟正黑體" panose="020B0604030504040204" pitchFamily="34" charset="-120"/>
                        <a:cs typeface="細明體" panose="02020509000000000000" pitchFamily="49" charset="-120"/>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1096494">
                <a:tc>
                  <a:txBody>
                    <a:bodyPr/>
                    <a:lstStyle/>
                    <a:p>
                      <a:pPr marL="252000" marR="0" indent="-252000" algn="l" defTabSz="914400" rtl="0" eaLnBrk="1" fontAlgn="auto" latinLnBrk="0" hangingPunct="1">
                        <a:lnSpc>
                          <a:spcPct val="100000"/>
                        </a:lnSpc>
                        <a:spcBef>
                          <a:spcPts val="0"/>
                        </a:spcBef>
                        <a:spcAft>
                          <a:spcPts val="900"/>
                        </a:spcAft>
                        <a:buClrTx/>
                        <a:buSzTx/>
                        <a:buFontTx/>
                        <a:buNone/>
                        <a:tabLst/>
                        <a:defRPr/>
                      </a:pP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2.</a:t>
                      </a: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 支付帳款</a:t>
                      </a: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$200,000</a:t>
                      </a: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，預付貨款</a:t>
                      </a: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$20,000</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65498">
                <a:tc>
                  <a:txBody>
                    <a:bodyPr/>
                    <a:lstStyle/>
                    <a:p>
                      <a:pPr marL="252000" marR="0" indent="-252000" algn="l" defTabSz="914400" rtl="0" eaLnBrk="1" fontAlgn="auto" latinLnBrk="0" hangingPunct="1">
                        <a:lnSpc>
                          <a:spcPct val="100000"/>
                        </a:lnSpc>
                        <a:spcBef>
                          <a:spcPts val="0"/>
                        </a:spcBef>
                        <a:spcAft>
                          <a:spcPts val="900"/>
                        </a:spcAft>
                        <a:buClrTx/>
                        <a:buSzTx/>
                        <a:buFontTx/>
                        <a:buNone/>
                        <a:tabLst/>
                        <a:defRPr/>
                      </a:pP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3.</a:t>
                      </a: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 應付薪資</a:t>
                      </a: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$40,000</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730996">
                <a:tc>
                  <a:txBody>
                    <a:bodyPr/>
                    <a:lstStyle/>
                    <a:p>
                      <a:pPr marL="252000" marR="0" indent="-252000" algn="l" defTabSz="914400" rtl="0" eaLnBrk="1" fontAlgn="auto" latinLnBrk="0" hangingPunct="1">
                        <a:lnSpc>
                          <a:spcPct val="100000"/>
                        </a:lnSpc>
                        <a:spcBef>
                          <a:spcPts val="0"/>
                        </a:spcBef>
                        <a:spcAft>
                          <a:spcPts val="900"/>
                        </a:spcAft>
                        <a:buClrTx/>
                        <a:buSzTx/>
                        <a:buFontTx/>
                        <a:buNone/>
                        <a:tabLst/>
                        <a:defRPr/>
                      </a:pP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4.</a:t>
                      </a: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 支付保險費</a:t>
                      </a: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$60,000</a:t>
                      </a: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，屬本年度者有</a:t>
                      </a:r>
                      <a:r>
                        <a:rPr lang="en-US"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1/3 </a:t>
                      </a: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400" b="1" kern="100" spc="-100" baseline="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65498">
                <a:tc>
                  <a:txBody>
                    <a:bodyPr/>
                    <a:lstStyle/>
                    <a:p>
                      <a:pPr marL="252000" marR="0" indent="-252000" algn="l" defTabSz="914400" rtl="0" eaLnBrk="1" fontAlgn="auto" latinLnBrk="0" hangingPunct="1">
                        <a:lnSpc>
                          <a:spcPct val="100000"/>
                        </a:lnSpc>
                        <a:spcBef>
                          <a:spcPts val="0"/>
                        </a:spcBef>
                        <a:spcAft>
                          <a:spcPts val="900"/>
                        </a:spcAft>
                        <a:buClrTx/>
                        <a:buSzTx/>
                        <a:buFontTx/>
                        <a:buNone/>
                        <a:tabLst/>
                        <a:defRPr/>
                      </a:pPr>
                      <a:r>
                        <a:rPr lang="zh-TW" altLang="en-US"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rPr>
                        <a:t>本期損益</a:t>
                      </a:r>
                      <a:endParaRPr lang="zh-TW" altLang="zh-TW" sz="2400" b="1" kern="100" spc="-100" baseline="0" dirty="0" smtClean="0">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400" b="1" kern="100" spc="-100" baseline="0" dirty="0">
                        <a:latin typeface="微軟正黑體" pitchFamily="34" charset="-120"/>
                        <a:ea typeface="微軟正黑體" pitchFamily="34" charset="-120"/>
                        <a:cs typeface="Times New Roman"/>
                      </a:endParaRPr>
                    </a:p>
                  </a:txBody>
                  <a:tcPr marL="68260" marR="6826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785713289"/>
              </p:ext>
            </p:extLst>
          </p:nvPr>
        </p:nvGraphicFramePr>
        <p:xfrm>
          <a:off x="4048694" y="2365785"/>
          <a:ext cx="3510110" cy="907229"/>
        </p:xfrm>
        <a:graphic>
          <a:graphicData uri="http://schemas.openxmlformats.org/drawingml/2006/table">
            <a:tbl>
              <a:tblPr/>
              <a:tblGrid>
                <a:gridCol w="1161030"/>
                <a:gridCol w="1161030"/>
                <a:gridCol w="1188050"/>
              </a:tblGrid>
              <a:tr h="907229">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$80,000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$340,000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809189295"/>
              </p:ext>
            </p:extLst>
          </p:nvPr>
        </p:nvGraphicFramePr>
        <p:xfrm>
          <a:off x="4048694" y="3500050"/>
          <a:ext cx="3510110" cy="1096494"/>
        </p:xfrm>
        <a:graphic>
          <a:graphicData uri="http://schemas.openxmlformats.org/drawingml/2006/table">
            <a:tbl>
              <a:tblPr/>
              <a:tblGrid>
                <a:gridCol w="1161030"/>
                <a:gridCol w="1161030"/>
                <a:gridCol w="1188050"/>
              </a:tblGrid>
              <a:tr h="1096494">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220,000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a:latin typeface="微軟正黑體" pitchFamily="34" charset="-120"/>
                          <a:ea typeface="微軟正黑體" pitchFamily="34" charset="-120"/>
                          <a:cs typeface="Times New Roman"/>
                        </a:rPr>
                        <a:t>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844347519"/>
              </p:ext>
            </p:extLst>
          </p:nvPr>
        </p:nvGraphicFramePr>
        <p:xfrm>
          <a:off x="4039069" y="4575670"/>
          <a:ext cx="3510110" cy="365498"/>
        </p:xfrm>
        <a:graphic>
          <a:graphicData uri="http://schemas.openxmlformats.org/drawingml/2006/table">
            <a:tbl>
              <a:tblPr/>
              <a:tblGrid>
                <a:gridCol w="1161030"/>
                <a:gridCol w="1161030"/>
                <a:gridCol w="1188050"/>
              </a:tblGrid>
              <a:tr h="365498">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en-US"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40,000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345696962"/>
              </p:ext>
            </p:extLst>
          </p:nvPr>
        </p:nvGraphicFramePr>
        <p:xfrm>
          <a:off x="4039067" y="4930252"/>
          <a:ext cx="4709396" cy="730996"/>
        </p:xfrm>
        <a:graphic>
          <a:graphicData uri="http://schemas.openxmlformats.org/drawingml/2006/table">
            <a:tbl>
              <a:tblPr/>
              <a:tblGrid>
                <a:gridCol w="1163807"/>
                <a:gridCol w="1163807"/>
                <a:gridCol w="1190891"/>
                <a:gridCol w="1190891"/>
              </a:tblGrid>
              <a:tr h="730996">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60,000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latinLnBrk="0" hangingPunct="1">
                        <a:spcAft>
                          <a:spcPts val="900"/>
                        </a:spcAft>
                      </a:pPr>
                      <a:r>
                        <a:rPr lang="en-US" sz="2000" b="1" kern="100" spc="-100" baseline="0" dirty="0" smtClean="0">
                          <a:solidFill>
                            <a:schemeClr val="tx1"/>
                          </a:solidFill>
                          <a:latin typeface="微軟正黑體" pitchFamily="34" charset="-120"/>
                          <a:ea typeface="微軟正黑體" pitchFamily="34" charset="-120"/>
                          <a:cs typeface="Times New Roman"/>
                        </a:rPr>
                        <a:t>360,000</a:t>
                      </a:r>
                      <a:endParaRPr lang="en-US" sz="2000" b="1" kern="100" spc="-100" baseline="0" dirty="0">
                        <a:solidFill>
                          <a:schemeClr val="tx1"/>
                        </a:solidFill>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latinLnBrk="0" hangingPunct="1">
                        <a:spcAft>
                          <a:spcPts val="900"/>
                        </a:spcAft>
                      </a:pPr>
                      <a:r>
                        <a:rPr lang="en-US" sz="2000" b="1" kern="100" spc="-100" baseline="0" dirty="0" smtClean="0">
                          <a:solidFill>
                            <a:schemeClr val="tx1"/>
                          </a:solidFill>
                          <a:latin typeface="微軟正黑體" pitchFamily="34" charset="-120"/>
                          <a:ea typeface="微軟正黑體" pitchFamily="34" charset="-120"/>
                          <a:cs typeface="Times New Roman"/>
                        </a:rPr>
                        <a:t>20,000</a:t>
                      </a:r>
                      <a:endParaRPr lang="zh-TW" sz="2000" b="1" kern="100" spc="-100" baseline="0" dirty="0">
                        <a:solidFill>
                          <a:schemeClr val="tx1"/>
                        </a:solidFill>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latinLnBrk="0" hangingPunct="1">
                        <a:spcAft>
                          <a:spcPts val="900"/>
                        </a:spcAft>
                      </a:pPr>
                      <a:r>
                        <a:rPr lang="en-US" altLang="zh-TW" sz="2000" b="1" kern="100" spc="-100" baseline="0" dirty="0" smtClean="0">
                          <a:solidFill>
                            <a:schemeClr val="tx1"/>
                          </a:solidFill>
                          <a:latin typeface="微軟正黑體" pitchFamily="34" charset="-120"/>
                          <a:ea typeface="微軟正黑體" pitchFamily="34" charset="-120"/>
                          <a:cs typeface="Times New Roman"/>
                        </a:rPr>
                        <a:t>400,000</a:t>
                      </a:r>
                      <a:endParaRPr lang="zh-TW" sz="2000" b="1" kern="100" spc="-100" baseline="0" dirty="0">
                        <a:solidFill>
                          <a:schemeClr val="tx1"/>
                        </a:solidFill>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3066610028"/>
              </p:ext>
            </p:extLst>
          </p:nvPr>
        </p:nvGraphicFramePr>
        <p:xfrm>
          <a:off x="4039069" y="5661248"/>
          <a:ext cx="4698160" cy="365498"/>
        </p:xfrm>
        <a:graphic>
          <a:graphicData uri="http://schemas.openxmlformats.org/drawingml/2006/table">
            <a:tbl>
              <a:tblPr/>
              <a:tblGrid>
                <a:gridCol w="1161030"/>
                <a:gridCol w="1161030"/>
                <a:gridCol w="1188050"/>
                <a:gridCol w="1188050"/>
              </a:tblGrid>
              <a:tr h="365498">
                <a:tc>
                  <a:txBody>
                    <a:bodyPr/>
                    <a:lstStyle/>
                    <a:p>
                      <a:pPr algn="r">
                        <a:spcAft>
                          <a:spcPts val="900"/>
                        </a:spcAft>
                      </a:pPr>
                      <a:endParaRPr lang="zh-TW" sz="2000" b="0"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$122,000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900"/>
                        </a:spcAft>
                      </a:pPr>
                      <a:r>
                        <a:rPr lang="en-US" sz="2000" b="1" kern="100" spc="-100" baseline="0" dirty="0" smtClean="0">
                          <a:latin typeface="微軟正黑體" pitchFamily="34" charset="-120"/>
                          <a:ea typeface="微軟正黑體" pitchFamily="34" charset="-120"/>
                          <a:cs typeface="Times New Roman"/>
                        </a:rPr>
                        <a:t>$123,000</a:t>
                      </a:r>
                      <a:endParaRPr lang="zh-TW" sz="2000" b="1" kern="100" spc="-100" baseline="0" dirty="0">
                        <a:latin typeface="微軟正黑體" pitchFamily="34" charset="-120"/>
                        <a:ea typeface="微軟正黑體" pitchFamily="34" charset="-120"/>
                        <a:cs typeface="Times New Roman"/>
                      </a:endParaRPr>
                    </a:p>
                  </a:txBody>
                  <a:tcPr marL="68260" marR="68260" marT="0" marB="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0" name="群組 19"/>
          <p:cNvGrpSpPr/>
          <p:nvPr/>
        </p:nvGrpSpPr>
        <p:grpSpPr>
          <a:xfrm>
            <a:off x="5220072" y="5978953"/>
            <a:ext cx="1152128" cy="42335"/>
            <a:chOff x="5364088" y="6203444"/>
            <a:chExt cx="1152128" cy="42335"/>
          </a:xfrm>
        </p:grpSpPr>
        <p:cxnSp>
          <p:nvCxnSpPr>
            <p:cNvPr id="21" name="直線接點 20"/>
            <p:cNvCxnSpPr/>
            <p:nvPr/>
          </p:nvCxnSpPr>
          <p:spPr>
            <a:xfrm>
              <a:off x="5364088" y="6203444"/>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5364088" y="6245779"/>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群組 22"/>
          <p:cNvGrpSpPr/>
          <p:nvPr/>
        </p:nvGrpSpPr>
        <p:grpSpPr>
          <a:xfrm>
            <a:off x="7562468" y="5978953"/>
            <a:ext cx="1152128" cy="42335"/>
            <a:chOff x="5364088" y="6203444"/>
            <a:chExt cx="1152128" cy="42335"/>
          </a:xfrm>
        </p:grpSpPr>
        <p:cxnSp>
          <p:nvCxnSpPr>
            <p:cNvPr id="24" name="直線接點 23"/>
            <p:cNvCxnSpPr/>
            <p:nvPr/>
          </p:nvCxnSpPr>
          <p:spPr>
            <a:xfrm>
              <a:off x="5364088" y="6203444"/>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364088" y="6245779"/>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9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ppt_w*0.7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strVal val="#ppt_w*0.70"/>
                                          </p:val>
                                        </p:tav>
                                        <p:tav tm="100000">
                                          <p:val>
                                            <p:strVal val="#ppt_w"/>
                                          </p:val>
                                        </p:tav>
                                      </p:tavLst>
                                    </p:anim>
                                    <p:anim calcmode="lin" valueType="num">
                                      <p:cBhvr>
                                        <p:cTn id="15" dur="500" fill="hold"/>
                                        <p:tgtEl>
                                          <p:spTgt spid="16"/>
                                        </p:tgtEl>
                                        <p:attrNameLst>
                                          <p:attrName>ppt_h</p:attrName>
                                        </p:attrNameLst>
                                      </p:cBhvr>
                                      <p:tavLst>
                                        <p:tav tm="0">
                                          <p:val>
                                            <p:strVal val="#ppt_h"/>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strVal val="#ppt_w*0.70"/>
                                          </p:val>
                                        </p:tav>
                                        <p:tav tm="100000">
                                          <p:val>
                                            <p:strVal val="#ppt_w"/>
                                          </p:val>
                                        </p:tav>
                                      </p:tavLst>
                                    </p:anim>
                                    <p:anim calcmode="lin" valueType="num">
                                      <p:cBhvr>
                                        <p:cTn id="22" dur="500" fill="hold"/>
                                        <p:tgtEl>
                                          <p:spTgt spid="17"/>
                                        </p:tgtEl>
                                        <p:attrNameLst>
                                          <p:attrName>ppt_h</p:attrName>
                                        </p:attrNameLst>
                                      </p:cBhvr>
                                      <p:tavLst>
                                        <p:tav tm="0">
                                          <p:val>
                                            <p:strVal val="#ppt_h"/>
                                          </p:val>
                                        </p:tav>
                                        <p:tav tm="100000">
                                          <p:val>
                                            <p:strVal val="#ppt_h"/>
                                          </p:val>
                                        </p:tav>
                                      </p:tavLst>
                                    </p:anim>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ppt_w*0.70"/>
                                          </p:val>
                                        </p:tav>
                                        <p:tav tm="100000">
                                          <p:val>
                                            <p:strVal val="#ppt_w"/>
                                          </p:val>
                                        </p:tav>
                                      </p:tavLst>
                                    </p:anim>
                                    <p:anim calcmode="lin" valueType="num">
                                      <p:cBhvr>
                                        <p:cTn id="29" dur="500" fill="hold"/>
                                        <p:tgtEl>
                                          <p:spTgt spid="18"/>
                                        </p:tgtEl>
                                        <p:attrNameLst>
                                          <p:attrName>ppt_h</p:attrName>
                                        </p:attrNameLst>
                                      </p:cBhvr>
                                      <p:tavLst>
                                        <p:tav tm="0">
                                          <p:val>
                                            <p:strVal val="#ppt_h"/>
                                          </p:val>
                                        </p:tav>
                                        <p:tav tm="100000">
                                          <p:val>
                                            <p:strVal val="#ppt_h"/>
                                          </p:val>
                                        </p:tav>
                                      </p:tavLst>
                                    </p:anim>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strVal val="#ppt_w*0.70"/>
                                          </p:val>
                                        </p:tav>
                                        <p:tav tm="100000">
                                          <p:val>
                                            <p:strVal val="#ppt_w"/>
                                          </p:val>
                                        </p:tav>
                                      </p:tavLst>
                                    </p:anim>
                                    <p:anim calcmode="lin" valueType="num">
                                      <p:cBhvr>
                                        <p:cTn id="36" dur="500" fill="hold"/>
                                        <p:tgtEl>
                                          <p:spTgt spid="19"/>
                                        </p:tgtEl>
                                        <p:attrNameLst>
                                          <p:attrName>ppt_h</p:attrName>
                                        </p:attrNameLst>
                                      </p:cBhvr>
                                      <p:tavLst>
                                        <p:tav tm="0">
                                          <p:val>
                                            <p:strVal val="#ppt_h"/>
                                          </p:val>
                                        </p:tav>
                                        <p:tav tm="100000">
                                          <p:val>
                                            <p:strVal val="#ppt_h"/>
                                          </p:val>
                                        </p:tav>
                                      </p:tavLst>
                                    </p:anim>
                                    <p:animEffect transition="in" filter="fade">
                                      <p:cBhvr>
                                        <p:cTn id="37" dur="500"/>
                                        <p:tgtEl>
                                          <p:spTgt spid="19"/>
                                        </p:tgtEl>
                                      </p:cBhvr>
                                    </p:animEffect>
                                  </p:childTnLst>
                                </p:cTn>
                              </p:par>
                              <p:par>
                                <p:cTn id="38" presetID="55"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strVal val="#ppt_w*0.70"/>
                                          </p:val>
                                        </p:tav>
                                        <p:tav tm="100000">
                                          <p:val>
                                            <p:strVal val="#ppt_w"/>
                                          </p:val>
                                        </p:tav>
                                      </p:tavLst>
                                    </p:anim>
                                    <p:anim calcmode="lin" valueType="num">
                                      <p:cBhvr>
                                        <p:cTn id="41" dur="500" fill="hold"/>
                                        <p:tgtEl>
                                          <p:spTgt spid="20"/>
                                        </p:tgtEl>
                                        <p:attrNameLst>
                                          <p:attrName>ppt_h</p:attrName>
                                        </p:attrNameLst>
                                      </p:cBhvr>
                                      <p:tavLst>
                                        <p:tav tm="0">
                                          <p:val>
                                            <p:strVal val="#ppt_h"/>
                                          </p:val>
                                        </p:tav>
                                        <p:tav tm="100000">
                                          <p:val>
                                            <p:strVal val="#ppt_h"/>
                                          </p:val>
                                        </p:tav>
                                      </p:tavLst>
                                    </p:anim>
                                    <p:animEffect transition="in" filter="fade">
                                      <p:cBhvr>
                                        <p:cTn id="42" dur="500"/>
                                        <p:tgtEl>
                                          <p:spTgt spid="20"/>
                                        </p:tgtEl>
                                      </p:cBhvr>
                                    </p:animEffect>
                                  </p:childTnLst>
                                </p:cTn>
                              </p:par>
                              <p:par>
                                <p:cTn id="43" presetID="55"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strVal val="#ppt_w*0.70"/>
                                          </p:val>
                                        </p:tav>
                                        <p:tav tm="100000">
                                          <p:val>
                                            <p:strVal val="#ppt_w"/>
                                          </p:val>
                                        </p:tav>
                                      </p:tavLst>
                                    </p:anim>
                                    <p:anim calcmode="lin" valueType="num">
                                      <p:cBhvr>
                                        <p:cTn id="46" dur="500" fill="hold"/>
                                        <p:tgtEl>
                                          <p:spTgt spid="23"/>
                                        </p:tgtEl>
                                        <p:attrNameLst>
                                          <p:attrName>ppt_h</p:attrName>
                                        </p:attrNameLst>
                                      </p:cBhvr>
                                      <p:tavLst>
                                        <p:tav tm="0">
                                          <p:val>
                                            <p:strVal val="#ppt_h"/>
                                          </p:val>
                                        </p:tav>
                                        <p:tav tm="100000">
                                          <p:val>
                                            <p:strVal val="#ppt_h"/>
                                          </p:val>
                                        </p:tav>
                                      </p:tavLst>
                                    </p:anim>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quarter" idx="11"/>
          </p:nvPr>
        </p:nvSpPr>
        <p:spPr/>
        <p:txBody>
          <a:bodyPr/>
          <a:lstStyle/>
          <a:p>
            <a:r>
              <a:rPr lang="en-US" altLang="zh-TW" dirty="0" smtClean="0"/>
              <a:t>229</a:t>
            </a:r>
            <a:endParaRPr lang="zh-TW" altLang="en-US" dirty="0"/>
          </a:p>
        </p:txBody>
      </p:sp>
      <p:sp>
        <p:nvSpPr>
          <p:cNvPr id="6" name="矩形 33"/>
          <p:cNvSpPr>
            <a:spLocks noChangeArrowheads="1"/>
          </p:cNvSpPr>
          <p:nvPr/>
        </p:nvSpPr>
        <p:spPr bwMode="auto">
          <a:xfrm>
            <a:off x="693738" y="126841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7" name="矩形 6"/>
          <p:cNvSpPr>
            <a:spLocks noChangeArrowheads="1"/>
          </p:cNvSpPr>
          <p:nvPr/>
        </p:nvSpPr>
        <p:spPr bwMode="auto">
          <a:xfrm>
            <a:off x="693738" y="2613025"/>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sp>
        <p:nvSpPr>
          <p:cNvPr id="8" name="矩形 7"/>
          <p:cNvSpPr>
            <a:spLocks noChangeArrowheads="1"/>
          </p:cNvSpPr>
          <p:nvPr/>
        </p:nvSpPr>
        <p:spPr bwMode="auto">
          <a:xfrm>
            <a:off x="693738" y="4000500"/>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sp>
        <p:nvSpPr>
          <p:cNvPr id="9" name="矩形 31"/>
          <p:cNvSpPr>
            <a:spLocks noChangeArrowheads="1"/>
          </p:cNvSpPr>
          <p:nvPr/>
        </p:nvSpPr>
        <p:spPr bwMode="auto">
          <a:xfrm>
            <a:off x="539750" y="1268413"/>
            <a:ext cx="8064500" cy="4554537"/>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何種會計基礎最能表現收入與費用配合原則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a:t>
            </a:r>
            <a:r>
              <a:rPr lang="zh-TW" altLang="en-US" sz="2800" b="1" dirty="0">
                <a:latin typeface="微軟正黑體" pitchFamily="34" charset="-120"/>
                <a:ea typeface="微軟正黑體" pitchFamily="34" charset="-120"/>
              </a:rPr>
              <a:t>現金收付基礎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權責發生基礎</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現金基礎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混合基礎。</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)2.</a:t>
            </a:r>
            <a:r>
              <a:rPr lang="zh-TW" altLang="en-US" sz="2800" b="1" dirty="0">
                <a:latin typeface="微軟正黑體" pitchFamily="34" charset="-120"/>
                <a:ea typeface="微軟正黑體" pitchFamily="34" charset="-120"/>
              </a:rPr>
              <a:t>何種會計基礎，期末不須調整</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現金收付基礎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權責發生基礎</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應收應付基礎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a:t>
            </a:r>
            <a:r>
              <a:rPr lang="en-US" altLang="zh-TW" sz="2800" b="1" dirty="0" smtClean="0">
                <a:latin typeface="微軟正黑體" pitchFamily="34" charset="-120"/>
                <a:ea typeface="微軟正黑體" pitchFamily="34" charset="-120"/>
              </a:rPr>
              <a:t>)</a:t>
            </a:r>
            <a:r>
              <a:rPr lang="zh-TW" altLang="en-US" sz="2800" b="1" dirty="0" smtClean="0">
                <a:latin typeface="微軟正黑體" pitchFamily="34" charset="-120"/>
                <a:ea typeface="微軟正黑體" pitchFamily="34" charset="-120"/>
              </a:rPr>
              <a:t>應計基礎</a:t>
            </a:r>
            <a:r>
              <a:rPr lang="zh-TW" altLang="en-US" sz="2800" b="1" dirty="0">
                <a:latin typeface="微軟正黑體" pitchFamily="34" charset="-120"/>
                <a:ea typeface="微軟正黑體" pitchFamily="34" charset="-120"/>
              </a:rPr>
              <a:t>。</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無論現金是否收付，只要有交易事實存在，</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且責任或權利已發生，就要記帳的是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現金收付基礎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混合基礎</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權責發生基礎      </a:t>
            </a:r>
            <a:r>
              <a:rPr lang="en-US" altLang="zh-TW" sz="2800" b="1" dirty="0">
                <a:latin typeface="微軟正黑體" pitchFamily="34" charset="-120"/>
                <a:ea typeface="微軟正黑體" pitchFamily="34" charset="-120"/>
              </a:rPr>
              <a:t>(D</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現金基礎。</a:t>
            </a:r>
          </a:p>
        </p:txBody>
      </p:sp>
    </p:spTree>
    <p:extLst>
      <p:ext uri="{BB962C8B-B14F-4D97-AF65-F5344CB8AC3E}">
        <p14:creationId xmlns:p14="http://schemas.microsoft.com/office/powerpoint/2010/main" val="312266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decel="100000"/>
                                        <p:tgtEl>
                                          <p:spTgt spid="7"/>
                                        </p:tgtEl>
                                      </p:cBhvr>
                                    </p:animEffect>
                                    <p:anim calcmode="lin" valueType="num">
                                      <p:cBhvr>
                                        <p:cTn id="18" dur="400" decel="100000" fill="hold"/>
                                        <p:tgtEl>
                                          <p:spTgt spid="7"/>
                                        </p:tgtEl>
                                        <p:attrNameLst>
                                          <p:attrName>style.rotation</p:attrName>
                                        </p:attrNameLst>
                                      </p:cBhvr>
                                      <p:tavLst>
                                        <p:tav tm="0">
                                          <p:val>
                                            <p:fltVal val="-90"/>
                                          </p:val>
                                        </p:tav>
                                        <p:tav tm="100000">
                                          <p:val>
                                            <p:fltVal val="0"/>
                                          </p:val>
                                        </p:tav>
                                      </p:tavLst>
                                    </p:anim>
                                    <p:anim calcmode="lin" valueType="num">
                                      <p:cBhvr>
                                        <p:cTn id="19" dur="400" decel="100000" fill="hold"/>
                                        <p:tgtEl>
                                          <p:spTgt spid="7"/>
                                        </p:tgtEl>
                                        <p:attrNameLst>
                                          <p:attrName>ppt_x</p:attrName>
                                        </p:attrNameLst>
                                      </p:cBhvr>
                                      <p:tavLst>
                                        <p:tav tm="0">
                                          <p:val>
                                            <p:strVal val="#ppt_x+0.4"/>
                                          </p:val>
                                        </p:tav>
                                        <p:tav tm="100000">
                                          <p:val>
                                            <p:strVal val="#ppt_x-0.05"/>
                                          </p:val>
                                        </p:tav>
                                      </p:tavLst>
                                    </p:anim>
                                    <p:anim calcmode="lin" valueType="num">
                                      <p:cBhvr>
                                        <p:cTn id="20" dur="400" decel="100000" fill="hold"/>
                                        <p:tgtEl>
                                          <p:spTgt spid="7"/>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400" decel="100000"/>
                                        <p:tgtEl>
                                          <p:spTgt spid="8"/>
                                        </p:tgtEl>
                                      </p:cBhvr>
                                    </p:animEffect>
                                    <p:anim calcmode="lin" valueType="num">
                                      <p:cBhvr>
                                        <p:cTn id="28" dur="400" decel="100000" fill="hold"/>
                                        <p:tgtEl>
                                          <p:spTgt spid="8"/>
                                        </p:tgtEl>
                                        <p:attrNameLst>
                                          <p:attrName>style.rotation</p:attrName>
                                        </p:attrNameLst>
                                      </p:cBhvr>
                                      <p:tavLst>
                                        <p:tav tm="0">
                                          <p:val>
                                            <p:fltVal val="-90"/>
                                          </p:val>
                                        </p:tav>
                                        <p:tav tm="100000">
                                          <p:val>
                                            <p:fltVal val="0"/>
                                          </p:val>
                                        </p:tav>
                                      </p:tavLst>
                                    </p:anim>
                                    <p:anim calcmode="lin" valueType="num">
                                      <p:cBhvr>
                                        <p:cTn id="29" dur="400" decel="100000" fill="hold"/>
                                        <p:tgtEl>
                                          <p:spTgt spid="8"/>
                                        </p:tgtEl>
                                        <p:attrNameLst>
                                          <p:attrName>ppt_x</p:attrName>
                                        </p:attrNameLst>
                                      </p:cBhvr>
                                      <p:tavLst>
                                        <p:tav tm="0">
                                          <p:val>
                                            <p:strVal val="#ppt_x+0.4"/>
                                          </p:val>
                                        </p:tav>
                                        <p:tav tm="100000">
                                          <p:val>
                                            <p:strVal val="#ppt_x-0.05"/>
                                          </p:val>
                                        </p:tav>
                                      </p:tavLst>
                                    </p:anim>
                                    <p:anim calcmode="lin" valueType="num">
                                      <p:cBhvr>
                                        <p:cTn id="30" dur="400" decel="100000" fill="hold"/>
                                        <p:tgtEl>
                                          <p:spTgt spid="8"/>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quarter" idx="11"/>
          </p:nvPr>
        </p:nvSpPr>
        <p:spPr/>
        <p:txBody>
          <a:bodyPr/>
          <a:lstStyle/>
          <a:p>
            <a:r>
              <a:rPr lang="en-US" altLang="zh-TW" dirty="0" smtClean="0"/>
              <a:t>229</a:t>
            </a:r>
            <a:endParaRPr lang="zh-TW" altLang="en-US" dirty="0"/>
          </a:p>
        </p:txBody>
      </p:sp>
      <p:sp>
        <p:nvSpPr>
          <p:cNvPr id="3" name="矩形 33"/>
          <p:cNvSpPr>
            <a:spLocks noChangeArrowheads="1"/>
          </p:cNvSpPr>
          <p:nvPr/>
        </p:nvSpPr>
        <p:spPr bwMode="auto">
          <a:xfrm>
            <a:off x="693738" y="1270000"/>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4" name="矩形 28"/>
          <p:cNvSpPr>
            <a:spLocks noChangeArrowheads="1"/>
          </p:cNvSpPr>
          <p:nvPr/>
        </p:nvSpPr>
        <p:spPr bwMode="auto">
          <a:xfrm>
            <a:off x="693738" y="4849341"/>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Ｄ</a:t>
            </a:r>
          </a:p>
        </p:txBody>
      </p:sp>
      <p:sp>
        <p:nvSpPr>
          <p:cNvPr id="6" name="矩形 5"/>
          <p:cNvSpPr>
            <a:spLocks noChangeArrowheads="1"/>
          </p:cNvSpPr>
          <p:nvPr/>
        </p:nvSpPr>
        <p:spPr bwMode="auto">
          <a:xfrm>
            <a:off x="693738" y="264001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sp>
        <p:nvSpPr>
          <p:cNvPr id="7" name="矩形 31"/>
          <p:cNvSpPr>
            <a:spLocks noChangeArrowheads="1"/>
          </p:cNvSpPr>
          <p:nvPr/>
        </p:nvSpPr>
        <p:spPr bwMode="auto">
          <a:xfrm>
            <a:off x="539750" y="1268413"/>
            <a:ext cx="8064500" cy="4985980"/>
          </a:xfrm>
          <a:prstGeom prst="rect">
            <a:avLst/>
          </a:prstGeom>
          <a:noFill/>
          <a:ln w="9525">
            <a:noFill/>
            <a:miter lim="800000"/>
            <a:headEnd/>
            <a:tailEnd/>
          </a:ln>
        </p:spPr>
        <p:txBody>
          <a:bodyPr>
            <a:spAutoFit/>
          </a:bodyPr>
          <a:lstStyle/>
          <a:p>
            <a:pPr eaLnBrk="1" hangingPunct="1">
              <a:spcBef>
                <a:spcPts val="600"/>
              </a:spcBef>
              <a:defRPr/>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)4.</a:t>
            </a:r>
            <a:r>
              <a:rPr lang="zh-TW" altLang="en-US" sz="2800" b="1" spc="-100" dirty="0">
                <a:latin typeface="微軟正黑體" pitchFamily="34" charset="-120"/>
                <a:ea typeface="微軟正黑體" pitchFamily="34" charset="-120"/>
              </a:rPr>
              <a:t>以權責義務之發生，作為交易入帳之根據稱為</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現金收付制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權責發生制</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現金</a:t>
            </a:r>
            <a:r>
              <a:rPr lang="zh-TW" altLang="en-US" sz="2800" b="1" dirty="0" smtClean="0">
                <a:latin typeface="微軟正黑體" pitchFamily="34" charset="-120"/>
                <a:ea typeface="微軟正黑體" pitchFamily="34" charset="-120"/>
              </a:rPr>
              <a:t>基礎</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混合基礎。</a:t>
            </a:r>
            <a:endParaRPr lang="en-US" altLang="zh-TW" sz="2800" b="1" dirty="0">
              <a:latin typeface="微軟正黑體" pitchFamily="34" charset="-120"/>
              <a:ea typeface="微軟正黑體" pitchFamily="34" charset="-120"/>
            </a:endParaRPr>
          </a:p>
          <a:p>
            <a:pPr eaLnBrk="1" hangingPunct="1">
              <a:spcBef>
                <a:spcPts val="600"/>
              </a:spcBef>
              <a:defRPr/>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現金收付基礎，期末未作調整，將影響</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資產負債表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綜合損益表</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資產負債表與綜合損益表</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不一定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zh-TW" altLang="en-US" sz="2800" b="1" dirty="0" smtClean="0">
                <a:latin typeface="微軟正黑體" pitchFamily="34" charset="-120"/>
                <a:ea typeface="微軟正黑體" pitchFamily="34" charset="-120"/>
              </a:rPr>
              <a:t>　　   的</a:t>
            </a:r>
            <a:r>
              <a:rPr lang="zh-TW" altLang="en-US" sz="2800" b="1" dirty="0">
                <a:latin typeface="微軟正黑體" pitchFamily="34" charset="-120"/>
                <a:ea typeface="微軟正黑體" pitchFamily="34" charset="-120"/>
              </a:rPr>
              <a:t>正確性。</a:t>
            </a:r>
            <a:endParaRPr lang="en-US" altLang="zh-TW" sz="2800" b="1" dirty="0">
              <a:latin typeface="微軟正黑體" pitchFamily="34" charset="-120"/>
              <a:ea typeface="微軟正黑體" pitchFamily="34" charset="-120"/>
            </a:endParaRPr>
          </a:p>
          <a:p>
            <a:pPr eaLnBrk="1" hangingPunct="1">
              <a:spcBef>
                <a:spcPts val="600"/>
              </a:spcBef>
              <a:defRPr/>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)6.</a:t>
            </a:r>
            <a:r>
              <a:rPr lang="zh-TW" altLang="en-US" sz="2800" b="1" dirty="0">
                <a:latin typeface="微軟正黑體" pitchFamily="34" charset="-120"/>
                <a:ea typeface="微軟正黑體" pitchFamily="34" charset="-120"/>
              </a:rPr>
              <a:t>我國商業會計法規定，會計基礎應採</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現金基礎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現金收付基礎</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混合基礎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權責發生基礎。</a:t>
            </a:r>
          </a:p>
        </p:txBody>
      </p:sp>
    </p:spTree>
    <p:extLst>
      <p:ext uri="{BB962C8B-B14F-4D97-AF65-F5344CB8AC3E}">
        <p14:creationId xmlns:p14="http://schemas.microsoft.com/office/powerpoint/2010/main" val="23026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decel="100000"/>
                                        <p:tgtEl>
                                          <p:spTgt spid="3"/>
                                        </p:tgtEl>
                                      </p:cBhvr>
                                    </p:animEffect>
                                    <p:anim calcmode="lin" valueType="num">
                                      <p:cBhvr>
                                        <p:cTn id="8" dur="400" decel="100000" fill="hold"/>
                                        <p:tgtEl>
                                          <p:spTgt spid="3"/>
                                        </p:tgtEl>
                                        <p:attrNameLst>
                                          <p:attrName>style.rotation</p:attrName>
                                        </p:attrNameLst>
                                      </p:cBhvr>
                                      <p:tavLst>
                                        <p:tav tm="0">
                                          <p:val>
                                            <p:fltVal val="-90"/>
                                          </p:val>
                                        </p:tav>
                                        <p:tav tm="100000">
                                          <p:val>
                                            <p:fltVal val="0"/>
                                          </p:val>
                                        </p:tav>
                                      </p:tavLst>
                                    </p:anim>
                                    <p:anim calcmode="lin" valueType="num">
                                      <p:cBhvr>
                                        <p:cTn id="9" dur="400" decel="100000" fill="hold"/>
                                        <p:tgtEl>
                                          <p:spTgt spid="3"/>
                                        </p:tgtEl>
                                        <p:attrNameLst>
                                          <p:attrName>ppt_x</p:attrName>
                                        </p:attrNameLst>
                                      </p:cBhvr>
                                      <p:tavLst>
                                        <p:tav tm="0">
                                          <p:val>
                                            <p:strVal val="#ppt_x+0.4"/>
                                          </p:val>
                                        </p:tav>
                                        <p:tav tm="100000">
                                          <p:val>
                                            <p:strVal val="#ppt_x-0.05"/>
                                          </p:val>
                                        </p:tav>
                                      </p:tavLst>
                                    </p:anim>
                                    <p:anim calcmode="lin" valueType="num">
                                      <p:cBhvr>
                                        <p:cTn id="10" dur="400" decel="100000" fill="hold"/>
                                        <p:tgtEl>
                                          <p:spTgt spid="3"/>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3"/>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400" decel="100000"/>
                                        <p:tgtEl>
                                          <p:spTgt spid="4"/>
                                        </p:tgtEl>
                                      </p:cBhvr>
                                    </p:animEffect>
                                    <p:anim calcmode="lin" valueType="num">
                                      <p:cBhvr>
                                        <p:cTn id="28" dur="400" decel="100000" fill="hold"/>
                                        <p:tgtEl>
                                          <p:spTgt spid="4"/>
                                        </p:tgtEl>
                                        <p:attrNameLst>
                                          <p:attrName>style.rotation</p:attrName>
                                        </p:attrNameLst>
                                      </p:cBhvr>
                                      <p:tavLst>
                                        <p:tav tm="0">
                                          <p:val>
                                            <p:fltVal val="-90"/>
                                          </p:val>
                                        </p:tav>
                                        <p:tav tm="100000">
                                          <p:val>
                                            <p:fltVal val="0"/>
                                          </p:val>
                                        </p:tav>
                                      </p:tavLst>
                                    </p:anim>
                                    <p:anim calcmode="lin" valueType="num">
                                      <p:cBhvr>
                                        <p:cTn id="29" dur="400" decel="100000" fill="hold"/>
                                        <p:tgtEl>
                                          <p:spTgt spid="4"/>
                                        </p:tgtEl>
                                        <p:attrNameLst>
                                          <p:attrName>ppt_x</p:attrName>
                                        </p:attrNameLst>
                                      </p:cBhvr>
                                      <p:tavLst>
                                        <p:tav tm="0">
                                          <p:val>
                                            <p:strVal val="#ppt_x+0.4"/>
                                          </p:val>
                                        </p:tav>
                                        <p:tav tm="100000">
                                          <p:val>
                                            <p:strVal val="#ppt_x-0.05"/>
                                          </p:val>
                                        </p:tav>
                                      </p:tavLst>
                                    </p:anim>
                                    <p:anim calcmode="lin" valueType="num">
                                      <p:cBhvr>
                                        <p:cTn id="30" dur="400" decel="100000" fill="hold"/>
                                        <p:tgtEl>
                                          <p:spTgt spid="4"/>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867400" y="4292600"/>
            <a:ext cx="2808288" cy="316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pSp>
        <p:nvGrpSpPr>
          <p:cNvPr id="4" name="群組 3"/>
          <p:cNvGrpSpPr/>
          <p:nvPr/>
        </p:nvGrpSpPr>
        <p:grpSpPr>
          <a:xfrm>
            <a:off x="1619672" y="1107326"/>
            <a:ext cx="5425026" cy="492443"/>
            <a:chOff x="1619672" y="1107326"/>
            <a:chExt cx="5425026" cy="492443"/>
          </a:xfrm>
        </p:grpSpPr>
        <p:sp>
          <p:nvSpPr>
            <p:cNvPr id="2" name="圓角矩形 1">
              <a:hlinkClick r:id="rId3" action="ppaction://hlinksldjump"/>
            </p:cNvPr>
            <p:cNvSpPr/>
            <p:nvPr/>
          </p:nvSpPr>
          <p:spPr>
            <a:xfrm>
              <a:off x="1619672" y="1124744"/>
              <a:ext cx="1296144" cy="43204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600" b="1" dirty="0" smtClean="0">
                  <a:solidFill>
                    <a:schemeClr val="accent3">
                      <a:lumMod val="75000"/>
                    </a:schemeClr>
                  </a:solidFill>
                  <a:latin typeface="微軟正黑體" panose="020B0604030504040204" pitchFamily="34" charset="-120"/>
                  <a:ea typeface="微軟正黑體" panose="020B0604030504040204" pitchFamily="34" charset="-120"/>
                </a:rPr>
                <a:t>第一節</a:t>
              </a:r>
              <a:endParaRPr lang="zh-TW" altLang="en-US" sz="2600" b="1" dirty="0">
                <a:solidFill>
                  <a:schemeClr val="accent3">
                    <a:lumMod val="75000"/>
                  </a:schemeClr>
                </a:solidFill>
                <a:latin typeface="微軟正黑體" panose="020B0604030504040204" pitchFamily="34" charset="-120"/>
                <a:ea typeface="微軟正黑體" panose="020B0604030504040204" pitchFamily="34" charset="-120"/>
              </a:endParaRPr>
            </a:p>
          </p:txBody>
        </p:sp>
        <p:sp>
          <p:nvSpPr>
            <p:cNvPr id="3" name="文字方塊 2">
              <a:hlinkClick r:id="rId3" action="ppaction://hlinksldjump"/>
            </p:cNvPr>
            <p:cNvSpPr txBox="1"/>
            <p:nvPr/>
          </p:nvSpPr>
          <p:spPr>
            <a:xfrm>
              <a:off x="2940242" y="1107326"/>
              <a:ext cx="4104456" cy="492443"/>
            </a:xfrm>
            <a:prstGeom prst="rect">
              <a:avLst/>
            </a:prstGeom>
            <a:noFill/>
          </p:spPr>
          <p:txBody>
            <a:bodyPr wrap="square" rtlCol="0">
              <a:spAutoFit/>
            </a:bodyPr>
            <a:lstStyle/>
            <a:p>
              <a:r>
                <a:rPr lang="zh-TW" altLang="en-US" sz="2600" b="1" dirty="0" smtClean="0">
                  <a:latin typeface="微軟正黑體" panose="020B0604030504040204" pitchFamily="34" charset="-120"/>
                  <a:ea typeface="微軟正黑體" panose="020B0604030504040204" pitchFamily="34" charset="-120"/>
                </a:rPr>
                <a:t>調整的意義及功用</a:t>
              </a:r>
              <a:endParaRPr lang="zh-TW" altLang="en-US" sz="2600" b="1" dirty="0">
                <a:latin typeface="微軟正黑體" panose="020B0604030504040204" pitchFamily="34" charset="-120"/>
                <a:ea typeface="微軟正黑體" panose="020B0604030504040204" pitchFamily="34" charset="-120"/>
              </a:endParaRPr>
            </a:p>
          </p:txBody>
        </p:sp>
      </p:grpSp>
      <p:grpSp>
        <p:nvGrpSpPr>
          <p:cNvPr id="24" name="群組 23"/>
          <p:cNvGrpSpPr/>
          <p:nvPr/>
        </p:nvGrpSpPr>
        <p:grpSpPr>
          <a:xfrm>
            <a:off x="1619672" y="1810556"/>
            <a:ext cx="5425026" cy="492443"/>
            <a:chOff x="1619672" y="1107326"/>
            <a:chExt cx="5425026" cy="492443"/>
          </a:xfrm>
        </p:grpSpPr>
        <p:sp>
          <p:nvSpPr>
            <p:cNvPr id="27" name="圓角矩形 26">
              <a:hlinkClick r:id="rId4" action="ppaction://hlinksldjump"/>
            </p:cNvPr>
            <p:cNvSpPr/>
            <p:nvPr/>
          </p:nvSpPr>
          <p:spPr>
            <a:xfrm>
              <a:off x="1619672" y="1124744"/>
              <a:ext cx="1296144" cy="43204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600" b="1" dirty="0" smtClean="0">
                  <a:solidFill>
                    <a:schemeClr val="accent3">
                      <a:lumMod val="75000"/>
                    </a:schemeClr>
                  </a:solidFill>
                  <a:latin typeface="微軟正黑體" panose="020B0604030504040204" pitchFamily="34" charset="-120"/>
                  <a:ea typeface="微軟正黑體" panose="020B0604030504040204" pitchFamily="34" charset="-120"/>
                </a:rPr>
                <a:t>第二節</a:t>
              </a:r>
              <a:endParaRPr lang="zh-TW" altLang="en-US" sz="2600" b="1" dirty="0">
                <a:solidFill>
                  <a:schemeClr val="accent3">
                    <a:lumMod val="75000"/>
                  </a:schemeClr>
                </a:solidFill>
                <a:latin typeface="微軟正黑體" panose="020B0604030504040204" pitchFamily="34" charset="-120"/>
                <a:ea typeface="微軟正黑體" panose="020B0604030504040204" pitchFamily="34" charset="-120"/>
              </a:endParaRPr>
            </a:p>
          </p:txBody>
        </p:sp>
        <p:sp>
          <p:nvSpPr>
            <p:cNvPr id="28" name="文字方塊 27">
              <a:hlinkClick r:id="rId4" action="ppaction://hlinksldjump"/>
            </p:cNvPr>
            <p:cNvSpPr txBox="1"/>
            <p:nvPr/>
          </p:nvSpPr>
          <p:spPr>
            <a:xfrm>
              <a:off x="2940242" y="1107326"/>
              <a:ext cx="4104456" cy="492443"/>
            </a:xfrm>
            <a:prstGeom prst="rect">
              <a:avLst/>
            </a:prstGeom>
            <a:noFill/>
          </p:spPr>
          <p:txBody>
            <a:bodyPr wrap="square" rtlCol="0">
              <a:spAutoFit/>
            </a:bodyPr>
            <a:lstStyle/>
            <a:p>
              <a:r>
                <a:rPr lang="zh-TW" altLang="en-US" sz="2600" b="1" dirty="0" smtClean="0">
                  <a:latin typeface="微軟正黑體" panose="020B0604030504040204" pitchFamily="34" charset="-120"/>
                  <a:ea typeface="微軟正黑體" panose="020B0604030504040204" pitchFamily="34" charset="-120"/>
                </a:rPr>
                <a:t>會計基礎</a:t>
              </a:r>
              <a:endParaRPr lang="en-US" altLang="zh-TW" sz="2600" b="1" dirty="0" smtClean="0">
                <a:latin typeface="微軟正黑體" panose="020B0604030504040204" pitchFamily="34" charset="-120"/>
                <a:ea typeface="微軟正黑體" panose="020B0604030504040204" pitchFamily="34" charset="-120"/>
              </a:endParaRPr>
            </a:p>
          </p:txBody>
        </p:sp>
      </p:grpSp>
      <p:grpSp>
        <p:nvGrpSpPr>
          <p:cNvPr id="29" name="群組 28"/>
          <p:cNvGrpSpPr/>
          <p:nvPr/>
        </p:nvGrpSpPr>
        <p:grpSpPr>
          <a:xfrm>
            <a:off x="1619672" y="2521927"/>
            <a:ext cx="5425026" cy="492443"/>
            <a:chOff x="1619672" y="1107326"/>
            <a:chExt cx="5425026" cy="492443"/>
          </a:xfrm>
        </p:grpSpPr>
        <p:sp>
          <p:nvSpPr>
            <p:cNvPr id="30" name="圓角矩形 29">
              <a:hlinkClick r:id="rId5" action="ppaction://hlinksldjump"/>
            </p:cNvPr>
            <p:cNvSpPr/>
            <p:nvPr/>
          </p:nvSpPr>
          <p:spPr>
            <a:xfrm>
              <a:off x="1619672" y="1124744"/>
              <a:ext cx="1296144" cy="43204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600" b="1" dirty="0" smtClean="0">
                  <a:solidFill>
                    <a:schemeClr val="accent3">
                      <a:lumMod val="75000"/>
                    </a:schemeClr>
                  </a:solidFill>
                  <a:latin typeface="微軟正黑體" panose="020B0604030504040204" pitchFamily="34" charset="-120"/>
                  <a:ea typeface="微軟正黑體" panose="020B0604030504040204" pitchFamily="34" charset="-120"/>
                </a:rPr>
                <a:t>第三節</a:t>
              </a:r>
              <a:endParaRPr lang="zh-TW" altLang="en-US" sz="2600" b="1" dirty="0">
                <a:solidFill>
                  <a:schemeClr val="accent3">
                    <a:lumMod val="75000"/>
                  </a:schemeClr>
                </a:solidFill>
                <a:latin typeface="微軟正黑體" panose="020B0604030504040204" pitchFamily="34" charset="-120"/>
                <a:ea typeface="微軟正黑體" panose="020B0604030504040204" pitchFamily="34" charset="-120"/>
              </a:endParaRPr>
            </a:p>
          </p:txBody>
        </p:sp>
        <p:sp>
          <p:nvSpPr>
            <p:cNvPr id="31" name="文字方塊 30">
              <a:hlinkClick r:id="rId5" action="ppaction://hlinksldjump"/>
            </p:cNvPr>
            <p:cNvSpPr txBox="1"/>
            <p:nvPr/>
          </p:nvSpPr>
          <p:spPr>
            <a:xfrm>
              <a:off x="2940242" y="1107326"/>
              <a:ext cx="4104456" cy="492443"/>
            </a:xfrm>
            <a:prstGeom prst="rect">
              <a:avLst/>
            </a:prstGeom>
            <a:noFill/>
          </p:spPr>
          <p:txBody>
            <a:bodyPr wrap="square" rtlCol="0">
              <a:spAutoFit/>
            </a:bodyPr>
            <a:lstStyle/>
            <a:p>
              <a:r>
                <a:rPr lang="zh-TW" altLang="en-US" sz="2600" b="1" dirty="0" smtClean="0">
                  <a:latin typeface="微軟正黑體" panose="020B0604030504040204" pitchFamily="34" charset="-120"/>
                  <a:ea typeface="微軟正黑體" panose="020B0604030504040204" pitchFamily="34" charset="-120"/>
                </a:rPr>
                <a:t>應計項目的調整</a:t>
              </a:r>
              <a:endParaRPr lang="en-US" altLang="zh-TW" sz="2600" b="1" dirty="0" smtClean="0">
                <a:latin typeface="微軟正黑體" panose="020B0604030504040204" pitchFamily="34" charset="-120"/>
                <a:ea typeface="微軟正黑體" panose="020B0604030504040204" pitchFamily="34" charset="-120"/>
              </a:endParaRPr>
            </a:p>
          </p:txBody>
        </p:sp>
      </p:grpSp>
      <p:grpSp>
        <p:nvGrpSpPr>
          <p:cNvPr id="32" name="群組 31"/>
          <p:cNvGrpSpPr/>
          <p:nvPr/>
        </p:nvGrpSpPr>
        <p:grpSpPr>
          <a:xfrm>
            <a:off x="1619672" y="3224589"/>
            <a:ext cx="5688632" cy="492443"/>
            <a:chOff x="1619672" y="1107326"/>
            <a:chExt cx="5688632" cy="492443"/>
          </a:xfrm>
        </p:grpSpPr>
        <p:sp>
          <p:nvSpPr>
            <p:cNvPr id="33" name="圓角矩形 32">
              <a:hlinkClick r:id="rId6" action="ppaction://hlinksldjump"/>
            </p:cNvPr>
            <p:cNvSpPr/>
            <p:nvPr/>
          </p:nvSpPr>
          <p:spPr>
            <a:xfrm>
              <a:off x="1619672" y="1124744"/>
              <a:ext cx="1296144" cy="43204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600" b="1" dirty="0" smtClean="0">
                  <a:solidFill>
                    <a:schemeClr val="accent3">
                      <a:lumMod val="75000"/>
                    </a:schemeClr>
                  </a:solidFill>
                  <a:latin typeface="微軟正黑體" panose="020B0604030504040204" pitchFamily="34" charset="-120"/>
                  <a:ea typeface="微軟正黑體" panose="020B0604030504040204" pitchFamily="34" charset="-120"/>
                </a:rPr>
                <a:t>第四節</a:t>
              </a:r>
              <a:endParaRPr lang="zh-TW" altLang="en-US" sz="2600" b="1" dirty="0">
                <a:solidFill>
                  <a:schemeClr val="accent3">
                    <a:lumMod val="75000"/>
                  </a:schemeClr>
                </a:solidFill>
                <a:latin typeface="微軟正黑體" panose="020B0604030504040204" pitchFamily="34" charset="-120"/>
                <a:ea typeface="微軟正黑體" panose="020B0604030504040204" pitchFamily="34" charset="-120"/>
              </a:endParaRPr>
            </a:p>
          </p:txBody>
        </p:sp>
        <p:sp>
          <p:nvSpPr>
            <p:cNvPr id="34" name="文字方塊 33">
              <a:hlinkClick r:id="rId6" action="ppaction://hlinksldjump"/>
            </p:cNvPr>
            <p:cNvSpPr txBox="1"/>
            <p:nvPr/>
          </p:nvSpPr>
          <p:spPr>
            <a:xfrm>
              <a:off x="2940242" y="1107326"/>
              <a:ext cx="4368062" cy="492443"/>
            </a:xfrm>
            <a:prstGeom prst="rect">
              <a:avLst/>
            </a:prstGeom>
            <a:noFill/>
          </p:spPr>
          <p:txBody>
            <a:bodyPr wrap="square" rtlCol="0">
              <a:spAutoFit/>
            </a:bodyPr>
            <a:lstStyle/>
            <a:p>
              <a:r>
                <a:rPr lang="zh-TW" altLang="en-US" sz="2600" b="1" dirty="0" smtClean="0">
                  <a:latin typeface="微軟正黑體" panose="020B0604030504040204" pitchFamily="34" charset="-120"/>
                  <a:ea typeface="微軟正黑體" panose="020B0604030504040204" pitchFamily="34" charset="-120"/>
                </a:rPr>
                <a:t>遞延項目的調整</a:t>
              </a:r>
              <a:endParaRPr lang="en-US" altLang="zh-TW" sz="2600" b="1" dirty="0" smtClean="0">
                <a:latin typeface="微軟正黑體" panose="020B0604030504040204" pitchFamily="34" charset="-120"/>
                <a:ea typeface="微軟正黑體" panose="020B0604030504040204" pitchFamily="34" charset="-120"/>
              </a:endParaRPr>
            </a:p>
          </p:txBody>
        </p:sp>
      </p:grpSp>
      <p:sp>
        <p:nvSpPr>
          <p:cNvPr id="36" name="圓角矩形 35">
            <a:hlinkClick r:id="rId7" action="ppaction://hlinksldjump"/>
          </p:cNvPr>
          <p:cNvSpPr/>
          <p:nvPr/>
        </p:nvSpPr>
        <p:spPr>
          <a:xfrm>
            <a:off x="1619672" y="3962087"/>
            <a:ext cx="1296144" cy="43204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600" b="1" dirty="0" smtClean="0">
                <a:solidFill>
                  <a:schemeClr val="accent3">
                    <a:lumMod val="75000"/>
                  </a:schemeClr>
                </a:solidFill>
                <a:latin typeface="微軟正黑體" panose="020B0604030504040204" pitchFamily="34" charset="-120"/>
                <a:ea typeface="微軟正黑體" panose="020B0604030504040204" pitchFamily="34" charset="-120"/>
              </a:rPr>
              <a:t>習題</a:t>
            </a:r>
            <a:endParaRPr lang="zh-TW" altLang="en-US" sz="2600" b="1" dirty="0">
              <a:solidFill>
                <a:schemeClr val="accent3">
                  <a:lumMod val="75000"/>
                </a:schemeClr>
              </a:solidFill>
              <a:latin typeface="微軟正黑體" panose="020B0604030504040204" pitchFamily="34" charset="-120"/>
              <a:ea typeface="微軟正黑體" panose="020B0604030504040204" pitchFamily="34" charset="-12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arn(inVertical)">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quarter" idx="11"/>
          </p:nvPr>
        </p:nvSpPr>
        <p:spPr/>
        <p:txBody>
          <a:bodyPr/>
          <a:lstStyle/>
          <a:p>
            <a:r>
              <a:rPr lang="en-US" altLang="zh-TW" dirty="0" smtClean="0"/>
              <a:t>229</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75769874"/>
              </p:ext>
            </p:extLst>
          </p:nvPr>
        </p:nvGraphicFramePr>
        <p:xfrm>
          <a:off x="323850" y="1844675"/>
          <a:ext cx="8712200" cy="4389120"/>
        </p:xfrm>
        <a:graphic>
          <a:graphicData uri="http://schemas.openxmlformats.org/drawingml/2006/table">
            <a:tbl>
              <a:tblPr/>
              <a:tblGrid>
                <a:gridCol w="439216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079757">
                  <a:extLst>
                    <a:ext uri="{9D8B030D-6E8A-4147-A177-3AD203B41FA5}">
                      <a16:colId xmlns:a16="http://schemas.microsoft.com/office/drawing/2014/main" xmlns="" val="20003"/>
                    </a:ext>
                  </a:extLst>
                </a:gridCol>
                <a:gridCol w="936021">
                  <a:extLst>
                    <a:ext uri="{9D8B030D-6E8A-4147-A177-3AD203B41FA5}">
                      <a16:colId xmlns:a16="http://schemas.microsoft.com/office/drawing/2014/main" xmlns="" val="20004"/>
                    </a:ext>
                  </a:extLst>
                </a:gridCol>
              </a:tblGrid>
              <a:tr h="335303">
                <a:tc rowSpan="2">
                  <a:txBody>
                    <a:bodyPr/>
                    <a:lstStyle/>
                    <a:p>
                      <a:pPr algn="ctr">
                        <a:spcAft>
                          <a:spcPts val="0"/>
                        </a:spcAft>
                      </a:pPr>
                      <a:r>
                        <a:rPr lang="zh-TW" sz="2400" b="1" kern="100" dirty="0">
                          <a:latin typeface="微軟正黑體" pitchFamily="34" charset="-120"/>
                          <a:ea typeface="微軟正黑體" pitchFamily="34" charset="-120"/>
                          <a:cs typeface="細明體"/>
                        </a:rPr>
                        <a:t>會計事項</a:t>
                      </a:r>
                      <a:endParaRPr lang="zh-TW" sz="2400" b="1" kern="100" dirty="0">
                        <a:latin typeface="微軟正黑體" pitchFamily="34" charset="-120"/>
                        <a:ea typeface="微軟正黑體" pitchFamily="34" charset="-120"/>
                        <a:cs typeface="Courier New"/>
                      </a:endParaRPr>
                    </a:p>
                  </a:txBody>
                  <a:tcPr marL="68092" marR="680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a:spcAft>
                          <a:spcPts val="0"/>
                        </a:spcAft>
                      </a:pPr>
                      <a:r>
                        <a:rPr lang="zh-TW" sz="2400" b="1" kern="100" dirty="0">
                          <a:latin typeface="微軟正黑體" pitchFamily="34" charset="-120"/>
                          <a:ea typeface="微軟正黑體" pitchFamily="34" charset="-120"/>
                          <a:cs typeface="細明體"/>
                        </a:rPr>
                        <a:t>現金收付基礎</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TW" altLang="en-US"/>
                    </a:p>
                  </a:txBody>
                  <a:tcPr/>
                </a:tc>
                <a:tc gridSpan="2">
                  <a:txBody>
                    <a:bodyPr/>
                    <a:lstStyle/>
                    <a:p>
                      <a:pPr algn="ctr">
                        <a:spcAft>
                          <a:spcPts val="0"/>
                        </a:spcAft>
                      </a:pPr>
                      <a:r>
                        <a:rPr lang="zh-TW" sz="2400" b="1" kern="100">
                          <a:latin typeface="微軟正黑體" pitchFamily="34" charset="-120"/>
                          <a:ea typeface="微軟正黑體" pitchFamily="34" charset="-120"/>
                          <a:cs typeface="細明體"/>
                        </a:rPr>
                        <a:t>權責發生基礎</a:t>
                      </a:r>
                      <a:endParaRPr lang="zh-TW" sz="2400" b="1" kern="10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TW" altLang="en-US"/>
                    </a:p>
                  </a:txBody>
                  <a:tcPr/>
                </a:tc>
                <a:extLst>
                  <a:ext uri="{0D108BD9-81ED-4DB2-BD59-A6C34878D82A}">
                    <a16:rowId xmlns:a16="http://schemas.microsoft.com/office/drawing/2014/main" xmlns="" val="10000"/>
                  </a:ext>
                </a:extLst>
              </a:tr>
              <a:tr h="354469">
                <a:tc vMerge="1">
                  <a:txBody>
                    <a:bodyPr/>
                    <a:lstStyle/>
                    <a:p>
                      <a:endParaRPr lang="zh-TW"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2400" b="1" kern="100" dirty="0" smtClean="0">
                          <a:latin typeface="微軟正黑體" pitchFamily="34" charset="-120"/>
                          <a:ea typeface="微軟正黑體" pitchFamily="34" charset="-120"/>
                          <a:cs typeface="細明體"/>
                        </a:rPr>
                        <a:t>費損</a:t>
                      </a:r>
                      <a:endParaRPr lang="zh-TW" altLang="zh-TW" sz="2400" b="1" kern="100" dirty="0" smtClean="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2400" b="1" kern="100" dirty="0" smtClean="0">
                          <a:latin typeface="微軟正黑體" pitchFamily="34" charset="-120"/>
                          <a:ea typeface="微軟正黑體" pitchFamily="34" charset="-120"/>
                          <a:cs typeface="細明體"/>
                        </a:rPr>
                        <a:t>收益</a:t>
                      </a:r>
                      <a:endParaRPr lang="zh-TW" altLang="zh-TW" sz="2400" b="1" kern="100" dirty="0" smtClean="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TW" altLang="zh-TW" sz="2400" b="1" kern="100" dirty="0" smtClean="0">
                          <a:latin typeface="微軟正黑體" pitchFamily="34" charset="-120"/>
                          <a:ea typeface="微軟正黑體" pitchFamily="34" charset="-120"/>
                          <a:cs typeface="細明體"/>
                        </a:rPr>
                        <a:t>費損</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2400" b="1" kern="100" dirty="0" smtClean="0">
                          <a:latin typeface="微軟正黑體" pitchFamily="34" charset="-120"/>
                          <a:ea typeface="微軟正黑體" pitchFamily="34" charset="-120"/>
                          <a:cs typeface="細明體"/>
                        </a:rPr>
                        <a:t>收益</a:t>
                      </a:r>
                      <a:endParaRPr lang="zh-TW" altLang="zh-TW" sz="2400" b="1" kern="100" dirty="0" smtClean="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670605">
                <a:tc>
                  <a:txBody>
                    <a:bodyPr/>
                    <a:lstStyle/>
                    <a:p>
                      <a:pPr>
                        <a:spcAft>
                          <a:spcPts val="0"/>
                        </a:spcAft>
                      </a:pPr>
                      <a:r>
                        <a:rPr lang="zh-TW" sz="2400" b="1" kern="100" dirty="0">
                          <a:latin typeface="微軟正黑體" pitchFamily="34" charset="-120"/>
                          <a:ea typeface="微軟正黑體" pitchFamily="34" charset="-120"/>
                          <a:cs typeface="細明體"/>
                        </a:rPr>
                        <a:t>①收現之租金收入</a:t>
                      </a:r>
                      <a:r>
                        <a:rPr lang="en-US" sz="2400" b="1" kern="100" dirty="0">
                          <a:latin typeface="微軟正黑體" pitchFamily="34" charset="-120"/>
                          <a:ea typeface="微軟正黑體" pitchFamily="34" charset="-120"/>
                          <a:cs typeface="細明體"/>
                        </a:rPr>
                        <a:t>$10,000</a:t>
                      </a:r>
                      <a:r>
                        <a:rPr lang="zh-TW" sz="2400" b="1" kern="100" dirty="0" smtClean="0">
                          <a:latin typeface="微軟正黑體" pitchFamily="34" charset="-120"/>
                          <a:ea typeface="微軟正黑體" pitchFamily="34" charset="-120"/>
                          <a:cs typeface="細明體"/>
                        </a:rPr>
                        <a:t>其中</a:t>
                      </a:r>
                      <a:r>
                        <a:rPr lang="en-US" altLang="zh-TW" sz="2400" b="1" kern="100" dirty="0" smtClean="0">
                          <a:latin typeface="微軟正黑體" pitchFamily="34" charset="-120"/>
                          <a:ea typeface="微軟正黑體" pitchFamily="34" charset="-120"/>
                          <a:cs typeface="細明體"/>
                        </a:rPr>
                        <a:t/>
                      </a:r>
                      <a:br>
                        <a:rPr lang="en-US" altLang="zh-TW" sz="2400" b="1" kern="100" dirty="0" smtClean="0">
                          <a:latin typeface="微軟正黑體" pitchFamily="34" charset="-120"/>
                          <a:ea typeface="微軟正黑體" pitchFamily="34" charset="-120"/>
                          <a:cs typeface="細明體"/>
                        </a:rPr>
                      </a:br>
                      <a:r>
                        <a:rPr lang="en-US" altLang="zh-TW" sz="2400" b="1" kern="100" dirty="0" smtClean="0">
                          <a:latin typeface="微軟正黑體" pitchFamily="34" charset="-120"/>
                          <a:ea typeface="微軟正黑體" pitchFamily="34" charset="-120"/>
                          <a:cs typeface="細明體"/>
                        </a:rPr>
                        <a:t>    </a:t>
                      </a:r>
                      <a:r>
                        <a:rPr lang="zh-TW" sz="2400" b="1" kern="100" dirty="0" smtClean="0">
                          <a:latin typeface="微軟正黑體" pitchFamily="34" charset="-120"/>
                          <a:ea typeface="微軟正黑體" pitchFamily="34" charset="-120"/>
                          <a:cs typeface="細明體"/>
                        </a:rPr>
                        <a:t>有</a:t>
                      </a:r>
                      <a:r>
                        <a:rPr lang="en-US" sz="2400" b="1" kern="100" dirty="0">
                          <a:latin typeface="微軟正黑體" pitchFamily="34" charset="-120"/>
                          <a:ea typeface="微軟正黑體" pitchFamily="34" charset="-120"/>
                          <a:cs typeface="細明體"/>
                        </a:rPr>
                        <a:t>1/5</a:t>
                      </a:r>
                      <a:r>
                        <a:rPr lang="zh-TW" sz="2400" b="1" kern="100" dirty="0">
                          <a:latin typeface="微軟正黑體" pitchFamily="34" charset="-120"/>
                          <a:ea typeface="微軟正黑體" pitchFamily="34" charset="-120"/>
                          <a:cs typeface="細明體"/>
                        </a:rPr>
                        <a:t>為預收收入</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70605">
                <a:tc>
                  <a:txBody>
                    <a:bodyPr/>
                    <a:lstStyle/>
                    <a:p>
                      <a:pPr>
                        <a:spcAft>
                          <a:spcPts val="0"/>
                        </a:spcAft>
                      </a:pPr>
                      <a:r>
                        <a:rPr lang="zh-TW" sz="2400" b="1" kern="100" dirty="0">
                          <a:latin typeface="微軟正黑體" pitchFamily="34" charset="-120"/>
                          <a:ea typeface="微軟正黑體" pitchFamily="34" charset="-120"/>
                          <a:cs typeface="細明體"/>
                        </a:rPr>
                        <a:t>②付現之保險費</a:t>
                      </a:r>
                      <a:r>
                        <a:rPr lang="en-US" sz="2400" b="1" kern="100" dirty="0">
                          <a:latin typeface="微軟正黑體" pitchFamily="34" charset="-120"/>
                          <a:ea typeface="微軟正黑體" pitchFamily="34" charset="-120"/>
                          <a:cs typeface="細明體"/>
                        </a:rPr>
                        <a:t>$16,000</a:t>
                      </a:r>
                      <a:r>
                        <a:rPr lang="zh-TW" sz="2400" b="1" kern="100" dirty="0" smtClean="0">
                          <a:latin typeface="微軟正黑體" pitchFamily="34" charset="-120"/>
                          <a:ea typeface="微軟正黑體" pitchFamily="34" charset="-120"/>
                          <a:cs typeface="細明體"/>
                        </a:rPr>
                        <a:t>其中</a:t>
                      </a:r>
                      <a:r>
                        <a:rPr lang="en-US" altLang="zh-TW" sz="2400" b="1" kern="100" dirty="0" smtClean="0">
                          <a:latin typeface="微軟正黑體" pitchFamily="34" charset="-120"/>
                          <a:ea typeface="微軟正黑體" pitchFamily="34" charset="-120"/>
                          <a:cs typeface="細明體"/>
                        </a:rPr>
                        <a:t/>
                      </a:r>
                      <a:br>
                        <a:rPr lang="en-US" altLang="zh-TW" sz="2400" b="1" kern="100" dirty="0" smtClean="0">
                          <a:latin typeface="微軟正黑體" pitchFamily="34" charset="-120"/>
                          <a:ea typeface="微軟正黑體" pitchFamily="34" charset="-120"/>
                          <a:cs typeface="細明體"/>
                        </a:rPr>
                      </a:br>
                      <a:r>
                        <a:rPr lang="en-US" altLang="zh-TW" sz="2400" b="1" kern="100" dirty="0" smtClean="0">
                          <a:latin typeface="微軟正黑體" pitchFamily="34" charset="-120"/>
                          <a:ea typeface="微軟正黑體" pitchFamily="34" charset="-120"/>
                          <a:cs typeface="細明體"/>
                        </a:rPr>
                        <a:t>     </a:t>
                      </a:r>
                      <a:r>
                        <a:rPr lang="en-US" sz="2400" b="1" kern="100" dirty="0" smtClean="0">
                          <a:latin typeface="微軟正黑體" pitchFamily="34" charset="-120"/>
                          <a:ea typeface="微軟正黑體" pitchFamily="34" charset="-120"/>
                          <a:cs typeface="細明體"/>
                        </a:rPr>
                        <a:t>1/4</a:t>
                      </a:r>
                      <a:r>
                        <a:rPr lang="zh-TW" sz="2400" b="1" kern="100" dirty="0">
                          <a:latin typeface="微軟正黑體" pitchFamily="34" charset="-120"/>
                          <a:ea typeface="微軟正黑體" pitchFamily="34" charset="-120"/>
                          <a:cs typeface="細明體"/>
                        </a:rPr>
                        <a:t>屬於預付費用</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670605">
                <a:tc>
                  <a:txBody>
                    <a:bodyPr/>
                    <a:lstStyle/>
                    <a:p>
                      <a:pPr>
                        <a:spcAft>
                          <a:spcPts val="0"/>
                        </a:spcAft>
                      </a:pPr>
                      <a:r>
                        <a:rPr lang="zh-TW" sz="2400" b="1" kern="100" dirty="0">
                          <a:latin typeface="微軟正黑體" pitchFamily="34" charset="-120"/>
                          <a:ea typeface="微軟正黑體" pitchFamily="34" charset="-120"/>
                          <a:cs typeface="細明體"/>
                        </a:rPr>
                        <a:t>③付現之利息費用</a:t>
                      </a:r>
                      <a:r>
                        <a:rPr lang="en-US" sz="2400" b="1" kern="100" dirty="0">
                          <a:latin typeface="微軟正黑體" pitchFamily="34" charset="-120"/>
                          <a:ea typeface="微軟正黑體" pitchFamily="34" charset="-120"/>
                          <a:cs typeface="細明體"/>
                        </a:rPr>
                        <a:t>$6,000</a:t>
                      </a:r>
                      <a:r>
                        <a:rPr lang="zh-TW" sz="2400" b="1" kern="100" dirty="0" smtClean="0">
                          <a:latin typeface="微軟正黑體" pitchFamily="34" charset="-120"/>
                          <a:ea typeface="微軟正黑體" pitchFamily="34" charset="-120"/>
                          <a:cs typeface="細明體"/>
                        </a:rPr>
                        <a:t>其中</a:t>
                      </a:r>
                      <a:r>
                        <a:rPr lang="en-US" altLang="zh-TW" sz="2400" b="1" kern="100" dirty="0" smtClean="0">
                          <a:latin typeface="微軟正黑體" pitchFamily="34" charset="-120"/>
                          <a:ea typeface="微軟正黑體" pitchFamily="34" charset="-120"/>
                          <a:cs typeface="細明體"/>
                        </a:rPr>
                        <a:t/>
                      </a:r>
                      <a:br>
                        <a:rPr lang="en-US" altLang="zh-TW" sz="2400" b="1" kern="100" dirty="0" smtClean="0">
                          <a:latin typeface="微軟正黑體" pitchFamily="34" charset="-120"/>
                          <a:ea typeface="微軟正黑體" pitchFamily="34" charset="-120"/>
                          <a:cs typeface="細明體"/>
                        </a:rPr>
                      </a:br>
                      <a:r>
                        <a:rPr lang="en-US" altLang="zh-TW" sz="2400" b="1" kern="100" dirty="0" smtClean="0">
                          <a:latin typeface="微軟正黑體" pitchFamily="34" charset="-120"/>
                          <a:ea typeface="微軟正黑體" pitchFamily="34" charset="-120"/>
                          <a:cs typeface="細明體"/>
                        </a:rPr>
                        <a:t>     </a:t>
                      </a:r>
                      <a:r>
                        <a:rPr lang="en-US" sz="2400" b="1" kern="100" dirty="0" smtClean="0">
                          <a:latin typeface="微軟正黑體" pitchFamily="34" charset="-120"/>
                          <a:ea typeface="微軟正黑體" pitchFamily="34" charset="-120"/>
                          <a:cs typeface="細明體"/>
                        </a:rPr>
                        <a:t>2/3</a:t>
                      </a:r>
                      <a:r>
                        <a:rPr lang="zh-TW" sz="2400" b="1" kern="100" dirty="0">
                          <a:latin typeface="微軟正黑體" pitchFamily="34" charset="-120"/>
                          <a:ea typeface="微軟正黑體" pitchFamily="34" charset="-120"/>
                          <a:cs typeface="細明體"/>
                        </a:rPr>
                        <a:t>屬下期負擔</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670605">
                <a:tc>
                  <a:txBody>
                    <a:bodyPr/>
                    <a:lstStyle/>
                    <a:p>
                      <a:pPr>
                        <a:spcAft>
                          <a:spcPts val="0"/>
                        </a:spcAft>
                      </a:pPr>
                      <a:r>
                        <a:rPr lang="zh-TW" sz="2400" b="1" kern="100" dirty="0">
                          <a:latin typeface="微軟正黑體" pitchFamily="34" charset="-120"/>
                          <a:ea typeface="微軟正黑體" pitchFamily="34" charset="-120"/>
                          <a:cs typeface="細明體"/>
                        </a:rPr>
                        <a:t>④收現之利息收入</a:t>
                      </a:r>
                      <a:r>
                        <a:rPr lang="en-US" sz="2400" b="1" kern="100" dirty="0">
                          <a:latin typeface="微軟正黑體" pitchFamily="34" charset="-120"/>
                          <a:ea typeface="微軟正黑體" pitchFamily="34" charset="-120"/>
                          <a:cs typeface="細明體"/>
                        </a:rPr>
                        <a:t>$20,000</a:t>
                      </a:r>
                      <a:r>
                        <a:rPr lang="zh-TW" sz="2400" b="1" kern="100" dirty="0" smtClean="0">
                          <a:latin typeface="微軟正黑體" pitchFamily="34" charset="-120"/>
                          <a:ea typeface="微軟正黑體" pitchFamily="34" charset="-120"/>
                          <a:cs typeface="細明體"/>
                        </a:rPr>
                        <a:t>其中</a:t>
                      </a:r>
                      <a:r>
                        <a:rPr lang="en-US" altLang="zh-TW" sz="2400" b="1" kern="100" dirty="0" smtClean="0">
                          <a:latin typeface="微軟正黑體" pitchFamily="34" charset="-120"/>
                          <a:ea typeface="微軟正黑體" pitchFamily="34" charset="-120"/>
                          <a:cs typeface="細明體"/>
                        </a:rPr>
                        <a:t/>
                      </a:r>
                      <a:br>
                        <a:rPr lang="en-US" altLang="zh-TW" sz="2400" b="1" kern="100" dirty="0" smtClean="0">
                          <a:latin typeface="微軟正黑體" pitchFamily="34" charset="-120"/>
                          <a:ea typeface="微軟正黑體" pitchFamily="34" charset="-120"/>
                          <a:cs typeface="細明體"/>
                        </a:rPr>
                      </a:br>
                      <a:r>
                        <a:rPr lang="en-US" altLang="zh-TW" sz="2400" b="1" kern="100" dirty="0" smtClean="0">
                          <a:latin typeface="微軟正黑體" pitchFamily="34" charset="-120"/>
                          <a:ea typeface="微軟正黑體" pitchFamily="34" charset="-120"/>
                          <a:cs typeface="細明體"/>
                        </a:rPr>
                        <a:t>     </a:t>
                      </a:r>
                      <a:r>
                        <a:rPr lang="en-US" sz="2400" b="1" kern="100" dirty="0" smtClean="0">
                          <a:latin typeface="微軟正黑體" pitchFamily="34" charset="-120"/>
                          <a:ea typeface="微軟正黑體" pitchFamily="34" charset="-120"/>
                          <a:cs typeface="細明體"/>
                        </a:rPr>
                        <a:t>1/2</a:t>
                      </a:r>
                      <a:r>
                        <a:rPr lang="zh-TW" sz="2400" b="1" kern="100" dirty="0">
                          <a:latin typeface="微軟正黑體" pitchFamily="34" charset="-120"/>
                          <a:ea typeface="微軟正黑體" pitchFamily="34" charset="-120"/>
                          <a:cs typeface="細明體"/>
                        </a:rPr>
                        <a:t>屬下期享有</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35303">
                <a:tc>
                  <a:txBody>
                    <a:bodyPr/>
                    <a:lstStyle/>
                    <a:p>
                      <a:pPr>
                        <a:spcAft>
                          <a:spcPts val="0"/>
                        </a:spcAft>
                      </a:pPr>
                      <a:r>
                        <a:rPr lang="zh-TW" sz="2400" b="1" kern="100" dirty="0">
                          <a:latin typeface="微軟正黑體" pitchFamily="34" charset="-120"/>
                          <a:ea typeface="微軟正黑體" pitchFamily="34" charset="-120"/>
                          <a:cs typeface="細明體"/>
                        </a:rPr>
                        <a:t>⑤應收佣金有</a:t>
                      </a:r>
                      <a:r>
                        <a:rPr lang="en-US" sz="2400" b="1" kern="100" dirty="0">
                          <a:latin typeface="微軟正黑體" pitchFamily="34" charset="-120"/>
                          <a:ea typeface="微軟正黑體" pitchFamily="34" charset="-120"/>
                          <a:cs typeface="細明體"/>
                        </a:rPr>
                        <a:t>$5,000</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35303">
                <a:tc>
                  <a:txBody>
                    <a:bodyPr/>
                    <a:lstStyle/>
                    <a:p>
                      <a:pPr>
                        <a:spcAft>
                          <a:spcPts val="0"/>
                        </a:spcAft>
                      </a:pPr>
                      <a:r>
                        <a:rPr lang="zh-TW" sz="2400" b="1" kern="100" dirty="0">
                          <a:latin typeface="微軟正黑體" pitchFamily="34" charset="-120"/>
                          <a:ea typeface="微軟正黑體" pitchFamily="34" charset="-120"/>
                          <a:cs typeface="細明體"/>
                        </a:rPr>
                        <a:t>⑥應付薪資有</a:t>
                      </a:r>
                      <a:r>
                        <a:rPr lang="en-US" sz="2400" b="1" kern="100" dirty="0">
                          <a:latin typeface="微軟正黑體" pitchFamily="34" charset="-120"/>
                          <a:ea typeface="微軟正黑體" pitchFamily="34" charset="-120"/>
                          <a:cs typeface="細明體"/>
                        </a:rPr>
                        <a:t>$8,000</a:t>
                      </a:r>
                      <a:endParaRPr lang="zh-TW" sz="2400" b="1" kern="100" dirty="0">
                        <a:latin typeface="微軟正黑體" pitchFamily="34" charset="-120"/>
                        <a:ea typeface="微軟正黑體" pitchFamily="34" charset="-120"/>
                        <a:cs typeface="Courier New"/>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endParaRPr lang="en-US" sz="2400" b="1" kern="100" dirty="0">
                        <a:latin typeface="微軟正黑體" pitchFamily="34" charset="-120"/>
                        <a:ea typeface="微軟正黑體" pitchFamily="34" charset="-120"/>
                        <a:cs typeface="細明體"/>
                      </a:endParaRPr>
                    </a:p>
                  </a:txBody>
                  <a:tcPr marL="68092" marR="680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pSp>
        <p:nvGrpSpPr>
          <p:cNvPr id="11" name="群組 1"/>
          <p:cNvGrpSpPr>
            <a:grpSpLocks/>
          </p:cNvGrpSpPr>
          <p:nvPr/>
        </p:nvGrpSpPr>
        <p:grpSpPr bwMode="auto">
          <a:xfrm>
            <a:off x="4672476" y="2780928"/>
            <a:ext cx="2477258" cy="3503419"/>
            <a:chOff x="5227547" y="3320698"/>
            <a:chExt cx="2374075" cy="3501091"/>
          </a:xfrm>
        </p:grpSpPr>
        <p:sp>
          <p:nvSpPr>
            <p:cNvPr id="12" name="矩形 33"/>
            <p:cNvSpPr>
              <a:spLocks noChangeArrowheads="1"/>
            </p:cNvSpPr>
            <p:nvPr/>
          </p:nvSpPr>
          <p:spPr bwMode="auto">
            <a:xfrm>
              <a:off x="6331846" y="3320698"/>
              <a:ext cx="1269776" cy="461358"/>
            </a:xfrm>
            <a:prstGeom prst="rect">
              <a:avLst/>
            </a:prstGeom>
            <a:noFill/>
            <a:ln w="9525">
              <a:noFill/>
              <a:miter lim="800000"/>
              <a:headEnd/>
              <a:tailEnd/>
            </a:ln>
          </p:spPr>
          <p:txBody>
            <a:bodyPr wrap="none">
              <a:spAutoFit/>
            </a:bodyPr>
            <a:lstStyle/>
            <a:p>
              <a:pPr eaLnBrk="1" hangingPunct="1"/>
              <a:r>
                <a:rPr lang="en-US" altLang="zh-TW" sz="2400" b="1" spc="-100" dirty="0" smtClean="0">
                  <a:solidFill>
                    <a:srgbClr val="FF0000"/>
                  </a:solidFill>
                  <a:latin typeface="微軟正黑體" pitchFamily="34" charset="-120"/>
                  <a:ea typeface="微軟正黑體" pitchFamily="34" charset="-120"/>
                </a:rPr>
                <a:t>$10,000</a:t>
              </a:r>
              <a:endParaRPr lang="zh-TW" altLang="en-US" sz="2400" b="1" spc="-100" dirty="0">
                <a:solidFill>
                  <a:srgbClr val="FF0000"/>
                </a:solidFill>
                <a:latin typeface="微軟正黑體" pitchFamily="34" charset="-120"/>
                <a:ea typeface="微軟正黑體" pitchFamily="34" charset="-120"/>
              </a:endParaRPr>
            </a:p>
          </p:txBody>
        </p:sp>
        <p:sp>
          <p:nvSpPr>
            <p:cNvPr id="13" name="矩形 33"/>
            <p:cNvSpPr>
              <a:spLocks noChangeArrowheads="1"/>
            </p:cNvSpPr>
            <p:nvPr/>
          </p:nvSpPr>
          <p:spPr bwMode="auto">
            <a:xfrm>
              <a:off x="5227547" y="4014828"/>
              <a:ext cx="1269776" cy="461358"/>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$16,000</a:t>
              </a:r>
              <a:endParaRPr lang="zh-TW" altLang="en-US" sz="2400" b="1" spc="-100" dirty="0">
                <a:solidFill>
                  <a:srgbClr val="FF0000"/>
                </a:solidFill>
                <a:latin typeface="微軟正黑體" pitchFamily="34" charset="-120"/>
                <a:ea typeface="微軟正黑體" pitchFamily="34" charset="-120"/>
              </a:endParaRPr>
            </a:p>
          </p:txBody>
        </p:sp>
        <p:sp>
          <p:nvSpPr>
            <p:cNvPr id="14" name="矩形 33"/>
            <p:cNvSpPr>
              <a:spLocks noChangeArrowheads="1"/>
            </p:cNvSpPr>
            <p:nvPr/>
          </p:nvSpPr>
          <p:spPr bwMode="auto">
            <a:xfrm>
              <a:off x="5553409" y="4708990"/>
              <a:ext cx="929973" cy="461358"/>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6,000</a:t>
              </a:r>
              <a:endParaRPr lang="zh-TW" altLang="en-US" sz="2400" b="1" spc="-100" dirty="0">
                <a:solidFill>
                  <a:srgbClr val="FF0000"/>
                </a:solidFill>
                <a:latin typeface="微軟正黑體" pitchFamily="34" charset="-120"/>
                <a:ea typeface="微軟正黑體" pitchFamily="34" charset="-120"/>
              </a:endParaRPr>
            </a:p>
          </p:txBody>
        </p:sp>
        <p:sp>
          <p:nvSpPr>
            <p:cNvPr id="15" name="矩形 33"/>
            <p:cNvSpPr>
              <a:spLocks noChangeArrowheads="1"/>
            </p:cNvSpPr>
            <p:nvPr/>
          </p:nvSpPr>
          <p:spPr bwMode="auto">
            <a:xfrm>
              <a:off x="6490658" y="5439460"/>
              <a:ext cx="1099875" cy="461358"/>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20,000</a:t>
              </a:r>
              <a:endParaRPr lang="zh-TW" altLang="en-US" sz="2400" b="1" spc="-100" dirty="0">
                <a:solidFill>
                  <a:srgbClr val="FF0000"/>
                </a:solidFill>
                <a:latin typeface="微軟正黑體" pitchFamily="34" charset="-120"/>
                <a:ea typeface="微軟正黑體" pitchFamily="34" charset="-120"/>
              </a:endParaRPr>
            </a:p>
          </p:txBody>
        </p:sp>
        <p:sp>
          <p:nvSpPr>
            <p:cNvPr id="16" name="矩形 33"/>
            <p:cNvSpPr>
              <a:spLocks noChangeArrowheads="1"/>
            </p:cNvSpPr>
            <p:nvPr/>
          </p:nvSpPr>
          <p:spPr bwMode="auto">
            <a:xfrm>
              <a:off x="7201312" y="5983224"/>
              <a:ext cx="354550" cy="461358"/>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0</a:t>
              </a:r>
              <a:endParaRPr lang="zh-TW" altLang="en-US" sz="2400" b="1" spc="-100" dirty="0">
                <a:solidFill>
                  <a:srgbClr val="FF0000"/>
                </a:solidFill>
                <a:latin typeface="微軟正黑體" pitchFamily="34" charset="-120"/>
                <a:ea typeface="微軟正黑體" pitchFamily="34" charset="-120"/>
              </a:endParaRPr>
            </a:p>
          </p:txBody>
        </p:sp>
        <p:sp>
          <p:nvSpPr>
            <p:cNvPr id="17" name="矩形 33"/>
            <p:cNvSpPr>
              <a:spLocks noChangeArrowheads="1"/>
            </p:cNvSpPr>
            <p:nvPr/>
          </p:nvSpPr>
          <p:spPr bwMode="auto">
            <a:xfrm>
              <a:off x="6096222" y="6360431"/>
              <a:ext cx="354550" cy="461358"/>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0</a:t>
              </a:r>
              <a:endParaRPr lang="zh-TW" altLang="en-US" sz="2400" b="1" spc="-100" dirty="0">
                <a:solidFill>
                  <a:srgbClr val="FF0000"/>
                </a:solidFill>
                <a:latin typeface="微軟正黑體" pitchFamily="34" charset="-120"/>
                <a:ea typeface="微軟正黑體" pitchFamily="34" charset="-120"/>
              </a:endParaRPr>
            </a:p>
          </p:txBody>
        </p:sp>
      </p:grpSp>
      <p:grpSp>
        <p:nvGrpSpPr>
          <p:cNvPr id="20" name="群組 2"/>
          <p:cNvGrpSpPr>
            <a:grpSpLocks/>
          </p:cNvGrpSpPr>
          <p:nvPr/>
        </p:nvGrpSpPr>
        <p:grpSpPr bwMode="auto">
          <a:xfrm>
            <a:off x="6913436" y="2708920"/>
            <a:ext cx="2207051" cy="3574272"/>
            <a:chOff x="6954488" y="3476017"/>
            <a:chExt cx="2208688" cy="3575031"/>
          </a:xfrm>
        </p:grpSpPr>
        <p:sp>
          <p:nvSpPr>
            <p:cNvPr id="21" name="矩形 33"/>
            <p:cNvSpPr>
              <a:spLocks noChangeArrowheads="1"/>
            </p:cNvSpPr>
            <p:nvPr/>
          </p:nvSpPr>
          <p:spPr bwMode="auto">
            <a:xfrm>
              <a:off x="8056842" y="5679116"/>
              <a:ext cx="1100798" cy="461763"/>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10,000</a:t>
              </a:r>
              <a:endParaRPr lang="zh-TW" altLang="en-US" sz="2400" b="1" spc="-100" dirty="0">
                <a:solidFill>
                  <a:srgbClr val="FF0000"/>
                </a:solidFill>
                <a:latin typeface="微軟正黑體" pitchFamily="34" charset="-120"/>
                <a:ea typeface="微軟正黑體" pitchFamily="34" charset="-120"/>
              </a:endParaRPr>
            </a:p>
          </p:txBody>
        </p:sp>
        <p:sp>
          <p:nvSpPr>
            <p:cNvPr id="22" name="矩形 33"/>
            <p:cNvSpPr>
              <a:spLocks noChangeArrowheads="1"/>
            </p:cNvSpPr>
            <p:nvPr/>
          </p:nvSpPr>
          <p:spPr bwMode="auto">
            <a:xfrm>
              <a:off x="6954488" y="4242780"/>
              <a:ext cx="1270842" cy="461763"/>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$12,000</a:t>
              </a:r>
              <a:endParaRPr lang="zh-TW" altLang="en-US" sz="2400" b="1" spc="-100" dirty="0">
                <a:solidFill>
                  <a:srgbClr val="FF0000"/>
                </a:solidFill>
                <a:latin typeface="微軟正黑體" pitchFamily="34" charset="-120"/>
                <a:ea typeface="微軟正黑體" pitchFamily="34" charset="-120"/>
              </a:endParaRPr>
            </a:p>
          </p:txBody>
        </p:sp>
        <p:sp>
          <p:nvSpPr>
            <p:cNvPr id="23" name="矩形 33"/>
            <p:cNvSpPr>
              <a:spLocks noChangeArrowheads="1"/>
            </p:cNvSpPr>
            <p:nvPr/>
          </p:nvSpPr>
          <p:spPr bwMode="auto">
            <a:xfrm>
              <a:off x="7294623" y="4928799"/>
              <a:ext cx="930754" cy="461763"/>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2,000</a:t>
              </a:r>
              <a:endParaRPr lang="zh-TW" altLang="en-US" sz="2400" b="1" spc="-100" dirty="0">
                <a:solidFill>
                  <a:srgbClr val="FF0000"/>
                </a:solidFill>
                <a:latin typeface="微軟正黑體" pitchFamily="34" charset="-120"/>
                <a:ea typeface="微軟正黑體" pitchFamily="34" charset="-120"/>
              </a:endParaRPr>
            </a:p>
          </p:txBody>
        </p:sp>
        <p:sp>
          <p:nvSpPr>
            <p:cNvPr id="24" name="矩形 33"/>
            <p:cNvSpPr>
              <a:spLocks noChangeArrowheads="1"/>
            </p:cNvSpPr>
            <p:nvPr/>
          </p:nvSpPr>
          <p:spPr bwMode="auto">
            <a:xfrm>
              <a:off x="8228141" y="6229169"/>
              <a:ext cx="930754" cy="461763"/>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5,000</a:t>
              </a:r>
              <a:endParaRPr lang="zh-TW" altLang="en-US" sz="2400" b="1" spc="-100" dirty="0">
                <a:solidFill>
                  <a:srgbClr val="FF0000"/>
                </a:solidFill>
                <a:latin typeface="微軟正黑體" pitchFamily="34" charset="-120"/>
                <a:ea typeface="微軟正黑體" pitchFamily="34" charset="-120"/>
              </a:endParaRPr>
            </a:p>
          </p:txBody>
        </p:sp>
        <p:sp>
          <p:nvSpPr>
            <p:cNvPr id="25" name="矩形 33"/>
            <p:cNvSpPr>
              <a:spLocks noChangeArrowheads="1"/>
            </p:cNvSpPr>
            <p:nvPr/>
          </p:nvSpPr>
          <p:spPr bwMode="auto">
            <a:xfrm>
              <a:off x="7288017" y="6589285"/>
              <a:ext cx="930754" cy="461763"/>
            </a:xfrm>
            <a:prstGeom prst="rect">
              <a:avLst/>
            </a:prstGeom>
            <a:noFill/>
            <a:ln w="9525">
              <a:noFill/>
              <a:miter lim="800000"/>
              <a:headEnd/>
              <a:tailEnd/>
            </a:ln>
          </p:spPr>
          <p:txBody>
            <a:bodyPr wrap="none">
              <a:spAutoFit/>
            </a:bodyPr>
            <a:lstStyle/>
            <a:p>
              <a:pPr eaLnBrk="1" hangingPunct="1"/>
              <a:r>
                <a:rPr lang="en-US" altLang="zh-TW" sz="2400" b="1" spc="-100" dirty="0">
                  <a:solidFill>
                    <a:srgbClr val="FF0000"/>
                  </a:solidFill>
                  <a:latin typeface="微軟正黑體" pitchFamily="34" charset="-120"/>
                  <a:ea typeface="微軟正黑體" pitchFamily="34" charset="-120"/>
                </a:rPr>
                <a:t>8,000</a:t>
              </a:r>
              <a:endParaRPr lang="zh-TW" altLang="en-US" sz="2400" b="1" spc="-100" dirty="0">
                <a:solidFill>
                  <a:srgbClr val="FF0000"/>
                </a:solidFill>
                <a:latin typeface="微軟正黑體" pitchFamily="34" charset="-120"/>
                <a:ea typeface="微軟正黑體" pitchFamily="34" charset="-120"/>
              </a:endParaRPr>
            </a:p>
          </p:txBody>
        </p:sp>
        <p:sp>
          <p:nvSpPr>
            <p:cNvPr id="26" name="矩形 33"/>
            <p:cNvSpPr>
              <a:spLocks noChangeArrowheads="1"/>
            </p:cNvSpPr>
            <p:nvPr/>
          </p:nvSpPr>
          <p:spPr bwMode="auto">
            <a:xfrm>
              <a:off x="7998210" y="3476017"/>
              <a:ext cx="1164966" cy="461763"/>
            </a:xfrm>
            <a:prstGeom prst="rect">
              <a:avLst/>
            </a:prstGeom>
            <a:noFill/>
            <a:ln w="9525">
              <a:noFill/>
              <a:miter lim="800000"/>
              <a:headEnd/>
              <a:tailEnd/>
            </a:ln>
          </p:spPr>
          <p:txBody>
            <a:bodyPr wrap="none">
              <a:spAutoFit/>
            </a:bodyPr>
            <a:lstStyle/>
            <a:p>
              <a:pPr eaLnBrk="1" hangingPunct="1"/>
              <a:r>
                <a:rPr lang="zh-TW" altLang="en-US" sz="2400" b="1" spc="-100" dirty="0">
                  <a:solidFill>
                    <a:srgbClr val="FF0000"/>
                  </a:solidFill>
                  <a:latin typeface="微軟正黑體" pitchFamily="34" charset="-120"/>
                  <a:ea typeface="微軟正黑體" pitchFamily="34" charset="-120"/>
                </a:rPr>
                <a:t> </a:t>
              </a:r>
              <a:r>
                <a:rPr lang="en-US" altLang="zh-TW" sz="2400" b="1" spc="-100" dirty="0">
                  <a:solidFill>
                    <a:srgbClr val="FF0000"/>
                  </a:solidFill>
                  <a:latin typeface="微軟正黑體" pitchFamily="34" charset="-120"/>
                  <a:ea typeface="微軟正黑體" pitchFamily="34" charset="-120"/>
                </a:rPr>
                <a:t>$8,000</a:t>
              </a:r>
              <a:endParaRPr lang="zh-TW" altLang="en-US" sz="2400" b="1" spc="-100" dirty="0">
                <a:solidFill>
                  <a:srgbClr val="FF0000"/>
                </a:solidFill>
                <a:latin typeface="微軟正黑體" pitchFamily="34" charset="-120"/>
                <a:ea typeface="微軟正黑體" pitchFamily="34" charset="-120"/>
              </a:endParaRPr>
            </a:p>
          </p:txBody>
        </p:sp>
      </p:grpSp>
      <p:sp>
        <p:nvSpPr>
          <p:cNvPr id="27" name="文字方塊 25"/>
          <p:cNvSpPr txBox="1">
            <a:spLocks noChangeArrowheads="1"/>
          </p:cNvSpPr>
          <p:nvPr/>
        </p:nvSpPr>
        <p:spPr bwMode="auto">
          <a:xfrm>
            <a:off x="323850" y="908050"/>
            <a:ext cx="8712200" cy="954107"/>
          </a:xfrm>
          <a:prstGeom prst="rect">
            <a:avLst/>
          </a:prstGeom>
          <a:noFill/>
          <a:ln w="9525">
            <a:noFill/>
            <a:miter lim="800000"/>
            <a:headEnd/>
            <a:tailEnd/>
          </a:ln>
        </p:spPr>
        <p:txBody>
          <a:bodyPr>
            <a:spAutoFit/>
          </a:bodyPr>
          <a:lstStyle/>
          <a:p>
            <a:pPr marL="360000" indent="-360000" eaLnBrk="1" hangingPunct="1"/>
            <a:r>
              <a:rPr lang="en-US" altLang="zh-TW" sz="2800" dirty="0">
                <a:latin typeface="微軟正黑體" pitchFamily="34" charset="-120"/>
                <a:ea typeface="微軟正黑體" pitchFamily="34" charset="-120"/>
              </a:rPr>
              <a:t>7</a:t>
            </a:r>
            <a:r>
              <a:rPr lang="en-US" altLang="zh-TW" sz="2800" dirty="0" smtClean="0">
                <a:latin typeface="微軟正黑體" pitchFamily="34" charset="-120"/>
                <a:ea typeface="微軟正黑體" pitchFamily="34" charset="-120"/>
              </a:rPr>
              <a:t>.</a:t>
            </a:r>
            <a:r>
              <a:rPr lang="zh-TW" altLang="en-US" sz="2800" dirty="0">
                <a:latin typeface="微軟正黑體" pitchFamily="34" charset="-120"/>
                <a:ea typeface="微軟正黑體" pitchFamily="34" charset="-120"/>
              </a:rPr>
              <a:t>試就下列資料，分別計算現金收付基礎及權責發生基礎下各項之收益與費損</a:t>
            </a:r>
            <a:r>
              <a:rPr lang="zh-TW" altLang="en-US" sz="2800" dirty="0" smtClean="0">
                <a:latin typeface="微軟正黑體" pitchFamily="34" charset="-120"/>
                <a:ea typeface="微軟正黑體" pitchFamily="34" charset="-120"/>
              </a:rPr>
              <a:t>。</a:t>
            </a:r>
            <a:endParaRPr lang="zh-TW" altLang="en-US" sz="2800" dirty="0">
              <a:latin typeface="微軟正黑體" pitchFamily="34" charset="-120"/>
              <a:ea typeface="微軟正黑體" pitchFamily="34" charset="-120"/>
            </a:endParaRPr>
          </a:p>
        </p:txBody>
      </p:sp>
    </p:spTree>
    <p:extLst>
      <p:ext uri="{BB962C8B-B14F-4D97-AF65-F5344CB8AC3E}">
        <p14:creationId xmlns:p14="http://schemas.microsoft.com/office/powerpoint/2010/main" val="23026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所謂應計項目（</a:t>
            </a:r>
            <a:r>
              <a:rPr lang="en-US" altLang="zh-TW" dirty="0"/>
              <a:t>accrued items</a:t>
            </a:r>
            <a:r>
              <a:rPr lang="zh-TW" altLang="en-US" dirty="0"/>
              <a:t>），係指本期已實現但未收到現金之收入或本期已發生但尚未支付現金之費損，又稱為應收應付</a:t>
            </a:r>
            <a:r>
              <a:rPr lang="zh-TW" altLang="en-US" dirty="0" smtClean="0"/>
              <a:t>款項。</a:t>
            </a:r>
            <a:endParaRPr lang="en-US" altLang="zh-TW" dirty="0" smtClean="0"/>
          </a:p>
          <a:p>
            <a:pPr marL="457200" indent="-457200">
              <a:buFont typeface="Wingdings" panose="05000000000000000000" pitchFamily="2" charset="2"/>
              <a:buChar char="p"/>
            </a:pPr>
            <a:r>
              <a:rPr lang="zh-TW" altLang="en-US" dirty="0" smtClean="0"/>
              <a:t>應</a:t>
            </a:r>
            <a:r>
              <a:rPr lang="zh-TW" altLang="en-US" dirty="0"/>
              <a:t>計項目可分為應收收益（</a:t>
            </a:r>
            <a:r>
              <a:rPr lang="en-US" altLang="zh-TW" dirty="0"/>
              <a:t>accrued revenue</a:t>
            </a:r>
            <a:r>
              <a:rPr lang="zh-TW" altLang="en-US" dirty="0"/>
              <a:t>）之調整及應付費用（</a:t>
            </a:r>
            <a:r>
              <a:rPr lang="en-US" altLang="zh-TW" dirty="0"/>
              <a:t>accrued expenses</a:t>
            </a:r>
            <a:r>
              <a:rPr lang="zh-TW" altLang="en-US" dirty="0"/>
              <a:t>）之調整兩項，茲分別說明如下：</a:t>
            </a:r>
          </a:p>
        </p:txBody>
      </p:sp>
      <p:sp>
        <p:nvSpPr>
          <p:cNvPr id="3" name="標題 2"/>
          <p:cNvSpPr>
            <a:spLocks noGrp="1"/>
          </p:cNvSpPr>
          <p:nvPr>
            <p:ph type="title"/>
          </p:nvPr>
        </p:nvSpPr>
        <p:spPr/>
        <p:txBody>
          <a:bodyPr/>
          <a:lstStyle/>
          <a:p>
            <a:r>
              <a:rPr lang="zh-TW" altLang="en-US" dirty="0"/>
              <a:t>應計項目</a:t>
            </a:r>
          </a:p>
        </p:txBody>
      </p:sp>
      <p:sp>
        <p:nvSpPr>
          <p:cNvPr id="4" name="內容版面配置區 3"/>
          <p:cNvSpPr>
            <a:spLocks noGrp="1"/>
          </p:cNvSpPr>
          <p:nvPr>
            <p:ph sz="quarter" idx="11"/>
          </p:nvPr>
        </p:nvSpPr>
        <p:spPr/>
        <p:txBody>
          <a:bodyPr/>
          <a:lstStyle/>
          <a:p>
            <a:r>
              <a:rPr lang="en-US" altLang="zh-TW" dirty="0" smtClean="0"/>
              <a:t>230</a:t>
            </a:r>
            <a:endParaRPr lang="zh-TW" altLang="en-US" dirty="0"/>
          </a:p>
        </p:txBody>
      </p:sp>
    </p:spTree>
    <p:extLst>
      <p:ext uri="{BB962C8B-B14F-4D97-AF65-F5344CB8AC3E}">
        <p14:creationId xmlns:p14="http://schemas.microsoft.com/office/powerpoint/2010/main" val="413702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p:txBody>
          <a:bodyPr/>
          <a:lstStyle/>
          <a:p>
            <a:pPr marL="457200" indent="-457200">
              <a:buFont typeface="Wingdings" panose="05000000000000000000" pitchFamily="2" charset="2"/>
              <a:buChar char="p"/>
            </a:pPr>
            <a:r>
              <a:rPr lang="zh-TW" altLang="en-US" dirty="0" smtClean="0"/>
              <a:t>所謂應收收益，係</a:t>
            </a:r>
            <a:r>
              <a:rPr lang="zh-TW" altLang="en-US" dirty="0"/>
              <a:t>指在期末止已實現之收入，但尚未收到現金</a:t>
            </a:r>
            <a:r>
              <a:rPr lang="zh-TW" altLang="en-US" dirty="0" smtClean="0"/>
              <a:t>者。</a:t>
            </a:r>
            <a:endParaRPr lang="en-US" altLang="zh-TW" dirty="0" smtClean="0"/>
          </a:p>
          <a:p>
            <a:pPr marL="457200" indent="-457200">
              <a:spcBef>
                <a:spcPts val="600"/>
              </a:spcBef>
              <a:buFont typeface="Wingdings" panose="05000000000000000000" pitchFamily="2" charset="2"/>
              <a:buChar char="p"/>
            </a:pPr>
            <a:r>
              <a:rPr lang="zh-TW" altLang="en-US" dirty="0" smtClean="0"/>
              <a:t>例如：應</a:t>
            </a:r>
            <a:r>
              <a:rPr lang="zh-TW" altLang="en-US" dirty="0"/>
              <a:t>收利息、應收佣金、應收租金等，雖未收到，但仍應視為本期收入，故應作下列調整分錄</a:t>
            </a:r>
            <a:r>
              <a:rPr lang="zh-TW" altLang="en-US" dirty="0" smtClean="0"/>
              <a:t>：</a:t>
            </a:r>
            <a:endParaRPr lang="en-US" altLang="zh-TW" dirty="0" smtClean="0"/>
          </a:p>
          <a:p>
            <a:pPr marL="468000">
              <a:spcBef>
                <a:spcPts val="600"/>
              </a:spcBef>
            </a:pPr>
            <a:r>
              <a:rPr lang="zh-TW" altLang="en-US" dirty="0" smtClean="0"/>
              <a:t>應收ＸＸ</a:t>
            </a:r>
            <a:r>
              <a:rPr lang="zh-TW" altLang="en-US" dirty="0"/>
              <a:t>　　  　</a:t>
            </a:r>
            <a:r>
              <a:rPr lang="zh-TW" altLang="en-US" dirty="0" smtClean="0"/>
              <a:t>ＸＸ</a:t>
            </a:r>
            <a:r>
              <a:rPr lang="zh-TW" altLang="en-US" dirty="0"/>
              <a:t>　　</a:t>
            </a:r>
            <a:r>
              <a:rPr lang="zh-TW" altLang="en-US" dirty="0" smtClean="0"/>
              <a:t>  （</a:t>
            </a:r>
            <a:r>
              <a:rPr lang="zh-TW" altLang="en-US" dirty="0"/>
              <a:t>資產增加</a:t>
            </a:r>
            <a:r>
              <a:rPr lang="zh-TW" altLang="en-US" dirty="0" smtClean="0"/>
              <a:t>）</a:t>
            </a:r>
            <a:endParaRPr lang="en-US" altLang="zh-TW" dirty="0" smtClean="0"/>
          </a:p>
          <a:p>
            <a:pPr>
              <a:spcBef>
                <a:spcPts val="600"/>
              </a:spcBef>
            </a:pPr>
            <a:r>
              <a:rPr lang="zh-TW" altLang="en-US" dirty="0"/>
              <a:t>　　</a:t>
            </a:r>
            <a:r>
              <a:rPr lang="zh-TW" altLang="en-US" dirty="0" smtClean="0"/>
              <a:t>　 ＸＸ收入</a:t>
            </a:r>
            <a:r>
              <a:rPr lang="zh-TW" altLang="en-US" dirty="0"/>
              <a:t>　　　　ＸＸ（收益增加</a:t>
            </a:r>
            <a:r>
              <a:rPr lang="zh-TW" altLang="en-US" dirty="0" smtClean="0"/>
              <a:t>）</a:t>
            </a:r>
            <a:endParaRPr lang="en-US" altLang="zh-TW" dirty="0" smtClean="0"/>
          </a:p>
          <a:p>
            <a:pPr marL="457200" indent="-457200">
              <a:spcBef>
                <a:spcPts val="600"/>
              </a:spcBef>
              <a:buFont typeface="Wingdings" panose="05000000000000000000" pitchFamily="2" charset="2"/>
              <a:buChar char="p"/>
            </a:pPr>
            <a:r>
              <a:rPr lang="zh-TW" altLang="en-US" dirty="0"/>
              <a:t>一方面列記資產增加，另一方面列記收入增加；收益項目於結算時轉入本期損益，資產項目則結轉下期，於實際收現時再沖轉。</a:t>
            </a:r>
          </a:p>
        </p:txBody>
      </p:sp>
      <p:sp>
        <p:nvSpPr>
          <p:cNvPr id="5" name="標題 4"/>
          <p:cNvSpPr>
            <a:spLocks noGrp="1"/>
          </p:cNvSpPr>
          <p:nvPr>
            <p:ph type="title"/>
          </p:nvPr>
        </p:nvSpPr>
        <p:spPr/>
        <p:txBody>
          <a:bodyPr/>
          <a:lstStyle/>
          <a:p>
            <a:r>
              <a:rPr lang="zh-TW" altLang="en-US" dirty="0"/>
              <a:t>一、應收收益之調整</a:t>
            </a:r>
          </a:p>
        </p:txBody>
      </p:sp>
      <p:sp>
        <p:nvSpPr>
          <p:cNvPr id="7" name="內容版面配置區 6"/>
          <p:cNvSpPr>
            <a:spLocks noGrp="1"/>
          </p:cNvSpPr>
          <p:nvPr>
            <p:ph sz="quarter" idx="11"/>
          </p:nvPr>
        </p:nvSpPr>
        <p:spPr/>
        <p:txBody>
          <a:bodyPr/>
          <a:lstStyle/>
          <a:p>
            <a:r>
              <a:rPr lang="en-US" altLang="zh-TW" dirty="0" smtClean="0"/>
              <a:t>230</a:t>
            </a:r>
            <a:endParaRPr lang="zh-TW" altLang="en-US" dirty="0"/>
          </a:p>
        </p:txBody>
      </p:sp>
    </p:spTree>
    <p:extLst>
      <p:ext uri="{BB962C8B-B14F-4D97-AF65-F5344CB8AC3E}">
        <p14:creationId xmlns:p14="http://schemas.microsoft.com/office/powerpoint/2010/main" val="35069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4</a:t>
            </a:r>
            <a:endParaRPr lang="zh-TW" altLang="en-US" dirty="0"/>
          </a:p>
        </p:txBody>
      </p:sp>
      <p:sp>
        <p:nvSpPr>
          <p:cNvPr id="4" name="內容版面配置區 3"/>
          <p:cNvSpPr>
            <a:spLocks noGrp="1"/>
          </p:cNvSpPr>
          <p:nvPr>
            <p:ph sz="quarter" idx="11"/>
          </p:nvPr>
        </p:nvSpPr>
        <p:spPr/>
        <p:txBody>
          <a:bodyPr/>
          <a:lstStyle/>
          <a:p>
            <a:r>
              <a:rPr lang="en-US" altLang="zh-TW" dirty="0" smtClean="0"/>
              <a:t>230</a:t>
            </a:r>
            <a:endParaRPr lang="zh-TW" altLang="en-US" dirty="0"/>
          </a:p>
        </p:txBody>
      </p:sp>
      <p:sp>
        <p:nvSpPr>
          <p:cNvPr id="8" name="矩形 3"/>
          <p:cNvSpPr>
            <a:spLocks noChangeArrowheads="1"/>
          </p:cNvSpPr>
          <p:nvPr/>
        </p:nvSpPr>
        <p:spPr bwMode="auto">
          <a:xfrm>
            <a:off x="683568" y="908720"/>
            <a:ext cx="7920930" cy="954107"/>
          </a:xfrm>
          <a:prstGeom prst="rect">
            <a:avLst/>
          </a:prstGeom>
          <a:noFill/>
          <a:ln w="9525">
            <a:noFill/>
            <a:miter lim="800000"/>
            <a:headEnd/>
            <a:tailEnd/>
          </a:ln>
        </p:spPr>
        <p:txBody>
          <a:bodyPr wrap="square">
            <a:spAutoFit/>
          </a:bodyPr>
          <a:lstStyle/>
          <a:p>
            <a:pPr eaLnBrk="1" hangingPunct="1"/>
            <a:r>
              <a:rPr lang="zh-TW" altLang="en-US" sz="2800" b="1" dirty="0">
                <a:latin typeface="微軟正黑體" pitchFamily="34" charset="-120"/>
                <a:ea typeface="微軟正黑體" pitchFamily="34" charset="-120"/>
              </a:rPr>
              <a:t>年底有應收未收租金</a:t>
            </a:r>
            <a:r>
              <a:rPr lang="en-US" altLang="zh-TW" sz="2800" b="1" dirty="0">
                <a:latin typeface="微軟正黑體" pitchFamily="34" charset="-120"/>
                <a:ea typeface="微軟正黑體" pitchFamily="34" charset="-120"/>
              </a:rPr>
              <a:t>$30,000</a:t>
            </a:r>
            <a:r>
              <a:rPr lang="zh-TW" altLang="en-US" sz="2800" b="1" dirty="0">
                <a:latin typeface="微軟正黑體" pitchFamily="34" charset="-120"/>
                <a:ea typeface="微軟正黑體" pitchFamily="34" charset="-120"/>
              </a:rPr>
              <a:t>，並於下年初</a:t>
            </a:r>
            <a:r>
              <a:rPr lang="zh-TW" altLang="en-US" sz="2800" b="1" dirty="0" smtClean="0">
                <a:latin typeface="微軟正黑體" pitchFamily="34" charset="-120"/>
                <a:ea typeface="微軟正黑體" pitchFamily="34" charset="-120"/>
              </a:rPr>
              <a:t>如數收到</a:t>
            </a:r>
            <a:r>
              <a:rPr lang="zh-TW" altLang="en-US" sz="2800" b="1" dirty="0">
                <a:latin typeface="微軟正黑體" pitchFamily="34" charset="-120"/>
                <a:ea typeface="微軟正黑體" pitchFamily="34" charset="-120"/>
              </a:rPr>
              <a:t>現金。</a:t>
            </a:r>
          </a:p>
        </p:txBody>
      </p:sp>
      <p:sp>
        <p:nvSpPr>
          <p:cNvPr id="9" name="矩形 3"/>
          <p:cNvSpPr>
            <a:spLocks noChangeArrowheads="1"/>
          </p:cNvSpPr>
          <p:nvPr/>
        </p:nvSpPr>
        <p:spPr bwMode="auto">
          <a:xfrm>
            <a:off x="675060" y="1916832"/>
            <a:ext cx="7569348" cy="1409104"/>
          </a:xfrm>
          <a:prstGeom prst="rect">
            <a:avLst/>
          </a:prstGeom>
          <a:noFill/>
          <a:ln w="9525">
            <a:noFill/>
            <a:miter lim="800000"/>
            <a:headEnd/>
            <a:tailEnd/>
          </a:ln>
        </p:spPr>
        <p:txBody>
          <a:bodyPr wrap="square">
            <a:spAutoFit/>
          </a:bodyPr>
          <a:lstStyle/>
          <a:p>
            <a:pPr eaLnBrk="1" hangingPunct="1">
              <a:lnSpc>
                <a:spcPts val="3500"/>
              </a:lnSpc>
            </a:pPr>
            <a:r>
              <a:rPr lang="zh-TW" altLang="en-US" sz="2800" b="1" dirty="0" smtClean="0">
                <a:latin typeface="微軟正黑體" pitchFamily="34" charset="-120"/>
                <a:ea typeface="微軟正黑體" pitchFamily="34" charset="-120"/>
              </a:rPr>
              <a:t>年底</a:t>
            </a:r>
            <a:r>
              <a:rPr lang="zh-TW" altLang="en-US" sz="2800" b="1" dirty="0">
                <a:latin typeface="微軟正黑體" pitchFamily="34" charset="-120"/>
                <a:ea typeface="微軟正黑體" pitchFamily="34" charset="-120"/>
              </a:rPr>
              <a:t>應作調整分錄：</a:t>
            </a:r>
          </a:p>
          <a:p>
            <a:pPr eaLnBrk="1" hangingPunct="1">
              <a:lnSpc>
                <a:spcPts val="3500"/>
              </a:lnSpc>
            </a:pPr>
            <a:r>
              <a:rPr lang="zh-TW" altLang="en-US" sz="2800" b="1" dirty="0">
                <a:solidFill>
                  <a:srgbClr val="003399"/>
                </a:solidFill>
                <a:latin typeface="微軟正黑體" pitchFamily="34" charset="-120"/>
                <a:ea typeface="微軟正黑體" pitchFamily="34" charset="-120"/>
              </a:rPr>
              <a:t>   應收租金　　　  </a:t>
            </a:r>
            <a:r>
              <a:rPr lang="en-US" altLang="zh-TW" sz="2800" b="1" dirty="0" smtClean="0">
                <a:solidFill>
                  <a:srgbClr val="003399"/>
                </a:solidFill>
                <a:latin typeface="微軟正黑體" pitchFamily="34" charset="-120"/>
                <a:ea typeface="微軟正黑體" pitchFamily="34" charset="-120"/>
              </a:rPr>
              <a:t>30,000                </a:t>
            </a:r>
            <a:r>
              <a:rPr lang="zh-TW" altLang="en-US" sz="2800" b="1" dirty="0" smtClean="0">
                <a:solidFill>
                  <a:srgbClr val="003399"/>
                </a:solidFill>
                <a:latin typeface="微軟正黑體" pitchFamily="34" charset="-120"/>
                <a:ea typeface="微軟正黑體" pitchFamily="34" charset="-120"/>
              </a:rPr>
              <a:t>（</a:t>
            </a:r>
            <a:r>
              <a:rPr lang="zh-TW" altLang="en-US" sz="2800" b="1" dirty="0">
                <a:solidFill>
                  <a:srgbClr val="003399"/>
                </a:solidFill>
                <a:latin typeface="微軟正黑體" pitchFamily="34" charset="-120"/>
                <a:ea typeface="微軟正黑體" pitchFamily="34" charset="-120"/>
              </a:rPr>
              <a:t>資產＋）</a:t>
            </a:r>
          </a:p>
          <a:p>
            <a:pPr eaLnBrk="1" hangingPunct="1">
              <a:lnSpc>
                <a:spcPts val="3500"/>
              </a:lnSpc>
            </a:pPr>
            <a:r>
              <a:rPr lang="zh-TW" altLang="en-US" sz="2800" b="1" dirty="0">
                <a:solidFill>
                  <a:srgbClr val="003399"/>
                </a:solidFill>
                <a:latin typeface="微軟正黑體" pitchFamily="34" charset="-120"/>
                <a:ea typeface="微軟正黑體" pitchFamily="34" charset="-120"/>
              </a:rPr>
              <a:t>　　   租金收入　　　　　  </a:t>
            </a:r>
            <a:r>
              <a:rPr lang="en-US" altLang="zh-TW" sz="2800" b="1" dirty="0">
                <a:solidFill>
                  <a:srgbClr val="003399"/>
                </a:solidFill>
                <a:latin typeface="微軟正黑體" pitchFamily="34" charset="-120"/>
                <a:ea typeface="微軟正黑體" pitchFamily="34" charset="-120"/>
              </a:rPr>
              <a:t>30,000</a:t>
            </a:r>
            <a:r>
              <a:rPr lang="zh-TW" altLang="en-US" sz="2800" b="1" dirty="0">
                <a:solidFill>
                  <a:srgbClr val="003399"/>
                </a:solidFill>
                <a:latin typeface="微軟正黑體" pitchFamily="34" charset="-120"/>
                <a:ea typeface="微軟正黑體" pitchFamily="34" charset="-120"/>
              </a:rPr>
              <a:t>（收益＋</a:t>
            </a:r>
            <a:r>
              <a:rPr lang="zh-TW" altLang="en-US" sz="2800" b="1" dirty="0" smtClean="0">
                <a:solidFill>
                  <a:srgbClr val="003399"/>
                </a:solidFill>
                <a:latin typeface="微軟正黑體" pitchFamily="34" charset="-120"/>
                <a:ea typeface="微軟正黑體" pitchFamily="34" charset="-120"/>
              </a:rPr>
              <a:t>）</a:t>
            </a:r>
            <a:r>
              <a:rPr lang="zh-TW" altLang="en-US" sz="2800" b="1" dirty="0">
                <a:solidFill>
                  <a:srgbClr val="003399"/>
                </a:solidFill>
                <a:latin typeface="微軟正黑體" pitchFamily="34" charset="-120"/>
                <a:ea typeface="微軟正黑體" pitchFamily="34" charset="-120"/>
              </a:rPr>
              <a:t>　　</a:t>
            </a:r>
          </a:p>
        </p:txBody>
      </p:sp>
      <p:sp>
        <p:nvSpPr>
          <p:cNvPr id="10" name="矩形 3"/>
          <p:cNvSpPr>
            <a:spLocks noChangeArrowheads="1"/>
          </p:cNvSpPr>
          <p:nvPr/>
        </p:nvSpPr>
        <p:spPr bwMode="auto">
          <a:xfrm>
            <a:off x="611560" y="3572595"/>
            <a:ext cx="7704856" cy="1409104"/>
          </a:xfrm>
          <a:prstGeom prst="rect">
            <a:avLst/>
          </a:prstGeom>
          <a:noFill/>
          <a:ln w="9525">
            <a:noFill/>
            <a:miter lim="800000"/>
            <a:headEnd/>
            <a:tailEnd/>
          </a:ln>
        </p:spPr>
        <p:txBody>
          <a:bodyPr wrap="square">
            <a:spAutoFit/>
          </a:bodyPr>
          <a:lstStyle/>
          <a:p>
            <a:pPr eaLnBrk="1" hangingPunct="1">
              <a:lnSpc>
                <a:spcPts val="3500"/>
              </a:lnSpc>
            </a:pPr>
            <a:r>
              <a:rPr lang="zh-TW" altLang="en-US" sz="2800" b="1" dirty="0">
                <a:latin typeface="微軟正黑體" pitchFamily="34" charset="-120"/>
                <a:ea typeface="微軟正黑體" pitchFamily="34" charset="-120"/>
              </a:rPr>
              <a:t>下年初收到現金時：</a:t>
            </a:r>
          </a:p>
          <a:p>
            <a:pPr eaLnBrk="1" hangingPunct="1">
              <a:lnSpc>
                <a:spcPts val="3500"/>
              </a:lnSpc>
            </a:pPr>
            <a:r>
              <a:rPr lang="zh-TW" altLang="en-US" sz="2800" b="1" dirty="0">
                <a:solidFill>
                  <a:srgbClr val="003399"/>
                </a:solidFill>
                <a:latin typeface="微軟正黑體" pitchFamily="34" charset="-120"/>
                <a:ea typeface="微軟正黑體" pitchFamily="34" charset="-120"/>
              </a:rPr>
              <a:t>　現　　金　　　  </a:t>
            </a:r>
            <a:r>
              <a:rPr lang="en-US" altLang="zh-TW" sz="2800" b="1" dirty="0">
                <a:solidFill>
                  <a:srgbClr val="003399"/>
                </a:solidFill>
                <a:latin typeface="微軟正黑體" pitchFamily="34" charset="-120"/>
                <a:ea typeface="微軟正黑體" pitchFamily="34" charset="-120"/>
              </a:rPr>
              <a:t>30,000</a:t>
            </a:r>
          </a:p>
          <a:p>
            <a:pPr eaLnBrk="1" hangingPunct="1">
              <a:lnSpc>
                <a:spcPts val="3500"/>
              </a:lnSpc>
            </a:pPr>
            <a:r>
              <a:rPr lang="zh-TW" altLang="en-US" sz="2800" b="1" dirty="0">
                <a:solidFill>
                  <a:srgbClr val="003399"/>
                </a:solidFill>
                <a:latin typeface="微軟正黑體" pitchFamily="34" charset="-120"/>
                <a:ea typeface="微軟正黑體" pitchFamily="34" charset="-120"/>
              </a:rPr>
              <a:t>　　　應收租金　　　　　  </a:t>
            </a:r>
            <a:r>
              <a:rPr lang="en-US" altLang="zh-TW" sz="2800" b="1" dirty="0">
                <a:solidFill>
                  <a:srgbClr val="003399"/>
                </a:solidFill>
                <a:latin typeface="微軟正黑體" pitchFamily="34" charset="-120"/>
                <a:ea typeface="微軟正黑體" pitchFamily="34" charset="-120"/>
              </a:rPr>
              <a:t>30,000</a:t>
            </a:r>
          </a:p>
        </p:txBody>
      </p:sp>
    </p:spTree>
    <p:extLst>
      <p:ext uri="{BB962C8B-B14F-4D97-AF65-F5344CB8AC3E}">
        <p14:creationId xmlns:p14="http://schemas.microsoft.com/office/powerpoint/2010/main" val="35527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1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1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10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1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231</a:t>
            </a:r>
            <a:endParaRPr lang="zh-TW" altLang="en-US" dirty="0"/>
          </a:p>
        </p:txBody>
      </p:sp>
      <p:sp>
        <p:nvSpPr>
          <p:cNvPr id="7" name="矩形 3"/>
          <p:cNvSpPr>
            <a:spLocks noChangeArrowheads="1"/>
          </p:cNvSpPr>
          <p:nvPr/>
        </p:nvSpPr>
        <p:spPr bwMode="auto">
          <a:xfrm>
            <a:off x="467544" y="980728"/>
            <a:ext cx="8496944" cy="584775"/>
          </a:xfrm>
          <a:prstGeom prst="rect">
            <a:avLst/>
          </a:prstGeom>
          <a:noFill/>
          <a:ln w="9525">
            <a:noFill/>
            <a:miter lim="800000"/>
            <a:headEnd/>
            <a:tailEnd/>
          </a:ln>
        </p:spPr>
        <p:txBody>
          <a:bodyPr wrap="square">
            <a:spAutoFit/>
          </a:bodyPr>
          <a:lstStyle/>
          <a:p>
            <a:pPr eaLnBrk="1" hangingPunct="1">
              <a:spcAft>
                <a:spcPts val="600"/>
              </a:spcAft>
            </a:pPr>
            <a:r>
              <a:rPr lang="zh-TW" altLang="en-US" sz="3200" b="1" dirty="0">
                <a:latin typeface="微軟正黑體" pitchFamily="34" charset="-120"/>
                <a:ea typeface="微軟正黑體" pitchFamily="34" charset="-120"/>
              </a:rPr>
              <a:t>利息的</a:t>
            </a:r>
            <a:r>
              <a:rPr lang="zh-TW" altLang="en-US" sz="3200" b="1" dirty="0" smtClean="0">
                <a:latin typeface="微軟正黑體" pitchFamily="34" charset="-120"/>
                <a:ea typeface="微軟正黑體" pitchFamily="34" charset="-120"/>
              </a:rPr>
              <a:t>計算</a:t>
            </a:r>
            <a:endParaRPr lang="zh-TW" altLang="en-US" sz="3200" b="1" dirty="0">
              <a:latin typeface="微軟正黑體" pitchFamily="34" charset="-120"/>
              <a:ea typeface="微軟正黑體" pitchFamily="34" charset="-120"/>
            </a:endParaRPr>
          </a:p>
        </p:txBody>
      </p:sp>
      <p:sp>
        <p:nvSpPr>
          <p:cNvPr id="10" name="矩形 4"/>
          <p:cNvSpPr>
            <a:spLocks noChangeArrowheads="1"/>
          </p:cNvSpPr>
          <p:nvPr/>
        </p:nvSpPr>
        <p:spPr bwMode="auto">
          <a:xfrm>
            <a:off x="2411413" y="2568526"/>
            <a:ext cx="3951723" cy="523220"/>
          </a:xfrm>
          <a:prstGeom prst="rect">
            <a:avLst/>
          </a:prstGeom>
          <a:noFill/>
          <a:ln w="9525">
            <a:noFill/>
            <a:miter lim="800000"/>
            <a:headEnd/>
            <a:tailEnd/>
          </a:ln>
        </p:spPr>
        <p:txBody>
          <a:bodyPr wrap="none">
            <a:spAutoFit/>
          </a:bodyPr>
          <a:lstStyle/>
          <a:p>
            <a:pPr eaLnBrk="1" hangingPunct="1"/>
            <a:r>
              <a:rPr lang="zh-TW" altLang="en-US" sz="2800" b="1" dirty="0">
                <a:solidFill>
                  <a:srgbClr val="009999"/>
                </a:solidFill>
                <a:latin typeface="微軟正黑體" pitchFamily="34" charset="-120"/>
                <a:ea typeface="微軟正黑體" pitchFamily="34" charset="-120"/>
              </a:rPr>
              <a:t>利息＝本金</a:t>
            </a:r>
            <a:r>
              <a:rPr lang="en-US" altLang="zh-TW" sz="2800" b="1" dirty="0">
                <a:solidFill>
                  <a:srgbClr val="009999"/>
                </a:solidFill>
                <a:latin typeface="微軟正黑體" pitchFamily="34" charset="-120"/>
                <a:ea typeface="微軟正黑體" pitchFamily="34" charset="-120"/>
              </a:rPr>
              <a:t>×</a:t>
            </a:r>
            <a:r>
              <a:rPr lang="zh-TW" altLang="en-US" sz="2800" b="1" dirty="0">
                <a:solidFill>
                  <a:srgbClr val="009999"/>
                </a:solidFill>
                <a:latin typeface="微軟正黑體" pitchFamily="34" charset="-120"/>
                <a:ea typeface="微軟正黑體" pitchFamily="34" charset="-120"/>
              </a:rPr>
              <a:t>利率</a:t>
            </a:r>
            <a:r>
              <a:rPr lang="en-US" altLang="zh-TW" sz="2800" b="1" dirty="0">
                <a:solidFill>
                  <a:srgbClr val="009999"/>
                </a:solidFill>
                <a:latin typeface="微軟正黑體" pitchFamily="34" charset="-120"/>
                <a:ea typeface="微軟正黑體" pitchFamily="34" charset="-120"/>
              </a:rPr>
              <a:t>×</a:t>
            </a:r>
            <a:r>
              <a:rPr lang="zh-TW" altLang="en-US" sz="2800" b="1" dirty="0">
                <a:solidFill>
                  <a:srgbClr val="009999"/>
                </a:solidFill>
                <a:latin typeface="微軟正黑體" pitchFamily="34" charset="-120"/>
                <a:ea typeface="微軟正黑體" pitchFamily="34" charset="-120"/>
              </a:rPr>
              <a:t>期間</a:t>
            </a:r>
          </a:p>
        </p:txBody>
      </p:sp>
      <p:sp>
        <p:nvSpPr>
          <p:cNvPr id="11" name="矩形 5"/>
          <p:cNvSpPr>
            <a:spLocks noChangeArrowheads="1"/>
          </p:cNvSpPr>
          <p:nvPr/>
        </p:nvSpPr>
        <p:spPr bwMode="auto">
          <a:xfrm>
            <a:off x="512763" y="3208605"/>
            <a:ext cx="8380412" cy="1384995"/>
          </a:xfrm>
          <a:prstGeom prst="rect">
            <a:avLst/>
          </a:prstGeom>
          <a:noFill/>
          <a:ln w="9525">
            <a:noFill/>
            <a:miter lim="800000"/>
            <a:headEnd/>
            <a:tailEnd/>
          </a:ln>
        </p:spPr>
        <p:txBody>
          <a:bodyPr>
            <a:spAutoFit/>
          </a:bodyPr>
          <a:lstStyle/>
          <a:p>
            <a:pPr eaLnBrk="1" hangingPunct="1">
              <a:spcAft>
                <a:spcPts val="600"/>
              </a:spcAft>
            </a:pPr>
            <a:r>
              <a:rPr lang="zh-TW" altLang="en-US" sz="2800" b="1" dirty="0">
                <a:latin typeface="微軟正黑體" pitchFamily="34" charset="-120"/>
                <a:ea typeface="微軟正黑體" pitchFamily="34" charset="-120"/>
              </a:rPr>
              <a:t>利率通常以「分」或「厘」表示。按年計算稱年息又稱週息，按月計算</a:t>
            </a:r>
            <a:r>
              <a:rPr lang="zh-TW" altLang="en-US" sz="2800" b="1" dirty="0" smtClean="0">
                <a:latin typeface="微軟正黑體" pitchFamily="34" charset="-120"/>
                <a:ea typeface="微軟正黑體" pitchFamily="34" charset="-120"/>
              </a:rPr>
              <a:t>稱月息</a:t>
            </a:r>
            <a:r>
              <a:rPr lang="zh-TW" altLang="en-US" sz="2800" b="1" dirty="0">
                <a:latin typeface="微軟正黑體" pitchFamily="34" charset="-120"/>
                <a:ea typeface="微軟正黑體" pitchFamily="34" charset="-120"/>
              </a:rPr>
              <a:t>，按日計息稱日息，有關利率之表達方式如下：（十分重要，請</a:t>
            </a:r>
            <a:r>
              <a:rPr lang="zh-TW" altLang="en-US" sz="2800" b="1" dirty="0" smtClean="0">
                <a:latin typeface="微軟正黑體" pitchFamily="34" charset="-120"/>
                <a:ea typeface="微軟正黑體" pitchFamily="34" charset="-120"/>
              </a:rPr>
              <a:t>牢記此</a:t>
            </a:r>
            <a:r>
              <a:rPr lang="zh-TW" altLang="en-US" sz="2800" b="1" dirty="0">
                <a:latin typeface="微軟正黑體" pitchFamily="34" charset="-120"/>
                <a:ea typeface="微軟正黑體" pitchFamily="34" charset="-120"/>
              </a:rPr>
              <a:t>表）</a:t>
            </a:r>
          </a:p>
        </p:txBody>
      </p:sp>
      <p:graphicFrame>
        <p:nvGraphicFramePr>
          <p:cNvPr id="12" name="表格 11"/>
          <p:cNvGraphicFramePr>
            <a:graphicFrameLocks noGrp="1"/>
          </p:cNvGraphicFramePr>
          <p:nvPr>
            <p:extLst>
              <p:ext uri="{D42A27DB-BD31-4B8C-83A1-F6EECF244321}">
                <p14:modId xmlns:p14="http://schemas.microsoft.com/office/powerpoint/2010/main" val="2833840876"/>
              </p:ext>
            </p:extLst>
          </p:nvPr>
        </p:nvGraphicFramePr>
        <p:xfrm>
          <a:off x="585788" y="4610824"/>
          <a:ext cx="8235701" cy="1554480"/>
        </p:xfrm>
        <a:graphic>
          <a:graphicData uri="http://schemas.openxmlformats.org/drawingml/2006/table">
            <a:tbl>
              <a:tblPr firstRow="1" bandRow="1"/>
              <a:tblGrid>
                <a:gridCol w="2043013">
                  <a:extLst>
                    <a:ext uri="{9D8B030D-6E8A-4147-A177-3AD203B41FA5}">
                      <a16:colId xmlns="" xmlns:a16="http://schemas.microsoft.com/office/drawing/2014/main" val="1105145816"/>
                    </a:ext>
                  </a:extLst>
                </a:gridCol>
                <a:gridCol w="2088232">
                  <a:extLst>
                    <a:ext uri="{9D8B030D-6E8A-4147-A177-3AD203B41FA5}">
                      <a16:colId xmlns="" xmlns:a16="http://schemas.microsoft.com/office/drawing/2014/main" val="2369221141"/>
                    </a:ext>
                  </a:extLst>
                </a:gridCol>
                <a:gridCol w="2016224">
                  <a:extLst>
                    <a:ext uri="{9D8B030D-6E8A-4147-A177-3AD203B41FA5}">
                      <a16:colId xmlns="" xmlns:a16="http://schemas.microsoft.com/office/drawing/2014/main" val="4001646560"/>
                    </a:ext>
                  </a:extLst>
                </a:gridCol>
                <a:gridCol w="2088232">
                  <a:extLst>
                    <a:ext uri="{9D8B030D-6E8A-4147-A177-3AD203B41FA5}">
                      <a16:colId xmlns="" xmlns:a16="http://schemas.microsoft.com/office/drawing/2014/main" val="903932144"/>
                    </a:ext>
                  </a:extLst>
                </a:gridCol>
              </a:tblGrid>
              <a:tr h="468000">
                <a:tc>
                  <a:txBody>
                    <a:bodyPr/>
                    <a:lstStyle/>
                    <a:p>
                      <a:pPr algn="ct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itchFamily="34" charset="-120"/>
                          <a:ea typeface="微軟正黑體" pitchFamily="34" charset="-120"/>
                          <a:cs typeface="Times New Roman" panose="02020603050405020304" pitchFamily="18" charset="0"/>
                        </a:rPr>
                        <a:t>年息</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itchFamily="34" charset="-120"/>
                          <a:ea typeface="微軟正黑體" pitchFamily="34" charset="-120"/>
                          <a:cs typeface="Times New Roman" panose="02020603050405020304" pitchFamily="18" charset="0"/>
                        </a:rPr>
                        <a:t>月息</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itchFamily="34" charset="-120"/>
                          <a:ea typeface="微軟正黑體" pitchFamily="34" charset="-120"/>
                          <a:cs typeface="Times New Roman" panose="02020603050405020304" pitchFamily="18" charset="0"/>
                        </a:rPr>
                        <a:t>日息</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781646177"/>
                  </a:ext>
                </a:extLst>
              </a:tr>
              <a:tr h="468000">
                <a:tc>
                  <a:txBody>
                    <a:bodyPr/>
                    <a:lstStyle/>
                    <a:p>
                      <a:pPr algn="ctr"/>
                      <a:r>
                        <a:rPr lang="zh-TW" altLang="en-US" sz="2800" b="1" dirty="0" smtClean="0">
                          <a:effectLst/>
                          <a:latin typeface="微軟正黑體" pitchFamily="34" charset="-120"/>
                          <a:ea typeface="微軟正黑體" pitchFamily="34" charset="-120"/>
                          <a:cs typeface="Times New Roman" panose="02020603050405020304" pitchFamily="18" charset="0"/>
                        </a:rPr>
                        <a:t>一分</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10%</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1%</a:t>
                      </a:r>
                      <a:endParaRPr lang="zh-TW" altLang="zh-TW" sz="2800" b="1" dirty="0" smtClean="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0.01%</a:t>
                      </a:r>
                      <a:endParaRPr lang="zh-TW" altLang="zh-TW" sz="2800" b="1" dirty="0" smtClean="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984072236"/>
                  </a:ext>
                </a:extLst>
              </a:tr>
              <a:tr h="468000">
                <a:tc>
                  <a:txBody>
                    <a:bodyPr/>
                    <a:lstStyle/>
                    <a:p>
                      <a:pPr algn="ctr"/>
                      <a:r>
                        <a:rPr lang="zh-TW" altLang="en-US" sz="2800" b="1" dirty="0" smtClean="0">
                          <a:effectLst/>
                          <a:latin typeface="微軟正黑體" pitchFamily="34" charset="-120"/>
                          <a:ea typeface="微軟正黑體" pitchFamily="34" charset="-120"/>
                          <a:cs typeface="Times New Roman" panose="02020603050405020304" pitchFamily="18" charset="0"/>
                        </a:rPr>
                        <a:t>一厘</a:t>
                      </a:r>
                      <a:endParaRPr lang="zh-TW" sz="2800" b="1" dirty="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1%</a:t>
                      </a:r>
                      <a:endParaRPr lang="zh-TW" altLang="zh-TW" sz="2800" b="1" dirty="0" smtClean="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0.1%</a:t>
                      </a:r>
                      <a:endParaRPr lang="zh-TW" altLang="zh-TW" sz="2800" b="1" dirty="0" smtClean="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2800" b="1" i="0" u="none" strike="noStrike" kern="1200" cap="none" spc="0" normalizeH="0" baseline="0" noProof="0" dirty="0" smtClean="0">
                          <a:ln>
                            <a:noFill/>
                          </a:ln>
                          <a:solidFill>
                            <a:prstClr val="black"/>
                          </a:solidFill>
                          <a:effectLst/>
                          <a:uLnTx/>
                          <a:uFillTx/>
                          <a:latin typeface="微軟正黑體" pitchFamily="34" charset="-120"/>
                          <a:ea typeface="微軟正黑體" pitchFamily="34" charset="-120"/>
                          <a:cs typeface="+mn-cs"/>
                        </a:rPr>
                        <a:t>0.001%</a:t>
                      </a:r>
                      <a:endParaRPr lang="zh-TW" altLang="zh-TW" sz="2800" b="1" dirty="0" smtClean="0">
                        <a:effectLst/>
                        <a:latin typeface="微軟正黑體" pitchFamily="34" charset="-120"/>
                        <a:ea typeface="微軟正黑體"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284327648"/>
                  </a:ext>
                </a:extLst>
              </a:tr>
            </a:tbl>
          </a:graphicData>
        </a:graphic>
      </p:graphicFrame>
      <p:sp>
        <p:nvSpPr>
          <p:cNvPr id="13" name="矩形 3"/>
          <p:cNvSpPr>
            <a:spLocks noChangeArrowheads="1"/>
          </p:cNvSpPr>
          <p:nvPr/>
        </p:nvSpPr>
        <p:spPr bwMode="auto">
          <a:xfrm>
            <a:off x="467544" y="1538789"/>
            <a:ext cx="8496944" cy="954107"/>
          </a:xfrm>
          <a:prstGeom prst="rect">
            <a:avLst/>
          </a:prstGeom>
          <a:noFill/>
          <a:ln w="9525">
            <a:noFill/>
            <a:miter lim="800000"/>
            <a:headEnd/>
            <a:tailEnd/>
          </a:ln>
        </p:spPr>
        <p:txBody>
          <a:bodyPr wrap="square">
            <a:spAutoFit/>
          </a:bodyPr>
          <a:lstStyle/>
          <a:p>
            <a:pPr eaLnBrk="1" hangingPunct="1"/>
            <a:r>
              <a:rPr lang="zh-TW" altLang="en-US" sz="2800" b="1" dirty="0" smtClean="0">
                <a:latin typeface="微軟正黑體" pitchFamily="34" charset="-120"/>
                <a:ea typeface="微軟正黑體" pitchFamily="34" charset="-120"/>
              </a:rPr>
              <a:t>會計</a:t>
            </a:r>
            <a:r>
              <a:rPr lang="zh-TW" altLang="en-US" sz="2800" b="1" dirty="0">
                <a:latin typeface="微軟正黑體" pitchFamily="34" charset="-120"/>
                <a:ea typeface="微軟正黑體" pitchFamily="34" charset="-120"/>
              </a:rPr>
              <a:t>上經常要計算利息，因此要熟練利息的計算，公式如下：</a:t>
            </a:r>
          </a:p>
        </p:txBody>
      </p:sp>
    </p:spTree>
    <p:extLst>
      <p:ext uri="{BB962C8B-B14F-4D97-AF65-F5344CB8AC3E}">
        <p14:creationId xmlns:p14="http://schemas.microsoft.com/office/powerpoint/2010/main" val="79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strVal val="#ppt_w*0.70"/>
                                          </p:val>
                                        </p:tav>
                                        <p:tav tm="100000">
                                          <p:val>
                                            <p:strVal val="#ppt_w"/>
                                          </p:val>
                                        </p:tav>
                                      </p:tavLst>
                                    </p:anim>
                                    <p:anim calcmode="lin" valueType="num">
                                      <p:cBhvr>
                                        <p:cTn id="29" dur="1000" fill="hold"/>
                                        <p:tgtEl>
                                          <p:spTgt spid="11"/>
                                        </p:tgtEl>
                                        <p:attrNameLst>
                                          <p:attrName>ppt_h</p:attrName>
                                        </p:attrNameLst>
                                      </p:cBhvr>
                                      <p:tavLst>
                                        <p:tav tm="0">
                                          <p:val>
                                            <p:strVal val="#ppt_h"/>
                                          </p:val>
                                        </p:tav>
                                        <p:tav tm="100000">
                                          <p:val>
                                            <p:strVal val="#ppt_h"/>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strVal val="#ppt_w*0.70"/>
                                          </p:val>
                                        </p:tav>
                                        <p:tav tm="100000">
                                          <p:val>
                                            <p:strVal val="#ppt_w"/>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231</a:t>
            </a:r>
            <a:endParaRPr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24062182"/>
              </p:ext>
            </p:extLst>
          </p:nvPr>
        </p:nvGraphicFramePr>
        <p:xfrm>
          <a:off x="468313" y="2636912"/>
          <a:ext cx="8235701" cy="2304256"/>
        </p:xfrm>
        <a:graphic>
          <a:graphicData uri="http://schemas.openxmlformats.org/drawingml/2006/table">
            <a:tbl>
              <a:tblPr firstRow="1" bandRow="1"/>
              <a:tblGrid>
                <a:gridCol w="1295375">
                  <a:extLst>
                    <a:ext uri="{9D8B030D-6E8A-4147-A177-3AD203B41FA5}">
                      <a16:colId xmlns="" xmlns:a16="http://schemas.microsoft.com/office/drawing/2014/main" val="1105145816"/>
                    </a:ext>
                  </a:extLst>
                </a:gridCol>
                <a:gridCol w="2313442">
                  <a:extLst>
                    <a:ext uri="{9D8B030D-6E8A-4147-A177-3AD203B41FA5}">
                      <a16:colId xmlns="" xmlns:a16="http://schemas.microsoft.com/office/drawing/2014/main" val="2369221141"/>
                    </a:ext>
                  </a:extLst>
                </a:gridCol>
                <a:gridCol w="2313442">
                  <a:extLst>
                    <a:ext uri="{9D8B030D-6E8A-4147-A177-3AD203B41FA5}">
                      <a16:colId xmlns="" xmlns:a16="http://schemas.microsoft.com/office/drawing/2014/main" val="4001646560"/>
                    </a:ext>
                  </a:extLst>
                </a:gridCol>
                <a:gridCol w="2313442">
                  <a:extLst>
                    <a:ext uri="{9D8B030D-6E8A-4147-A177-3AD203B41FA5}">
                      <a16:colId xmlns="" xmlns:a16="http://schemas.microsoft.com/office/drawing/2014/main" val="903932144"/>
                    </a:ext>
                  </a:extLst>
                </a:gridCol>
              </a:tblGrid>
              <a:tr h="468000">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期間</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年息</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月息</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日息</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781646177"/>
                  </a:ext>
                </a:extLst>
              </a:tr>
              <a:tr h="468000">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一年</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年息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年</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月息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×12</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月</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日息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×365</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日</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984072236"/>
                  </a:ext>
                </a:extLst>
              </a:tr>
              <a:tr h="619864">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一個月</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年息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年</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月息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月</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日息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×30</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日</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284327648"/>
                  </a:ext>
                </a:extLst>
              </a:tr>
              <a:tr h="648072">
                <a:tc>
                  <a:txBody>
                    <a:bodyPr/>
                    <a:lstStyle/>
                    <a:p>
                      <a:pPr algn="ct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十天</a:t>
                      </a:r>
                      <a:endParaRPr 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年息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baseline="0" dirty="0" smtClea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月息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 日息</a:t>
                      </a:r>
                      <a:r>
                        <a:rPr lang="en-US"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rPr>
                        <a:t>×10</a:t>
                      </a:r>
                      <a:endParaRPr lang="zh-TW" altLang="zh-TW" sz="2800" b="1" dirty="0" smtClean="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anchor="ctr">
                    <a:lnL w="28575" cap="flat" cmpd="sng" algn="ctr">
                      <a:solidFill>
                        <a:schemeClr val="accent5">
                          <a:lumMod val="75000"/>
                        </a:schemeClr>
                      </a:solidFill>
                      <a:prstDash val="solid"/>
                      <a:round/>
                      <a:headEnd type="none" w="med" len="med"/>
                      <a:tailEnd type="none" w="med" len="med"/>
                    </a:lnL>
                    <a:lnR w="28575" cap="flat" cmpd="sng" algn="ctr">
                      <a:solidFill>
                        <a:schemeClr val="accent5">
                          <a:lumMod val="75000"/>
                        </a:schemeClr>
                      </a:solidFill>
                      <a:prstDash val="solid"/>
                      <a:round/>
                      <a:headEnd type="none" w="med" len="med"/>
                      <a:tailEnd type="none" w="med" len="med"/>
                    </a:lnR>
                    <a:lnT w="28575" cap="flat" cmpd="sng" algn="ctr">
                      <a:solidFill>
                        <a:schemeClr val="accent5">
                          <a:lumMod val="75000"/>
                        </a:schemeClr>
                      </a:solidFill>
                      <a:prstDash val="solid"/>
                      <a:round/>
                      <a:headEnd type="none" w="med" len="med"/>
                      <a:tailEnd type="none" w="med" len="med"/>
                    </a:lnT>
                    <a:lnB w="28575" cap="flat" cmpd="sng" algn="ctr">
                      <a:solidFill>
                        <a:schemeClr val="accent5">
                          <a:lumMod val="75000"/>
                        </a:schemeClr>
                      </a:solidFill>
                      <a:prstDash val="solid"/>
                      <a:round/>
                      <a:headEnd type="none" w="med" len="med"/>
                      <a:tailEnd type="none" w="med" len="med"/>
                    </a:lnB>
                    <a:solidFill>
                      <a:schemeClr val="bg1"/>
                    </a:solidFill>
                  </a:tcPr>
                </a:tc>
              </a:tr>
            </a:tbl>
          </a:graphicData>
        </a:graphic>
      </p:graphicFrame>
      <p:grpSp>
        <p:nvGrpSpPr>
          <p:cNvPr id="14" name="群組 13"/>
          <p:cNvGrpSpPr/>
          <p:nvPr/>
        </p:nvGrpSpPr>
        <p:grpSpPr>
          <a:xfrm>
            <a:off x="1835150" y="1556792"/>
            <a:ext cx="5211683" cy="1008995"/>
            <a:chOff x="1835150" y="1671638"/>
            <a:chExt cx="5211683" cy="1008995"/>
          </a:xfrm>
        </p:grpSpPr>
        <p:sp>
          <p:nvSpPr>
            <p:cNvPr id="16" name="矩形 4"/>
            <p:cNvSpPr>
              <a:spLocks noChangeArrowheads="1"/>
            </p:cNvSpPr>
            <p:nvPr/>
          </p:nvSpPr>
          <p:spPr bwMode="auto">
            <a:xfrm>
              <a:off x="1835150" y="1671638"/>
              <a:ext cx="3951723" cy="523220"/>
            </a:xfrm>
            <a:prstGeom prst="rect">
              <a:avLst/>
            </a:prstGeom>
            <a:noFill/>
            <a:ln w="9525">
              <a:noFill/>
              <a:miter lim="800000"/>
              <a:headEnd/>
              <a:tailEnd/>
            </a:ln>
          </p:spPr>
          <p:txBody>
            <a:bodyPr wrap="none">
              <a:spAutoFit/>
            </a:bodyPr>
            <a:lstStyle/>
            <a:p>
              <a:pPr eaLnBrk="1" hangingPunct="1"/>
              <a:r>
                <a:rPr lang="zh-TW" altLang="en-US" sz="2800" b="1" dirty="0">
                  <a:solidFill>
                    <a:srgbClr val="009999"/>
                  </a:solidFill>
                  <a:latin typeface="微軟正黑體" pitchFamily="34" charset="-120"/>
                  <a:ea typeface="微軟正黑體" pitchFamily="34" charset="-120"/>
                </a:rPr>
                <a:t>利息＝本金</a:t>
              </a:r>
              <a:r>
                <a:rPr lang="en-US" altLang="zh-TW" sz="2800" b="1" dirty="0">
                  <a:solidFill>
                    <a:srgbClr val="009999"/>
                  </a:solidFill>
                  <a:latin typeface="微軟正黑體" pitchFamily="34" charset="-120"/>
                  <a:ea typeface="微軟正黑體" pitchFamily="34" charset="-120"/>
                </a:rPr>
                <a:t>×</a:t>
              </a:r>
              <a:r>
                <a:rPr lang="zh-TW" altLang="en-US" sz="2800" b="1" dirty="0">
                  <a:solidFill>
                    <a:srgbClr val="009999"/>
                  </a:solidFill>
                  <a:latin typeface="微軟正黑體" pitchFamily="34" charset="-120"/>
                  <a:ea typeface="微軟正黑體" pitchFamily="34" charset="-120"/>
                </a:rPr>
                <a:t>利率</a:t>
              </a:r>
              <a:r>
                <a:rPr lang="en-US" altLang="zh-TW" sz="2800" b="1" dirty="0">
                  <a:solidFill>
                    <a:srgbClr val="009999"/>
                  </a:solidFill>
                  <a:latin typeface="微軟正黑體" pitchFamily="34" charset="-120"/>
                  <a:ea typeface="微軟正黑體" pitchFamily="34" charset="-120"/>
                </a:rPr>
                <a:t>×</a:t>
              </a:r>
              <a:r>
                <a:rPr lang="zh-TW" altLang="en-US" sz="2800" b="1" dirty="0">
                  <a:solidFill>
                    <a:srgbClr val="009999"/>
                  </a:solidFill>
                  <a:latin typeface="微軟正黑體" pitchFamily="34" charset="-120"/>
                  <a:ea typeface="微軟正黑體" pitchFamily="34" charset="-120"/>
                </a:rPr>
                <a:t>期間</a:t>
              </a:r>
            </a:p>
          </p:txBody>
        </p:sp>
        <p:sp>
          <p:nvSpPr>
            <p:cNvPr id="17" name="矩形 5"/>
            <p:cNvSpPr>
              <a:spLocks noChangeArrowheads="1"/>
            </p:cNvSpPr>
            <p:nvPr/>
          </p:nvSpPr>
          <p:spPr bwMode="auto">
            <a:xfrm>
              <a:off x="1835150" y="2157413"/>
              <a:ext cx="5211683" cy="523220"/>
            </a:xfrm>
            <a:prstGeom prst="rect">
              <a:avLst/>
            </a:prstGeom>
            <a:noFill/>
            <a:ln w="9525">
              <a:noFill/>
              <a:miter lim="800000"/>
              <a:headEnd/>
              <a:tailEnd/>
            </a:ln>
          </p:spPr>
          <p:txBody>
            <a:bodyPr wrap="none">
              <a:spAutoFit/>
            </a:bodyPr>
            <a:lstStyle/>
            <a:p>
              <a:pPr eaLnBrk="1" hangingPunct="1"/>
              <a:r>
                <a:rPr lang="zh-TW" altLang="en-US" sz="2800" b="1" dirty="0">
                  <a:solidFill>
                    <a:srgbClr val="009999"/>
                  </a:solidFill>
                  <a:latin typeface="微軟正黑體" pitchFamily="34" charset="-120"/>
                  <a:ea typeface="微軟正黑體" pitchFamily="34" charset="-120"/>
                </a:rPr>
                <a:t>本利和（到期值）＝本金＋利息</a:t>
              </a:r>
            </a:p>
          </p:txBody>
        </p:sp>
      </p:grpSp>
      <p:grpSp>
        <p:nvGrpSpPr>
          <p:cNvPr id="18" name="群組 2"/>
          <p:cNvGrpSpPr>
            <a:grpSpLocks/>
          </p:cNvGrpSpPr>
          <p:nvPr/>
        </p:nvGrpSpPr>
        <p:grpSpPr bwMode="auto">
          <a:xfrm>
            <a:off x="3063686" y="3660106"/>
            <a:ext cx="441146" cy="646331"/>
            <a:chOff x="2997938" y="3699996"/>
            <a:chExt cx="441023" cy="646331"/>
          </a:xfrm>
        </p:grpSpPr>
        <p:sp>
          <p:nvSpPr>
            <p:cNvPr id="19" name="文字方塊 3"/>
            <p:cNvSpPr txBox="1">
              <a:spLocks noChangeArrowheads="1"/>
            </p:cNvSpPr>
            <p:nvPr/>
          </p:nvSpPr>
          <p:spPr bwMode="auto">
            <a:xfrm>
              <a:off x="2997938" y="3699996"/>
              <a:ext cx="441023" cy="646331"/>
            </a:xfrm>
            <a:prstGeom prst="rect">
              <a:avLst/>
            </a:prstGeom>
            <a:noFill/>
            <a:ln w="9525">
              <a:noFill/>
              <a:miter lim="800000"/>
              <a:headEnd/>
              <a:tailEnd/>
            </a:ln>
          </p:spPr>
          <p:txBody>
            <a:bodyPr wrap="none">
              <a:spAutoFit/>
            </a:bodyPr>
            <a:lstStyle/>
            <a:p>
              <a:pPr algn="ctr" eaLnBrk="1" hangingPunct="1"/>
              <a:r>
                <a:rPr lang="en-US" altLang="zh-TW" b="1" dirty="0"/>
                <a:t>1</a:t>
              </a:r>
            </a:p>
            <a:p>
              <a:pPr algn="ctr" eaLnBrk="1" hangingPunct="1"/>
              <a:r>
                <a:rPr lang="en-US" altLang="zh-TW" b="1" dirty="0"/>
                <a:t>12</a:t>
              </a:r>
              <a:endParaRPr lang="zh-TW" altLang="en-US" b="1" dirty="0"/>
            </a:p>
          </p:txBody>
        </p:sp>
        <p:cxnSp>
          <p:nvCxnSpPr>
            <p:cNvPr id="20" name="直線接點 19"/>
            <p:cNvCxnSpPr/>
            <p:nvPr/>
          </p:nvCxnSpPr>
          <p:spPr bwMode="auto">
            <a:xfrm>
              <a:off x="3061331" y="4023846"/>
              <a:ext cx="323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群組 1"/>
          <p:cNvGrpSpPr>
            <a:grpSpLocks/>
          </p:cNvGrpSpPr>
          <p:nvPr/>
        </p:nvGrpSpPr>
        <p:grpSpPr bwMode="auto">
          <a:xfrm>
            <a:off x="3282533" y="4303546"/>
            <a:ext cx="569387" cy="646331"/>
            <a:chOff x="2986813" y="4260522"/>
            <a:chExt cx="568843" cy="646330"/>
          </a:xfrm>
        </p:grpSpPr>
        <p:sp>
          <p:nvSpPr>
            <p:cNvPr id="22" name="文字方塊 14"/>
            <p:cNvSpPr txBox="1">
              <a:spLocks noChangeArrowheads="1"/>
            </p:cNvSpPr>
            <p:nvPr/>
          </p:nvSpPr>
          <p:spPr bwMode="auto">
            <a:xfrm>
              <a:off x="2986813" y="4260522"/>
              <a:ext cx="568843" cy="646330"/>
            </a:xfrm>
            <a:prstGeom prst="rect">
              <a:avLst/>
            </a:prstGeom>
            <a:noFill/>
            <a:ln w="9525">
              <a:noFill/>
              <a:miter lim="800000"/>
              <a:headEnd/>
              <a:tailEnd/>
            </a:ln>
          </p:spPr>
          <p:txBody>
            <a:bodyPr wrap="none">
              <a:spAutoFit/>
            </a:bodyPr>
            <a:lstStyle/>
            <a:p>
              <a:pPr algn="ctr" eaLnBrk="1" hangingPunct="1"/>
              <a:r>
                <a:rPr lang="en-US" altLang="zh-TW" b="1" dirty="0"/>
                <a:t>10</a:t>
              </a:r>
            </a:p>
            <a:p>
              <a:pPr algn="ctr" eaLnBrk="1" hangingPunct="1"/>
              <a:r>
                <a:rPr lang="en-US" altLang="zh-TW" b="1" dirty="0"/>
                <a:t>365</a:t>
              </a:r>
              <a:endParaRPr lang="zh-TW" altLang="en-US" b="1" dirty="0"/>
            </a:p>
          </p:txBody>
        </p:sp>
        <p:cxnSp>
          <p:nvCxnSpPr>
            <p:cNvPr id="23" name="直線接點 22"/>
            <p:cNvCxnSpPr/>
            <p:nvPr/>
          </p:nvCxnSpPr>
          <p:spPr bwMode="auto">
            <a:xfrm>
              <a:off x="3061092" y="4563735"/>
              <a:ext cx="4329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群組 3"/>
          <p:cNvGrpSpPr>
            <a:grpSpLocks/>
          </p:cNvGrpSpPr>
          <p:nvPr/>
        </p:nvGrpSpPr>
        <p:grpSpPr bwMode="auto">
          <a:xfrm>
            <a:off x="5340560" y="4312255"/>
            <a:ext cx="441146" cy="646331"/>
            <a:chOff x="5184404" y="4239884"/>
            <a:chExt cx="440952" cy="646331"/>
          </a:xfrm>
        </p:grpSpPr>
        <p:sp>
          <p:nvSpPr>
            <p:cNvPr id="25" name="文字方塊 19"/>
            <p:cNvSpPr txBox="1">
              <a:spLocks noChangeArrowheads="1"/>
            </p:cNvSpPr>
            <p:nvPr/>
          </p:nvSpPr>
          <p:spPr bwMode="auto">
            <a:xfrm>
              <a:off x="5184404" y="4239884"/>
              <a:ext cx="440952" cy="646331"/>
            </a:xfrm>
            <a:prstGeom prst="rect">
              <a:avLst/>
            </a:prstGeom>
            <a:noFill/>
            <a:ln w="9525">
              <a:noFill/>
              <a:miter lim="800000"/>
              <a:headEnd/>
              <a:tailEnd/>
            </a:ln>
          </p:spPr>
          <p:txBody>
            <a:bodyPr wrap="none">
              <a:spAutoFit/>
            </a:bodyPr>
            <a:lstStyle/>
            <a:p>
              <a:pPr algn="ctr" eaLnBrk="1" hangingPunct="1"/>
              <a:r>
                <a:rPr lang="en-US" altLang="zh-TW" b="1" dirty="0"/>
                <a:t>10</a:t>
              </a:r>
            </a:p>
            <a:p>
              <a:pPr algn="ctr" eaLnBrk="1" hangingPunct="1"/>
              <a:r>
                <a:rPr lang="en-US" altLang="zh-TW" b="1" dirty="0"/>
                <a:t>30</a:t>
              </a:r>
              <a:endParaRPr lang="zh-TW" altLang="en-US" b="1" dirty="0"/>
            </a:p>
          </p:txBody>
        </p:sp>
        <p:cxnSp>
          <p:nvCxnSpPr>
            <p:cNvPr id="26" name="直線接點 25"/>
            <p:cNvCxnSpPr/>
            <p:nvPr/>
          </p:nvCxnSpPr>
          <p:spPr bwMode="auto">
            <a:xfrm>
              <a:off x="5247786" y="4563734"/>
              <a:ext cx="3237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p:nvGrpSpPr>
        <p:grpSpPr>
          <a:xfrm>
            <a:off x="395536" y="5157192"/>
            <a:ext cx="8550150" cy="1551077"/>
            <a:chOff x="414338" y="5056188"/>
            <a:chExt cx="8550150" cy="1551077"/>
          </a:xfrm>
        </p:grpSpPr>
        <p:sp>
          <p:nvSpPr>
            <p:cNvPr id="28" name="矩形 22"/>
            <p:cNvSpPr>
              <a:spLocks noChangeArrowheads="1"/>
            </p:cNvSpPr>
            <p:nvPr/>
          </p:nvSpPr>
          <p:spPr bwMode="auto">
            <a:xfrm>
              <a:off x="414338" y="5056188"/>
              <a:ext cx="8550150" cy="1384995"/>
            </a:xfrm>
            <a:prstGeom prst="rect">
              <a:avLst/>
            </a:prstGeom>
            <a:noFill/>
            <a:ln w="9525">
              <a:noFill/>
              <a:miter lim="800000"/>
              <a:headEnd/>
              <a:tailEnd/>
            </a:ln>
          </p:spPr>
          <p:txBody>
            <a:bodyPr wrap="square">
              <a:spAutoFit/>
            </a:bodyPr>
            <a:lstStyle/>
            <a:p>
              <a:pPr eaLnBrk="1" hangingPunct="1"/>
              <a:r>
                <a:rPr lang="zh-TW" altLang="en-US" sz="2800" b="1" dirty="0">
                  <a:latin typeface="微軟正黑體" pitchFamily="34" charset="-120"/>
                  <a:ea typeface="微軟正黑體" pitchFamily="34" charset="-120"/>
                </a:rPr>
                <a:t>※利率與期間要配合年、月、日之換算：</a:t>
              </a:r>
              <a:endParaRPr lang="en-US" altLang="zh-TW" sz="2800" b="1" dirty="0">
                <a:latin typeface="微軟正黑體" pitchFamily="34" charset="-120"/>
                <a:ea typeface="微軟正黑體" pitchFamily="34" charset="-120"/>
              </a:endParaRPr>
            </a:p>
            <a:p>
              <a:pPr eaLnBrk="1" hangingPunct="1"/>
              <a:endParaRPr lang="zh-TW" altLang="en-US" sz="2800" b="1" dirty="0" smtClean="0">
                <a:latin typeface="微軟正黑體" pitchFamily="34" charset="-120"/>
                <a:ea typeface="微軟正黑體" pitchFamily="34" charset="-120"/>
              </a:endParaRPr>
            </a:p>
            <a:p>
              <a:pPr eaLnBrk="1" hangingPunct="1"/>
              <a:r>
                <a:rPr lang="zh-TW" altLang="en-US" sz="2800" b="1" dirty="0" smtClean="0">
                  <a:latin typeface="微軟正黑體" pitchFamily="34" charset="-120"/>
                  <a:ea typeface="微軟正黑體" pitchFamily="34" charset="-120"/>
                </a:rPr>
                <a:t>　一年</a:t>
              </a:r>
              <a:r>
                <a:rPr lang="zh-TW" altLang="en-US" sz="2800" b="1" dirty="0">
                  <a:latin typeface="微軟正黑體" pitchFamily="34" charset="-120"/>
                  <a:ea typeface="微軟正黑體" pitchFamily="34" charset="-120"/>
                </a:rPr>
                <a:t>＝ 12個月＝  365日 ；一個月＝ 30日 ＝       年</a:t>
              </a:r>
            </a:p>
          </p:txBody>
        </p:sp>
        <p:grpSp>
          <p:nvGrpSpPr>
            <p:cNvPr id="29" name="群組 24"/>
            <p:cNvGrpSpPr>
              <a:grpSpLocks/>
            </p:cNvGrpSpPr>
            <p:nvPr/>
          </p:nvGrpSpPr>
          <p:grpSpPr bwMode="auto">
            <a:xfrm>
              <a:off x="7879523" y="5776268"/>
              <a:ext cx="527709" cy="830997"/>
              <a:chOff x="6075877" y="-569455"/>
              <a:chExt cx="527496" cy="831279"/>
            </a:xfrm>
          </p:grpSpPr>
          <p:sp>
            <p:nvSpPr>
              <p:cNvPr id="30" name="文字方塊 25"/>
              <p:cNvSpPr txBox="1">
                <a:spLocks noChangeArrowheads="1"/>
              </p:cNvSpPr>
              <p:nvPr/>
            </p:nvSpPr>
            <p:spPr bwMode="auto">
              <a:xfrm>
                <a:off x="6075877" y="-569455"/>
                <a:ext cx="527496" cy="831279"/>
              </a:xfrm>
              <a:prstGeom prst="rect">
                <a:avLst/>
              </a:prstGeom>
              <a:noFill/>
              <a:ln w="9525">
                <a:noFill/>
                <a:miter lim="800000"/>
                <a:headEnd/>
                <a:tailEnd/>
              </a:ln>
            </p:spPr>
            <p:txBody>
              <a:bodyPr wrap="none">
                <a:spAutoFit/>
              </a:bodyPr>
              <a:lstStyle/>
              <a:p>
                <a:pPr algn="ctr" eaLnBrk="1" hangingPunct="1"/>
                <a:r>
                  <a:rPr lang="en-US" altLang="zh-TW" sz="2400" b="1" dirty="0"/>
                  <a:t>1</a:t>
                </a:r>
              </a:p>
              <a:p>
                <a:pPr algn="ctr" eaLnBrk="1" hangingPunct="1"/>
                <a:r>
                  <a:rPr lang="en-US" altLang="zh-TW" sz="2400" b="1" dirty="0" smtClean="0"/>
                  <a:t>12</a:t>
                </a:r>
                <a:endParaRPr lang="zh-TW" altLang="en-US" sz="2400" b="1" dirty="0"/>
              </a:p>
            </p:txBody>
          </p:sp>
          <p:cxnSp>
            <p:nvCxnSpPr>
              <p:cNvPr id="31" name="直線接點 30"/>
              <p:cNvCxnSpPr/>
              <p:nvPr/>
            </p:nvCxnSpPr>
            <p:spPr>
              <a:xfrm>
                <a:off x="6099518" y="-180287"/>
                <a:ext cx="467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2" name="矩形 3"/>
          <p:cNvSpPr>
            <a:spLocks noChangeArrowheads="1"/>
          </p:cNvSpPr>
          <p:nvPr/>
        </p:nvSpPr>
        <p:spPr bwMode="auto">
          <a:xfrm>
            <a:off x="467544" y="980728"/>
            <a:ext cx="8496944" cy="584775"/>
          </a:xfrm>
          <a:prstGeom prst="rect">
            <a:avLst/>
          </a:prstGeom>
          <a:noFill/>
          <a:ln w="9525">
            <a:noFill/>
            <a:miter lim="800000"/>
            <a:headEnd/>
            <a:tailEnd/>
          </a:ln>
        </p:spPr>
        <p:txBody>
          <a:bodyPr wrap="square">
            <a:spAutoFit/>
          </a:bodyPr>
          <a:lstStyle/>
          <a:p>
            <a:pPr eaLnBrk="1" hangingPunct="1">
              <a:spcAft>
                <a:spcPts val="600"/>
              </a:spcAft>
            </a:pPr>
            <a:r>
              <a:rPr lang="zh-TW" altLang="en-US" sz="3200" b="1" dirty="0">
                <a:latin typeface="微軟正黑體" pitchFamily="34" charset="-120"/>
                <a:ea typeface="微軟正黑體" pitchFamily="34" charset="-120"/>
              </a:rPr>
              <a:t>利息的</a:t>
            </a:r>
            <a:r>
              <a:rPr lang="zh-TW" altLang="en-US" sz="3200" b="1" dirty="0" smtClean="0">
                <a:latin typeface="微軟正黑體" pitchFamily="34" charset="-120"/>
                <a:ea typeface="微軟正黑體" pitchFamily="34" charset="-120"/>
              </a:rPr>
              <a:t>計算</a:t>
            </a:r>
            <a:endParaRPr lang="zh-TW" altLang="en-US" sz="3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4569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par>
                                <p:cTn id="22" presetID="55"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strVal val="#ppt_w*0.70"/>
                                          </p:val>
                                        </p:tav>
                                        <p:tav tm="100000">
                                          <p:val>
                                            <p:strVal val="#ppt_w"/>
                                          </p:val>
                                        </p:tav>
                                      </p:tavLst>
                                    </p:anim>
                                    <p:anim calcmode="lin" valueType="num">
                                      <p:cBhvr>
                                        <p:cTn id="25" dur="1000" fill="hold"/>
                                        <p:tgtEl>
                                          <p:spTgt spid="21"/>
                                        </p:tgtEl>
                                        <p:attrNameLst>
                                          <p:attrName>ppt_h</p:attrName>
                                        </p:attrNameLst>
                                      </p:cBhvr>
                                      <p:tavLst>
                                        <p:tav tm="0">
                                          <p:val>
                                            <p:strVal val="#ppt_h"/>
                                          </p:val>
                                        </p:tav>
                                        <p:tav tm="100000">
                                          <p:val>
                                            <p:strVal val="#ppt_h"/>
                                          </p:val>
                                        </p:tav>
                                      </p:tavLst>
                                    </p:anim>
                                    <p:animEffect transition="in" filter="fade">
                                      <p:cBhvr>
                                        <p:cTn id="26" dur="1000"/>
                                        <p:tgtEl>
                                          <p:spTgt spid="21"/>
                                        </p:tgtEl>
                                      </p:cBhvr>
                                    </p:animEffect>
                                  </p:childTnLst>
                                </p:cTn>
                              </p:par>
                              <p:par>
                                <p:cTn id="27" presetID="55"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ppt_w</p:attrName>
                                        </p:attrNameLst>
                                      </p:cBhvr>
                                      <p:tavLst>
                                        <p:tav tm="0">
                                          <p:val>
                                            <p:strVal val="#ppt_w*0.70"/>
                                          </p:val>
                                        </p:tav>
                                        <p:tav tm="100000">
                                          <p:val>
                                            <p:strVal val="#ppt_w"/>
                                          </p:val>
                                        </p:tav>
                                      </p:tavLst>
                                    </p:anim>
                                    <p:anim calcmode="lin" valueType="num">
                                      <p:cBhvr>
                                        <p:cTn id="30" dur="1000" fill="hold"/>
                                        <p:tgtEl>
                                          <p:spTgt spid="24"/>
                                        </p:tgtEl>
                                        <p:attrNameLst>
                                          <p:attrName>ppt_h</p:attrName>
                                        </p:attrNameLst>
                                      </p:cBhvr>
                                      <p:tavLst>
                                        <p:tav tm="0">
                                          <p:val>
                                            <p:strVal val="#ppt_h"/>
                                          </p:val>
                                        </p:tav>
                                        <p:tav tm="100000">
                                          <p:val>
                                            <p:strVal val="#ppt_h"/>
                                          </p:val>
                                        </p:tav>
                                      </p:tavLst>
                                    </p:anim>
                                    <p:animEffect transition="in" filter="fade">
                                      <p:cBhvr>
                                        <p:cTn id="31" dur="1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1000" fill="hold"/>
                                        <p:tgtEl>
                                          <p:spTgt spid="27"/>
                                        </p:tgtEl>
                                        <p:attrNameLst>
                                          <p:attrName>ppt_w</p:attrName>
                                        </p:attrNameLst>
                                      </p:cBhvr>
                                      <p:tavLst>
                                        <p:tav tm="0">
                                          <p:val>
                                            <p:strVal val="#ppt_w*0.70"/>
                                          </p:val>
                                        </p:tav>
                                        <p:tav tm="100000">
                                          <p:val>
                                            <p:strVal val="#ppt_w"/>
                                          </p:val>
                                        </p:tav>
                                      </p:tavLst>
                                    </p:anim>
                                    <p:anim calcmode="lin" valueType="num">
                                      <p:cBhvr>
                                        <p:cTn id="37" dur="1000" fill="hold"/>
                                        <p:tgtEl>
                                          <p:spTgt spid="27"/>
                                        </p:tgtEl>
                                        <p:attrNameLst>
                                          <p:attrName>ppt_h</p:attrName>
                                        </p:attrNameLst>
                                      </p:cBhvr>
                                      <p:tavLst>
                                        <p:tav tm="0">
                                          <p:val>
                                            <p:strVal val="#ppt_h"/>
                                          </p:val>
                                        </p:tav>
                                        <p:tav tm="100000">
                                          <p:val>
                                            <p:strVal val="#ppt_h"/>
                                          </p:val>
                                        </p:tav>
                                      </p:tavLst>
                                    </p:anim>
                                    <p:animEffect transition="in" filter="fade">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5</a:t>
            </a:r>
            <a:endParaRPr lang="zh-TW" altLang="en-US" dirty="0"/>
          </a:p>
        </p:txBody>
      </p:sp>
      <p:sp>
        <p:nvSpPr>
          <p:cNvPr id="4" name="內容版面配置區 3"/>
          <p:cNvSpPr>
            <a:spLocks noGrp="1"/>
          </p:cNvSpPr>
          <p:nvPr>
            <p:ph sz="quarter" idx="11"/>
          </p:nvPr>
        </p:nvSpPr>
        <p:spPr/>
        <p:txBody>
          <a:bodyPr/>
          <a:lstStyle/>
          <a:p>
            <a:r>
              <a:rPr lang="en-US" altLang="zh-TW" dirty="0" smtClean="0"/>
              <a:t>231</a:t>
            </a:r>
            <a:endParaRPr lang="zh-TW" altLang="en-US" dirty="0"/>
          </a:p>
        </p:txBody>
      </p:sp>
      <p:sp>
        <p:nvSpPr>
          <p:cNvPr id="8" name="矩形 3"/>
          <p:cNvSpPr>
            <a:spLocks noChangeArrowheads="1"/>
          </p:cNvSpPr>
          <p:nvPr/>
        </p:nvSpPr>
        <p:spPr bwMode="auto">
          <a:xfrm>
            <a:off x="683568" y="908720"/>
            <a:ext cx="8208912" cy="3323987"/>
          </a:xfrm>
          <a:prstGeom prst="rect">
            <a:avLst/>
          </a:prstGeom>
          <a:noFill/>
          <a:ln w="9525">
            <a:noFill/>
            <a:miter lim="800000"/>
            <a:headEnd/>
            <a:tailEnd/>
          </a:ln>
        </p:spPr>
        <p:txBody>
          <a:bodyPr wrap="square">
            <a:spAutoFit/>
          </a:bodyPr>
          <a:lstStyle/>
          <a:p>
            <a:pPr eaLnBrk="1" hangingPunct="1">
              <a:spcAft>
                <a:spcPts val="0"/>
              </a:spcAft>
            </a:pPr>
            <a:r>
              <a:rPr lang="zh-TW" altLang="en-US" sz="2800" b="1" dirty="0">
                <a:latin typeface="微軟正黑體" pitchFamily="34" charset="-120"/>
                <a:ea typeface="微軟正黑體" pitchFamily="34" charset="-120"/>
              </a:rPr>
              <a:t>有一張票面額$100,000，年息一分二厘，三</a:t>
            </a:r>
            <a:r>
              <a:rPr lang="zh-TW" altLang="en-US" sz="2800" b="1" dirty="0" smtClean="0">
                <a:latin typeface="微軟正黑體" pitchFamily="34" charset="-120"/>
                <a:ea typeface="微軟正黑體" pitchFamily="34" charset="-120"/>
              </a:rPr>
              <a:t>個月期</a:t>
            </a:r>
            <a:r>
              <a:rPr lang="zh-TW" altLang="en-US" sz="2800" b="1" dirty="0">
                <a:latin typeface="微軟正黑體" pitchFamily="34" charset="-120"/>
                <a:ea typeface="微軟正黑體" pitchFamily="34" charset="-120"/>
              </a:rPr>
              <a:t>之本票，以年息</a:t>
            </a:r>
            <a:r>
              <a:rPr lang="zh-TW" altLang="en-US" sz="2800" b="1" dirty="0" smtClean="0">
                <a:latin typeface="微軟正黑體" pitchFamily="34" charset="-120"/>
                <a:ea typeface="微軟正黑體" pitchFamily="34" charset="-120"/>
              </a:rPr>
              <a:t>計算。</a:t>
            </a:r>
            <a:endParaRPr lang="en-US" altLang="zh-TW" sz="2800" b="1" dirty="0" smtClean="0">
              <a:latin typeface="微軟正黑體" pitchFamily="34" charset="-120"/>
              <a:ea typeface="微軟正黑體" pitchFamily="34" charset="-120"/>
            </a:endParaRPr>
          </a:p>
          <a:p>
            <a:pPr eaLnBrk="1" hangingPunct="1">
              <a:spcAft>
                <a:spcPts val="0"/>
              </a:spcAft>
            </a:pPr>
            <a:endParaRPr lang="en-US" altLang="zh-TW" sz="2800" b="1" dirty="0" smtClean="0">
              <a:latin typeface="微軟正黑體" pitchFamily="34" charset="-120"/>
              <a:ea typeface="微軟正黑體" pitchFamily="34" charset="-120"/>
            </a:endParaRPr>
          </a:p>
          <a:p>
            <a:pPr eaLnBrk="1" hangingPunct="1">
              <a:lnSpc>
                <a:spcPct val="150000"/>
              </a:lnSpc>
              <a:spcAft>
                <a:spcPts val="0"/>
              </a:spcAft>
            </a:pPr>
            <a:r>
              <a:rPr lang="zh-TW" altLang="en-US" sz="2800" b="1" dirty="0" smtClean="0">
                <a:latin typeface="微軟正黑體" pitchFamily="34" charset="-120"/>
                <a:ea typeface="微軟正黑體" pitchFamily="34" charset="-120"/>
              </a:rPr>
              <a:t>計息期間：</a:t>
            </a:r>
            <a:r>
              <a:rPr lang="zh-TW" altLang="en-US" sz="2800" b="1" dirty="0" smtClean="0">
                <a:solidFill>
                  <a:schemeClr val="tx2"/>
                </a:solidFill>
                <a:latin typeface="微軟正黑體" pitchFamily="34" charset="-120"/>
                <a:ea typeface="微軟正黑體" pitchFamily="34" charset="-120"/>
              </a:rPr>
              <a:t>三</a:t>
            </a:r>
            <a:r>
              <a:rPr lang="zh-TW" altLang="en-US" sz="2800" b="1" dirty="0">
                <a:solidFill>
                  <a:schemeClr val="tx2"/>
                </a:solidFill>
                <a:latin typeface="微軟正黑體" pitchFamily="34" charset="-120"/>
                <a:ea typeface="微軟正黑體" pitchFamily="34" charset="-120"/>
              </a:rPr>
              <a:t>個月為      </a:t>
            </a:r>
            <a:r>
              <a:rPr lang="zh-TW" altLang="en-US" sz="2800" b="1" dirty="0" smtClean="0">
                <a:solidFill>
                  <a:schemeClr val="tx2"/>
                </a:solidFill>
                <a:latin typeface="微軟正黑體" pitchFamily="34" charset="-120"/>
                <a:ea typeface="微軟正黑體" pitchFamily="34" charset="-120"/>
              </a:rPr>
              <a:t>年</a:t>
            </a:r>
            <a:endParaRPr lang="en-US" altLang="zh-TW" sz="2800" b="1" dirty="0">
              <a:solidFill>
                <a:schemeClr val="tx2"/>
              </a:solidFill>
              <a:latin typeface="微軟正黑體" pitchFamily="34" charset="-120"/>
              <a:ea typeface="微軟正黑體" pitchFamily="34" charset="-120"/>
            </a:endParaRPr>
          </a:p>
          <a:p>
            <a:pPr eaLnBrk="1" hangingPunct="1">
              <a:lnSpc>
                <a:spcPct val="150000"/>
              </a:lnSpc>
              <a:spcAft>
                <a:spcPts val="0"/>
              </a:spcAft>
            </a:pPr>
            <a:r>
              <a:rPr lang="zh-TW" altLang="en-US" sz="2800" b="1" dirty="0" smtClean="0">
                <a:latin typeface="微軟正黑體" pitchFamily="34" charset="-120"/>
                <a:ea typeface="微軟正黑體" pitchFamily="34" charset="-120"/>
              </a:rPr>
              <a:t>三</a:t>
            </a:r>
            <a:r>
              <a:rPr lang="zh-TW" altLang="en-US" sz="2800" b="1" dirty="0">
                <a:latin typeface="微軟正黑體" pitchFamily="34" charset="-120"/>
                <a:ea typeface="微軟正黑體" pitchFamily="34" charset="-120"/>
              </a:rPr>
              <a:t>個</a:t>
            </a:r>
            <a:r>
              <a:rPr lang="zh-TW" altLang="en-US" sz="2800" b="1" dirty="0" smtClean="0">
                <a:latin typeface="微軟正黑體" pitchFamily="34" charset="-120"/>
                <a:ea typeface="微軟正黑體" pitchFamily="34" charset="-120"/>
              </a:rPr>
              <a:t>月的利息：</a:t>
            </a:r>
            <a:r>
              <a:rPr lang="zh-TW" altLang="en-US" sz="2800" b="1" dirty="0" smtClean="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100,000</a:t>
            </a:r>
            <a:r>
              <a:rPr lang="en-US" altLang="zh-TW" sz="2800" b="1" dirty="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0.12</a:t>
            </a:r>
            <a:r>
              <a:rPr lang="en-US" altLang="zh-TW" sz="2800" b="1" dirty="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     </a:t>
            </a:r>
            <a:r>
              <a:rPr lang="zh-TW" altLang="en-US" sz="2800" b="1" dirty="0" smtClean="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3,</a:t>
            </a:r>
            <a:r>
              <a:rPr lang="zh-TW" altLang="en-US" sz="2800" b="1" dirty="0" smtClean="0">
                <a:solidFill>
                  <a:schemeClr val="tx2"/>
                </a:solidFill>
                <a:latin typeface="微軟正黑體" pitchFamily="34" charset="-120"/>
                <a:ea typeface="微軟正黑體" pitchFamily="34" charset="-120"/>
              </a:rPr>
              <a:t>000</a:t>
            </a:r>
            <a:endParaRPr lang="zh-TW" altLang="en-US" sz="2800" b="1" dirty="0">
              <a:solidFill>
                <a:schemeClr val="tx2"/>
              </a:solidFill>
              <a:latin typeface="微軟正黑體" pitchFamily="34" charset="-120"/>
              <a:ea typeface="微軟正黑體" pitchFamily="34" charset="-120"/>
            </a:endParaRPr>
          </a:p>
          <a:p>
            <a:pPr eaLnBrk="1" hangingPunct="1">
              <a:lnSpc>
                <a:spcPct val="150000"/>
              </a:lnSpc>
              <a:spcAft>
                <a:spcPts val="0"/>
              </a:spcAft>
            </a:pPr>
            <a:r>
              <a:rPr lang="zh-TW" altLang="en-US" sz="2800" b="1" dirty="0" smtClean="0">
                <a:latin typeface="微軟正黑體" pitchFamily="34" charset="-120"/>
                <a:ea typeface="微軟正黑體" pitchFamily="34" charset="-120"/>
              </a:rPr>
              <a:t>三</a:t>
            </a:r>
            <a:r>
              <a:rPr lang="zh-TW" altLang="en-US" sz="2800" b="1" dirty="0">
                <a:latin typeface="微軟正黑體" pitchFamily="34" charset="-120"/>
                <a:ea typeface="微軟正黑體" pitchFamily="34" charset="-120"/>
              </a:rPr>
              <a:t>個月後到期</a:t>
            </a:r>
            <a:r>
              <a:rPr lang="zh-TW" altLang="en-US" sz="2800" b="1" dirty="0" smtClean="0">
                <a:latin typeface="微軟正黑體" pitchFamily="34" charset="-120"/>
                <a:ea typeface="微軟正黑體" pitchFamily="34" charset="-120"/>
              </a:rPr>
              <a:t>值</a:t>
            </a:r>
            <a:r>
              <a:rPr lang="zh-TW" altLang="en-US" sz="2800" b="1" dirty="0">
                <a:latin typeface="微軟正黑體" pitchFamily="34" charset="-120"/>
                <a:ea typeface="微軟正黑體" pitchFamily="34" charset="-120"/>
              </a:rPr>
              <a:t>：</a:t>
            </a:r>
            <a:r>
              <a:rPr lang="zh-TW" altLang="en-US" sz="2800" b="1" dirty="0" smtClean="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100,000＋$3,000＝$103,000</a:t>
            </a:r>
          </a:p>
        </p:txBody>
      </p:sp>
      <p:grpSp>
        <p:nvGrpSpPr>
          <p:cNvPr id="7" name="群組 2"/>
          <p:cNvGrpSpPr>
            <a:grpSpLocks/>
          </p:cNvGrpSpPr>
          <p:nvPr/>
        </p:nvGrpSpPr>
        <p:grpSpPr bwMode="auto">
          <a:xfrm>
            <a:off x="3949840" y="2155214"/>
            <a:ext cx="550152" cy="830997"/>
            <a:chOff x="4825638" y="4672704"/>
            <a:chExt cx="549187" cy="831733"/>
          </a:xfrm>
        </p:grpSpPr>
        <p:sp>
          <p:nvSpPr>
            <p:cNvPr id="11" name="文字方塊 7"/>
            <p:cNvSpPr txBox="1">
              <a:spLocks noChangeArrowheads="1"/>
            </p:cNvSpPr>
            <p:nvPr/>
          </p:nvSpPr>
          <p:spPr bwMode="auto">
            <a:xfrm>
              <a:off x="4825638" y="4672704"/>
              <a:ext cx="549187" cy="831733"/>
            </a:xfrm>
            <a:prstGeom prst="rect">
              <a:avLst/>
            </a:prstGeom>
            <a:noFill/>
            <a:ln w="9525">
              <a:noFill/>
              <a:miter lim="800000"/>
              <a:headEnd/>
              <a:tailEnd/>
            </a:ln>
          </p:spPr>
          <p:txBody>
            <a:bodyPr wrap="none">
              <a:spAutoFit/>
            </a:bodyPr>
            <a:lstStyle/>
            <a:p>
              <a:pPr algn="ctr" eaLnBrk="1" hangingPunct="1"/>
              <a:r>
                <a:rPr lang="en-US" altLang="zh-TW" sz="2400" b="1" dirty="0">
                  <a:solidFill>
                    <a:schemeClr val="tx2"/>
                  </a:solidFill>
                  <a:latin typeface="微軟正黑體" pitchFamily="34" charset="-120"/>
                  <a:ea typeface="微軟正黑體" pitchFamily="34" charset="-120"/>
                </a:rPr>
                <a:t>3</a:t>
              </a:r>
            </a:p>
            <a:p>
              <a:pPr algn="ctr" eaLnBrk="1" hangingPunct="1"/>
              <a:r>
                <a:rPr lang="en-US" altLang="zh-TW" sz="2400" b="1" dirty="0">
                  <a:solidFill>
                    <a:schemeClr val="tx2"/>
                  </a:solidFill>
                  <a:latin typeface="微軟正黑體" pitchFamily="34" charset="-120"/>
                  <a:ea typeface="微軟正黑體" pitchFamily="34" charset="-120"/>
                </a:rPr>
                <a:t>12</a:t>
              </a:r>
              <a:endParaRPr lang="zh-TW" altLang="en-US" sz="2400" b="1" dirty="0">
                <a:solidFill>
                  <a:schemeClr val="tx2"/>
                </a:solidFill>
                <a:latin typeface="微軟正黑體" pitchFamily="34" charset="-120"/>
                <a:ea typeface="微軟正黑體" pitchFamily="34" charset="-120"/>
              </a:endParaRPr>
            </a:p>
          </p:txBody>
        </p:sp>
        <p:cxnSp>
          <p:nvCxnSpPr>
            <p:cNvPr id="12" name="直線接點 11"/>
            <p:cNvCxnSpPr/>
            <p:nvPr/>
          </p:nvCxnSpPr>
          <p:spPr>
            <a:xfrm>
              <a:off x="4907690" y="5088995"/>
              <a:ext cx="3961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2"/>
          <p:cNvGrpSpPr>
            <a:grpSpLocks/>
          </p:cNvGrpSpPr>
          <p:nvPr/>
        </p:nvGrpSpPr>
        <p:grpSpPr bwMode="auto">
          <a:xfrm>
            <a:off x="6012160" y="2780928"/>
            <a:ext cx="550152" cy="830997"/>
            <a:chOff x="4825638" y="4672704"/>
            <a:chExt cx="549187" cy="831733"/>
          </a:xfrm>
        </p:grpSpPr>
        <p:sp>
          <p:nvSpPr>
            <p:cNvPr id="14" name="文字方塊 7"/>
            <p:cNvSpPr txBox="1">
              <a:spLocks noChangeArrowheads="1"/>
            </p:cNvSpPr>
            <p:nvPr/>
          </p:nvSpPr>
          <p:spPr bwMode="auto">
            <a:xfrm>
              <a:off x="4825638" y="4672704"/>
              <a:ext cx="549187" cy="831733"/>
            </a:xfrm>
            <a:prstGeom prst="rect">
              <a:avLst/>
            </a:prstGeom>
            <a:noFill/>
            <a:ln w="9525">
              <a:noFill/>
              <a:miter lim="800000"/>
              <a:headEnd/>
              <a:tailEnd/>
            </a:ln>
          </p:spPr>
          <p:txBody>
            <a:bodyPr wrap="none">
              <a:spAutoFit/>
            </a:bodyPr>
            <a:lstStyle/>
            <a:p>
              <a:pPr algn="ctr" eaLnBrk="1" hangingPunct="1"/>
              <a:r>
                <a:rPr lang="en-US" altLang="zh-TW" sz="2400" b="1" dirty="0">
                  <a:solidFill>
                    <a:schemeClr val="tx2"/>
                  </a:solidFill>
                  <a:latin typeface="微軟正黑體" pitchFamily="34" charset="-120"/>
                  <a:ea typeface="微軟正黑體" pitchFamily="34" charset="-120"/>
                </a:rPr>
                <a:t>3</a:t>
              </a:r>
            </a:p>
            <a:p>
              <a:pPr algn="ctr" eaLnBrk="1" hangingPunct="1"/>
              <a:r>
                <a:rPr lang="en-US" altLang="zh-TW" sz="2400" b="1" dirty="0">
                  <a:solidFill>
                    <a:schemeClr val="tx2"/>
                  </a:solidFill>
                  <a:latin typeface="微軟正黑體" pitchFamily="34" charset="-120"/>
                  <a:ea typeface="微軟正黑體" pitchFamily="34" charset="-120"/>
                </a:rPr>
                <a:t>12</a:t>
              </a:r>
              <a:endParaRPr lang="zh-TW" altLang="en-US" sz="2400" b="1" dirty="0">
                <a:solidFill>
                  <a:schemeClr val="tx2"/>
                </a:solidFill>
                <a:latin typeface="微軟正黑體" pitchFamily="34" charset="-120"/>
                <a:ea typeface="微軟正黑體" pitchFamily="34" charset="-120"/>
              </a:endParaRPr>
            </a:p>
          </p:txBody>
        </p:sp>
        <p:cxnSp>
          <p:nvCxnSpPr>
            <p:cNvPr id="15" name="直線接點 14"/>
            <p:cNvCxnSpPr/>
            <p:nvPr/>
          </p:nvCxnSpPr>
          <p:spPr>
            <a:xfrm>
              <a:off x="4907690" y="5088995"/>
              <a:ext cx="3961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98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p:cTn id="14" dur="5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15" dur="5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16" dur="500"/>
                                        <p:tgtEl>
                                          <p:spTgt spid="8">
                                            <p:txEl>
                                              <p:pRg st="2" end="2"/>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strVal val="#ppt_w*0.7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p:cTn id="26" dur="5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7" dur="5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8" dur="500"/>
                                        <p:tgtEl>
                                          <p:spTgt spid="8">
                                            <p:txEl>
                                              <p:pRg st="3" end="3"/>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strVal val="#ppt_w*0.70"/>
                                          </p:val>
                                        </p:tav>
                                        <p:tav tm="100000">
                                          <p:val>
                                            <p:strVal val="#ppt_w"/>
                                          </p:val>
                                        </p:tav>
                                      </p:tavLst>
                                    </p:anim>
                                    <p:anim calcmode="lin" valueType="num">
                                      <p:cBhvr>
                                        <p:cTn id="32" dur="500" fill="hold"/>
                                        <p:tgtEl>
                                          <p:spTgt spid="13"/>
                                        </p:tgtEl>
                                        <p:attrNameLst>
                                          <p:attrName>ppt_h</p:attrName>
                                        </p:attrNameLst>
                                      </p:cBhvr>
                                      <p:tavLst>
                                        <p:tav tm="0">
                                          <p:val>
                                            <p:strVal val="#ppt_h"/>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p:cTn id="38" dur="5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9" dur="5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4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6</a:t>
            </a:r>
            <a:endParaRPr lang="zh-TW" altLang="en-US" dirty="0"/>
          </a:p>
        </p:txBody>
      </p:sp>
      <p:sp>
        <p:nvSpPr>
          <p:cNvPr id="4" name="內容版面配置區 3"/>
          <p:cNvSpPr>
            <a:spLocks noGrp="1"/>
          </p:cNvSpPr>
          <p:nvPr>
            <p:ph sz="quarter" idx="11"/>
          </p:nvPr>
        </p:nvSpPr>
        <p:spPr/>
        <p:txBody>
          <a:bodyPr/>
          <a:lstStyle/>
          <a:p>
            <a:r>
              <a:rPr lang="en-US" altLang="zh-TW" dirty="0" smtClean="0"/>
              <a:t>232</a:t>
            </a:r>
            <a:endParaRPr lang="zh-TW" altLang="en-US" dirty="0"/>
          </a:p>
        </p:txBody>
      </p:sp>
      <p:sp>
        <p:nvSpPr>
          <p:cNvPr id="8" name="矩形 3"/>
          <p:cNvSpPr>
            <a:spLocks noChangeArrowheads="1"/>
          </p:cNvSpPr>
          <p:nvPr/>
        </p:nvSpPr>
        <p:spPr bwMode="auto">
          <a:xfrm>
            <a:off x="683568" y="908720"/>
            <a:ext cx="8208912" cy="1514902"/>
          </a:xfrm>
          <a:prstGeom prst="rect">
            <a:avLst/>
          </a:prstGeom>
          <a:noFill/>
          <a:ln w="9525">
            <a:noFill/>
            <a:miter lim="800000"/>
            <a:headEnd/>
            <a:tailEnd/>
          </a:ln>
        </p:spPr>
        <p:txBody>
          <a:bodyPr wrap="square">
            <a:spAutoFit/>
          </a:bodyPr>
          <a:lstStyle/>
          <a:p>
            <a:pPr eaLnBrk="1" hangingPunct="1">
              <a:lnSpc>
                <a:spcPts val="3800"/>
              </a:lnSpc>
              <a:defRPr/>
            </a:pPr>
            <a:r>
              <a:rPr lang="en-US" altLang="zh-TW" sz="2800" b="1" spc="-100" dirty="0">
                <a:latin typeface="微軟正黑體" pitchFamily="34" charset="-120"/>
                <a:ea typeface="微軟正黑體" pitchFamily="34" charset="-120"/>
              </a:rPr>
              <a:t>10</a:t>
            </a:r>
            <a:r>
              <a:rPr lang="zh-TW" altLang="zh-TW" sz="2800" b="1" spc="-100" dirty="0">
                <a:latin typeface="微軟正黑體" pitchFamily="34" charset="-120"/>
                <a:ea typeface="微軟正黑體" pitchFamily="34" charset="-120"/>
              </a:rPr>
              <a:t>月</a:t>
            </a:r>
            <a:r>
              <a:rPr lang="en-US" altLang="zh-TW" sz="2800" b="1" spc="-100" dirty="0">
                <a:latin typeface="微軟正黑體" pitchFamily="34" charset="-120"/>
                <a:ea typeface="微軟正黑體" pitchFamily="34" charset="-120"/>
              </a:rPr>
              <a:t>1</a:t>
            </a:r>
            <a:r>
              <a:rPr lang="zh-TW" altLang="zh-TW" sz="2800" b="1" spc="-100" dirty="0">
                <a:latin typeface="微軟正黑體" pitchFamily="34" charset="-120"/>
                <a:ea typeface="微軟正黑體" pitchFamily="34" charset="-120"/>
              </a:rPr>
              <a:t>日收到一張五個月期的票據，面額</a:t>
            </a:r>
            <a:r>
              <a:rPr lang="en-US" altLang="zh-TW" sz="2800" b="1" spc="-100" dirty="0">
                <a:latin typeface="微軟正黑體" pitchFamily="34" charset="-120"/>
                <a:ea typeface="微軟正黑體" pitchFamily="34" charset="-120"/>
              </a:rPr>
              <a:t>$200,000</a:t>
            </a:r>
            <a:r>
              <a:rPr lang="zh-TW" altLang="zh-TW" sz="2800" b="1" spc="-100" dirty="0">
                <a:latin typeface="微軟正黑體" pitchFamily="34" charset="-120"/>
                <a:ea typeface="微軟正黑體" pitchFamily="34" charset="-120"/>
              </a:rPr>
              <a:t>，月息一分，則年終時應計之利息有多少？到期時全部利息多少？本利和多少</a:t>
            </a:r>
            <a:r>
              <a:rPr lang="zh-TW" altLang="zh-TW" sz="2800" b="1" spc="-100" dirty="0" smtClean="0">
                <a:latin typeface="微軟正黑體" pitchFamily="34" charset="-120"/>
                <a:ea typeface="微軟正黑體" pitchFamily="34" charset="-120"/>
              </a:rPr>
              <a:t>？</a:t>
            </a:r>
            <a:endParaRPr lang="en-US" altLang="zh-TW" sz="2800" b="1" spc="-100" dirty="0" smtClean="0">
              <a:latin typeface="微軟正黑體" pitchFamily="34" charset="-120"/>
              <a:ea typeface="微軟正黑體" pitchFamily="34" charset="-120"/>
            </a:endParaRPr>
          </a:p>
        </p:txBody>
      </p:sp>
      <p:sp>
        <p:nvSpPr>
          <p:cNvPr id="16" name="文字方塊 15"/>
          <p:cNvSpPr txBox="1">
            <a:spLocks noChangeArrowheads="1"/>
          </p:cNvSpPr>
          <p:nvPr/>
        </p:nvSpPr>
        <p:spPr bwMode="auto">
          <a:xfrm>
            <a:off x="755154" y="2475260"/>
            <a:ext cx="7561262" cy="1385887"/>
          </a:xfrm>
          <a:prstGeom prst="rect">
            <a:avLst/>
          </a:prstGeom>
          <a:noFill/>
          <a:ln w="9525">
            <a:noFill/>
            <a:miter lim="800000"/>
            <a:headEnd/>
            <a:tailEnd/>
          </a:ln>
        </p:spPr>
        <p:txBody>
          <a:bodyPr>
            <a:spAutoFit/>
          </a:bodyPr>
          <a:lstStyle/>
          <a:p>
            <a:pPr eaLnBrk="1" hangingPunct="1">
              <a:spcBef>
                <a:spcPts val="1200"/>
              </a:spcBef>
            </a:pPr>
            <a:r>
              <a:rPr lang="en-US" altLang="zh-TW" sz="2800" b="1" dirty="0">
                <a:solidFill>
                  <a:schemeClr val="tx2"/>
                </a:solidFill>
                <a:latin typeface="微軟正黑體" pitchFamily="34" charset="-120"/>
                <a:ea typeface="微軟正黑體" pitchFamily="34" charset="-120"/>
              </a:rPr>
              <a:t>(1)</a:t>
            </a:r>
            <a:r>
              <a:rPr lang="zh-TW" altLang="zh-TW" sz="2800" b="1" dirty="0">
                <a:solidFill>
                  <a:schemeClr val="tx2"/>
                </a:solidFill>
                <a:latin typeface="微軟正黑體" pitchFamily="34" charset="-120"/>
                <a:ea typeface="微軟正黑體" pitchFamily="34" charset="-120"/>
              </a:rPr>
              <a:t>由</a:t>
            </a:r>
            <a:r>
              <a:rPr lang="en-US" altLang="zh-TW" sz="2800" b="1" dirty="0">
                <a:solidFill>
                  <a:schemeClr val="tx2"/>
                </a:solidFill>
                <a:latin typeface="微軟正黑體" pitchFamily="34" charset="-120"/>
                <a:ea typeface="微軟正黑體" pitchFamily="34" charset="-120"/>
              </a:rPr>
              <a:t>10</a:t>
            </a:r>
            <a:r>
              <a:rPr lang="zh-TW" altLang="zh-TW" sz="2800" b="1" dirty="0">
                <a:solidFill>
                  <a:schemeClr val="tx2"/>
                </a:solidFill>
                <a:latin typeface="微軟正黑體" pitchFamily="34" charset="-120"/>
                <a:ea typeface="微軟正黑體" pitchFamily="34" charset="-120"/>
              </a:rPr>
              <a:t>月</a:t>
            </a:r>
            <a:r>
              <a:rPr lang="en-US" altLang="zh-TW" sz="2800" b="1" dirty="0">
                <a:solidFill>
                  <a:schemeClr val="tx2"/>
                </a:solidFill>
                <a:latin typeface="微軟正黑體" pitchFamily="34" charset="-120"/>
                <a:ea typeface="微軟正黑體" pitchFamily="34" charset="-120"/>
              </a:rPr>
              <a:t>1</a:t>
            </a:r>
            <a:r>
              <a:rPr lang="zh-TW" altLang="zh-TW" sz="2800" b="1" dirty="0">
                <a:solidFill>
                  <a:schemeClr val="tx2"/>
                </a:solidFill>
                <a:latin typeface="微軟正黑體" pitchFamily="34" charset="-120"/>
                <a:ea typeface="微軟正黑體" pitchFamily="34" charset="-120"/>
              </a:rPr>
              <a:t>日到年終</a:t>
            </a:r>
            <a:r>
              <a:rPr lang="en-US" altLang="zh-TW" sz="2800" b="1" dirty="0">
                <a:solidFill>
                  <a:schemeClr val="tx2"/>
                </a:solidFill>
                <a:latin typeface="微軟正黑體" pitchFamily="34" charset="-120"/>
                <a:ea typeface="微軟正黑體" pitchFamily="34" charset="-120"/>
              </a:rPr>
              <a:t>12</a:t>
            </a:r>
            <a:r>
              <a:rPr lang="zh-TW" altLang="zh-TW" sz="2800" b="1" dirty="0">
                <a:solidFill>
                  <a:schemeClr val="tx2"/>
                </a:solidFill>
                <a:latin typeface="微軟正黑體" pitchFamily="34" charset="-120"/>
                <a:ea typeface="微軟正黑體" pitchFamily="34" charset="-120"/>
              </a:rPr>
              <a:t>月</a:t>
            </a:r>
            <a:r>
              <a:rPr lang="en-US" altLang="zh-TW" sz="2800" b="1" dirty="0">
                <a:solidFill>
                  <a:schemeClr val="tx2"/>
                </a:solidFill>
                <a:latin typeface="微軟正黑體" pitchFamily="34" charset="-120"/>
                <a:ea typeface="微軟正黑體" pitchFamily="34" charset="-120"/>
              </a:rPr>
              <a:t>31</a:t>
            </a:r>
            <a:r>
              <a:rPr lang="zh-TW" altLang="zh-TW" sz="2800" b="1" dirty="0">
                <a:solidFill>
                  <a:schemeClr val="tx2"/>
                </a:solidFill>
                <a:latin typeface="微軟正黑體" pitchFamily="34" charset="-120"/>
                <a:ea typeface="微軟正黑體" pitchFamily="34" charset="-120"/>
              </a:rPr>
              <a:t>日止共經過三個月，</a:t>
            </a:r>
            <a:r>
              <a:rPr lang="en-US" altLang="zh-TW" sz="2800" b="1" dirty="0">
                <a:solidFill>
                  <a:schemeClr val="tx2"/>
                </a:solidFill>
                <a:latin typeface="微軟正黑體" pitchFamily="34" charset="-120"/>
                <a:ea typeface="微軟正黑體" pitchFamily="34" charset="-120"/>
              </a:rPr>
              <a:t/>
            </a:r>
            <a:br>
              <a:rPr lang="en-US" altLang="zh-TW" sz="2800" b="1" dirty="0">
                <a:solidFill>
                  <a:schemeClr val="tx2"/>
                </a:solidFill>
                <a:latin typeface="微軟正黑體" pitchFamily="34" charset="-120"/>
                <a:ea typeface="微軟正黑體" pitchFamily="34" charset="-120"/>
              </a:rPr>
            </a:br>
            <a:r>
              <a:rPr lang="en-US" altLang="zh-TW" sz="2800" b="1" dirty="0">
                <a:solidFill>
                  <a:schemeClr val="tx2"/>
                </a:solidFill>
                <a:latin typeface="微軟正黑體" pitchFamily="34" charset="-120"/>
                <a:ea typeface="微軟正黑體" pitchFamily="34" charset="-120"/>
              </a:rPr>
              <a:t> </a:t>
            </a:r>
            <a:r>
              <a:rPr lang="zh-TW" altLang="zh-TW" sz="2800" b="1" dirty="0">
                <a:solidFill>
                  <a:schemeClr val="tx2"/>
                </a:solidFill>
                <a:latin typeface="微軟正黑體" pitchFamily="34" charset="-120"/>
                <a:ea typeface="微軟正黑體" pitchFamily="34" charset="-120"/>
              </a:rPr>
              <a:t>　則三個月應計利息為：</a:t>
            </a:r>
            <a:r>
              <a:rPr lang="en-US" altLang="zh-TW" sz="2800" b="1" dirty="0">
                <a:solidFill>
                  <a:schemeClr val="tx2"/>
                </a:solidFill>
                <a:latin typeface="微軟正黑體" pitchFamily="34" charset="-120"/>
                <a:ea typeface="微軟正黑體" pitchFamily="34" charset="-120"/>
              </a:rPr>
              <a:t/>
            </a:r>
            <a:br>
              <a:rPr lang="en-US" altLang="zh-TW" sz="2800" b="1" dirty="0">
                <a:solidFill>
                  <a:schemeClr val="tx2"/>
                </a:solidFill>
                <a:latin typeface="微軟正黑體" pitchFamily="34" charset="-120"/>
                <a:ea typeface="微軟正黑體" pitchFamily="34" charset="-120"/>
              </a:rPr>
            </a:br>
            <a:r>
              <a:rPr lang="en-US" altLang="zh-TW" sz="2800" b="1" dirty="0">
                <a:solidFill>
                  <a:schemeClr val="tx2"/>
                </a:solidFill>
                <a:latin typeface="微軟正黑體" pitchFamily="34" charset="-120"/>
                <a:ea typeface="微軟正黑體" pitchFamily="34" charset="-120"/>
              </a:rPr>
              <a:t>      $200,000</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1%</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3</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$6,000</a:t>
            </a:r>
            <a:endParaRPr lang="zh-TW" altLang="en-US" sz="2800" b="1" dirty="0">
              <a:solidFill>
                <a:schemeClr val="tx2"/>
              </a:solidFill>
              <a:latin typeface="微軟正黑體" pitchFamily="34" charset="-120"/>
              <a:ea typeface="微軟正黑體" pitchFamily="34" charset="-120"/>
            </a:endParaRPr>
          </a:p>
        </p:txBody>
      </p:sp>
      <p:sp>
        <p:nvSpPr>
          <p:cNvPr id="17" name="文字方塊 16"/>
          <p:cNvSpPr txBox="1">
            <a:spLocks noChangeArrowheads="1"/>
          </p:cNvSpPr>
          <p:nvPr/>
        </p:nvSpPr>
        <p:spPr bwMode="auto">
          <a:xfrm>
            <a:off x="755154" y="3915122"/>
            <a:ext cx="7561262" cy="954088"/>
          </a:xfrm>
          <a:prstGeom prst="rect">
            <a:avLst/>
          </a:prstGeom>
          <a:noFill/>
          <a:ln w="9525">
            <a:noFill/>
            <a:miter lim="800000"/>
            <a:headEnd/>
            <a:tailEnd/>
          </a:ln>
        </p:spPr>
        <p:txBody>
          <a:bodyPr>
            <a:spAutoFit/>
          </a:bodyPr>
          <a:lstStyle/>
          <a:p>
            <a:pPr eaLnBrk="1" hangingPunct="1">
              <a:spcBef>
                <a:spcPts val="1200"/>
              </a:spcBef>
            </a:pPr>
            <a:r>
              <a:rPr lang="en-US" altLang="zh-TW" sz="2800" b="1" dirty="0">
                <a:solidFill>
                  <a:schemeClr val="tx2"/>
                </a:solidFill>
                <a:latin typeface="微軟正黑體" pitchFamily="34" charset="-120"/>
                <a:ea typeface="微軟正黑體" pitchFamily="34" charset="-120"/>
              </a:rPr>
              <a:t>(2)</a:t>
            </a:r>
            <a:r>
              <a:rPr lang="zh-TW" altLang="zh-TW" sz="2800" b="1" dirty="0">
                <a:solidFill>
                  <a:schemeClr val="tx2"/>
                </a:solidFill>
                <a:latin typeface="微軟正黑體" pitchFamily="34" charset="-120"/>
                <a:ea typeface="微軟正黑體" pitchFamily="34" charset="-120"/>
              </a:rPr>
              <a:t>到期時五個月的利息全部是：</a:t>
            </a:r>
            <a:r>
              <a:rPr lang="en-US" altLang="zh-TW" sz="2800" b="1" dirty="0">
                <a:solidFill>
                  <a:schemeClr val="tx2"/>
                </a:solidFill>
                <a:latin typeface="微軟正黑體" pitchFamily="34" charset="-120"/>
                <a:ea typeface="微軟正黑體" pitchFamily="34" charset="-120"/>
              </a:rPr>
              <a:t/>
            </a:r>
            <a:br>
              <a:rPr lang="en-US" altLang="zh-TW" sz="2800" b="1" dirty="0">
                <a:solidFill>
                  <a:schemeClr val="tx2"/>
                </a:solidFill>
                <a:latin typeface="微軟正黑體" pitchFamily="34" charset="-120"/>
                <a:ea typeface="微軟正黑體" pitchFamily="34" charset="-120"/>
              </a:rPr>
            </a:br>
            <a:r>
              <a:rPr lang="en-US" altLang="zh-TW" sz="2800" b="1" dirty="0">
                <a:solidFill>
                  <a:schemeClr val="tx2"/>
                </a:solidFill>
                <a:latin typeface="微軟正黑體" pitchFamily="34" charset="-120"/>
                <a:ea typeface="微軟正黑體" pitchFamily="34" charset="-120"/>
              </a:rPr>
              <a:t>      $200,000</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1%</a:t>
            </a:r>
            <a:r>
              <a:rPr lang="zh-TW" altLang="zh-TW" sz="2800" b="1" dirty="0" smtClean="0">
                <a:solidFill>
                  <a:schemeClr val="tx2"/>
                </a:solidFill>
                <a:latin typeface="微軟正黑體" pitchFamily="34" charset="-120"/>
                <a:ea typeface="微軟正黑體" pitchFamily="34" charset="-120"/>
              </a:rPr>
              <a:t>×</a:t>
            </a:r>
            <a:r>
              <a:rPr lang="en-US" altLang="zh-TW" sz="2800" b="1" dirty="0" smtClean="0">
                <a:solidFill>
                  <a:schemeClr val="tx2"/>
                </a:solidFill>
                <a:latin typeface="微軟正黑體" pitchFamily="34" charset="-120"/>
                <a:ea typeface="微軟正黑體" pitchFamily="34" charset="-120"/>
              </a:rPr>
              <a:t>5</a:t>
            </a:r>
            <a:r>
              <a:rPr lang="zh-TW" altLang="zh-TW" sz="2800" b="1" dirty="0" smtClean="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$10,000</a:t>
            </a:r>
            <a:endParaRPr lang="zh-TW" altLang="en-US" sz="2800" b="1" dirty="0">
              <a:solidFill>
                <a:schemeClr val="tx2"/>
              </a:solidFill>
              <a:latin typeface="微軟正黑體" pitchFamily="34" charset="-120"/>
              <a:ea typeface="微軟正黑體" pitchFamily="34" charset="-120"/>
            </a:endParaRPr>
          </a:p>
        </p:txBody>
      </p:sp>
      <p:sp>
        <p:nvSpPr>
          <p:cNvPr id="18" name="文字方塊 17"/>
          <p:cNvSpPr txBox="1">
            <a:spLocks noChangeArrowheads="1"/>
          </p:cNvSpPr>
          <p:nvPr/>
        </p:nvSpPr>
        <p:spPr bwMode="auto">
          <a:xfrm>
            <a:off x="755154" y="4923185"/>
            <a:ext cx="7561262" cy="954087"/>
          </a:xfrm>
          <a:prstGeom prst="rect">
            <a:avLst/>
          </a:prstGeom>
          <a:noFill/>
          <a:ln w="9525">
            <a:noFill/>
            <a:miter lim="800000"/>
            <a:headEnd/>
            <a:tailEnd/>
          </a:ln>
        </p:spPr>
        <p:txBody>
          <a:bodyPr>
            <a:spAutoFit/>
          </a:bodyPr>
          <a:lstStyle/>
          <a:p>
            <a:pPr eaLnBrk="1" hangingPunct="1">
              <a:spcBef>
                <a:spcPts val="1200"/>
              </a:spcBef>
            </a:pPr>
            <a:r>
              <a:rPr lang="en-US" altLang="zh-TW" sz="2800" b="1" dirty="0">
                <a:solidFill>
                  <a:schemeClr val="tx2"/>
                </a:solidFill>
                <a:latin typeface="微軟正黑體" pitchFamily="34" charset="-120"/>
                <a:ea typeface="微軟正黑體" pitchFamily="34" charset="-120"/>
              </a:rPr>
              <a:t>(3)</a:t>
            </a:r>
            <a:r>
              <a:rPr lang="zh-TW" altLang="zh-TW" sz="2800" b="1" dirty="0">
                <a:solidFill>
                  <a:schemeClr val="tx2"/>
                </a:solidFill>
                <a:latin typeface="微軟正黑體" pitchFamily="34" charset="-120"/>
                <a:ea typeface="微軟正黑體" pitchFamily="34" charset="-120"/>
              </a:rPr>
              <a:t>到期時本利和是：</a:t>
            </a:r>
            <a:r>
              <a:rPr lang="en-US" altLang="zh-TW" sz="2800" b="1" dirty="0">
                <a:solidFill>
                  <a:schemeClr val="tx2"/>
                </a:solidFill>
                <a:latin typeface="微軟正黑體" pitchFamily="34" charset="-120"/>
                <a:ea typeface="微軟正黑體" pitchFamily="34" charset="-120"/>
              </a:rPr>
              <a:t/>
            </a:r>
            <a:br>
              <a:rPr lang="en-US" altLang="zh-TW" sz="2800" b="1" dirty="0">
                <a:solidFill>
                  <a:schemeClr val="tx2"/>
                </a:solidFill>
                <a:latin typeface="微軟正黑體" pitchFamily="34" charset="-120"/>
                <a:ea typeface="微軟正黑體" pitchFamily="34" charset="-120"/>
              </a:rPr>
            </a:br>
            <a:r>
              <a:rPr lang="en-US" altLang="zh-TW" sz="2800" b="1" dirty="0">
                <a:solidFill>
                  <a:schemeClr val="tx2"/>
                </a:solidFill>
                <a:latin typeface="微軟正黑體" pitchFamily="34" charset="-120"/>
                <a:ea typeface="微軟正黑體" pitchFamily="34" charset="-120"/>
              </a:rPr>
              <a:t>      $200,000</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$10,000</a:t>
            </a:r>
            <a:r>
              <a:rPr lang="zh-TW" altLang="zh-TW" sz="2800" b="1" dirty="0">
                <a:solidFill>
                  <a:schemeClr val="tx2"/>
                </a:solidFill>
                <a:latin typeface="微軟正黑體" pitchFamily="34" charset="-120"/>
                <a:ea typeface="微軟正黑體" pitchFamily="34" charset="-120"/>
              </a:rPr>
              <a:t>＝</a:t>
            </a:r>
            <a:r>
              <a:rPr lang="en-US" altLang="zh-TW" sz="2800" b="1" dirty="0">
                <a:solidFill>
                  <a:schemeClr val="tx2"/>
                </a:solidFill>
                <a:latin typeface="微軟正黑體" pitchFamily="34" charset="-120"/>
                <a:ea typeface="微軟正黑體" pitchFamily="34" charset="-120"/>
              </a:rPr>
              <a:t>$210,000</a:t>
            </a:r>
            <a:endParaRPr lang="zh-TW" altLang="en-US" sz="2800" b="1" dirty="0">
              <a:solidFill>
                <a:schemeClr val="tx2"/>
              </a:solidFill>
              <a:latin typeface="微軟正黑體" pitchFamily="34" charset="-120"/>
              <a:ea typeface="微軟正黑體" pitchFamily="34" charset="-120"/>
            </a:endParaRPr>
          </a:p>
        </p:txBody>
      </p:sp>
    </p:spTree>
    <p:extLst>
      <p:ext uri="{BB962C8B-B14F-4D97-AF65-F5344CB8AC3E}">
        <p14:creationId xmlns:p14="http://schemas.microsoft.com/office/powerpoint/2010/main" val="306118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strVal val="#ppt_w*0.70"/>
                                          </p:val>
                                        </p:tav>
                                        <p:tav tm="100000">
                                          <p:val>
                                            <p:strVal val="#ppt_w"/>
                                          </p:val>
                                        </p:tav>
                                      </p:tavLst>
                                    </p:anim>
                                    <p:anim calcmode="lin" valueType="num">
                                      <p:cBhvr>
                                        <p:cTn id="15" dur="500" fill="hold"/>
                                        <p:tgtEl>
                                          <p:spTgt spid="16"/>
                                        </p:tgtEl>
                                        <p:attrNameLst>
                                          <p:attrName>ppt_h</p:attrName>
                                        </p:attrNameLst>
                                      </p:cBhvr>
                                      <p:tavLst>
                                        <p:tav tm="0">
                                          <p:val>
                                            <p:strVal val="#ppt_h"/>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strVal val="#ppt_w*0.70"/>
                                          </p:val>
                                        </p:tav>
                                        <p:tav tm="100000">
                                          <p:val>
                                            <p:strVal val="#ppt_w"/>
                                          </p:val>
                                        </p:tav>
                                      </p:tavLst>
                                    </p:anim>
                                    <p:anim calcmode="lin" valueType="num">
                                      <p:cBhvr>
                                        <p:cTn id="22" dur="500" fill="hold"/>
                                        <p:tgtEl>
                                          <p:spTgt spid="17"/>
                                        </p:tgtEl>
                                        <p:attrNameLst>
                                          <p:attrName>ppt_h</p:attrName>
                                        </p:attrNameLst>
                                      </p:cBhvr>
                                      <p:tavLst>
                                        <p:tav tm="0">
                                          <p:val>
                                            <p:strVal val="#ppt_h"/>
                                          </p:val>
                                        </p:tav>
                                        <p:tav tm="100000">
                                          <p:val>
                                            <p:strVal val="#ppt_h"/>
                                          </p:val>
                                        </p:tav>
                                      </p:tavLst>
                                    </p:anim>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strVal val="#ppt_w*0.70"/>
                                          </p:val>
                                        </p:tav>
                                        <p:tav tm="100000">
                                          <p:val>
                                            <p:strVal val="#ppt_w"/>
                                          </p:val>
                                        </p:tav>
                                      </p:tavLst>
                                    </p:anim>
                                    <p:anim calcmode="lin" valueType="num">
                                      <p:cBhvr>
                                        <p:cTn id="29" dur="500" fill="hold"/>
                                        <p:tgtEl>
                                          <p:spTgt spid="18"/>
                                        </p:tgtEl>
                                        <p:attrNameLst>
                                          <p:attrName>ppt_h</p:attrName>
                                        </p:attrNameLst>
                                      </p:cBhvr>
                                      <p:tavLst>
                                        <p:tav tm="0">
                                          <p:val>
                                            <p:strVal val="#ppt_h"/>
                                          </p:val>
                                        </p:tav>
                                        <p:tav tm="100000">
                                          <p:val>
                                            <p:strVal val="#ppt_h"/>
                                          </p:val>
                                        </p:tav>
                                      </p:tavLst>
                                    </p:anim>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232</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21515532"/>
              </p:ext>
            </p:extLst>
          </p:nvPr>
        </p:nvGraphicFramePr>
        <p:xfrm>
          <a:off x="203200" y="1881188"/>
          <a:ext cx="8712200" cy="2376485"/>
        </p:xfrm>
        <a:graphic>
          <a:graphicData uri="http://schemas.openxmlformats.org/drawingml/2006/table">
            <a:tbl>
              <a:tblPr/>
              <a:tblGrid>
                <a:gridCol w="1704504">
                  <a:extLst>
                    <a:ext uri="{9D8B030D-6E8A-4147-A177-3AD203B41FA5}">
                      <a16:colId xmlns:a16="http://schemas.microsoft.com/office/drawing/2014/main" xmlns="" val="20000"/>
                    </a:ext>
                  </a:extLst>
                </a:gridCol>
                <a:gridCol w="1535605">
                  <a:extLst>
                    <a:ext uri="{9D8B030D-6E8A-4147-A177-3AD203B41FA5}">
                      <a16:colId xmlns:a16="http://schemas.microsoft.com/office/drawing/2014/main" xmlns="" val="822318413"/>
                    </a:ext>
                  </a:extLst>
                </a:gridCol>
                <a:gridCol w="1656117">
                  <a:extLst>
                    <a:ext uri="{9D8B030D-6E8A-4147-A177-3AD203B41FA5}">
                      <a16:colId xmlns:a16="http://schemas.microsoft.com/office/drawing/2014/main" xmlns="" val="20001"/>
                    </a:ext>
                  </a:extLst>
                </a:gridCol>
                <a:gridCol w="1907987">
                  <a:extLst>
                    <a:ext uri="{9D8B030D-6E8A-4147-A177-3AD203B41FA5}">
                      <a16:colId xmlns:a16="http://schemas.microsoft.com/office/drawing/2014/main" xmlns="" val="20002"/>
                    </a:ext>
                  </a:extLst>
                </a:gridCol>
                <a:gridCol w="1907987">
                  <a:extLst>
                    <a:ext uri="{9D8B030D-6E8A-4147-A177-3AD203B41FA5}">
                      <a16:colId xmlns:a16="http://schemas.microsoft.com/office/drawing/2014/main" xmlns="" val="3003195360"/>
                    </a:ext>
                  </a:extLst>
                </a:gridCol>
              </a:tblGrid>
              <a:tr h="432059">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面   額</a:t>
                      </a:r>
                      <a:endParaRPr lang="zh-TW" sz="24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利   率</a:t>
                      </a:r>
                      <a:endParaRPr lang="zh-TW" sz="24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期   間</a:t>
                      </a:r>
                      <a:endParaRPr lang="zh-TW" sz="24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到期利息</a:t>
                      </a:r>
                      <a:endParaRPr lang="zh-TW" sz="24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到期值</a:t>
                      </a:r>
                      <a:endParaRPr lang="zh-TW" sz="24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468168">
                <a:tc>
                  <a:txBody>
                    <a:bodyPr/>
                    <a:lstStyle/>
                    <a:p>
                      <a:pPr>
                        <a:spcAft>
                          <a:spcPts val="0"/>
                        </a:spcAft>
                      </a:pPr>
                      <a:r>
                        <a:rPr lang="en-US" altLang="zh-TW" sz="2200" b="1" kern="100" dirty="0" smtClean="0">
                          <a:latin typeface="微軟正黑體" pitchFamily="34" charset="-120"/>
                          <a:ea typeface="微軟正黑體" pitchFamily="34" charset="-120"/>
                          <a:cs typeface="Courier New"/>
                        </a:rPr>
                        <a:t>1. $50,000</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latin typeface="微軟正黑體" pitchFamily="34" charset="-120"/>
                          <a:ea typeface="微軟正黑體" pitchFamily="34" charset="-120"/>
                          <a:cs typeface="Courier New"/>
                        </a:rPr>
                        <a:t>年息一分</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三個月</a:t>
                      </a:r>
                      <a:endParaRPr lang="en-US" sz="2200" b="1" kern="100" dirty="0">
                        <a:solidFill>
                          <a:schemeClr val="tx1"/>
                        </a:solidFill>
                        <a:latin typeface="微軟正黑體" pitchFamily="34" charset="-120"/>
                        <a:ea typeface="微軟正黑體" pitchFamily="34" charset="-120"/>
                        <a:cs typeface="細明體"/>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endParaRPr lang="en-US" sz="2000" b="1" kern="100" dirty="0">
                        <a:solidFill>
                          <a:schemeClr val="tx1"/>
                        </a:solidFill>
                        <a:latin typeface="微軟正黑體" pitchFamily="34" charset="-120"/>
                        <a:ea typeface="微軟正黑體" pitchFamily="34" charset="-120"/>
                        <a:cs typeface="細明體"/>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504125">
                <a:tc>
                  <a:txBody>
                    <a:bodyPr/>
                    <a:lstStyle/>
                    <a:p>
                      <a:pPr>
                        <a:spcAft>
                          <a:spcPts val="0"/>
                        </a:spcAft>
                      </a:pPr>
                      <a:r>
                        <a:rPr lang="en-US" altLang="zh-TW" sz="2200" b="1" kern="100" dirty="0" smtClean="0">
                          <a:latin typeface="微軟正黑體" pitchFamily="34" charset="-120"/>
                          <a:ea typeface="微軟正黑體" pitchFamily="34" charset="-120"/>
                          <a:cs typeface="Courier New"/>
                        </a:rPr>
                        <a:t>2. $100,000</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latin typeface="微軟正黑體" pitchFamily="34" charset="-120"/>
                          <a:ea typeface="微軟正黑體" pitchFamily="34" charset="-120"/>
                          <a:cs typeface="Courier New"/>
                        </a:rPr>
                        <a:t>月息八厘</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六個月</a:t>
                      </a:r>
                      <a:endParaRPr lang="en-US" sz="2200" b="1" kern="100" dirty="0">
                        <a:solidFill>
                          <a:schemeClr val="tx1"/>
                        </a:solidFill>
                        <a:latin typeface="微軟正黑體" pitchFamily="34" charset="-120"/>
                        <a:ea typeface="微軟正黑體" pitchFamily="34" charset="-120"/>
                        <a:cs typeface="細明體"/>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68064">
                <a:tc>
                  <a:txBody>
                    <a:bodyPr/>
                    <a:lstStyle/>
                    <a:p>
                      <a:pPr>
                        <a:spcAft>
                          <a:spcPts val="0"/>
                        </a:spcAft>
                      </a:pPr>
                      <a:r>
                        <a:rPr lang="en-US" altLang="zh-TW" sz="2200" b="1" kern="100" dirty="0" smtClean="0">
                          <a:latin typeface="微軟正黑體" pitchFamily="34" charset="-120"/>
                          <a:ea typeface="微軟正黑體" pitchFamily="34" charset="-120"/>
                          <a:cs typeface="Courier New"/>
                        </a:rPr>
                        <a:t>3. $80,000</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latin typeface="微軟正黑體" pitchFamily="34" charset="-120"/>
                          <a:ea typeface="微軟正黑體" pitchFamily="34" charset="-120"/>
                          <a:cs typeface="Courier New"/>
                        </a:rPr>
                        <a:t>年息九厘</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一年四個月</a:t>
                      </a:r>
                      <a:endParaRPr lang="en-US" sz="2200" b="1" kern="100" dirty="0">
                        <a:solidFill>
                          <a:schemeClr val="tx1"/>
                        </a:solidFill>
                        <a:latin typeface="微軟正黑體" pitchFamily="34" charset="-120"/>
                        <a:ea typeface="微軟正黑體" pitchFamily="34" charset="-120"/>
                        <a:cs typeface="細明體"/>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504069">
                <a:tc>
                  <a:txBody>
                    <a:bodyPr/>
                    <a:lstStyle/>
                    <a:p>
                      <a:pPr>
                        <a:spcAft>
                          <a:spcPts val="0"/>
                        </a:spcAft>
                      </a:pPr>
                      <a:r>
                        <a:rPr lang="en-US" altLang="zh-TW" sz="2200" b="1" kern="100" dirty="0" smtClean="0">
                          <a:latin typeface="微軟正黑體" pitchFamily="34" charset="-120"/>
                          <a:ea typeface="微軟正黑體" pitchFamily="34" charset="-120"/>
                          <a:cs typeface="Courier New"/>
                        </a:rPr>
                        <a:t>4. $120,000</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latin typeface="微軟正黑體" pitchFamily="34" charset="-120"/>
                          <a:ea typeface="微軟正黑體" pitchFamily="34" charset="-120"/>
                          <a:cs typeface="Courier New"/>
                        </a:rPr>
                        <a:t>月息九厘</a:t>
                      </a:r>
                      <a:endParaRPr lang="zh-TW" sz="2200" b="1" kern="100" dirty="0">
                        <a:latin typeface="微軟正黑體" pitchFamily="34" charset="-120"/>
                        <a:ea typeface="微軟正黑體" pitchFamily="34" charset="-120"/>
                        <a:cs typeface="Courier New"/>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二個月</a:t>
                      </a:r>
                      <a:endParaRPr lang="en-US" sz="2200" b="1" kern="100" dirty="0">
                        <a:solidFill>
                          <a:schemeClr val="tx1"/>
                        </a:solidFill>
                        <a:latin typeface="微軟正黑體" pitchFamily="34" charset="-120"/>
                        <a:ea typeface="微軟正黑體" pitchFamily="34" charset="-120"/>
                        <a:cs typeface="細明體"/>
                      </a:endParaRP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8" marR="68198"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598838954"/>
                  </a:ext>
                </a:extLst>
              </a:tr>
            </a:tbl>
          </a:graphicData>
        </a:graphic>
      </p:graphicFrame>
      <p:sp>
        <p:nvSpPr>
          <p:cNvPr id="6" name="矩形 33"/>
          <p:cNvSpPr>
            <a:spLocks noChangeArrowheads="1"/>
          </p:cNvSpPr>
          <p:nvPr/>
        </p:nvSpPr>
        <p:spPr bwMode="auto">
          <a:xfrm>
            <a:off x="5551488" y="2315184"/>
            <a:ext cx="1099981"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$1,250</a:t>
            </a:r>
            <a:endParaRPr lang="zh-TW" altLang="en-US" sz="2400" b="1" spc="-100">
              <a:solidFill>
                <a:srgbClr val="FF0000"/>
              </a:solidFill>
              <a:latin typeface="微軟正黑體" pitchFamily="34" charset="-120"/>
              <a:ea typeface="微軟正黑體" pitchFamily="34" charset="-120"/>
            </a:endParaRPr>
          </a:p>
        </p:txBody>
      </p:sp>
      <p:sp>
        <p:nvSpPr>
          <p:cNvPr id="7" name="矩形 33"/>
          <p:cNvSpPr>
            <a:spLocks noChangeArrowheads="1"/>
          </p:cNvSpPr>
          <p:nvPr/>
        </p:nvSpPr>
        <p:spPr bwMode="auto">
          <a:xfrm>
            <a:off x="7385521" y="2325115"/>
            <a:ext cx="1269899"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$51,250</a:t>
            </a:r>
            <a:endParaRPr lang="zh-TW" altLang="en-US" sz="2400" b="1" spc="-100">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5556250" y="2823184"/>
            <a:ext cx="1099981"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$4,800</a:t>
            </a:r>
            <a:endParaRPr lang="zh-TW" altLang="en-US" sz="2400" b="1" spc="-100">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7245821" y="2833115"/>
            <a:ext cx="1439818"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$104,800</a:t>
            </a:r>
            <a:endParaRPr lang="zh-TW" altLang="en-US" sz="2400" b="1" spc="-100">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5556250" y="3299434"/>
            <a:ext cx="1099981"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$9,600</a:t>
            </a:r>
            <a:endParaRPr lang="zh-TW" altLang="en-US" sz="2400" b="1" spc="-100">
              <a:solidFill>
                <a:srgbClr val="FF0000"/>
              </a:solidFill>
              <a:latin typeface="微軟正黑體" pitchFamily="34" charset="-120"/>
              <a:ea typeface="微軟正黑體" pitchFamily="34" charset="-120"/>
            </a:endParaRPr>
          </a:p>
        </p:txBody>
      </p:sp>
      <p:sp>
        <p:nvSpPr>
          <p:cNvPr id="11" name="矩形 33"/>
          <p:cNvSpPr>
            <a:spLocks noChangeArrowheads="1"/>
          </p:cNvSpPr>
          <p:nvPr/>
        </p:nvSpPr>
        <p:spPr bwMode="auto">
          <a:xfrm>
            <a:off x="7388696" y="3309365"/>
            <a:ext cx="1269899"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$89,600</a:t>
            </a:r>
            <a:endParaRPr lang="zh-TW" altLang="en-US" sz="2400" b="1" spc="-100">
              <a:solidFill>
                <a:srgbClr val="FF0000"/>
              </a:solidFill>
              <a:latin typeface="微軟正黑體" pitchFamily="34" charset="-120"/>
              <a:ea typeface="微軟正黑體" pitchFamily="34" charset="-120"/>
            </a:endParaRPr>
          </a:p>
        </p:txBody>
      </p:sp>
      <p:sp>
        <p:nvSpPr>
          <p:cNvPr id="12" name="矩形 33"/>
          <p:cNvSpPr>
            <a:spLocks noChangeArrowheads="1"/>
          </p:cNvSpPr>
          <p:nvPr/>
        </p:nvSpPr>
        <p:spPr bwMode="auto">
          <a:xfrm>
            <a:off x="5551488" y="3788384"/>
            <a:ext cx="1099981"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$2,160</a:t>
            </a:r>
            <a:endParaRPr lang="zh-TW" altLang="en-US" sz="2400" b="1" spc="-100">
              <a:solidFill>
                <a:srgbClr val="FF0000"/>
              </a:solidFill>
              <a:latin typeface="微軟正黑體" pitchFamily="34" charset="-120"/>
              <a:ea typeface="微軟正黑體" pitchFamily="34" charset="-120"/>
            </a:endParaRPr>
          </a:p>
        </p:txBody>
      </p:sp>
      <p:graphicFrame>
        <p:nvGraphicFramePr>
          <p:cNvPr id="13" name="表格 12"/>
          <p:cNvGraphicFramePr>
            <a:graphicFrameLocks noGrp="1"/>
          </p:cNvGraphicFramePr>
          <p:nvPr>
            <p:extLst>
              <p:ext uri="{D42A27DB-BD31-4B8C-83A1-F6EECF244321}">
                <p14:modId xmlns:p14="http://schemas.microsoft.com/office/powerpoint/2010/main" val="3918883080"/>
              </p:ext>
            </p:extLst>
          </p:nvPr>
        </p:nvGraphicFramePr>
        <p:xfrm>
          <a:off x="203200" y="4775200"/>
          <a:ext cx="8658224" cy="1651001"/>
        </p:xfrm>
        <a:graphic>
          <a:graphicData uri="http://schemas.openxmlformats.org/drawingml/2006/table">
            <a:tbl>
              <a:tblPr/>
              <a:tblGrid>
                <a:gridCol w="989685">
                  <a:extLst>
                    <a:ext uri="{9D8B030D-6E8A-4147-A177-3AD203B41FA5}">
                      <a16:colId xmlns:a16="http://schemas.microsoft.com/office/drawing/2014/main" xmlns="" val="20000"/>
                    </a:ext>
                  </a:extLst>
                </a:gridCol>
                <a:gridCol w="1764080">
                  <a:extLst>
                    <a:ext uri="{9D8B030D-6E8A-4147-A177-3AD203B41FA5}">
                      <a16:colId xmlns:a16="http://schemas.microsoft.com/office/drawing/2014/main" xmlns="" val="822318413"/>
                    </a:ext>
                  </a:extLst>
                </a:gridCol>
                <a:gridCol w="1728270">
                  <a:extLst>
                    <a:ext uri="{9D8B030D-6E8A-4147-A177-3AD203B41FA5}">
                      <a16:colId xmlns:a16="http://schemas.microsoft.com/office/drawing/2014/main" xmlns="" val="20001"/>
                    </a:ext>
                  </a:extLst>
                </a:gridCol>
                <a:gridCol w="1728078">
                  <a:extLst>
                    <a:ext uri="{9D8B030D-6E8A-4147-A177-3AD203B41FA5}">
                      <a16:colId xmlns:a16="http://schemas.microsoft.com/office/drawing/2014/main" xmlns="" val="20002"/>
                    </a:ext>
                  </a:extLst>
                </a:gridCol>
                <a:gridCol w="2448111">
                  <a:extLst>
                    <a:ext uri="{9D8B030D-6E8A-4147-A177-3AD203B41FA5}">
                      <a16:colId xmlns:a16="http://schemas.microsoft.com/office/drawing/2014/main" xmlns="" val="3003195360"/>
                    </a:ext>
                  </a:extLst>
                </a:gridCol>
              </a:tblGrid>
              <a:tr h="365852">
                <a:tc>
                  <a:txBody>
                    <a:bodyPr/>
                    <a:lstStyle/>
                    <a:p>
                      <a:pPr algn="ctr">
                        <a:spcAft>
                          <a:spcPts val="0"/>
                        </a:spcAft>
                      </a:pPr>
                      <a:endParaRPr lang="zh-TW" sz="24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本金</a:t>
                      </a:r>
                      <a:endParaRPr lang="zh-TW" sz="24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利率</a:t>
                      </a:r>
                      <a:endParaRPr lang="zh-TW" sz="24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期間</a:t>
                      </a:r>
                      <a:endParaRPr lang="zh-TW" sz="24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到期值</a:t>
                      </a:r>
                      <a:endParaRPr lang="zh-TW" sz="24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420835">
                <a:tc>
                  <a:txBody>
                    <a:bodyPr/>
                    <a:lstStyle/>
                    <a:p>
                      <a:pPr algn="ctr">
                        <a:spcAft>
                          <a:spcPts val="0"/>
                        </a:spcAft>
                      </a:pPr>
                      <a:r>
                        <a:rPr lang="zh-TW" altLang="en-US" sz="2200" b="1" kern="100" dirty="0" smtClean="0">
                          <a:latin typeface="新細明體" panose="02020500000000000000" pitchFamily="18" charset="-120"/>
                          <a:ea typeface="新細明體" panose="02020500000000000000" pitchFamily="18" charset="-120"/>
                          <a:cs typeface="Courier New"/>
                        </a:rPr>
                        <a:t>⑴</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200" b="1" kern="100" dirty="0" smtClean="0">
                          <a:latin typeface="微軟正黑體" pitchFamily="34" charset="-120"/>
                          <a:ea typeface="微軟正黑體" pitchFamily="34" charset="-120"/>
                          <a:cs typeface="Courier New"/>
                        </a:rPr>
                        <a:t>$100,000</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年息六厘</a:t>
                      </a:r>
                      <a:endParaRPr lang="en-US" sz="2200" b="1" kern="100" dirty="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200" b="1" kern="100" dirty="0" smtClean="0">
                          <a:solidFill>
                            <a:schemeClr val="tx1"/>
                          </a:solidFill>
                          <a:latin typeface="微軟正黑體" pitchFamily="34" charset="-120"/>
                          <a:ea typeface="微軟正黑體" pitchFamily="34" charset="-120"/>
                          <a:cs typeface="細明體"/>
                        </a:rPr>
                        <a:t>3.5</a:t>
                      </a:r>
                      <a:r>
                        <a:rPr lang="zh-TW" altLang="en-US" sz="2200" b="1" kern="100" dirty="0" smtClean="0">
                          <a:solidFill>
                            <a:schemeClr val="tx1"/>
                          </a:solidFill>
                          <a:latin typeface="微軟正黑體" pitchFamily="34" charset="-120"/>
                          <a:ea typeface="微軟正黑體" pitchFamily="34" charset="-120"/>
                          <a:cs typeface="細明體"/>
                        </a:rPr>
                        <a:t>個月</a:t>
                      </a:r>
                      <a:endParaRPr lang="en-US" sz="2200" b="1" kern="100" dirty="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32157">
                <a:tc>
                  <a:txBody>
                    <a:bodyPr/>
                    <a:lstStyle/>
                    <a:p>
                      <a:pPr algn="ctr">
                        <a:spcAft>
                          <a:spcPts val="0"/>
                        </a:spcAft>
                      </a:pPr>
                      <a:r>
                        <a:rPr lang="zh-TW" altLang="en-US" sz="2200" b="1" kern="100" dirty="0" smtClean="0">
                          <a:latin typeface="新細明體" panose="02020500000000000000" pitchFamily="18" charset="-120"/>
                          <a:ea typeface="新細明體" panose="02020500000000000000" pitchFamily="18" charset="-120"/>
                          <a:cs typeface="Courier New"/>
                        </a:rPr>
                        <a:t>⑵</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200" b="1" kern="100" dirty="0" smtClean="0">
                          <a:latin typeface="微軟正黑體" pitchFamily="34" charset="-120"/>
                          <a:ea typeface="微軟正黑體" pitchFamily="34" charset="-120"/>
                          <a:cs typeface="Courier New"/>
                        </a:rPr>
                        <a:t>  $80,000</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月息三厘</a:t>
                      </a:r>
                      <a:endParaRPr lang="en-US" sz="2200" b="1" kern="100" dirty="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b="1" kern="100" dirty="0" smtClean="0">
                          <a:solidFill>
                            <a:schemeClr val="tx1"/>
                          </a:solidFill>
                          <a:latin typeface="微軟正黑體" pitchFamily="34" charset="-120"/>
                          <a:ea typeface="微軟正黑體" pitchFamily="34" charset="-120"/>
                          <a:cs typeface="細明體"/>
                        </a:rPr>
                        <a:t>2</a:t>
                      </a:r>
                      <a:r>
                        <a:rPr lang="zh-TW" altLang="en-US" sz="2200" b="1" kern="100" dirty="0" smtClean="0">
                          <a:solidFill>
                            <a:schemeClr val="tx1"/>
                          </a:solidFill>
                          <a:latin typeface="微軟正黑體" pitchFamily="34" charset="-120"/>
                          <a:ea typeface="微軟正黑體" pitchFamily="34" charset="-120"/>
                          <a:cs typeface="細明體"/>
                        </a:rPr>
                        <a:t>個月</a:t>
                      </a:r>
                      <a:endParaRPr lang="en-US" altLang="zh-TW" sz="2200" b="1" kern="100" dirty="0" smtClean="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32157">
                <a:tc>
                  <a:txBody>
                    <a:bodyPr/>
                    <a:lstStyle/>
                    <a:p>
                      <a:pPr algn="ctr">
                        <a:spcAft>
                          <a:spcPts val="0"/>
                        </a:spcAft>
                      </a:pPr>
                      <a:r>
                        <a:rPr lang="zh-TW" altLang="en-US" sz="2200" b="1" kern="100" dirty="0" smtClean="0">
                          <a:latin typeface="新細明體" panose="02020500000000000000" pitchFamily="18" charset="-120"/>
                          <a:ea typeface="新細明體" panose="02020500000000000000" pitchFamily="18" charset="-120"/>
                          <a:cs typeface="Courier New"/>
                        </a:rPr>
                        <a:t>⑶</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200" b="1" kern="100" dirty="0" smtClean="0">
                          <a:latin typeface="微軟正黑體" pitchFamily="34" charset="-120"/>
                          <a:ea typeface="微軟正黑體" pitchFamily="34" charset="-120"/>
                          <a:cs typeface="Courier New"/>
                        </a:rPr>
                        <a:t>  $40,000</a:t>
                      </a:r>
                      <a:endParaRPr lang="zh-TW" sz="2200" b="1" kern="100" dirty="0">
                        <a:latin typeface="微軟正黑體" pitchFamily="34" charset="-120"/>
                        <a:ea typeface="微軟正黑體" pitchFamily="34" charset="-120"/>
                        <a:cs typeface="Courier New"/>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200" b="1" kern="100" dirty="0" smtClean="0">
                          <a:solidFill>
                            <a:schemeClr val="tx1"/>
                          </a:solidFill>
                          <a:latin typeface="微軟正黑體" pitchFamily="34" charset="-120"/>
                          <a:ea typeface="微軟正黑體" pitchFamily="34" charset="-120"/>
                          <a:cs typeface="細明體"/>
                        </a:rPr>
                        <a:t>月息六厘</a:t>
                      </a:r>
                      <a:endParaRPr lang="en-US" sz="2200" b="1" kern="100" dirty="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b="1" kern="100" dirty="0" smtClean="0">
                          <a:solidFill>
                            <a:schemeClr val="tx1"/>
                          </a:solidFill>
                          <a:latin typeface="微軟正黑體" pitchFamily="34" charset="-120"/>
                          <a:ea typeface="微軟正黑體" pitchFamily="34" charset="-120"/>
                          <a:cs typeface="細明體"/>
                        </a:rPr>
                        <a:t>35</a:t>
                      </a:r>
                      <a:r>
                        <a:rPr lang="zh-TW" altLang="en-US" sz="2200" b="1" kern="100" dirty="0" smtClean="0">
                          <a:solidFill>
                            <a:schemeClr val="tx1"/>
                          </a:solidFill>
                          <a:latin typeface="微軟正黑體" pitchFamily="34" charset="-120"/>
                          <a:ea typeface="微軟正黑體" pitchFamily="34" charset="-120"/>
                          <a:cs typeface="細明體"/>
                        </a:rPr>
                        <a:t>日</a:t>
                      </a:r>
                      <a:endParaRPr lang="en-US" altLang="zh-TW" sz="2200" b="1" kern="100" dirty="0" smtClean="0">
                        <a:solidFill>
                          <a:schemeClr val="tx1"/>
                        </a:solidFill>
                        <a:latin typeface="微軟正黑體" pitchFamily="34" charset="-120"/>
                        <a:ea typeface="微軟正黑體" pitchFamily="34" charset="-120"/>
                        <a:cs typeface="細明體"/>
                      </a:endParaRP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00" dirty="0" smtClean="0">
                          <a:solidFill>
                            <a:schemeClr val="tx1"/>
                          </a:solidFill>
                          <a:latin typeface="微軟正黑體" pitchFamily="34" charset="-120"/>
                          <a:ea typeface="微軟正黑體" pitchFamily="34" charset="-120"/>
                          <a:cs typeface="細明體"/>
                        </a:rPr>
                        <a:t>(</a:t>
                      </a:r>
                      <a:r>
                        <a:rPr lang="zh-TW" altLang="en-US" sz="2000" b="1" kern="100" dirty="0" smtClean="0">
                          <a:solidFill>
                            <a:schemeClr val="tx1"/>
                          </a:solidFill>
                          <a:latin typeface="微軟正黑體" pitchFamily="34" charset="-120"/>
                          <a:ea typeface="微軟正黑體" pitchFamily="34" charset="-120"/>
                          <a:cs typeface="細明體"/>
                        </a:rPr>
                        <a:t>                          </a:t>
                      </a:r>
                      <a:r>
                        <a:rPr lang="en-US" altLang="zh-TW" sz="2000" b="1" kern="100" dirty="0" smtClean="0">
                          <a:solidFill>
                            <a:schemeClr val="tx1"/>
                          </a:solidFill>
                          <a:latin typeface="微軟正黑體" pitchFamily="34" charset="-120"/>
                          <a:ea typeface="微軟正黑體" pitchFamily="34" charset="-120"/>
                          <a:cs typeface="細明體"/>
                        </a:rPr>
                        <a:t>)</a:t>
                      </a:r>
                    </a:p>
                  </a:txBody>
                  <a:tcPr marL="68196" marR="68196"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14" name="矩形 33"/>
          <p:cNvSpPr>
            <a:spLocks noChangeArrowheads="1"/>
          </p:cNvSpPr>
          <p:nvPr/>
        </p:nvSpPr>
        <p:spPr bwMode="auto">
          <a:xfrm>
            <a:off x="7236296" y="3798315"/>
            <a:ext cx="1439818"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$122,160</a:t>
            </a:r>
            <a:endParaRPr lang="zh-TW" altLang="en-US" sz="2400" b="1" spc="-100">
              <a:solidFill>
                <a:srgbClr val="FF0000"/>
              </a:solidFill>
              <a:latin typeface="微軟正黑體" pitchFamily="34" charset="-120"/>
              <a:ea typeface="微軟正黑體" pitchFamily="34" charset="-120"/>
            </a:endParaRPr>
          </a:p>
        </p:txBody>
      </p:sp>
      <p:sp>
        <p:nvSpPr>
          <p:cNvPr id="15" name="矩形 33"/>
          <p:cNvSpPr>
            <a:spLocks noChangeArrowheads="1"/>
          </p:cNvSpPr>
          <p:nvPr/>
        </p:nvSpPr>
        <p:spPr bwMode="auto">
          <a:xfrm>
            <a:off x="6994286" y="5140325"/>
            <a:ext cx="1439818"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$101,750</a:t>
            </a:r>
            <a:endParaRPr lang="zh-TW" altLang="en-US" sz="2400" b="1" spc="-100">
              <a:solidFill>
                <a:srgbClr val="FF0000"/>
              </a:solidFill>
              <a:latin typeface="微軟正黑體" pitchFamily="34" charset="-120"/>
              <a:ea typeface="微軟正黑體" pitchFamily="34" charset="-120"/>
            </a:endParaRPr>
          </a:p>
        </p:txBody>
      </p:sp>
      <p:sp>
        <p:nvSpPr>
          <p:cNvPr id="16" name="矩形 33"/>
          <p:cNvSpPr>
            <a:spLocks noChangeArrowheads="1"/>
          </p:cNvSpPr>
          <p:nvPr/>
        </p:nvSpPr>
        <p:spPr bwMode="auto">
          <a:xfrm>
            <a:off x="7148273" y="5567363"/>
            <a:ext cx="1269899"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$80,480</a:t>
            </a:r>
            <a:endParaRPr lang="zh-TW" altLang="en-US" sz="2400" b="1" spc="-100">
              <a:solidFill>
                <a:srgbClr val="FF0000"/>
              </a:solidFill>
              <a:latin typeface="微軟正黑體" pitchFamily="34" charset="-120"/>
              <a:ea typeface="微軟正黑體" pitchFamily="34" charset="-120"/>
            </a:endParaRPr>
          </a:p>
        </p:txBody>
      </p:sp>
      <p:sp>
        <p:nvSpPr>
          <p:cNvPr id="17" name="矩形 33"/>
          <p:cNvSpPr>
            <a:spLocks noChangeArrowheads="1"/>
          </p:cNvSpPr>
          <p:nvPr/>
        </p:nvSpPr>
        <p:spPr bwMode="auto">
          <a:xfrm>
            <a:off x="7151448" y="6003925"/>
            <a:ext cx="1269899" cy="461665"/>
          </a:xfrm>
          <a:prstGeom prst="rect">
            <a:avLst/>
          </a:prstGeom>
          <a:noFill/>
          <a:ln w="9525">
            <a:noFill/>
            <a:miter lim="800000"/>
            <a:headEnd/>
            <a:tailEnd/>
          </a:ln>
        </p:spPr>
        <p:txBody>
          <a:bodyPr wrap="none">
            <a:spAutoFit/>
          </a:bodyPr>
          <a:lstStyle/>
          <a:p>
            <a:pPr eaLnBrk="1" hangingPunct="1"/>
            <a:r>
              <a:rPr lang="en-US" altLang="zh-TW" sz="2400" b="1" spc="-100">
                <a:solidFill>
                  <a:srgbClr val="FF0000"/>
                </a:solidFill>
                <a:latin typeface="微軟正黑體" pitchFamily="34" charset="-120"/>
                <a:ea typeface="微軟正黑體" pitchFamily="34" charset="-120"/>
              </a:rPr>
              <a:t>$40,280</a:t>
            </a:r>
            <a:endParaRPr lang="zh-TW" altLang="en-US" sz="2400" b="1" spc="-100">
              <a:solidFill>
                <a:srgbClr val="FF0000"/>
              </a:solidFill>
              <a:latin typeface="微軟正黑體" pitchFamily="34" charset="-120"/>
              <a:ea typeface="微軟正黑體" pitchFamily="34" charset="-120"/>
            </a:endParaRPr>
          </a:p>
        </p:txBody>
      </p:sp>
      <p:sp>
        <p:nvSpPr>
          <p:cNvPr id="18" name="文字方塊 1"/>
          <p:cNvSpPr txBox="1">
            <a:spLocks noChangeArrowheads="1"/>
          </p:cNvSpPr>
          <p:nvPr/>
        </p:nvSpPr>
        <p:spPr bwMode="auto">
          <a:xfrm>
            <a:off x="179512" y="1365250"/>
            <a:ext cx="5755102" cy="830997"/>
          </a:xfrm>
          <a:prstGeom prst="rect">
            <a:avLst/>
          </a:prstGeom>
          <a:noFill/>
          <a:ln w="9525">
            <a:noFill/>
            <a:miter lim="800000"/>
            <a:headEnd/>
            <a:tailEnd/>
          </a:ln>
        </p:spPr>
        <p:txBody>
          <a:bodyPr wrap="none">
            <a:spAutoFit/>
          </a:bodyPr>
          <a:lstStyle/>
          <a:p>
            <a:pPr eaLnBrk="1" hangingPunct="1"/>
            <a:r>
              <a:rPr lang="en-US" altLang="zh-TW" sz="2400" b="1" dirty="0">
                <a:latin typeface="微軟正黑體" pitchFamily="34" charset="-120"/>
                <a:ea typeface="微軟正黑體" pitchFamily="34" charset="-120"/>
              </a:rPr>
              <a:t>1.</a:t>
            </a:r>
            <a:r>
              <a:rPr lang="zh-TW" altLang="en-US" sz="2400" b="1" dirty="0">
                <a:latin typeface="微軟正黑體" pitchFamily="34" charset="-120"/>
                <a:ea typeface="微軟正黑體" pitchFamily="34" charset="-120"/>
              </a:rPr>
              <a:t> 試計算下列票據到期之利息及本利和。</a:t>
            </a:r>
          </a:p>
          <a:p>
            <a:pPr eaLnBrk="1" hangingPunct="1"/>
            <a:endParaRPr lang="zh-TW" altLang="en-US" sz="2400" b="1" dirty="0">
              <a:latin typeface="微軟正黑體" pitchFamily="34" charset="-120"/>
              <a:ea typeface="微軟正黑體" pitchFamily="34" charset="-120"/>
            </a:endParaRPr>
          </a:p>
        </p:txBody>
      </p:sp>
      <p:sp>
        <p:nvSpPr>
          <p:cNvPr id="19" name="文字方塊 1"/>
          <p:cNvSpPr txBox="1">
            <a:spLocks noChangeArrowheads="1"/>
          </p:cNvSpPr>
          <p:nvPr/>
        </p:nvSpPr>
        <p:spPr bwMode="auto">
          <a:xfrm>
            <a:off x="179512" y="4365104"/>
            <a:ext cx="522900" cy="461665"/>
          </a:xfrm>
          <a:prstGeom prst="rect">
            <a:avLst/>
          </a:prstGeom>
          <a:noFill/>
          <a:ln w="9525">
            <a:noFill/>
            <a:miter lim="800000"/>
            <a:headEnd/>
            <a:tailEnd/>
          </a:ln>
        </p:spPr>
        <p:txBody>
          <a:bodyPr wrap="none">
            <a:spAutoFit/>
          </a:bodyPr>
          <a:lstStyle/>
          <a:p>
            <a:pPr eaLnBrk="1" hangingPunct="1"/>
            <a:r>
              <a:rPr lang="en-US" altLang="zh-TW" sz="2400" b="1" dirty="0">
                <a:latin typeface="微軟正黑體" pitchFamily="34" charset="-120"/>
                <a:ea typeface="微軟正黑體" pitchFamily="34" charset="-120"/>
              </a:rPr>
              <a:t>2</a:t>
            </a:r>
            <a:r>
              <a:rPr lang="en-US" altLang="zh-TW" sz="2400" b="1" dirty="0" smtClean="0">
                <a:latin typeface="微軟正黑體" pitchFamily="34" charset="-120"/>
                <a:ea typeface="微軟正黑體" pitchFamily="34" charset="-120"/>
              </a:rPr>
              <a:t>.</a:t>
            </a:r>
            <a:r>
              <a:rPr lang="zh-TW" altLang="en-US" sz="2400" b="1" dirty="0" smtClean="0">
                <a:latin typeface="微軟正黑體" pitchFamily="34" charset="-120"/>
                <a:ea typeface="微軟正黑體" pitchFamily="34" charset="-120"/>
              </a:rPr>
              <a:t> </a:t>
            </a:r>
            <a:endParaRPr lang="zh-TW" altLang="en-US"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93377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decel="100000"/>
                                        <p:tgtEl>
                                          <p:spTgt spid="7"/>
                                        </p:tgtEl>
                                      </p:cBhvr>
                                    </p:animEffect>
                                    <p:anim calcmode="lin" valueType="num">
                                      <p:cBhvr>
                                        <p:cTn id="18" dur="400" decel="100000" fill="hold"/>
                                        <p:tgtEl>
                                          <p:spTgt spid="7"/>
                                        </p:tgtEl>
                                        <p:attrNameLst>
                                          <p:attrName>style.rotation</p:attrName>
                                        </p:attrNameLst>
                                      </p:cBhvr>
                                      <p:tavLst>
                                        <p:tav tm="0">
                                          <p:val>
                                            <p:fltVal val="-90"/>
                                          </p:val>
                                        </p:tav>
                                        <p:tav tm="100000">
                                          <p:val>
                                            <p:fltVal val="0"/>
                                          </p:val>
                                        </p:tav>
                                      </p:tavLst>
                                    </p:anim>
                                    <p:anim calcmode="lin" valueType="num">
                                      <p:cBhvr>
                                        <p:cTn id="19" dur="400" decel="100000" fill="hold"/>
                                        <p:tgtEl>
                                          <p:spTgt spid="7"/>
                                        </p:tgtEl>
                                        <p:attrNameLst>
                                          <p:attrName>ppt_x</p:attrName>
                                        </p:attrNameLst>
                                      </p:cBhvr>
                                      <p:tavLst>
                                        <p:tav tm="0">
                                          <p:val>
                                            <p:strVal val="#ppt_x+0.4"/>
                                          </p:val>
                                        </p:tav>
                                        <p:tav tm="100000">
                                          <p:val>
                                            <p:strVal val="#ppt_x-0.05"/>
                                          </p:val>
                                        </p:tav>
                                      </p:tavLst>
                                    </p:anim>
                                    <p:anim calcmode="lin" valueType="num">
                                      <p:cBhvr>
                                        <p:cTn id="20" dur="400" decel="100000" fill="hold"/>
                                        <p:tgtEl>
                                          <p:spTgt spid="7"/>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400" decel="100000"/>
                                        <p:tgtEl>
                                          <p:spTgt spid="8"/>
                                        </p:tgtEl>
                                      </p:cBhvr>
                                    </p:animEffect>
                                    <p:anim calcmode="lin" valueType="num">
                                      <p:cBhvr>
                                        <p:cTn id="28" dur="400" decel="100000" fill="hold"/>
                                        <p:tgtEl>
                                          <p:spTgt spid="8"/>
                                        </p:tgtEl>
                                        <p:attrNameLst>
                                          <p:attrName>style.rotation</p:attrName>
                                        </p:attrNameLst>
                                      </p:cBhvr>
                                      <p:tavLst>
                                        <p:tav tm="0">
                                          <p:val>
                                            <p:fltVal val="-90"/>
                                          </p:val>
                                        </p:tav>
                                        <p:tav tm="100000">
                                          <p:val>
                                            <p:fltVal val="0"/>
                                          </p:val>
                                        </p:tav>
                                      </p:tavLst>
                                    </p:anim>
                                    <p:anim calcmode="lin" valueType="num">
                                      <p:cBhvr>
                                        <p:cTn id="29" dur="400" decel="100000" fill="hold"/>
                                        <p:tgtEl>
                                          <p:spTgt spid="8"/>
                                        </p:tgtEl>
                                        <p:attrNameLst>
                                          <p:attrName>ppt_x</p:attrName>
                                        </p:attrNameLst>
                                      </p:cBhvr>
                                      <p:tavLst>
                                        <p:tav tm="0">
                                          <p:val>
                                            <p:strVal val="#ppt_x+0.4"/>
                                          </p:val>
                                        </p:tav>
                                        <p:tav tm="100000">
                                          <p:val>
                                            <p:strVal val="#ppt_x-0.05"/>
                                          </p:val>
                                        </p:tav>
                                      </p:tavLst>
                                    </p:anim>
                                    <p:anim calcmode="lin" valueType="num">
                                      <p:cBhvr>
                                        <p:cTn id="30" dur="400" decel="100000" fill="hold"/>
                                        <p:tgtEl>
                                          <p:spTgt spid="8"/>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400" decel="100000"/>
                                        <p:tgtEl>
                                          <p:spTgt spid="9"/>
                                        </p:tgtEl>
                                      </p:cBhvr>
                                    </p:animEffect>
                                    <p:anim calcmode="lin" valueType="num">
                                      <p:cBhvr>
                                        <p:cTn id="38" dur="400" decel="100000" fill="hold"/>
                                        <p:tgtEl>
                                          <p:spTgt spid="9"/>
                                        </p:tgtEl>
                                        <p:attrNameLst>
                                          <p:attrName>style.rotation</p:attrName>
                                        </p:attrNameLst>
                                      </p:cBhvr>
                                      <p:tavLst>
                                        <p:tav tm="0">
                                          <p:val>
                                            <p:fltVal val="-90"/>
                                          </p:val>
                                        </p:tav>
                                        <p:tav tm="100000">
                                          <p:val>
                                            <p:fltVal val="0"/>
                                          </p:val>
                                        </p:tav>
                                      </p:tavLst>
                                    </p:anim>
                                    <p:anim calcmode="lin" valueType="num">
                                      <p:cBhvr>
                                        <p:cTn id="39" dur="400" decel="100000" fill="hold"/>
                                        <p:tgtEl>
                                          <p:spTgt spid="9"/>
                                        </p:tgtEl>
                                        <p:attrNameLst>
                                          <p:attrName>ppt_x</p:attrName>
                                        </p:attrNameLst>
                                      </p:cBhvr>
                                      <p:tavLst>
                                        <p:tav tm="0">
                                          <p:val>
                                            <p:strVal val="#ppt_x+0.4"/>
                                          </p:val>
                                        </p:tav>
                                        <p:tav tm="100000">
                                          <p:val>
                                            <p:strVal val="#ppt_x-0.05"/>
                                          </p:val>
                                        </p:tav>
                                      </p:tavLst>
                                    </p:anim>
                                    <p:anim calcmode="lin" valueType="num">
                                      <p:cBhvr>
                                        <p:cTn id="40" dur="400" decel="100000" fill="hold"/>
                                        <p:tgtEl>
                                          <p:spTgt spid="9"/>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400" decel="100000"/>
                                        <p:tgtEl>
                                          <p:spTgt spid="10"/>
                                        </p:tgtEl>
                                      </p:cBhvr>
                                    </p:animEffect>
                                    <p:anim calcmode="lin" valueType="num">
                                      <p:cBhvr>
                                        <p:cTn id="48" dur="400" decel="100000" fill="hold"/>
                                        <p:tgtEl>
                                          <p:spTgt spid="10"/>
                                        </p:tgtEl>
                                        <p:attrNameLst>
                                          <p:attrName>style.rotation</p:attrName>
                                        </p:attrNameLst>
                                      </p:cBhvr>
                                      <p:tavLst>
                                        <p:tav tm="0">
                                          <p:val>
                                            <p:fltVal val="-90"/>
                                          </p:val>
                                        </p:tav>
                                        <p:tav tm="100000">
                                          <p:val>
                                            <p:fltVal val="0"/>
                                          </p:val>
                                        </p:tav>
                                      </p:tavLst>
                                    </p:anim>
                                    <p:anim calcmode="lin" valueType="num">
                                      <p:cBhvr>
                                        <p:cTn id="49" dur="400" decel="100000" fill="hold"/>
                                        <p:tgtEl>
                                          <p:spTgt spid="10"/>
                                        </p:tgtEl>
                                        <p:attrNameLst>
                                          <p:attrName>ppt_x</p:attrName>
                                        </p:attrNameLst>
                                      </p:cBhvr>
                                      <p:tavLst>
                                        <p:tav tm="0">
                                          <p:val>
                                            <p:strVal val="#ppt_x+0.4"/>
                                          </p:val>
                                        </p:tav>
                                        <p:tav tm="100000">
                                          <p:val>
                                            <p:strVal val="#ppt_x-0.05"/>
                                          </p:val>
                                        </p:tav>
                                      </p:tavLst>
                                    </p:anim>
                                    <p:anim calcmode="lin" valueType="num">
                                      <p:cBhvr>
                                        <p:cTn id="50" dur="400" decel="100000" fill="hold"/>
                                        <p:tgtEl>
                                          <p:spTgt spid="10"/>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400" decel="100000"/>
                                        <p:tgtEl>
                                          <p:spTgt spid="11"/>
                                        </p:tgtEl>
                                      </p:cBhvr>
                                    </p:animEffect>
                                    <p:anim calcmode="lin" valueType="num">
                                      <p:cBhvr>
                                        <p:cTn id="58" dur="400" decel="100000" fill="hold"/>
                                        <p:tgtEl>
                                          <p:spTgt spid="11"/>
                                        </p:tgtEl>
                                        <p:attrNameLst>
                                          <p:attrName>style.rotation</p:attrName>
                                        </p:attrNameLst>
                                      </p:cBhvr>
                                      <p:tavLst>
                                        <p:tav tm="0">
                                          <p:val>
                                            <p:fltVal val="-90"/>
                                          </p:val>
                                        </p:tav>
                                        <p:tav tm="100000">
                                          <p:val>
                                            <p:fltVal val="0"/>
                                          </p:val>
                                        </p:tav>
                                      </p:tavLst>
                                    </p:anim>
                                    <p:anim calcmode="lin" valueType="num">
                                      <p:cBhvr>
                                        <p:cTn id="59" dur="400" decel="100000" fill="hold"/>
                                        <p:tgtEl>
                                          <p:spTgt spid="11"/>
                                        </p:tgtEl>
                                        <p:attrNameLst>
                                          <p:attrName>ppt_x</p:attrName>
                                        </p:attrNameLst>
                                      </p:cBhvr>
                                      <p:tavLst>
                                        <p:tav tm="0">
                                          <p:val>
                                            <p:strVal val="#ppt_x+0.4"/>
                                          </p:val>
                                        </p:tav>
                                        <p:tav tm="100000">
                                          <p:val>
                                            <p:strVal val="#ppt_x-0.05"/>
                                          </p:val>
                                        </p:tav>
                                      </p:tavLst>
                                    </p:anim>
                                    <p:anim calcmode="lin" valueType="num">
                                      <p:cBhvr>
                                        <p:cTn id="60" dur="400" decel="100000" fill="hold"/>
                                        <p:tgtEl>
                                          <p:spTgt spid="11"/>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400" decel="100000"/>
                                        <p:tgtEl>
                                          <p:spTgt spid="12"/>
                                        </p:tgtEl>
                                      </p:cBhvr>
                                    </p:animEffect>
                                    <p:anim calcmode="lin" valueType="num">
                                      <p:cBhvr>
                                        <p:cTn id="68" dur="400" decel="100000" fill="hold"/>
                                        <p:tgtEl>
                                          <p:spTgt spid="12"/>
                                        </p:tgtEl>
                                        <p:attrNameLst>
                                          <p:attrName>style.rotation</p:attrName>
                                        </p:attrNameLst>
                                      </p:cBhvr>
                                      <p:tavLst>
                                        <p:tav tm="0">
                                          <p:val>
                                            <p:fltVal val="-90"/>
                                          </p:val>
                                        </p:tav>
                                        <p:tav tm="100000">
                                          <p:val>
                                            <p:fltVal val="0"/>
                                          </p:val>
                                        </p:tav>
                                      </p:tavLst>
                                    </p:anim>
                                    <p:anim calcmode="lin" valueType="num">
                                      <p:cBhvr>
                                        <p:cTn id="69" dur="400" decel="100000" fill="hold"/>
                                        <p:tgtEl>
                                          <p:spTgt spid="12"/>
                                        </p:tgtEl>
                                        <p:attrNameLst>
                                          <p:attrName>ppt_x</p:attrName>
                                        </p:attrNameLst>
                                      </p:cBhvr>
                                      <p:tavLst>
                                        <p:tav tm="0">
                                          <p:val>
                                            <p:strVal val="#ppt_x+0.4"/>
                                          </p:val>
                                        </p:tav>
                                        <p:tav tm="100000">
                                          <p:val>
                                            <p:strVal val="#ppt_x-0.05"/>
                                          </p:val>
                                        </p:tav>
                                      </p:tavLst>
                                    </p:anim>
                                    <p:anim calcmode="lin" valueType="num">
                                      <p:cBhvr>
                                        <p:cTn id="70" dur="400" decel="100000" fill="hold"/>
                                        <p:tgtEl>
                                          <p:spTgt spid="12"/>
                                        </p:tgtEl>
                                        <p:attrNameLst>
                                          <p:attrName>ppt_y</p:attrName>
                                        </p:attrNameLst>
                                      </p:cBhvr>
                                      <p:tavLst>
                                        <p:tav tm="0">
                                          <p:val>
                                            <p:strVal val="#ppt_y-0.4"/>
                                          </p:val>
                                        </p:tav>
                                        <p:tav tm="100000">
                                          <p:val>
                                            <p:strVal val="#ppt_y+0.1"/>
                                          </p:val>
                                        </p:tav>
                                      </p:tavLst>
                                    </p:anim>
                                    <p:anim calcmode="lin" valueType="num">
                                      <p:cBhvr>
                                        <p:cTn id="71"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72"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400" decel="100000"/>
                                        <p:tgtEl>
                                          <p:spTgt spid="14"/>
                                        </p:tgtEl>
                                      </p:cBhvr>
                                    </p:animEffect>
                                    <p:anim calcmode="lin" valueType="num">
                                      <p:cBhvr>
                                        <p:cTn id="78" dur="400" decel="100000" fill="hold"/>
                                        <p:tgtEl>
                                          <p:spTgt spid="14"/>
                                        </p:tgtEl>
                                        <p:attrNameLst>
                                          <p:attrName>style.rotation</p:attrName>
                                        </p:attrNameLst>
                                      </p:cBhvr>
                                      <p:tavLst>
                                        <p:tav tm="0">
                                          <p:val>
                                            <p:fltVal val="-90"/>
                                          </p:val>
                                        </p:tav>
                                        <p:tav tm="100000">
                                          <p:val>
                                            <p:fltVal val="0"/>
                                          </p:val>
                                        </p:tav>
                                      </p:tavLst>
                                    </p:anim>
                                    <p:anim calcmode="lin" valueType="num">
                                      <p:cBhvr>
                                        <p:cTn id="79" dur="400" decel="100000" fill="hold"/>
                                        <p:tgtEl>
                                          <p:spTgt spid="14"/>
                                        </p:tgtEl>
                                        <p:attrNameLst>
                                          <p:attrName>ppt_x</p:attrName>
                                        </p:attrNameLst>
                                      </p:cBhvr>
                                      <p:tavLst>
                                        <p:tav tm="0">
                                          <p:val>
                                            <p:strVal val="#ppt_x+0.4"/>
                                          </p:val>
                                        </p:tav>
                                        <p:tav tm="100000">
                                          <p:val>
                                            <p:strVal val="#ppt_x-0.05"/>
                                          </p:val>
                                        </p:tav>
                                      </p:tavLst>
                                    </p:anim>
                                    <p:anim calcmode="lin" valueType="num">
                                      <p:cBhvr>
                                        <p:cTn id="80" dur="400" decel="100000" fill="hold"/>
                                        <p:tgtEl>
                                          <p:spTgt spid="14"/>
                                        </p:tgtEl>
                                        <p:attrNameLst>
                                          <p:attrName>ppt_y</p:attrName>
                                        </p:attrNameLst>
                                      </p:cBhvr>
                                      <p:tavLst>
                                        <p:tav tm="0">
                                          <p:val>
                                            <p:strVal val="#ppt_y-0.4"/>
                                          </p:val>
                                        </p:tav>
                                        <p:tav tm="100000">
                                          <p:val>
                                            <p:strVal val="#ppt_y+0.1"/>
                                          </p:val>
                                        </p:tav>
                                      </p:tavLst>
                                    </p:anim>
                                    <p:anim calcmode="lin" valueType="num">
                                      <p:cBhvr>
                                        <p:cTn id="81"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82"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400" decel="100000"/>
                                        <p:tgtEl>
                                          <p:spTgt spid="15"/>
                                        </p:tgtEl>
                                      </p:cBhvr>
                                    </p:animEffect>
                                    <p:anim calcmode="lin" valueType="num">
                                      <p:cBhvr>
                                        <p:cTn id="88" dur="400" decel="100000" fill="hold"/>
                                        <p:tgtEl>
                                          <p:spTgt spid="15"/>
                                        </p:tgtEl>
                                        <p:attrNameLst>
                                          <p:attrName>style.rotation</p:attrName>
                                        </p:attrNameLst>
                                      </p:cBhvr>
                                      <p:tavLst>
                                        <p:tav tm="0">
                                          <p:val>
                                            <p:fltVal val="-90"/>
                                          </p:val>
                                        </p:tav>
                                        <p:tav tm="100000">
                                          <p:val>
                                            <p:fltVal val="0"/>
                                          </p:val>
                                        </p:tav>
                                      </p:tavLst>
                                    </p:anim>
                                    <p:anim calcmode="lin" valueType="num">
                                      <p:cBhvr>
                                        <p:cTn id="89" dur="400" decel="100000" fill="hold"/>
                                        <p:tgtEl>
                                          <p:spTgt spid="15"/>
                                        </p:tgtEl>
                                        <p:attrNameLst>
                                          <p:attrName>ppt_x</p:attrName>
                                        </p:attrNameLst>
                                      </p:cBhvr>
                                      <p:tavLst>
                                        <p:tav tm="0">
                                          <p:val>
                                            <p:strVal val="#ppt_x+0.4"/>
                                          </p:val>
                                        </p:tav>
                                        <p:tav tm="100000">
                                          <p:val>
                                            <p:strVal val="#ppt_x-0.05"/>
                                          </p:val>
                                        </p:tav>
                                      </p:tavLst>
                                    </p:anim>
                                    <p:anim calcmode="lin" valueType="num">
                                      <p:cBhvr>
                                        <p:cTn id="90" dur="400" decel="100000" fill="hold"/>
                                        <p:tgtEl>
                                          <p:spTgt spid="15"/>
                                        </p:tgtEl>
                                        <p:attrNameLst>
                                          <p:attrName>ppt_y</p:attrName>
                                        </p:attrNameLst>
                                      </p:cBhvr>
                                      <p:tavLst>
                                        <p:tav tm="0">
                                          <p:val>
                                            <p:strVal val="#ppt_y-0.4"/>
                                          </p:val>
                                        </p:tav>
                                        <p:tav tm="100000">
                                          <p:val>
                                            <p:strVal val="#ppt_y+0.1"/>
                                          </p:val>
                                        </p:tav>
                                      </p:tavLst>
                                    </p:anim>
                                    <p:anim calcmode="lin" valueType="num">
                                      <p:cBhvr>
                                        <p:cTn id="91"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92"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400" decel="100000"/>
                                        <p:tgtEl>
                                          <p:spTgt spid="16"/>
                                        </p:tgtEl>
                                      </p:cBhvr>
                                    </p:animEffect>
                                    <p:anim calcmode="lin" valueType="num">
                                      <p:cBhvr>
                                        <p:cTn id="98" dur="400" decel="100000" fill="hold"/>
                                        <p:tgtEl>
                                          <p:spTgt spid="16"/>
                                        </p:tgtEl>
                                        <p:attrNameLst>
                                          <p:attrName>style.rotation</p:attrName>
                                        </p:attrNameLst>
                                      </p:cBhvr>
                                      <p:tavLst>
                                        <p:tav tm="0">
                                          <p:val>
                                            <p:fltVal val="-90"/>
                                          </p:val>
                                        </p:tav>
                                        <p:tav tm="100000">
                                          <p:val>
                                            <p:fltVal val="0"/>
                                          </p:val>
                                        </p:tav>
                                      </p:tavLst>
                                    </p:anim>
                                    <p:anim calcmode="lin" valueType="num">
                                      <p:cBhvr>
                                        <p:cTn id="99" dur="400" decel="100000" fill="hold"/>
                                        <p:tgtEl>
                                          <p:spTgt spid="16"/>
                                        </p:tgtEl>
                                        <p:attrNameLst>
                                          <p:attrName>ppt_x</p:attrName>
                                        </p:attrNameLst>
                                      </p:cBhvr>
                                      <p:tavLst>
                                        <p:tav tm="0">
                                          <p:val>
                                            <p:strVal val="#ppt_x+0.4"/>
                                          </p:val>
                                        </p:tav>
                                        <p:tav tm="100000">
                                          <p:val>
                                            <p:strVal val="#ppt_x-0.05"/>
                                          </p:val>
                                        </p:tav>
                                      </p:tavLst>
                                    </p:anim>
                                    <p:anim calcmode="lin" valueType="num">
                                      <p:cBhvr>
                                        <p:cTn id="100" dur="400" decel="100000" fill="hold"/>
                                        <p:tgtEl>
                                          <p:spTgt spid="16"/>
                                        </p:tgtEl>
                                        <p:attrNameLst>
                                          <p:attrName>ppt_y</p:attrName>
                                        </p:attrNameLst>
                                      </p:cBhvr>
                                      <p:tavLst>
                                        <p:tav tm="0">
                                          <p:val>
                                            <p:strVal val="#ppt_y-0.4"/>
                                          </p:val>
                                        </p:tav>
                                        <p:tav tm="100000">
                                          <p:val>
                                            <p:strVal val="#ppt_y+0.1"/>
                                          </p:val>
                                        </p:tav>
                                      </p:tavLst>
                                    </p:anim>
                                    <p:anim calcmode="lin" valueType="num">
                                      <p:cBhvr>
                                        <p:cTn id="101"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102"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400" decel="100000"/>
                                        <p:tgtEl>
                                          <p:spTgt spid="17"/>
                                        </p:tgtEl>
                                      </p:cBhvr>
                                    </p:animEffect>
                                    <p:anim calcmode="lin" valueType="num">
                                      <p:cBhvr>
                                        <p:cTn id="108" dur="400" decel="100000" fill="hold"/>
                                        <p:tgtEl>
                                          <p:spTgt spid="17"/>
                                        </p:tgtEl>
                                        <p:attrNameLst>
                                          <p:attrName>style.rotation</p:attrName>
                                        </p:attrNameLst>
                                      </p:cBhvr>
                                      <p:tavLst>
                                        <p:tav tm="0">
                                          <p:val>
                                            <p:fltVal val="-90"/>
                                          </p:val>
                                        </p:tav>
                                        <p:tav tm="100000">
                                          <p:val>
                                            <p:fltVal val="0"/>
                                          </p:val>
                                        </p:tav>
                                      </p:tavLst>
                                    </p:anim>
                                    <p:anim calcmode="lin" valueType="num">
                                      <p:cBhvr>
                                        <p:cTn id="109" dur="400" decel="100000" fill="hold"/>
                                        <p:tgtEl>
                                          <p:spTgt spid="17"/>
                                        </p:tgtEl>
                                        <p:attrNameLst>
                                          <p:attrName>ppt_x</p:attrName>
                                        </p:attrNameLst>
                                      </p:cBhvr>
                                      <p:tavLst>
                                        <p:tav tm="0">
                                          <p:val>
                                            <p:strVal val="#ppt_x+0.4"/>
                                          </p:val>
                                        </p:tav>
                                        <p:tav tm="100000">
                                          <p:val>
                                            <p:strVal val="#ppt_x-0.05"/>
                                          </p:val>
                                        </p:tav>
                                      </p:tavLst>
                                    </p:anim>
                                    <p:anim calcmode="lin" valueType="num">
                                      <p:cBhvr>
                                        <p:cTn id="110" dur="400" decel="100000" fill="hold"/>
                                        <p:tgtEl>
                                          <p:spTgt spid="17"/>
                                        </p:tgtEl>
                                        <p:attrNameLst>
                                          <p:attrName>ppt_y</p:attrName>
                                        </p:attrNameLst>
                                      </p:cBhvr>
                                      <p:tavLst>
                                        <p:tav tm="0">
                                          <p:val>
                                            <p:strVal val="#ppt_y-0.4"/>
                                          </p:val>
                                        </p:tav>
                                        <p:tav tm="100000">
                                          <p:val>
                                            <p:strVal val="#ppt_y+0.1"/>
                                          </p:val>
                                        </p:tav>
                                      </p:tavLst>
                                    </p:anim>
                                    <p:anim calcmode="lin" valueType="num">
                                      <p:cBhvr>
                                        <p:cTn id="111"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112"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232</a:t>
            </a:r>
            <a:endParaRPr lang="zh-TW" altLang="en-US" dirty="0"/>
          </a:p>
        </p:txBody>
      </p:sp>
      <p:sp>
        <p:nvSpPr>
          <p:cNvPr id="4" name="文字方塊 1"/>
          <p:cNvSpPr txBox="1">
            <a:spLocks noChangeArrowheads="1"/>
          </p:cNvSpPr>
          <p:nvPr/>
        </p:nvSpPr>
        <p:spPr bwMode="auto">
          <a:xfrm>
            <a:off x="323850" y="1514475"/>
            <a:ext cx="8280400" cy="4001095"/>
          </a:xfrm>
          <a:prstGeom prst="rect">
            <a:avLst/>
          </a:prstGeom>
          <a:noFill/>
          <a:ln w="9525">
            <a:noFill/>
            <a:miter lim="800000"/>
            <a:headEnd/>
            <a:tailEnd/>
          </a:ln>
        </p:spPr>
        <p:txBody>
          <a:bodyPr>
            <a:spAutoFit/>
          </a:bodyPr>
          <a:lstStyle/>
          <a:p>
            <a:pPr eaLnBrk="1" hangingPunct="1">
              <a:spcBef>
                <a:spcPts val="18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三個月票據乙紙面額</a:t>
            </a:r>
            <a:r>
              <a:rPr lang="en-US" altLang="zh-TW" sz="2800" b="1" dirty="0">
                <a:latin typeface="微軟正黑體" pitchFamily="34" charset="-120"/>
                <a:ea typeface="微軟正黑體" pitchFamily="34" charset="-120"/>
              </a:rPr>
              <a:t>$100,000</a:t>
            </a:r>
            <a:r>
              <a:rPr lang="zh-TW" altLang="en-US" sz="2800" b="1" dirty="0">
                <a:latin typeface="微軟正黑體" pitchFamily="34" charset="-120"/>
                <a:ea typeface="微軟正黑體" pitchFamily="34" charset="-120"/>
              </a:rPr>
              <a:t>，月息一分，</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試求該票據到期時之利息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A)$1,000</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(B)$3,000</a:t>
            </a: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C)$10,000</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D)$2,500</a:t>
            </a:r>
            <a:r>
              <a:rPr lang="zh-TW" altLang="en-US" sz="2800" b="1" dirty="0">
                <a:latin typeface="微軟正黑體" pitchFamily="34" charset="-120"/>
                <a:ea typeface="微軟正黑體" pitchFamily="34" charset="-120"/>
              </a:rPr>
              <a:t>。</a:t>
            </a:r>
            <a:endParaRPr lang="en-US" altLang="zh-TW" sz="2800" b="1" dirty="0">
              <a:latin typeface="微軟正黑體" pitchFamily="34" charset="-120"/>
              <a:ea typeface="微軟正黑體" pitchFamily="34" charset="-120"/>
            </a:endParaRPr>
          </a:p>
          <a:p>
            <a:pPr eaLnBrk="1" hangingPunct="1">
              <a:spcBef>
                <a:spcPts val="18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)4.</a:t>
            </a:r>
            <a:r>
              <a:rPr lang="zh-TW" altLang="en-US" sz="2800" b="1" dirty="0">
                <a:latin typeface="微軟正黑體" pitchFamily="34" charset="-120"/>
                <a:ea typeface="微軟正黑體" pitchFamily="34" charset="-120"/>
              </a:rPr>
              <a:t>在會計實務上所謂的週息，是指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年息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月息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日息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七日之息。</a:t>
            </a:r>
            <a:endParaRPr lang="en-US" altLang="zh-TW" sz="2800" b="1" dirty="0">
              <a:latin typeface="微軟正黑體" pitchFamily="34" charset="-120"/>
              <a:ea typeface="微軟正黑體" pitchFamily="34" charset="-120"/>
            </a:endParaRPr>
          </a:p>
          <a:p>
            <a:pPr eaLnBrk="1" hangingPunct="1">
              <a:spcBef>
                <a:spcPts val="18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週息八厘，其百分率為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A)2%</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B)8</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C)8%</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D)0.8%</a:t>
            </a:r>
            <a:r>
              <a:rPr lang="zh-TW" altLang="en-US" sz="2800" b="1" dirty="0">
                <a:latin typeface="微軟正黑體" pitchFamily="34" charset="-120"/>
                <a:ea typeface="微軟正黑體" pitchFamily="34" charset="-120"/>
              </a:rPr>
              <a:t>。</a:t>
            </a:r>
          </a:p>
        </p:txBody>
      </p:sp>
      <p:sp>
        <p:nvSpPr>
          <p:cNvPr id="5" name="矩形 33"/>
          <p:cNvSpPr>
            <a:spLocks noChangeArrowheads="1"/>
          </p:cNvSpPr>
          <p:nvPr/>
        </p:nvSpPr>
        <p:spPr bwMode="auto">
          <a:xfrm>
            <a:off x="592138" y="1501775"/>
            <a:ext cx="544512" cy="522288"/>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6" name="矩形 33"/>
          <p:cNvSpPr>
            <a:spLocks noChangeArrowheads="1"/>
          </p:cNvSpPr>
          <p:nvPr/>
        </p:nvSpPr>
        <p:spPr bwMode="auto">
          <a:xfrm>
            <a:off x="601663" y="3429460"/>
            <a:ext cx="544512" cy="522287"/>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p>
        </p:txBody>
      </p:sp>
      <p:sp>
        <p:nvSpPr>
          <p:cNvPr id="7" name="矩形 33"/>
          <p:cNvSpPr>
            <a:spLocks noChangeArrowheads="1"/>
          </p:cNvSpPr>
          <p:nvPr/>
        </p:nvSpPr>
        <p:spPr bwMode="auto">
          <a:xfrm>
            <a:off x="587375" y="4518485"/>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spTree>
    <p:extLst>
      <p:ext uri="{BB962C8B-B14F-4D97-AF65-F5344CB8AC3E}">
        <p14:creationId xmlns:p14="http://schemas.microsoft.com/office/powerpoint/2010/main" val="236672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一、調整之</a:t>
            </a:r>
            <a:r>
              <a:rPr lang="zh-TW" altLang="en-US" dirty="0" smtClean="0"/>
              <a:t>意義</a:t>
            </a:r>
            <a:endParaRPr lang="zh-TW" altLang="en-US" dirty="0"/>
          </a:p>
        </p:txBody>
      </p:sp>
      <p:sp>
        <p:nvSpPr>
          <p:cNvPr id="3" name="文字版面配置區 2"/>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會計期間終了時，為了計算正確的收益與費損，便於編製財務報表，</a:t>
            </a:r>
            <a:r>
              <a:rPr lang="zh-TW" altLang="en-US" dirty="0">
                <a:solidFill>
                  <a:srgbClr val="009999"/>
                </a:solidFill>
              </a:rPr>
              <a:t>會計人員必須對平時的會計記錄，加以分析、修正，使其與事實相符，此項期末之整理工作，稱為調整</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調整</a:t>
            </a:r>
            <a:r>
              <a:rPr lang="zh-TW" altLang="en-US" dirty="0"/>
              <a:t>時所作之分錄即為調整分錄，屬內部之轉帳分錄，仍須記入日記簿，過入分類帳，再依調整後之餘額編製財務報表。</a:t>
            </a:r>
          </a:p>
        </p:txBody>
      </p:sp>
      <p:sp>
        <p:nvSpPr>
          <p:cNvPr id="4" name="內容版面配置區 3"/>
          <p:cNvSpPr>
            <a:spLocks noGrp="1"/>
          </p:cNvSpPr>
          <p:nvPr>
            <p:ph sz="quarter" idx="11"/>
          </p:nvPr>
        </p:nvSpPr>
        <p:spPr/>
        <p:txBody>
          <a:bodyPr/>
          <a:lstStyle/>
          <a:p>
            <a:r>
              <a:rPr lang="en-US" altLang="zh-TW" dirty="0" smtClean="0"/>
              <a:t>224</a:t>
            </a:r>
            <a:endParaRPr lang="zh-TW" altLang="en-US" dirty="0"/>
          </a:p>
        </p:txBody>
      </p:sp>
    </p:spTree>
    <p:extLst>
      <p:ext uri="{BB962C8B-B14F-4D97-AF65-F5344CB8AC3E}">
        <p14:creationId xmlns:p14="http://schemas.microsoft.com/office/powerpoint/2010/main" val="17444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7</a:t>
            </a:r>
            <a:endParaRPr lang="zh-TW" altLang="en-US" dirty="0"/>
          </a:p>
        </p:txBody>
      </p:sp>
      <p:sp>
        <p:nvSpPr>
          <p:cNvPr id="4" name="內容版面配置區 3"/>
          <p:cNvSpPr>
            <a:spLocks noGrp="1"/>
          </p:cNvSpPr>
          <p:nvPr>
            <p:ph sz="quarter" idx="11"/>
          </p:nvPr>
        </p:nvSpPr>
        <p:spPr/>
        <p:txBody>
          <a:bodyPr/>
          <a:lstStyle/>
          <a:p>
            <a:r>
              <a:rPr lang="en-US" altLang="zh-TW" dirty="0" smtClean="0"/>
              <a:t>233</a:t>
            </a:r>
            <a:endParaRPr lang="zh-TW" altLang="en-US" dirty="0"/>
          </a:p>
        </p:txBody>
      </p:sp>
      <p:sp>
        <p:nvSpPr>
          <p:cNvPr id="9" name="文字方塊 5"/>
          <p:cNvSpPr txBox="1">
            <a:spLocks noChangeArrowheads="1"/>
          </p:cNvSpPr>
          <p:nvPr/>
        </p:nvSpPr>
        <p:spPr bwMode="auto">
          <a:xfrm>
            <a:off x="754956" y="764704"/>
            <a:ext cx="7777162" cy="1292225"/>
          </a:xfrm>
          <a:prstGeom prst="rect">
            <a:avLst/>
          </a:prstGeom>
          <a:noFill/>
          <a:ln w="9525">
            <a:noFill/>
            <a:miter lim="800000"/>
            <a:headEnd/>
            <a:tailEnd/>
          </a:ln>
        </p:spPr>
        <p:txBody>
          <a:bodyPr>
            <a:spAutoFit/>
          </a:bodyPr>
          <a:lstStyle/>
          <a:p>
            <a:pPr algn="just" eaLnBrk="1" hangingPunct="1"/>
            <a:r>
              <a:rPr lang="zh-TW" altLang="en-US" sz="2600" b="1" dirty="0">
                <a:latin typeface="微軟正黑體" pitchFamily="34" charset="-120"/>
                <a:ea typeface="微軟正黑體" pitchFamily="34" charset="-120"/>
              </a:rPr>
              <a:t>於</a:t>
            </a:r>
            <a:r>
              <a:rPr lang="en-US" altLang="zh-TW" sz="2600" b="1" dirty="0">
                <a:latin typeface="微軟正黑體" pitchFamily="34" charset="-120"/>
                <a:ea typeface="微軟正黑體" pitchFamily="34" charset="-120"/>
              </a:rPr>
              <a:t>11</a:t>
            </a:r>
            <a:r>
              <a:rPr lang="zh-TW" altLang="en-US" sz="2600" b="1" dirty="0">
                <a:latin typeface="微軟正黑體" pitchFamily="34" charset="-120"/>
                <a:ea typeface="微軟正黑體" pitchFamily="34" charset="-120"/>
              </a:rPr>
              <a:t>月</a:t>
            </a:r>
            <a:r>
              <a:rPr lang="en-US" altLang="zh-TW" sz="2600" b="1" dirty="0">
                <a:latin typeface="微軟正黑體" pitchFamily="34" charset="-120"/>
                <a:ea typeface="微軟正黑體" pitchFamily="34" charset="-120"/>
              </a:rPr>
              <a:t>1</a:t>
            </a:r>
            <a:r>
              <a:rPr lang="zh-TW" altLang="en-US" sz="2600" b="1" dirty="0">
                <a:latin typeface="微軟正黑體" pitchFamily="34" charset="-120"/>
                <a:ea typeface="微軟正黑體" pitchFamily="34" charset="-120"/>
              </a:rPr>
              <a:t>日收到附年息</a:t>
            </a:r>
            <a:r>
              <a:rPr lang="en-US" altLang="zh-TW" sz="2600" b="1" dirty="0">
                <a:latin typeface="微軟正黑體" pitchFamily="34" charset="-120"/>
                <a:ea typeface="微軟正黑體" pitchFamily="34" charset="-120"/>
              </a:rPr>
              <a:t>9</a:t>
            </a:r>
            <a:r>
              <a:rPr lang="zh-TW" altLang="en-US" sz="2600" b="1" dirty="0">
                <a:latin typeface="微軟正黑體" pitchFamily="34" charset="-120"/>
                <a:ea typeface="微軟正黑體" pitchFamily="34" charset="-120"/>
              </a:rPr>
              <a:t>％半年後到期之票據，面額</a:t>
            </a:r>
            <a:r>
              <a:rPr lang="en-US" altLang="zh-TW" sz="2600" b="1" dirty="0">
                <a:latin typeface="微軟正黑體" pitchFamily="34" charset="-120"/>
                <a:ea typeface="微軟正黑體" pitchFamily="34" charset="-120"/>
              </a:rPr>
              <a:t>$100,000</a:t>
            </a:r>
            <a:r>
              <a:rPr lang="zh-TW" altLang="en-US" sz="2600" b="1" dirty="0">
                <a:latin typeface="微軟正黑體" pitchFamily="34" charset="-120"/>
                <a:ea typeface="微軟正黑體" pitchFamily="34" charset="-120"/>
              </a:rPr>
              <a:t>，則到年底調整時已經過</a:t>
            </a:r>
            <a:r>
              <a:rPr lang="en-US" altLang="zh-TW" sz="2600" b="1" dirty="0">
                <a:latin typeface="微軟正黑體" pitchFamily="34" charset="-120"/>
                <a:ea typeface="微軟正黑體" pitchFamily="34" charset="-120"/>
              </a:rPr>
              <a:t>2</a:t>
            </a:r>
            <a:r>
              <a:rPr lang="zh-TW" altLang="en-US" sz="2600" b="1" dirty="0">
                <a:latin typeface="微軟正黑體" pitchFamily="34" charset="-120"/>
                <a:ea typeface="微軟正黑體" pitchFamily="34" charset="-120"/>
              </a:rPr>
              <a:t>個月（</a:t>
            </a:r>
            <a:r>
              <a:rPr lang="en-US" altLang="zh-TW" sz="2600" b="1" dirty="0">
                <a:latin typeface="微軟正黑體" pitchFamily="34" charset="-120"/>
                <a:ea typeface="微軟正黑體" pitchFamily="34" charset="-120"/>
              </a:rPr>
              <a:t>11/1</a:t>
            </a:r>
            <a:r>
              <a:rPr lang="zh-TW" altLang="en-US" sz="2600" b="1" dirty="0">
                <a:latin typeface="微軟正黑體" pitchFamily="34" charset="-120"/>
                <a:ea typeface="微軟正黑體" pitchFamily="34" charset="-120"/>
              </a:rPr>
              <a:t>～</a:t>
            </a:r>
            <a:r>
              <a:rPr lang="en-US" altLang="zh-TW" sz="2600" b="1" dirty="0">
                <a:latin typeface="微軟正黑體" pitchFamily="34" charset="-120"/>
                <a:ea typeface="微軟正黑體" pitchFamily="34" charset="-120"/>
              </a:rPr>
              <a:t>12/31</a:t>
            </a:r>
            <a:r>
              <a:rPr lang="zh-TW" altLang="en-US" sz="2600" b="1" dirty="0">
                <a:latin typeface="微軟正黑體" pitchFamily="34" charset="-120"/>
                <a:ea typeface="微軟正黑體" pitchFamily="34" charset="-120"/>
              </a:rPr>
              <a:t>），故須將二個月之利息收入予以調整：</a:t>
            </a:r>
          </a:p>
        </p:txBody>
      </p:sp>
      <p:graphicFrame>
        <p:nvGraphicFramePr>
          <p:cNvPr id="10" name="表格 9"/>
          <p:cNvGraphicFramePr>
            <a:graphicFrameLocks noGrp="1"/>
          </p:cNvGraphicFramePr>
          <p:nvPr>
            <p:extLst>
              <p:ext uri="{D42A27DB-BD31-4B8C-83A1-F6EECF244321}">
                <p14:modId xmlns:p14="http://schemas.microsoft.com/office/powerpoint/2010/main" val="50514894"/>
              </p:ext>
            </p:extLst>
          </p:nvPr>
        </p:nvGraphicFramePr>
        <p:xfrm>
          <a:off x="683518" y="3136429"/>
          <a:ext cx="7993063" cy="3316907"/>
        </p:xfrm>
        <a:graphic>
          <a:graphicData uri="http://schemas.openxmlformats.org/drawingml/2006/table">
            <a:tbl>
              <a:tblPr/>
              <a:tblGrid>
                <a:gridCol w="3816508">
                  <a:extLst>
                    <a:ext uri="{9D8B030D-6E8A-4147-A177-3AD203B41FA5}">
                      <a16:colId xmlns:a16="http://schemas.microsoft.com/office/drawing/2014/main" xmlns="" val="20000"/>
                    </a:ext>
                  </a:extLst>
                </a:gridCol>
                <a:gridCol w="4176555">
                  <a:extLst>
                    <a:ext uri="{9D8B030D-6E8A-4147-A177-3AD203B41FA5}">
                      <a16:colId xmlns:a16="http://schemas.microsoft.com/office/drawing/2014/main" xmlns="" val="20001"/>
                    </a:ext>
                  </a:extLst>
                </a:gridCol>
              </a:tblGrid>
              <a:tr h="439581">
                <a:tc>
                  <a:txBody>
                    <a:bodyPr/>
                    <a:lstStyle/>
                    <a:p>
                      <a:pPr algn="ctr">
                        <a:spcAft>
                          <a:spcPts val="0"/>
                        </a:spcAft>
                      </a:pPr>
                      <a:r>
                        <a:rPr lang="en-US" sz="2400" b="1" kern="100" dirty="0">
                          <a:latin typeface="微軟正黑體" pitchFamily="34" charset="-120"/>
                          <a:ea typeface="微軟正黑體" pitchFamily="34" charset="-120"/>
                          <a:cs typeface="細明體"/>
                        </a:rPr>
                        <a:t>12/31</a:t>
                      </a:r>
                      <a:r>
                        <a:rPr lang="zh-TW" sz="2400" b="1" kern="100" dirty="0">
                          <a:latin typeface="微軟正黑體" pitchFamily="34" charset="-120"/>
                          <a:ea typeface="微軟正黑體" pitchFamily="34" charset="-120"/>
                          <a:cs typeface="細明體"/>
                        </a:rPr>
                        <a:t>調整分錄</a:t>
                      </a:r>
                      <a:endParaRPr lang="zh-TW" sz="2400" b="1" kern="100" dirty="0">
                        <a:latin typeface="微軟正黑體" pitchFamily="34" charset="-120"/>
                        <a:ea typeface="微軟正黑體" pitchFamily="34" charset="-120"/>
                        <a:cs typeface="Courier New"/>
                      </a:endParaRPr>
                    </a:p>
                  </a:txBody>
                  <a:tcPr marL="68183" marR="68183"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lgn="ctr">
                        <a:spcAft>
                          <a:spcPts val="0"/>
                        </a:spcAft>
                      </a:pPr>
                      <a:r>
                        <a:rPr lang="zh-TW" sz="2400" b="1" kern="100" dirty="0">
                          <a:latin typeface="微軟正黑體" pitchFamily="34" charset="-120"/>
                          <a:ea typeface="微軟正黑體" pitchFamily="34" charset="-120"/>
                          <a:cs typeface="細明體"/>
                        </a:rPr>
                        <a:t>到期時收到本金及利息之分錄</a:t>
                      </a:r>
                      <a:endParaRPr lang="zh-TW" sz="2400" b="1" kern="100" dirty="0">
                        <a:latin typeface="微軟正黑體" pitchFamily="34" charset="-120"/>
                        <a:ea typeface="微軟正黑體" pitchFamily="34" charset="-120"/>
                        <a:cs typeface="Courier New"/>
                      </a:endParaRPr>
                    </a:p>
                  </a:txBody>
                  <a:tcPr marL="68183" marR="68183"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0"/>
                  </a:ext>
                </a:extLst>
              </a:tr>
              <a:tr h="2877326">
                <a:tc>
                  <a:txBody>
                    <a:bodyPr/>
                    <a:lstStyle/>
                    <a:p>
                      <a:pPr>
                        <a:spcAft>
                          <a:spcPts val="0"/>
                        </a:spcAft>
                      </a:pPr>
                      <a:endParaRPr lang="zh-TW" sz="2400" b="1" kern="100" spc="-100" baseline="0" dirty="0">
                        <a:latin typeface="微軟正黑體" pitchFamily="34" charset="-120"/>
                        <a:ea typeface="微軟正黑體" pitchFamily="34" charset="-120"/>
                        <a:cs typeface="Courier New"/>
                      </a:endParaRPr>
                    </a:p>
                  </a:txBody>
                  <a:tcPr marL="68183" marR="68183"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a:spcBef>
                          <a:spcPts val="1200"/>
                        </a:spcBef>
                        <a:spcAft>
                          <a:spcPts val="0"/>
                        </a:spcAft>
                      </a:pPr>
                      <a:endParaRPr lang="zh-TW" sz="2000" b="1" kern="100" spc="-100" baseline="0" dirty="0">
                        <a:solidFill>
                          <a:srgbClr val="002060"/>
                        </a:solidFill>
                        <a:latin typeface="微軟正黑體" pitchFamily="34" charset="-120"/>
                        <a:ea typeface="微軟正黑體" pitchFamily="34" charset="-120"/>
                        <a:cs typeface="Courier New"/>
                      </a:endParaRPr>
                    </a:p>
                  </a:txBody>
                  <a:tcPr marL="68183" marR="68183"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pSp>
        <p:nvGrpSpPr>
          <p:cNvPr id="11" name="群組 14"/>
          <p:cNvGrpSpPr>
            <a:grpSpLocks/>
          </p:cNvGrpSpPr>
          <p:nvPr/>
        </p:nvGrpSpPr>
        <p:grpSpPr bwMode="auto">
          <a:xfrm>
            <a:off x="754956" y="2071520"/>
            <a:ext cx="7345114" cy="1011316"/>
            <a:chOff x="1403648" y="2505795"/>
            <a:chExt cx="7345012" cy="1011036"/>
          </a:xfrm>
        </p:grpSpPr>
        <p:sp>
          <p:nvSpPr>
            <p:cNvPr id="12" name="Rectangle 12"/>
            <p:cNvSpPr>
              <a:spLocks noChangeArrowheads="1"/>
            </p:cNvSpPr>
            <p:nvPr/>
          </p:nvSpPr>
          <p:spPr bwMode="auto">
            <a:xfrm>
              <a:off x="1403648" y="2505795"/>
              <a:ext cx="7345012" cy="892306"/>
            </a:xfrm>
            <a:prstGeom prst="rect">
              <a:avLst/>
            </a:prstGeom>
            <a:noFill/>
            <a:ln w="9525">
              <a:noFill/>
              <a:miter lim="800000"/>
              <a:headEnd/>
              <a:tailEnd/>
            </a:ln>
          </p:spPr>
          <p:txBody>
            <a:bodyPr wrap="square" anchor="ctr">
              <a:spAutoFit/>
            </a:bodyPr>
            <a:lstStyle/>
            <a:p>
              <a:r>
                <a:rPr lang="zh-TW" altLang="zh-TW" sz="2600" b="1" dirty="0">
                  <a:latin typeface="微軟正黑體" pitchFamily="34" charset="-120"/>
                  <a:ea typeface="微軟正黑體" pitchFamily="34" charset="-120"/>
                  <a:cs typeface="細明體" pitchFamily="49" charset="-120"/>
                </a:rPr>
                <a:t>利息計算公式＝本金×利率×期間</a:t>
              </a:r>
            </a:p>
            <a:p>
              <a:r>
                <a:rPr lang="zh-TW" altLang="zh-TW" sz="2600" b="1" dirty="0">
                  <a:latin typeface="微軟正黑體" pitchFamily="34" charset="-120"/>
                  <a:ea typeface="微軟正黑體" pitchFamily="34" charset="-120"/>
                  <a:cs typeface="細明體" pitchFamily="49" charset="-120"/>
                </a:rPr>
                <a:t>二個月利息收入＝</a:t>
              </a:r>
              <a:r>
                <a:rPr lang="en-US" altLang="zh-TW" sz="2600" b="1" dirty="0">
                  <a:latin typeface="微軟正黑體" pitchFamily="34" charset="-120"/>
                  <a:ea typeface="微軟正黑體" pitchFamily="34" charset="-120"/>
                  <a:cs typeface="細明體" pitchFamily="49" charset="-120"/>
                </a:rPr>
                <a:t>$100,000×0.09×</a:t>
              </a:r>
              <a:r>
                <a:rPr lang="zh-TW" altLang="en-US" sz="2600" b="1" dirty="0">
                  <a:latin typeface="微軟正黑體" pitchFamily="34" charset="-120"/>
                  <a:ea typeface="微軟正黑體" pitchFamily="34" charset="-120"/>
                  <a:cs typeface="細明體" pitchFamily="49" charset="-120"/>
                </a:rPr>
                <a:t>　 ＝</a:t>
              </a:r>
              <a:r>
                <a:rPr lang="en-US" altLang="zh-TW" sz="2600" b="1" dirty="0">
                  <a:latin typeface="微軟正黑體" pitchFamily="34" charset="-120"/>
                  <a:ea typeface="微軟正黑體" pitchFamily="34" charset="-120"/>
                  <a:cs typeface="細明體" pitchFamily="49" charset="-120"/>
                </a:rPr>
                <a:t>$1,500</a:t>
              </a:r>
            </a:p>
          </p:txBody>
        </p:sp>
        <p:graphicFrame>
          <p:nvGraphicFramePr>
            <p:cNvPr id="13" name="Object 11"/>
            <p:cNvGraphicFramePr>
              <a:graphicFrameLocks noChangeAspect="1"/>
            </p:cNvGraphicFramePr>
            <p:nvPr>
              <p:extLst>
                <p:ext uri="{D42A27DB-BD31-4B8C-83A1-F6EECF244321}">
                  <p14:modId xmlns:p14="http://schemas.microsoft.com/office/powerpoint/2010/main" val="737929013"/>
                </p:ext>
              </p:extLst>
            </p:nvPr>
          </p:nvGraphicFramePr>
          <p:xfrm>
            <a:off x="6752629" y="2766151"/>
            <a:ext cx="457194" cy="750680"/>
          </p:xfrm>
          <a:graphic>
            <a:graphicData uri="http://schemas.openxmlformats.org/presentationml/2006/ole">
              <mc:AlternateContent xmlns:mc="http://schemas.openxmlformats.org/markup-compatibility/2006">
                <mc:Choice xmlns:v="urn:schemas-microsoft-com:vml" Requires="v">
                  <p:oleObj spid="_x0000_s1314" name="Equation" r:id="rId4" imgW="241200" imgH="393480" progId="Equation.DSMT4">
                    <p:embed/>
                  </p:oleObj>
                </mc:Choice>
                <mc:Fallback>
                  <p:oleObj name="Equation" r:id="rId4" imgW="2412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629" y="2766151"/>
                          <a:ext cx="457194" cy="750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 name="Object 14"/>
          <p:cNvGraphicFramePr>
            <a:graphicFrameLocks noChangeAspect="1"/>
          </p:cNvGraphicFramePr>
          <p:nvPr>
            <p:extLst>
              <p:ext uri="{D42A27DB-BD31-4B8C-83A1-F6EECF244321}">
                <p14:modId xmlns:p14="http://schemas.microsoft.com/office/powerpoint/2010/main" val="295720313"/>
              </p:ext>
            </p:extLst>
          </p:nvPr>
        </p:nvGraphicFramePr>
        <p:xfrm>
          <a:off x="7389514" y="5805065"/>
          <a:ext cx="350838" cy="576263"/>
        </p:xfrm>
        <a:graphic>
          <a:graphicData uri="http://schemas.openxmlformats.org/presentationml/2006/ole">
            <mc:AlternateContent xmlns:mc="http://schemas.openxmlformats.org/markup-compatibility/2006">
              <mc:Choice xmlns:v="urn:schemas-microsoft-com:vml" Requires="v">
                <p:oleObj spid="_x0000_s1315" name="Equation" r:id="rId6" imgW="241200" imgH="393480" progId="Equation.DSMT4">
                  <p:embed/>
                </p:oleObj>
              </mc:Choice>
              <mc:Fallback>
                <p:oleObj name="Equation" r:id="rId6" imgW="24120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9514" y="5805065"/>
                        <a:ext cx="3508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631016" y="3785071"/>
            <a:ext cx="4032448" cy="830997"/>
          </a:xfrm>
          <a:prstGeom prst="rect">
            <a:avLst/>
          </a:prstGeom>
        </p:spPr>
        <p:txBody>
          <a:bodyPr wrap="square">
            <a:spAutoFit/>
          </a:bodyPr>
          <a:lstStyle/>
          <a:p>
            <a:pPr>
              <a:spcAft>
                <a:spcPts val="0"/>
              </a:spcAft>
            </a:pPr>
            <a:r>
              <a:rPr lang="zh-TW" altLang="zh-TW" sz="2400" b="1" kern="100" spc="-100" dirty="0" smtClean="0">
                <a:latin typeface="微軟正黑體" pitchFamily="34" charset="-120"/>
                <a:ea typeface="微軟正黑體" pitchFamily="34" charset="-120"/>
                <a:cs typeface="細明體"/>
              </a:rPr>
              <a:t>應收利息</a:t>
            </a:r>
            <a:r>
              <a:rPr lang="en-US" altLang="zh-TW" sz="2400" b="1" kern="100" spc="-100" dirty="0" smtClean="0">
                <a:latin typeface="微軟正黑體" pitchFamily="34" charset="-120"/>
                <a:ea typeface="微軟正黑體" pitchFamily="34" charset="-120"/>
                <a:cs typeface="細明體"/>
              </a:rPr>
              <a:t>     1,500       (</a:t>
            </a:r>
            <a:r>
              <a:rPr lang="zh-TW" altLang="zh-TW" sz="2400" b="1" kern="100" spc="-100" dirty="0" smtClean="0">
                <a:latin typeface="微軟正黑體" pitchFamily="34" charset="-120"/>
                <a:ea typeface="微軟正黑體" pitchFamily="34" charset="-120"/>
                <a:cs typeface="細明體"/>
              </a:rPr>
              <a:t>資產＋</a:t>
            </a:r>
            <a:r>
              <a:rPr lang="en-US" altLang="zh-TW" sz="2400" b="1" kern="100" spc="-100" dirty="0" smtClean="0">
                <a:latin typeface="微軟正黑體" pitchFamily="34" charset="-120"/>
                <a:ea typeface="微軟正黑體" pitchFamily="34" charset="-120"/>
                <a:cs typeface="細明體"/>
              </a:rPr>
              <a:t>)</a:t>
            </a:r>
            <a:br>
              <a:rPr lang="en-US" altLang="zh-TW" sz="2400" b="1" kern="100" spc="-100" dirty="0" smtClean="0">
                <a:latin typeface="微軟正黑體" pitchFamily="34" charset="-120"/>
                <a:ea typeface="微軟正黑體" pitchFamily="34" charset="-120"/>
                <a:cs typeface="細明體"/>
              </a:rPr>
            </a:br>
            <a:r>
              <a:rPr lang="zh-TW" altLang="zh-TW" sz="2400" b="1" kern="100" spc="-100" dirty="0" smtClean="0">
                <a:latin typeface="微軟正黑體" pitchFamily="34" charset="-120"/>
                <a:ea typeface="微軟正黑體" pitchFamily="34" charset="-120"/>
                <a:cs typeface="細明體"/>
              </a:rPr>
              <a:t>　　利息收入</a:t>
            </a:r>
            <a:r>
              <a:rPr lang="en-US" altLang="zh-TW" sz="2400" b="1" kern="100" spc="-100" dirty="0" smtClean="0">
                <a:latin typeface="微軟正黑體" pitchFamily="34" charset="-120"/>
                <a:ea typeface="微軟正黑體" pitchFamily="34" charset="-120"/>
                <a:cs typeface="細明體"/>
              </a:rPr>
              <a:t>  1,500 (</a:t>
            </a:r>
            <a:r>
              <a:rPr lang="zh-TW" altLang="zh-TW" sz="2400" b="1" kern="100" spc="-100" dirty="0" smtClean="0">
                <a:latin typeface="微軟正黑體" pitchFamily="34" charset="-120"/>
                <a:ea typeface="微軟正黑體" pitchFamily="34" charset="-120"/>
                <a:cs typeface="細明體"/>
              </a:rPr>
              <a:t>收益＋</a:t>
            </a:r>
            <a:r>
              <a:rPr lang="en-US" altLang="zh-TW" sz="2400" b="1" kern="100" spc="-100" dirty="0" smtClean="0">
                <a:latin typeface="微軟正黑體" pitchFamily="34" charset="-120"/>
                <a:ea typeface="微軟正黑體" pitchFamily="34" charset="-120"/>
                <a:cs typeface="細明體"/>
              </a:rPr>
              <a:t>)</a:t>
            </a:r>
            <a:endParaRPr lang="zh-TW" altLang="zh-TW" sz="2400" b="1" kern="100" spc="-100" dirty="0">
              <a:latin typeface="微軟正黑體" pitchFamily="34" charset="-120"/>
              <a:ea typeface="微軟正黑體" pitchFamily="34" charset="-120"/>
              <a:cs typeface="Courier New"/>
            </a:endParaRPr>
          </a:p>
        </p:txBody>
      </p:sp>
      <p:sp>
        <p:nvSpPr>
          <p:cNvPr id="19" name="矩形 18"/>
          <p:cNvSpPr/>
          <p:nvPr/>
        </p:nvSpPr>
        <p:spPr>
          <a:xfrm>
            <a:off x="4536504" y="3689250"/>
            <a:ext cx="4211960" cy="2677656"/>
          </a:xfrm>
          <a:prstGeom prst="rect">
            <a:avLst/>
          </a:prstGeom>
        </p:spPr>
        <p:txBody>
          <a:bodyPr wrap="square">
            <a:spAutoFit/>
          </a:bodyPr>
          <a:lstStyle/>
          <a:p>
            <a:pPr>
              <a:spcBef>
                <a:spcPts val="1200"/>
              </a:spcBef>
              <a:spcAft>
                <a:spcPts val="0"/>
              </a:spcAft>
            </a:pPr>
            <a:r>
              <a:rPr lang="zh-TW" altLang="zh-TW" sz="2400" b="1" kern="100" spc="-100" dirty="0" smtClean="0">
                <a:latin typeface="微軟正黑體" pitchFamily="34" charset="-120"/>
                <a:ea typeface="微軟正黑體" pitchFamily="34" charset="-120"/>
                <a:cs typeface="細明體"/>
              </a:rPr>
              <a:t>現　　金　　</a:t>
            </a:r>
            <a:r>
              <a:rPr lang="en-US" altLang="zh-TW" sz="2400" b="1" kern="100" spc="-100" dirty="0" smtClean="0">
                <a:latin typeface="微軟正黑體" pitchFamily="34" charset="-120"/>
                <a:ea typeface="微軟正黑體" pitchFamily="34" charset="-120"/>
                <a:cs typeface="細明體"/>
              </a:rPr>
              <a:t>  104,500</a:t>
            </a:r>
            <a:br>
              <a:rPr lang="en-US" altLang="zh-TW" sz="2400" b="1" kern="100" spc="-100" dirty="0" smtClean="0">
                <a:latin typeface="微軟正黑體" pitchFamily="34" charset="-120"/>
                <a:ea typeface="微軟正黑體" pitchFamily="34" charset="-120"/>
                <a:cs typeface="細明體"/>
              </a:rPr>
            </a:br>
            <a:r>
              <a:rPr lang="zh-TW" altLang="zh-TW" sz="2400" b="1" kern="100" spc="-100" dirty="0" smtClean="0">
                <a:latin typeface="微軟正黑體" pitchFamily="34" charset="-120"/>
                <a:ea typeface="微軟正黑體" pitchFamily="34" charset="-120"/>
                <a:cs typeface="細明體"/>
              </a:rPr>
              <a:t>　　應收票據　　　</a:t>
            </a:r>
            <a:r>
              <a:rPr lang="en-US" altLang="zh-TW" sz="2400" b="1" kern="100" spc="-100" dirty="0" smtClean="0">
                <a:latin typeface="微軟正黑體" pitchFamily="34" charset="-120"/>
                <a:ea typeface="微軟正黑體" pitchFamily="34" charset="-120"/>
                <a:cs typeface="細明體"/>
              </a:rPr>
              <a:t>  100,000</a:t>
            </a:r>
            <a:br>
              <a:rPr lang="en-US" altLang="zh-TW" sz="2400" b="1" kern="100" spc="-100" dirty="0" smtClean="0">
                <a:latin typeface="微軟正黑體" pitchFamily="34" charset="-120"/>
                <a:ea typeface="微軟正黑體" pitchFamily="34" charset="-120"/>
                <a:cs typeface="細明體"/>
              </a:rPr>
            </a:br>
            <a:r>
              <a:rPr lang="zh-TW" altLang="zh-TW" sz="2400" b="1" kern="100" spc="-100" dirty="0" smtClean="0">
                <a:latin typeface="微軟正黑體" pitchFamily="34" charset="-120"/>
                <a:ea typeface="微軟正黑體" pitchFamily="34" charset="-120"/>
                <a:cs typeface="細明體"/>
              </a:rPr>
              <a:t>　　應收利息　　　　</a:t>
            </a:r>
            <a:r>
              <a:rPr lang="en-US" altLang="zh-TW" sz="2400" b="1" kern="100" spc="-100" dirty="0" smtClean="0">
                <a:latin typeface="微軟正黑體" pitchFamily="34" charset="-120"/>
                <a:ea typeface="微軟正黑體" pitchFamily="34" charset="-120"/>
                <a:cs typeface="細明體"/>
              </a:rPr>
              <a:t>  1,500</a:t>
            </a:r>
            <a:br>
              <a:rPr lang="en-US" altLang="zh-TW" sz="2400" b="1" kern="100" spc="-100" dirty="0" smtClean="0">
                <a:latin typeface="微軟正黑體" pitchFamily="34" charset="-120"/>
                <a:ea typeface="微軟正黑體" pitchFamily="34" charset="-120"/>
                <a:cs typeface="細明體"/>
              </a:rPr>
            </a:br>
            <a:r>
              <a:rPr lang="zh-TW" altLang="zh-TW" sz="2400" b="1" kern="100" spc="-100" dirty="0" smtClean="0">
                <a:latin typeface="微軟正黑體" pitchFamily="34" charset="-120"/>
                <a:ea typeface="微軟正黑體" pitchFamily="34" charset="-120"/>
                <a:cs typeface="細明體"/>
              </a:rPr>
              <a:t>　　利息收入　　　　</a:t>
            </a:r>
            <a:r>
              <a:rPr lang="en-US" altLang="zh-TW" sz="2400" b="1" kern="100" spc="-100" dirty="0" smtClean="0">
                <a:latin typeface="微軟正黑體" pitchFamily="34" charset="-120"/>
                <a:ea typeface="微軟正黑體" pitchFamily="34" charset="-120"/>
                <a:cs typeface="細明體"/>
              </a:rPr>
              <a:t>  3,000 *</a:t>
            </a:r>
          </a:p>
          <a:p>
            <a:pPr>
              <a:spcBef>
                <a:spcPts val="1200"/>
              </a:spcBef>
              <a:spcAft>
                <a:spcPts val="0"/>
              </a:spcAft>
            </a:pPr>
            <a:r>
              <a:rPr lang="en-US" altLang="zh-TW" sz="2400" b="1" kern="100" spc="-100" dirty="0" smtClean="0">
                <a:latin typeface="微軟正黑體" pitchFamily="34" charset="-120"/>
                <a:ea typeface="微軟正黑體" pitchFamily="34" charset="-120"/>
                <a:cs typeface="細明體"/>
              </a:rPr>
              <a:t>*</a:t>
            </a:r>
            <a:r>
              <a:rPr lang="zh-TW" altLang="zh-TW" sz="2400" b="1" kern="100" spc="-100" dirty="0" smtClean="0">
                <a:latin typeface="微軟正黑體" pitchFamily="34" charset="-120"/>
                <a:ea typeface="微軟正黑體" pitchFamily="34" charset="-120"/>
                <a:cs typeface="細明體"/>
              </a:rPr>
              <a:t>今年</a:t>
            </a:r>
            <a:r>
              <a:rPr lang="en-US" altLang="zh-TW" sz="2400" b="1" kern="100" spc="-100" dirty="0" smtClean="0">
                <a:latin typeface="微軟正黑體" pitchFamily="34" charset="-120"/>
                <a:ea typeface="微軟正黑體" pitchFamily="34" charset="-120"/>
                <a:cs typeface="細明體"/>
              </a:rPr>
              <a:t>1/1</a:t>
            </a:r>
            <a:r>
              <a:rPr lang="zh-TW" altLang="zh-TW" sz="2400" b="1" kern="100" spc="-100" dirty="0" smtClean="0">
                <a:latin typeface="微軟正黑體" pitchFamily="34" charset="-120"/>
                <a:ea typeface="微軟正黑體" pitchFamily="34" charset="-120"/>
                <a:cs typeface="細明體"/>
              </a:rPr>
              <a:t>～</a:t>
            </a:r>
            <a:r>
              <a:rPr lang="en-US" altLang="zh-TW" sz="2400" b="1" kern="100" spc="-100" dirty="0" smtClean="0">
                <a:latin typeface="微軟正黑體" pitchFamily="34" charset="-120"/>
                <a:ea typeface="微軟正黑體" pitchFamily="34" charset="-120"/>
                <a:cs typeface="細明體"/>
              </a:rPr>
              <a:t>5/1</a:t>
            </a:r>
            <a:r>
              <a:rPr lang="zh-TW" altLang="zh-TW" sz="2400" b="1" kern="100" spc="-100" dirty="0" smtClean="0">
                <a:latin typeface="微軟正黑體" pitchFamily="34" charset="-120"/>
                <a:ea typeface="微軟正黑體" pitchFamily="34" charset="-120"/>
                <a:cs typeface="細明體"/>
              </a:rPr>
              <a:t>四個月利息收入</a:t>
            </a:r>
            <a:endParaRPr lang="en-US" altLang="zh-TW" sz="2400" b="1" kern="100" spc="-100" dirty="0" smtClean="0">
              <a:latin typeface="微軟正黑體" pitchFamily="34" charset="-120"/>
              <a:ea typeface="微軟正黑體" pitchFamily="34" charset="-120"/>
              <a:cs typeface="細明體"/>
            </a:endParaRPr>
          </a:p>
          <a:p>
            <a:pPr>
              <a:spcBef>
                <a:spcPts val="1200"/>
              </a:spcBef>
              <a:spcAft>
                <a:spcPts val="0"/>
              </a:spcAft>
            </a:pPr>
            <a:r>
              <a:rPr lang="zh-TW" altLang="zh-TW" sz="2400" b="1" kern="100" spc="-100" dirty="0" smtClean="0">
                <a:latin typeface="微軟正黑體" pitchFamily="34" charset="-120"/>
                <a:ea typeface="微軟正黑體" pitchFamily="34" charset="-120"/>
                <a:cs typeface="細明體"/>
              </a:rPr>
              <a:t>＝</a:t>
            </a:r>
            <a:r>
              <a:rPr lang="en-US" altLang="zh-TW" sz="2400" b="1" kern="100" spc="-100" dirty="0" smtClean="0">
                <a:latin typeface="微軟正黑體" pitchFamily="34" charset="-120"/>
                <a:ea typeface="微軟正黑體" pitchFamily="34" charset="-120"/>
                <a:cs typeface="細明體"/>
              </a:rPr>
              <a:t>$100,000 </a:t>
            </a:r>
            <a:r>
              <a:rPr lang="zh-TW" altLang="zh-TW" sz="2400" b="1" kern="100" spc="-100" dirty="0" smtClean="0">
                <a:latin typeface="微軟正黑體" pitchFamily="34" charset="-120"/>
                <a:ea typeface="微軟正黑體" pitchFamily="34" charset="-120"/>
                <a:cs typeface="細明體"/>
              </a:rPr>
              <a:t>×</a:t>
            </a:r>
            <a:r>
              <a:rPr lang="en-US" altLang="zh-TW" sz="2400" b="1" kern="100" spc="-100" dirty="0" smtClean="0">
                <a:latin typeface="微軟正黑體" pitchFamily="34" charset="-120"/>
                <a:ea typeface="微軟正黑體" pitchFamily="34" charset="-120"/>
                <a:cs typeface="細明體"/>
              </a:rPr>
              <a:t> 0.09 </a:t>
            </a:r>
            <a:r>
              <a:rPr lang="zh-TW" altLang="zh-TW" sz="2400" b="1" kern="100" spc="-100" dirty="0" smtClean="0">
                <a:latin typeface="微軟正黑體" pitchFamily="34" charset="-120"/>
                <a:ea typeface="微軟正黑體" pitchFamily="34" charset="-120"/>
                <a:cs typeface="細明體"/>
              </a:rPr>
              <a:t>×</a:t>
            </a:r>
            <a:r>
              <a:rPr lang="en-US" altLang="zh-TW" sz="2800" b="1" kern="100" spc="-100" dirty="0" smtClean="0">
                <a:latin typeface="微軟正黑體" pitchFamily="34" charset="-120"/>
                <a:ea typeface="微軟正黑體" pitchFamily="34" charset="-120"/>
                <a:cs typeface="細明體"/>
              </a:rPr>
              <a:t> </a:t>
            </a:r>
            <a:endParaRPr lang="zh-TW" altLang="zh-TW" sz="2800" b="1" kern="100" spc="-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88213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233</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41297731"/>
              </p:ext>
            </p:extLst>
          </p:nvPr>
        </p:nvGraphicFramePr>
        <p:xfrm>
          <a:off x="215900" y="1916113"/>
          <a:ext cx="8712200" cy="4068762"/>
        </p:xfrm>
        <a:graphic>
          <a:graphicData uri="http://schemas.openxmlformats.org/drawingml/2006/table">
            <a:tbl>
              <a:tblPr/>
              <a:tblGrid>
                <a:gridCol w="3131964">
                  <a:extLst>
                    <a:ext uri="{9D8B030D-6E8A-4147-A177-3AD203B41FA5}">
                      <a16:colId xmlns:a16="http://schemas.microsoft.com/office/drawing/2014/main" xmlns="" val="822318413"/>
                    </a:ext>
                  </a:extLst>
                </a:gridCol>
                <a:gridCol w="5580236">
                  <a:extLst>
                    <a:ext uri="{9D8B030D-6E8A-4147-A177-3AD203B41FA5}">
                      <a16:colId xmlns:a16="http://schemas.microsoft.com/office/drawing/2014/main" xmlns="" val="20001"/>
                    </a:ext>
                  </a:extLst>
                </a:gridCol>
              </a:tblGrid>
              <a:tr h="432081">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題            目</a:t>
                      </a:r>
                      <a:endParaRPr lang="zh-TW" sz="28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800337">
                <a:tc>
                  <a:txBody>
                    <a:bodyPr/>
                    <a:lstStyle/>
                    <a:p>
                      <a:pPr algn="just">
                        <a:spcAft>
                          <a:spcPts val="0"/>
                        </a:spcAft>
                      </a:pPr>
                      <a:r>
                        <a:rPr lang="en-US" altLang="zh-TW" sz="2800" b="1" kern="100" dirty="0" smtClean="0">
                          <a:latin typeface="微軟正黑體" pitchFamily="34" charset="-120"/>
                          <a:ea typeface="微軟正黑體" pitchFamily="34" charset="-120"/>
                          <a:cs typeface="Courier New"/>
                        </a:rPr>
                        <a:t>1.</a:t>
                      </a:r>
                      <a:r>
                        <a:rPr lang="zh-TW" altLang="en-US" sz="2800" b="1" kern="100" dirty="0" smtClean="0">
                          <a:latin typeface="微軟正黑體" pitchFamily="34" charset="-120"/>
                          <a:ea typeface="微軟正黑體" pitchFamily="34" charset="-120"/>
                          <a:cs typeface="Courier New"/>
                        </a:rPr>
                        <a:t>年底有未收佣金 </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$5,000</a:t>
                      </a:r>
                      <a:r>
                        <a:rPr lang="zh-TW" altLang="en-US" sz="2800" b="1" kern="100" dirty="0" smtClean="0">
                          <a:latin typeface="微軟正黑體" pitchFamily="34" charset="-120"/>
                          <a:ea typeface="微軟正黑體" pitchFamily="34" charset="-120"/>
                          <a:cs typeface="Courier New"/>
                        </a:rPr>
                        <a:t>。</a:t>
                      </a:r>
                      <a:endParaRPr lang="zh-TW" sz="28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836344">
                <a:tc>
                  <a:txBody>
                    <a:bodyPr/>
                    <a:lstStyle/>
                    <a:p>
                      <a:pPr marL="288000" indent="-288000" algn="l">
                        <a:spcAft>
                          <a:spcPts val="0"/>
                        </a:spcAft>
                      </a:pPr>
                      <a:r>
                        <a:rPr lang="en-US" altLang="zh-TW" sz="2800" b="1" kern="100" dirty="0" smtClean="0">
                          <a:latin typeface="微軟正黑體" pitchFamily="34" charset="-120"/>
                          <a:ea typeface="微軟正黑體" pitchFamily="34" charset="-120"/>
                          <a:cs typeface="Courier New"/>
                        </a:rPr>
                        <a:t>2.</a:t>
                      </a:r>
                      <a:r>
                        <a:rPr lang="zh-TW" altLang="en-US" sz="2800" b="1" kern="100" dirty="0" smtClean="0">
                          <a:latin typeface="微軟正黑體" pitchFamily="34" charset="-120"/>
                          <a:ea typeface="微軟正黑體" pitchFamily="34" charset="-120"/>
                          <a:cs typeface="Courier New"/>
                        </a:rPr>
                        <a:t>期末有租金</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en-US" altLang="zh-TW" sz="2800" b="1" kern="100" dirty="0" smtClean="0">
                          <a:latin typeface="微軟正黑體" pitchFamily="34" charset="-120"/>
                          <a:ea typeface="微軟正黑體" pitchFamily="34" charset="-120"/>
                          <a:cs typeface="Courier New"/>
                        </a:rPr>
                        <a:t>$10,000</a:t>
                      </a:r>
                      <a:r>
                        <a:rPr lang="zh-TW" altLang="en-US" sz="2800" b="1" kern="100" dirty="0" smtClean="0">
                          <a:latin typeface="微軟正黑體" pitchFamily="34" charset="-120"/>
                          <a:ea typeface="微軟正黑體" pitchFamily="34" charset="-120"/>
                          <a:cs typeface="Courier New"/>
                        </a:rPr>
                        <a:t>未收。</a:t>
                      </a:r>
                      <a:endParaRPr lang="zh-TW" sz="28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 name="矩形 33"/>
          <p:cNvSpPr>
            <a:spLocks noChangeArrowheads="1"/>
          </p:cNvSpPr>
          <p:nvPr/>
        </p:nvSpPr>
        <p:spPr bwMode="auto">
          <a:xfrm>
            <a:off x="3642246" y="2743111"/>
            <a:ext cx="4063933"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應收佣金    </a:t>
            </a:r>
            <a:r>
              <a:rPr lang="zh-TW" altLang="en-US" sz="2800" b="1" dirty="0" smtClean="0">
                <a:solidFill>
                  <a:srgbClr val="FF0000"/>
                </a:solidFill>
                <a:latin typeface="微軟正黑體" pitchFamily="34" charset="-120"/>
                <a:ea typeface="微軟正黑體" pitchFamily="34" charset="-120"/>
              </a:rPr>
              <a:t>  </a:t>
            </a:r>
            <a:r>
              <a:rPr lang="en-US" altLang="zh-TW" sz="2800" b="1" dirty="0" smtClean="0">
                <a:solidFill>
                  <a:srgbClr val="FF0000"/>
                </a:solidFill>
                <a:latin typeface="微軟正黑體" pitchFamily="34" charset="-120"/>
                <a:ea typeface="微軟正黑體" pitchFamily="34" charset="-120"/>
              </a:rPr>
              <a:t>5,000</a:t>
            </a:r>
            <a:endParaRPr lang="en-US" altLang="zh-TW" sz="2800" b="1" dirty="0">
              <a:solidFill>
                <a:srgbClr val="FF0000"/>
              </a:solidFill>
              <a:latin typeface="微軟正黑體" pitchFamily="34" charset="-120"/>
              <a:ea typeface="微軟正黑體" pitchFamily="34" charset="-120"/>
            </a:endParaRPr>
          </a:p>
          <a:p>
            <a:pPr eaLnBrk="1" hangingPunct="1"/>
            <a:r>
              <a:rPr lang="zh-TW" altLang="en-US" sz="2800" b="1" dirty="0">
                <a:solidFill>
                  <a:srgbClr val="FF0000"/>
                </a:solidFill>
                <a:latin typeface="微軟正黑體" pitchFamily="34" charset="-120"/>
                <a:ea typeface="微軟正黑體" pitchFamily="34" charset="-120"/>
              </a:rPr>
              <a:t>    　佣金收入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5,000</a:t>
            </a:r>
            <a:endParaRPr lang="zh-TW" altLang="en-US" sz="2800" b="1" dirty="0">
              <a:solidFill>
                <a:srgbClr val="FF0000"/>
              </a:solidFill>
              <a:latin typeface="微軟正黑體" pitchFamily="34" charset="-120"/>
              <a:ea typeface="微軟正黑體" pitchFamily="34" charset="-120"/>
            </a:endParaRPr>
          </a:p>
        </p:txBody>
      </p:sp>
      <p:sp>
        <p:nvSpPr>
          <p:cNvPr id="6" name="矩形 33"/>
          <p:cNvSpPr>
            <a:spLocks noChangeArrowheads="1"/>
          </p:cNvSpPr>
          <p:nvPr/>
        </p:nvSpPr>
        <p:spPr bwMode="auto">
          <a:xfrm>
            <a:off x="3635896" y="4600317"/>
            <a:ext cx="4124325" cy="95408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應收租金    </a:t>
            </a:r>
            <a:r>
              <a:rPr lang="en-US" altLang="zh-TW" sz="2800" b="1" dirty="0">
                <a:solidFill>
                  <a:srgbClr val="FF0000"/>
                </a:solidFill>
                <a:latin typeface="微軟正黑體" pitchFamily="34" charset="-120"/>
                <a:ea typeface="微軟正黑體" pitchFamily="34" charset="-120"/>
              </a:rPr>
              <a:t>10,000</a:t>
            </a:r>
          </a:p>
          <a:p>
            <a:pPr eaLnBrk="1" hangingPunct="1"/>
            <a:r>
              <a:rPr lang="zh-TW" altLang="en-US" sz="2800" b="1" dirty="0">
                <a:solidFill>
                  <a:srgbClr val="FF0000"/>
                </a:solidFill>
                <a:latin typeface="微軟正黑體" pitchFamily="34" charset="-120"/>
                <a:ea typeface="微軟正黑體" pitchFamily="34" charset="-120"/>
              </a:rPr>
              <a:t>   　 租金收入       </a:t>
            </a:r>
            <a:r>
              <a:rPr lang="en-US" altLang="zh-TW" sz="2800" b="1" dirty="0">
                <a:solidFill>
                  <a:srgbClr val="FF0000"/>
                </a:solidFill>
                <a:latin typeface="微軟正黑體" pitchFamily="34" charset="-120"/>
                <a:ea typeface="微軟正黑體" pitchFamily="34" charset="-120"/>
              </a:rPr>
              <a:t>10,000</a:t>
            </a:r>
            <a:endParaRPr lang="zh-TW" altLang="en-US" sz="2800" b="1" dirty="0">
              <a:solidFill>
                <a:srgbClr val="FF0000"/>
              </a:solidFill>
              <a:latin typeface="微軟正黑體" pitchFamily="34" charset="-120"/>
              <a:ea typeface="微軟正黑體" pitchFamily="34" charset="-120"/>
            </a:endParaRPr>
          </a:p>
        </p:txBody>
      </p:sp>
      <p:sp>
        <p:nvSpPr>
          <p:cNvPr id="7" name="矩形 1"/>
          <p:cNvSpPr>
            <a:spLocks noChangeArrowheads="1"/>
          </p:cNvSpPr>
          <p:nvPr/>
        </p:nvSpPr>
        <p:spPr bwMode="auto">
          <a:xfrm>
            <a:off x="179512" y="1268760"/>
            <a:ext cx="5929828" cy="523220"/>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依下列題目，作成有關之調整分錄：</a:t>
            </a:r>
          </a:p>
        </p:txBody>
      </p:sp>
    </p:spTree>
    <p:extLst>
      <p:ext uri="{BB962C8B-B14F-4D97-AF65-F5344CB8AC3E}">
        <p14:creationId xmlns:p14="http://schemas.microsoft.com/office/powerpoint/2010/main" val="236672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234</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2493956963"/>
              </p:ext>
            </p:extLst>
          </p:nvPr>
        </p:nvGraphicFramePr>
        <p:xfrm>
          <a:off x="250825" y="1182688"/>
          <a:ext cx="8712199" cy="5184775"/>
        </p:xfrm>
        <a:graphic>
          <a:graphicData uri="http://schemas.openxmlformats.org/drawingml/2006/table">
            <a:tbl>
              <a:tblPr/>
              <a:tblGrid>
                <a:gridCol w="2484057">
                  <a:extLst>
                    <a:ext uri="{9D8B030D-6E8A-4147-A177-3AD203B41FA5}">
                      <a16:colId xmlns:a16="http://schemas.microsoft.com/office/drawing/2014/main" xmlns="" val="822318413"/>
                    </a:ext>
                  </a:extLst>
                </a:gridCol>
                <a:gridCol w="2989246">
                  <a:extLst>
                    <a:ext uri="{9D8B030D-6E8A-4147-A177-3AD203B41FA5}">
                      <a16:colId xmlns:a16="http://schemas.microsoft.com/office/drawing/2014/main" xmlns="" val="20001"/>
                    </a:ext>
                  </a:extLst>
                </a:gridCol>
                <a:gridCol w="3238896">
                  <a:extLst>
                    <a:ext uri="{9D8B030D-6E8A-4147-A177-3AD203B41FA5}">
                      <a16:colId xmlns:a16="http://schemas.microsoft.com/office/drawing/2014/main" xmlns="" val="965639409"/>
                    </a:ext>
                  </a:extLst>
                </a:gridCol>
              </a:tblGrid>
              <a:tr h="432065">
                <a:tc>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題            目</a:t>
                      </a:r>
                      <a:endParaRPr lang="zh-TW" sz="24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gridSpan="2">
                  <a:txBody>
                    <a:bodyPr/>
                    <a:lstStyle/>
                    <a:p>
                      <a:pPr algn="ctr">
                        <a:spcAft>
                          <a:spcPts val="0"/>
                        </a:spcAft>
                      </a:pPr>
                      <a:r>
                        <a:rPr lang="zh-TW" altLang="en-US" sz="2400" b="1" kern="100" dirty="0" smtClean="0">
                          <a:latin typeface="微軟正黑體" pitchFamily="34" charset="-120"/>
                          <a:ea typeface="微軟正黑體" pitchFamily="34" charset="-120"/>
                          <a:cs typeface="Courier New"/>
                        </a:rPr>
                        <a:t>分             錄</a:t>
                      </a:r>
                      <a:endParaRPr lang="zh-TW" sz="24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hMerge="1">
                  <a:txBody>
                    <a:bodyPr/>
                    <a:lstStyle/>
                    <a:p>
                      <a:endParaRPr lang="zh-TW" altLang="en-US"/>
                    </a:p>
                  </a:txBody>
                  <a:tcPr/>
                </a:tc>
                <a:extLst>
                  <a:ext uri="{0D108BD9-81ED-4DB2-BD59-A6C34878D82A}">
                    <a16:rowId xmlns:a16="http://schemas.microsoft.com/office/drawing/2014/main" xmlns="" val="10000"/>
                  </a:ext>
                </a:extLst>
              </a:tr>
              <a:tr h="468070">
                <a:tc rowSpan="2">
                  <a:txBody>
                    <a:bodyPr/>
                    <a:lstStyle/>
                    <a:p>
                      <a:pPr marL="252000" indent="-252000" algn="l">
                        <a:spcAft>
                          <a:spcPts val="0"/>
                        </a:spcAft>
                      </a:pPr>
                      <a:r>
                        <a:rPr lang="en-US" altLang="zh-TW" sz="2400" b="1" kern="100" dirty="0" smtClean="0">
                          <a:latin typeface="微軟正黑體" pitchFamily="34" charset="-120"/>
                          <a:ea typeface="微軟正黑體" pitchFamily="34" charset="-120"/>
                          <a:cs typeface="Courier New"/>
                        </a:rPr>
                        <a:t>3.</a:t>
                      </a:r>
                      <a:r>
                        <a:rPr lang="zh-TW" altLang="en-US" sz="2400" b="1" kern="100" dirty="0" smtClean="0">
                          <a:latin typeface="微軟正黑體" pitchFamily="34" charset="-120"/>
                          <a:ea typeface="微軟正黑體" pitchFamily="34" charset="-120"/>
                          <a:cs typeface="Courier New"/>
                        </a:rPr>
                        <a:t> </a:t>
                      </a:r>
                      <a:r>
                        <a:rPr lang="en-US" altLang="zh-TW" sz="2400" b="1" kern="100" dirty="0" smtClean="0">
                          <a:latin typeface="微軟正黑體" pitchFamily="34" charset="-120"/>
                          <a:ea typeface="微軟正黑體" pitchFamily="34" charset="-120"/>
                          <a:cs typeface="Courier New"/>
                        </a:rPr>
                        <a:t>12/1</a:t>
                      </a:r>
                      <a:r>
                        <a:rPr lang="zh-TW" altLang="en-US" sz="2400" b="1" kern="100" dirty="0" smtClean="0">
                          <a:latin typeface="微軟正黑體" pitchFamily="34" charset="-120"/>
                          <a:ea typeface="微軟正黑體" pitchFamily="34" charset="-120"/>
                          <a:cs typeface="Courier New"/>
                        </a:rPr>
                        <a:t>收到三個月票據</a:t>
                      </a:r>
                      <a:r>
                        <a:rPr lang="en-US" altLang="zh-TW" sz="2400" b="1" kern="100" dirty="0" smtClean="0">
                          <a:latin typeface="微軟正黑體" pitchFamily="34" charset="-120"/>
                          <a:ea typeface="微軟正黑體" pitchFamily="34" charset="-120"/>
                          <a:cs typeface="Courier New"/>
                        </a:rPr>
                        <a:t>$50,000</a:t>
                      </a:r>
                      <a:r>
                        <a:rPr lang="zh-TW" altLang="en-US" sz="2400" b="1" kern="100" dirty="0" smtClean="0">
                          <a:latin typeface="微軟正黑體" pitchFamily="34" charset="-120"/>
                          <a:ea typeface="微軟正黑體" pitchFamily="34" charset="-120"/>
                          <a:cs typeface="Courier New"/>
                        </a:rPr>
                        <a:t>，附月息一分，試作年底調整分錄及到期日分錄。</a:t>
                      </a:r>
                      <a:endParaRPr lang="zh-TW" sz="24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000" b="1" kern="100" dirty="0" smtClean="0">
                          <a:solidFill>
                            <a:schemeClr val="tx1"/>
                          </a:solidFill>
                          <a:latin typeface="微軟正黑體" pitchFamily="34" charset="-120"/>
                          <a:ea typeface="微軟正黑體" pitchFamily="34" charset="-120"/>
                          <a:cs typeface="細明體"/>
                        </a:rPr>
                        <a:t>12/31</a:t>
                      </a: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000" b="1" kern="100" dirty="0" smtClean="0">
                          <a:solidFill>
                            <a:schemeClr val="tx1"/>
                          </a:solidFill>
                          <a:latin typeface="微軟正黑體" pitchFamily="34" charset="-120"/>
                          <a:ea typeface="微軟正黑體" pitchFamily="34" charset="-120"/>
                          <a:cs typeface="細明體"/>
                        </a:rPr>
                        <a:t>到期日（明年</a:t>
                      </a:r>
                      <a:r>
                        <a:rPr lang="en-US" altLang="zh-TW" sz="2000" b="1" kern="100" dirty="0" smtClean="0">
                          <a:solidFill>
                            <a:schemeClr val="tx1"/>
                          </a:solidFill>
                          <a:latin typeface="微軟正黑體" pitchFamily="34" charset="-120"/>
                          <a:ea typeface="微軟正黑體" pitchFamily="34" charset="-120"/>
                          <a:cs typeface="細明體"/>
                        </a:rPr>
                        <a:t>3/1</a:t>
                      </a:r>
                      <a:r>
                        <a:rPr lang="zh-TW" altLang="en-US" sz="2000" b="1" kern="100" dirty="0" smtClean="0">
                          <a:solidFill>
                            <a:schemeClr val="tx1"/>
                          </a:solidFill>
                          <a:latin typeface="微軟正黑體" pitchFamily="34" charset="-120"/>
                          <a:ea typeface="微軟正黑體" pitchFamily="34" charset="-120"/>
                          <a:cs typeface="細明體"/>
                        </a:rPr>
                        <a:t>）</a:t>
                      </a: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908285">
                <a:tc vMerge="1">
                  <a:txBody>
                    <a:bodyPr/>
                    <a:lstStyle/>
                    <a:p>
                      <a:endParaRPr lang="zh-TW" altLang="en-US"/>
                    </a:p>
                  </a:txBody>
                  <a:tcPr/>
                </a:tc>
                <a:tc>
                  <a:txBody>
                    <a:bodyPr/>
                    <a:lstStyle/>
                    <a:p>
                      <a:pPr algn="ctr">
                        <a:spcAft>
                          <a:spcPts val="0"/>
                        </a:spcAft>
                      </a:pP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2634918165"/>
                  </a:ext>
                </a:extLst>
              </a:tr>
              <a:tr h="468070">
                <a:tc rowSpan="2">
                  <a:txBody>
                    <a:bodyPr/>
                    <a:lstStyle/>
                    <a:p>
                      <a:pPr marL="252000" indent="-252000" algn="l">
                        <a:spcAft>
                          <a:spcPts val="0"/>
                        </a:spcAft>
                      </a:pPr>
                      <a:r>
                        <a:rPr lang="en-US" altLang="zh-TW" sz="2400" b="1" kern="100" dirty="0" smtClean="0">
                          <a:latin typeface="微軟正黑體" pitchFamily="34" charset="-120"/>
                          <a:ea typeface="微軟正黑體" pitchFamily="34" charset="-120"/>
                          <a:cs typeface="Courier New"/>
                        </a:rPr>
                        <a:t>4.</a:t>
                      </a:r>
                      <a:r>
                        <a:rPr lang="zh-TW" altLang="en-US" sz="2400" b="1" kern="100" dirty="0" smtClean="0">
                          <a:latin typeface="微軟正黑體" pitchFamily="34" charset="-120"/>
                          <a:ea typeface="微軟正黑體" pitchFamily="34" charset="-120"/>
                          <a:cs typeface="Courier New"/>
                        </a:rPr>
                        <a:t> </a:t>
                      </a:r>
                      <a:r>
                        <a:rPr lang="en-US" altLang="zh-TW" sz="2400" b="1" kern="100" dirty="0" smtClean="0">
                          <a:latin typeface="微軟正黑體" pitchFamily="34" charset="-120"/>
                          <a:ea typeface="微軟正黑體" pitchFamily="34" charset="-120"/>
                          <a:cs typeface="Courier New"/>
                        </a:rPr>
                        <a:t>10/1</a:t>
                      </a:r>
                      <a:r>
                        <a:rPr lang="zh-TW" altLang="en-US" sz="2400" b="1" kern="100" dirty="0" smtClean="0">
                          <a:latin typeface="微軟正黑體" pitchFamily="34" charset="-120"/>
                          <a:ea typeface="微軟正黑體" pitchFamily="34" charset="-120"/>
                          <a:cs typeface="Courier New"/>
                        </a:rPr>
                        <a:t>存入銀行一年定存</a:t>
                      </a:r>
                      <a:r>
                        <a:rPr lang="en-US" altLang="zh-TW" sz="2400" b="1" kern="100" dirty="0" smtClean="0">
                          <a:latin typeface="微軟正黑體" pitchFamily="34" charset="-120"/>
                          <a:ea typeface="微軟正黑體" pitchFamily="34" charset="-120"/>
                          <a:cs typeface="Courier New"/>
                        </a:rPr>
                        <a:t>$100,000</a:t>
                      </a:r>
                      <a:r>
                        <a:rPr lang="zh-TW" altLang="en-US" sz="2400" b="1" kern="100" dirty="0" smtClean="0">
                          <a:latin typeface="微軟正黑體" pitchFamily="34" charset="-120"/>
                          <a:ea typeface="微軟正黑體" pitchFamily="34" charset="-120"/>
                          <a:cs typeface="Courier New"/>
                        </a:rPr>
                        <a:t>，年息六厘，試作年底調整及到期日分錄。</a:t>
                      </a:r>
                      <a:endParaRPr lang="zh-TW" sz="2400" b="1" kern="100" dirty="0">
                        <a:latin typeface="微軟正黑體" pitchFamily="34" charset="-120"/>
                        <a:ea typeface="微軟正黑體" pitchFamily="34" charset="-120"/>
                        <a:cs typeface="Courier New"/>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en-US" altLang="zh-TW" sz="2000" b="1" kern="100" dirty="0" smtClean="0">
                          <a:solidFill>
                            <a:schemeClr val="tx1"/>
                          </a:solidFill>
                          <a:latin typeface="微軟正黑體" pitchFamily="34" charset="-120"/>
                          <a:ea typeface="微軟正黑體" pitchFamily="34" charset="-120"/>
                          <a:cs typeface="細明體"/>
                        </a:rPr>
                        <a:t>12/31</a:t>
                      </a: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r>
                        <a:rPr lang="zh-TW" altLang="en-US" sz="2000" b="1" kern="100" dirty="0" smtClean="0">
                          <a:solidFill>
                            <a:schemeClr val="tx1"/>
                          </a:solidFill>
                          <a:latin typeface="微軟正黑體" pitchFamily="34" charset="-120"/>
                          <a:ea typeface="微軟正黑體" pitchFamily="34" charset="-120"/>
                          <a:cs typeface="細明體"/>
                        </a:rPr>
                        <a:t>到期日（明年</a:t>
                      </a:r>
                      <a:r>
                        <a:rPr lang="en-US" altLang="zh-TW" sz="2000" b="1" kern="100" dirty="0" smtClean="0">
                          <a:solidFill>
                            <a:schemeClr val="tx1"/>
                          </a:solidFill>
                          <a:latin typeface="微軟正黑體" pitchFamily="34" charset="-120"/>
                          <a:ea typeface="微軟正黑體" pitchFamily="34" charset="-120"/>
                          <a:cs typeface="細明體"/>
                        </a:rPr>
                        <a:t>10/1</a:t>
                      </a:r>
                      <a:r>
                        <a:rPr lang="zh-TW" altLang="en-US" sz="2000" b="1" kern="100" dirty="0" smtClean="0">
                          <a:solidFill>
                            <a:schemeClr val="tx1"/>
                          </a:solidFill>
                          <a:latin typeface="微軟正黑體" pitchFamily="34" charset="-120"/>
                          <a:ea typeface="微軟正黑體" pitchFamily="34" charset="-120"/>
                          <a:cs typeface="細明體"/>
                        </a:rPr>
                        <a:t>）</a:t>
                      </a: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908285">
                <a:tc vMerge="1">
                  <a:txBody>
                    <a:bodyPr/>
                    <a:lstStyle/>
                    <a:p>
                      <a:endParaRPr lang="zh-TW" altLang="en-US"/>
                    </a:p>
                  </a:txBody>
                  <a:tcPr/>
                </a:tc>
                <a:tc>
                  <a:txBody>
                    <a:bodyPr/>
                    <a:lstStyle/>
                    <a:p>
                      <a:pPr algn="ctr">
                        <a:spcAft>
                          <a:spcPts val="0"/>
                        </a:spcAft>
                      </a:pP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b="1" kern="100" dirty="0">
                        <a:solidFill>
                          <a:schemeClr val="tx1"/>
                        </a:solidFill>
                        <a:latin typeface="微軟正黑體" pitchFamily="34" charset="-120"/>
                        <a:ea typeface="微軟正黑體" pitchFamily="34" charset="-120"/>
                        <a:cs typeface="細明體"/>
                      </a:endParaRPr>
                    </a:p>
                  </a:txBody>
                  <a:tcPr marL="68195" marR="68195"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7665735"/>
                  </a:ext>
                </a:extLst>
              </a:tr>
            </a:tbl>
          </a:graphicData>
        </a:graphic>
      </p:graphicFrame>
      <p:sp>
        <p:nvSpPr>
          <p:cNvPr id="9" name="矩形 33"/>
          <p:cNvSpPr>
            <a:spLocks noChangeArrowheads="1"/>
          </p:cNvSpPr>
          <p:nvPr/>
        </p:nvSpPr>
        <p:spPr bwMode="auto">
          <a:xfrm>
            <a:off x="2771775" y="2205038"/>
            <a:ext cx="2952750" cy="1692275"/>
          </a:xfrm>
          <a:prstGeom prst="rect">
            <a:avLst/>
          </a:prstGeom>
          <a:noFill/>
          <a:ln w="9525">
            <a:noFill/>
            <a:miter lim="800000"/>
            <a:headEnd/>
            <a:tailEnd/>
          </a:ln>
        </p:spPr>
        <p:txBody>
          <a:bodyPr>
            <a:spAutoFit/>
          </a:bodyPr>
          <a:lstStyle/>
          <a:p>
            <a:pPr eaLnBrk="1" hangingPunct="1"/>
            <a:r>
              <a:rPr lang="zh-TW" altLang="en-US" sz="2400" b="1">
                <a:solidFill>
                  <a:srgbClr val="FF0000"/>
                </a:solidFill>
                <a:latin typeface="微軟正黑體" pitchFamily="34" charset="-120"/>
                <a:ea typeface="微軟正黑體" pitchFamily="34" charset="-120"/>
              </a:rPr>
              <a:t>應收利息     </a:t>
            </a:r>
            <a:r>
              <a:rPr lang="en-US" altLang="zh-TW" sz="2400" b="1">
                <a:solidFill>
                  <a:srgbClr val="FF0000"/>
                </a:solidFill>
                <a:latin typeface="微軟正黑體" pitchFamily="34" charset="-120"/>
                <a:ea typeface="微軟正黑體" pitchFamily="34" charset="-120"/>
              </a:rPr>
              <a:t>500</a:t>
            </a:r>
          </a:p>
          <a:p>
            <a:pPr eaLnBrk="1" hangingPunct="1"/>
            <a:r>
              <a:rPr lang="zh-TW" altLang="en-US" sz="2400" b="1">
                <a:solidFill>
                  <a:srgbClr val="FF0000"/>
                </a:solidFill>
                <a:latin typeface="微軟正黑體" pitchFamily="34" charset="-120"/>
                <a:ea typeface="微軟正黑體" pitchFamily="34" charset="-120"/>
              </a:rPr>
              <a:t>    　利息收入     </a:t>
            </a:r>
            <a:r>
              <a:rPr lang="en-US" altLang="zh-TW" sz="2400" b="1">
                <a:solidFill>
                  <a:srgbClr val="FF0000"/>
                </a:solidFill>
                <a:latin typeface="微軟正黑體" pitchFamily="34" charset="-120"/>
                <a:ea typeface="微軟正黑體" pitchFamily="34" charset="-120"/>
              </a:rPr>
              <a:t>500</a:t>
            </a:r>
          </a:p>
          <a:p>
            <a:pPr eaLnBrk="1" hangingPunct="1"/>
            <a:endParaRPr lang="en-US" altLang="zh-TW" sz="800" b="1">
              <a:solidFill>
                <a:srgbClr val="FF0000"/>
              </a:solidFill>
              <a:latin typeface="微軟正黑體" pitchFamily="34" charset="-120"/>
              <a:ea typeface="微軟正黑體" pitchFamily="34" charset="-120"/>
            </a:endParaRPr>
          </a:p>
          <a:p>
            <a:pPr eaLnBrk="1" hangingPunct="1"/>
            <a:r>
              <a:rPr lang="en-US" altLang="zh-TW" sz="2400" b="1">
                <a:solidFill>
                  <a:srgbClr val="FF0000"/>
                </a:solidFill>
                <a:latin typeface="微軟正黑體" pitchFamily="34" charset="-120"/>
                <a:ea typeface="微軟正黑體" pitchFamily="34" charset="-120"/>
              </a:rPr>
              <a:t>$50,000</a:t>
            </a:r>
            <a:r>
              <a:rPr lang="en-US" altLang="zh-TW" sz="2400" b="1">
                <a:solidFill>
                  <a:srgbClr val="FF0000"/>
                </a:solidFill>
                <a:latin typeface="微軟正黑體" pitchFamily="34" charset="-120"/>
                <a:ea typeface="微軟正黑體" pitchFamily="34" charset="-120"/>
                <a:sym typeface="Wingdings 2" pitchFamily="18" charset="2"/>
              </a:rPr>
              <a:t>0.01 1</a:t>
            </a:r>
          </a:p>
          <a:p>
            <a:pPr eaLnBrk="1" hangingPunct="1"/>
            <a:r>
              <a:rPr lang="en-US" altLang="zh-TW" sz="2400" b="1">
                <a:solidFill>
                  <a:srgbClr val="FF0000"/>
                </a:solidFill>
                <a:latin typeface="微軟正黑體" pitchFamily="34" charset="-120"/>
                <a:ea typeface="微軟正黑體" pitchFamily="34" charset="-120"/>
                <a:sym typeface="Wingdings 2" pitchFamily="18" charset="2"/>
              </a:rPr>
              <a:t>=$500</a:t>
            </a:r>
            <a:endParaRPr lang="zh-TW" altLang="en-US" sz="2400" b="1">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5689689" y="2205038"/>
            <a:ext cx="3456395" cy="1569660"/>
          </a:xfrm>
          <a:prstGeom prst="rect">
            <a:avLst/>
          </a:prstGeom>
          <a:noFill/>
          <a:ln w="9525">
            <a:noFill/>
            <a:miter lim="800000"/>
            <a:headEnd/>
            <a:tailEnd/>
          </a:ln>
        </p:spPr>
        <p:txBody>
          <a:bodyPr wrap="none">
            <a:spAutoFit/>
          </a:bodyPr>
          <a:lstStyle/>
          <a:p>
            <a:pPr eaLnBrk="1" hangingPunct="1"/>
            <a:r>
              <a:rPr lang="zh-TW" altLang="en-US" sz="2400" b="1" dirty="0">
                <a:solidFill>
                  <a:srgbClr val="FF0000"/>
                </a:solidFill>
                <a:latin typeface="微軟正黑體" pitchFamily="34" charset="-120"/>
                <a:ea typeface="微軟正黑體" pitchFamily="34" charset="-120"/>
              </a:rPr>
              <a:t>現  　  金  </a:t>
            </a:r>
            <a:r>
              <a:rPr lang="en-US" altLang="zh-TW" sz="2400" b="1" dirty="0">
                <a:solidFill>
                  <a:srgbClr val="FF0000"/>
                </a:solidFill>
                <a:latin typeface="微軟正黑體" pitchFamily="34" charset="-120"/>
                <a:ea typeface="微軟正黑體" pitchFamily="34" charset="-120"/>
              </a:rPr>
              <a:t>51,500</a:t>
            </a:r>
          </a:p>
          <a:p>
            <a:pPr eaLnBrk="1" hangingPunct="1"/>
            <a:r>
              <a:rPr lang="zh-TW" altLang="en-US" sz="2400" b="1" dirty="0">
                <a:solidFill>
                  <a:srgbClr val="FF0000"/>
                </a:solidFill>
                <a:latin typeface="微軟正黑體" pitchFamily="34" charset="-120"/>
                <a:ea typeface="微軟正黑體" pitchFamily="34" charset="-120"/>
              </a:rPr>
              <a:t>    　應收票據   </a:t>
            </a:r>
            <a:r>
              <a:rPr lang="zh-TW" altLang="en-US" sz="2400" b="1" dirty="0" smtClean="0">
                <a:solidFill>
                  <a:srgbClr val="FF0000"/>
                </a:solidFill>
                <a:latin typeface="微軟正黑體" pitchFamily="34" charset="-120"/>
                <a:ea typeface="微軟正黑體" pitchFamily="34" charset="-120"/>
              </a:rPr>
              <a:t> </a:t>
            </a:r>
            <a:r>
              <a:rPr lang="en-US" altLang="zh-TW" sz="2400" b="1" dirty="0" smtClean="0">
                <a:solidFill>
                  <a:srgbClr val="FF0000"/>
                </a:solidFill>
                <a:latin typeface="微軟正黑體" pitchFamily="34" charset="-120"/>
                <a:ea typeface="微軟正黑體" pitchFamily="34" charset="-120"/>
              </a:rPr>
              <a:t>50,000</a:t>
            </a:r>
            <a:endParaRPr lang="en-US" altLang="zh-TW" sz="2400" b="1" dirty="0">
              <a:solidFill>
                <a:srgbClr val="FF0000"/>
              </a:solidFill>
              <a:latin typeface="微軟正黑體" pitchFamily="34" charset="-120"/>
              <a:ea typeface="微軟正黑體" pitchFamily="34" charset="-120"/>
            </a:endParaRPr>
          </a:p>
          <a:p>
            <a:pPr eaLnBrk="1" hangingPunct="1"/>
            <a:r>
              <a:rPr lang="zh-TW" altLang="en-US" sz="2400" b="1" dirty="0">
                <a:solidFill>
                  <a:srgbClr val="FF0000"/>
                </a:solidFill>
                <a:latin typeface="微軟正黑體" pitchFamily="34" charset="-120"/>
                <a:ea typeface="微軟正黑體" pitchFamily="34" charset="-120"/>
              </a:rPr>
              <a:t>    　應收利息        </a:t>
            </a:r>
            <a:r>
              <a:rPr lang="zh-TW" altLang="en-US" sz="2400" b="1" dirty="0" smtClean="0">
                <a:solidFill>
                  <a:srgbClr val="FF0000"/>
                </a:solidFill>
                <a:latin typeface="微軟正黑體" pitchFamily="34" charset="-120"/>
                <a:ea typeface="微軟正黑體" pitchFamily="34" charset="-120"/>
              </a:rPr>
              <a:t>  </a:t>
            </a:r>
            <a:r>
              <a:rPr lang="en-US" altLang="zh-TW" sz="2400" b="1" dirty="0">
                <a:solidFill>
                  <a:srgbClr val="FF0000"/>
                </a:solidFill>
                <a:latin typeface="微軟正黑體" pitchFamily="34" charset="-120"/>
                <a:ea typeface="微軟正黑體" pitchFamily="34" charset="-120"/>
              </a:rPr>
              <a:t>500</a:t>
            </a:r>
          </a:p>
          <a:p>
            <a:pPr eaLnBrk="1" hangingPunct="1"/>
            <a:r>
              <a:rPr lang="zh-TW" altLang="en-US" sz="2400" b="1" dirty="0">
                <a:solidFill>
                  <a:srgbClr val="FF0000"/>
                </a:solidFill>
                <a:latin typeface="微軟正黑體" pitchFamily="34" charset="-120"/>
                <a:ea typeface="微軟正黑體" pitchFamily="34" charset="-120"/>
              </a:rPr>
              <a:t>    　利息收入    </a:t>
            </a:r>
            <a:r>
              <a:rPr lang="zh-TW" altLang="en-US" b="1" dirty="0" smtClean="0">
                <a:solidFill>
                  <a:srgbClr val="FF0000"/>
                </a:solidFill>
                <a:latin typeface="微軟正黑體" pitchFamily="34" charset="-120"/>
                <a:ea typeface="微軟正黑體" pitchFamily="34" charset="-120"/>
              </a:rPr>
              <a:t> </a:t>
            </a:r>
            <a:r>
              <a:rPr lang="zh-TW" altLang="en-US" sz="2400" b="1" dirty="0" smtClean="0">
                <a:solidFill>
                  <a:srgbClr val="FF0000"/>
                </a:solidFill>
                <a:latin typeface="微軟正黑體" pitchFamily="34" charset="-120"/>
                <a:ea typeface="微軟正黑體" pitchFamily="34" charset="-120"/>
              </a:rPr>
              <a:t>  </a:t>
            </a:r>
            <a:r>
              <a:rPr lang="en-US" altLang="zh-TW" sz="2400" b="1" dirty="0">
                <a:solidFill>
                  <a:srgbClr val="FF0000"/>
                </a:solidFill>
                <a:latin typeface="微軟正黑體" pitchFamily="34" charset="-120"/>
                <a:ea typeface="微軟正黑體" pitchFamily="34" charset="-120"/>
              </a:rPr>
              <a:t>1,000</a:t>
            </a:r>
            <a:r>
              <a:rPr lang="zh-TW" altLang="en-US" sz="2400" b="1" dirty="0">
                <a:solidFill>
                  <a:srgbClr val="FF0000"/>
                </a:solidFill>
                <a:latin typeface="微軟正黑體" pitchFamily="34" charset="-120"/>
                <a:ea typeface="微軟正黑體" pitchFamily="34" charset="-120"/>
              </a:rPr>
              <a:t> </a:t>
            </a:r>
          </a:p>
        </p:txBody>
      </p:sp>
      <p:sp>
        <p:nvSpPr>
          <p:cNvPr id="11" name="矩形 33"/>
          <p:cNvSpPr>
            <a:spLocks noChangeArrowheads="1"/>
          </p:cNvSpPr>
          <p:nvPr/>
        </p:nvSpPr>
        <p:spPr bwMode="auto">
          <a:xfrm>
            <a:off x="2771775" y="4581525"/>
            <a:ext cx="2994025" cy="1692275"/>
          </a:xfrm>
          <a:prstGeom prst="rect">
            <a:avLst/>
          </a:prstGeom>
          <a:noFill/>
          <a:ln w="9525">
            <a:noFill/>
            <a:miter lim="800000"/>
            <a:headEnd/>
            <a:tailEnd/>
          </a:ln>
        </p:spPr>
        <p:txBody>
          <a:bodyPr wrap="none">
            <a:spAutoFit/>
          </a:bodyPr>
          <a:lstStyle/>
          <a:p>
            <a:pPr eaLnBrk="1" hangingPunct="1"/>
            <a:r>
              <a:rPr lang="zh-TW" altLang="en-US" sz="2400" b="1" dirty="0">
                <a:solidFill>
                  <a:srgbClr val="FF0000"/>
                </a:solidFill>
                <a:latin typeface="微軟正黑體" pitchFamily="34" charset="-120"/>
                <a:ea typeface="微軟正黑體" pitchFamily="34" charset="-120"/>
              </a:rPr>
              <a:t>應收利息  </a:t>
            </a:r>
            <a:r>
              <a:rPr lang="en-US" altLang="zh-TW" sz="2400" b="1" dirty="0">
                <a:solidFill>
                  <a:srgbClr val="FF0000"/>
                </a:solidFill>
                <a:latin typeface="微軟正黑體" pitchFamily="34" charset="-120"/>
                <a:ea typeface="微軟正黑體" pitchFamily="34" charset="-120"/>
              </a:rPr>
              <a:t>1,500</a:t>
            </a:r>
          </a:p>
          <a:p>
            <a:pPr eaLnBrk="1" hangingPunct="1"/>
            <a:r>
              <a:rPr lang="zh-TW" altLang="en-US" sz="2400" b="1" dirty="0">
                <a:solidFill>
                  <a:srgbClr val="FF0000"/>
                </a:solidFill>
                <a:latin typeface="微軟正黑體" pitchFamily="34" charset="-120"/>
                <a:ea typeface="微軟正黑體" pitchFamily="34" charset="-120"/>
              </a:rPr>
              <a:t>    　利息收入  </a:t>
            </a:r>
            <a:r>
              <a:rPr lang="en-US" altLang="zh-TW" sz="2400" b="1" dirty="0">
                <a:solidFill>
                  <a:srgbClr val="FF0000"/>
                </a:solidFill>
                <a:latin typeface="微軟正黑體" pitchFamily="34" charset="-120"/>
                <a:ea typeface="微軟正黑體" pitchFamily="34" charset="-120"/>
              </a:rPr>
              <a:t>1,500</a:t>
            </a:r>
          </a:p>
          <a:p>
            <a:pPr eaLnBrk="1" hangingPunct="1"/>
            <a:endParaRPr lang="en-US" altLang="zh-TW" sz="800" b="1" dirty="0">
              <a:solidFill>
                <a:srgbClr val="FF0000"/>
              </a:solidFill>
              <a:latin typeface="微軟正黑體" pitchFamily="34" charset="-120"/>
              <a:ea typeface="微軟正黑體" pitchFamily="34" charset="-120"/>
            </a:endParaRPr>
          </a:p>
          <a:p>
            <a:pPr eaLnBrk="1" hangingPunct="1"/>
            <a:r>
              <a:rPr lang="en-US" altLang="zh-TW" sz="2400" b="1" dirty="0">
                <a:solidFill>
                  <a:srgbClr val="FF0000"/>
                </a:solidFill>
                <a:latin typeface="微軟正黑體" pitchFamily="34" charset="-120"/>
                <a:ea typeface="微軟正黑體" pitchFamily="34" charset="-120"/>
              </a:rPr>
              <a:t>$100,000</a:t>
            </a:r>
            <a:r>
              <a:rPr lang="en-US" altLang="zh-TW" sz="2400" b="1" dirty="0">
                <a:solidFill>
                  <a:srgbClr val="FF0000"/>
                </a:solidFill>
                <a:latin typeface="微軟正黑體" pitchFamily="34" charset="-120"/>
                <a:ea typeface="微軟正黑體" pitchFamily="34" charset="-120"/>
                <a:sym typeface="Wingdings 2" pitchFamily="18" charset="2"/>
              </a:rPr>
              <a:t>0.06 </a:t>
            </a:r>
          </a:p>
          <a:p>
            <a:pPr eaLnBrk="1" hangingPunct="1"/>
            <a:r>
              <a:rPr lang="en-US" altLang="zh-TW" sz="2400" b="1" dirty="0" smtClean="0">
                <a:solidFill>
                  <a:srgbClr val="FF0000"/>
                </a:solidFill>
                <a:latin typeface="微軟正黑體" pitchFamily="34" charset="-120"/>
                <a:ea typeface="微軟正黑體" pitchFamily="34" charset="-120"/>
                <a:sym typeface="Wingdings 2" pitchFamily="18" charset="2"/>
              </a:rPr>
              <a:t></a:t>
            </a:r>
            <a:r>
              <a:rPr lang="zh-TW" altLang="en-US" sz="2400" b="1" dirty="0" smtClean="0">
                <a:solidFill>
                  <a:srgbClr val="FF0000"/>
                </a:solidFill>
                <a:latin typeface="微軟正黑體" pitchFamily="34" charset="-120"/>
                <a:ea typeface="微軟正黑體" pitchFamily="34" charset="-120"/>
                <a:sym typeface="Wingdings 2" pitchFamily="18" charset="2"/>
              </a:rPr>
              <a:t>       </a:t>
            </a:r>
            <a:r>
              <a:rPr lang="en-US" altLang="zh-TW" sz="2400" b="1" dirty="0" smtClean="0">
                <a:solidFill>
                  <a:srgbClr val="FF0000"/>
                </a:solidFill>
                <a:latin typeface="微軟正黑體" pitchFamily="34" charset="-120"/>
                <a:ea typeface="微軟正黑體" pitchFamily="34" charset="-120"/>
                <a:sym typeface="Wingdings 2" pitchFamily="18" charset="2"/>
              </a:rPr>
              <a:t>=$</a:t>
            </a:r>
            <a:r>
              <a:rPr lang="en-US" altLang="zh-TW" sz="2400" b="1" dirty="0">
                <a:solidFill>
                  <a:srgbClr val="FF0000"/>
                </a:solidFill>
                <a:latin typeface="微軟正黑體" pitchFamily="34" charset="-120"/>
                <a:ea typeface="微軟正黑體" pitchFamily="34" charset="-120"/>
                <a:sym typeface="Wingdings 2" pitchFamily="18" charset="2"/>
              </a:rPr>
              <a:t>1,500</a:t>
            </a:r>
            <a:endParaRPr lang="zh-TW" altLang="en-US" sz="2400" b="1" dirty="0">
              <a:solidFill>
                <a:srgbClr val="FF0000"/>
              </a:solidFill>
              <a:latin typeface="微軟正黑體" pitchFamily="34" charset="-120"/>
              <a:ea typeface="微軟正黑體" pitchFamily="34" charset="-120"/>
            </a:endParaRPr>
          </a:p>
        </p:txBody>
      </p:sp>
      <p:sp>
        <p:nvSpPr>
          <p:cNvPr id="12" name="矩形 33"/>
          <p:cNvSpPr>
            <a:spLocks noChangeArrowheads="1"/>
          </p:cNvSpPr>
          <p:nvPr/>
        </p:nvSpPr>
        <p:spPr bwMode="auto">
          <a:xfrm>
            <a:off x="5689689" y="4652963"/>
            <a:ext cx="3443571" cy="1569660"/>
          </a:xfrm>
          <a:prstGeom prst="rect">
            <a:avLst/>
          </a:prstGeom>
          <a:noFill/>
          <a:ln w="9525">
            <a:noFill/>
            <a:miter lim="800000"/>
            <a:headEnd/>
            <a:tailEnd/>
          </a:ln>
        </p:spPr>
        <p:txBody>
          <a:bodyPr wrap="none">
            <a:spAutoFit/>
          </a:bodyPr>
          <a:lstStyle/>
          <a:p>
            <a:pPr eaLnBrk="1" hangingPunct="1"/>
            <a:r>
              <a:rPr lang="zh-TW" altLang="en-US" sz="2400" b="1" dirty="0">
                <a:solidFill>
                  <a:srgbClr val="FF0000"/>
                </a:solidFill>
                <a:latin typeface="微軟正黑體" pitchFamily="34" charset="-120"/>
                <a:ea typeface="微軟正黑體" pitchFamily="34" charset="-120"/>
              </a:rPr>
              <a:t>現   　 金  </a:t>
            </a:r>
            <a:r>
              <a:rPr lang="en-US" altLang="zh-TW" sz="2400" b="1" dirty="0">
                <a:solidFill>
                  <a:srgbClr val="FF0000"/>
                </a:solidFill>
                <a:latin typeface="微軟正黑體" pitchFamily="34" charset="-120"/>
                <a:ea typeface="微軟正黑體" pitchFamily="34" charset="-120"/>
              </a:rPr>
              <a:t>106,000</a:t>
            </a:r>
          </a:p>
          <a:p>
            <a:pPr eaLnBrk="1" hangingPunct="1"/>
            <a:r>
              <a:rPr lang="zh-TW" altLang="en-US" sz="2400" b="1" dirty="0">
                <a:solidFill>
                  <a:srgbClr val="FF0000"/>
                </a:solidFill>
                <a:latin typeface="微軟正黑體" pitchFamily="34" charset="-120"/>
                <a:ea typeface="微軟正黑體" pitchFamily="34" charset="-120"/>
              </a:rPr>
              <a:t>    　銀行存款 </a:t>
            </a:r>
            <a:r>
              <a:rPr lang="zh-TW" altLang="en-US" sz="2400" b="1" dirty="0" smtClean="0">
                <a:solidFill>
                  <a:srgbClr val="FF0000"/>
                </a:solidFill>
                <a:latin typeface="微軟正黑體" pitchFamily="34" charset="-120"/>
                <a:ea typeface="微軟正黑體" pitchFamily="34" charset="-120"/>
              </a:rPr>
              <a:t> </a:t>
            </a:r>
            <a:r>
              <a:rPr lang="en-US" altLang="zh-TW" sz="2400" b="1" dirty="0" smtClean="0">
                <a:solidFill>
                  <a:srgbClr val="FF0000"/>
                </a:solidFill>
                <a:latin typeface="微軟正黑體" pitchFamily="34" charset="-120"/>
                <a:ea typeface="微軟正黑體" pitchFamily="34" charset="-120"/>
              </a:rPr>
              <a:t>100,000</a:t>
            </a:r>
            <a:endParaRPr lang="en-US" altLang="zh-TW" sz="2400" b="1" dirty="0">
              <a:solidFill>
                <a:srgbClr val="FF0000"/>
              </a:solidFill>
              <a:latin typeface="微軟正黑體" pitchFamily="34" charset="-120"/>
              <a:ea typeface="微軟正黑體" pitchFamily="34" charset="-120"/>
            </a:endParaRPr>
          </a:p>
          <a:p>
            <a:pPr eaLnBrk="1" hangingPunct="1"/>
            <a:r>
              <a:rPr lang="zh-TW" altLang="en-US" sz="2400" b="1" dirty="0">
                <a:solidFill>
                  <a:srgbClr val="FF0000"/>
                </a:solidFill>
                <a:latin typeface="微軟正黑體" pitchFamily="34" charset="-120"/>
                <a:ea typeface="微軟正黑體" pitchFamily="34" charset="-120"/>
              </a:rPr>
              <a:t>    　應收利息     </a:t>
            </a:r>
            <a:r>
              <a:rPr lang="zh-TW" altLang="en-US" sz="2000" b="1" dirty="0">
                <a:solidFill>
                  <a:srgbClr val="FF0000"/>
                </a:solidFill>
                <a:latin typeface="微軟正黑體" pitchFamily="34" charset="-120"/>
                <a:ea typeface="微軟正黑體" pitchFamily="34" charset="-120"/>
              </a:rPr>
              <a:t> </a:t>
            </a:r>
            <a:r>
              <a:rPr lang="zh-TW" altLang="en-US" sz="2000" b="1" dirty="0" smtClean="0">
                <a:solidFill>
                  <a:srgbClr val="FF0000"/>
                </a:solidFill>
                <a:latin typeface="微軟正黑體" pitchFamily="34" charset="-120"/>
                <a:ea typeface="微軟正黑體" pitchFamily="34" charset="-120"/>
              </a:rPr>
              <a:t> </a:t>
            </a:r>
            <a:r>
              <a:rPr lang="en-US" altLang="zh-TW" sz="2400" b="1" dirty="0" smtClean="0">
                <a:solidFill>
                  <a:srgbClr val="FF0000"/>
                </a:solidFill>
                <a:latin typeface="微軟正黑體" pitchFamily="34" charset="-120"/>
                <a:ea typeface="微軟正黑體" pitchFamily="34" charset="-120"/>
              </a:rPr>
              <a:t>1,500</a:t>
            </a:r>
            <a:endParaRPr lang="en-US" altLang="zh-TW" sz="2400" b="1" dirty="0">
              <a:solidFill>
                <a:srgbClr val="FF0000"/>
              </a:solidFill>
              <a:latin typeface="微軟正黑體" pitchFamily="34" charset="-120"/>
              <a:ea typeface="微軟正黑體" pitchFamily="34" charset="-120"/>
            </a:endParaRPr>
          </a:p>
          <a:p>
            <a:pPr eaLnBrk="1" hangingPunct="1"/>
            <a:r>
              <a:rPr lang="zh-TW" altLang="en-US" sz="2400" b="1" dirty="0">
                <a:solidFill>
                  <a:srgbClr val="FF0000"/>
                </a:solidFill>
                <a:latin typeface="微軟正黑體" pitchFamily="34" charset="-120"/>
                <a:ea typeface="微軟正黑體" pitchFamily="34" charset="-120"/>
              </a:rPr>
              <a:t>    　利息收入    </a:t>
            </a:r>
            <a:r>
              <a:rPr lang="zh-TW" altLang="en-US" sz="2000" b="1" dirty="0">
                <a:solidFill>
                  <a:srgbClr val="FF0000"/>
                </a:solidFill>
                <a:latin typeface="微軟正黑體" pitchFamily="34" charset="-120"/>
                <a:ea typeface="微軟正黑體" pitchFamily="34" charset="-120"/>
              </a:rPr>
              <a:t>  </a:t>
            </a:r>
            <a:r>
              <a:rPr lang="zh-TW" altLang="en-US" sz="2400" b="1" dirty="0">
                <a:solidFill>
                  <a:srgbClr val="FF0000"/>
                </a:solidFill>
                <a:latin typeface="微軟正黑體" pitchFamily="34" charset="-120"/>
                <a:ea typeface="微軟正黑體" pitchFamily="34" charset="-120"/>
              </a:rPr>
              <a:t> </a:t>
            </a:r>
            <a:r>
              <a:rPr lang="en-US" altLang="zh-TW" sz="2400" b="1" dirty="0" smtClean="0">
                <a:solidFill>
                  <a:srgbClr val="FF0000"/>
                </a:solidFill>
                <a:latin typeface="微軟正黑體" pitchFamily="34" charset="-120"/>
                <a:ea typeface="微軟正黑體" pitchFamily="34" charset="-120"/>
              </a:rPr>
              <a:t>4,500</a:t>
            </a:r>
            <a:r>
              <a:rPr lang="zh-TW" altLang="en-US" sz="2400" b="1" dirty="0" smtClean="0">
                <a:solidFill>
                  <a:srgbClr val="FF0000"/>
                </a:solidFill>
                <a:latin typeface="微軟正黑體" pitchFamily="34" charset="-120"/>
                <a:ea typeface="微軟正黑體" pitchFamily="34" charset="-120"/>
              </a:rPr>
              <a:t> </a:t>
            </a:r>
            <a:endParaRPr lang="zh-TW" altLang="en-US" sz="2400" b="1" dirty="0">
              <a:solidFill>
                <a:srgbClr val="FF0000"/>
              </a:solidFill>
              <a:latin typeface="微軟正黑體" pitchFamily="34" charset="-120"/>
              <a:ea typeface="微軟正黑體" pitchFamily="34" charset="-120"/>
            </a:endParaRPr>
          </a:p>
        </p:txBody>
      </p:sp>
      <p:grpSp>
        <p:nvGrpSpPr>
          <p:cNvPr id="13" name="群組 2"/>
          <p:cNvGrpSpPr>
            <a:grpSpLocks/>
          </p:cNvGrpSpPr>
          <p:nvPr/>
        </p:nvGrpSpPr>
        <p:grpSpPr bwMode="auto">
          <a:xfrm>
            <a:off x="3162297" y="5745450"/>
            <a:ext cx="489236" cy="707886"/>
            <a:chOff x="4856043" y="4672704"/>
            <a:chExt cx="488378" cy="708513"/>
          </a:xfrm>
        </p:grpSpPr>
        <p:sp>
          <p:nvSpPr>
            <p:cNvPr id="14" name="文字方塊 7"/>
            <p:cNvSpPr txBox="1">
              <a:spLocks noChangeArrowheads="1"/>
            </p:cNvSpPr>
            <p:nvPr/>
          </p:nvSpPr>
          <p:spPr bwMode="auto">
            <a:xfrm>
              <a:off x="4856043" y="4672704"/>
              <a:ext cx="488378" cy="708513"/>
            </a:xfrm>
            <a:prstGeom prst="rect">
              <a:avLst/>
            </a:prstGeom>
            <a:noFill/>
            <a:ln w="9525">
              <a:noFill/>
              <a:miter lim="800000"/>
              <a:headEnd/>
              <a:tailEnd/>
            </a:ln>
          </p:spPr>
          <p:txBody>
            <a:bodyPr wrap="none">
              <a:spAutoFit/>
            </a:bodyPr>
            <a:lstStyle/>
            <a:p>
              <a:pPr algn="ctr" eaLnBrk="1" hangingPunct="1"/>
              <a:r>
                <a:rPr lang="en-US" altLang="zh-TW" sz="2000" b="1" dirty="0">
                  <a:solidFill>
                    <a:srgbClr val="FF0000"/>
                  </a:solidFill>
                  <a:latin typeface="微軟正黑體" pitchFamily="34" charset="-120"/>
                  <a:ea typeface="微軟正黑體" pitchFamily="34" charset="-120"/>
                </a:rPr>
                <a:t>3</a:t>
              </a:r>
            </a:p>
            <a:p>
              <a:pPr algn="ctr" eaLnBrk="1" hangingPunct="1"/>
              <a:r>
                <a:rPr lang="en-US" altLang="zh-TW" sz="2000" b="1" dirty="0">
                  <a:solidFill>
                    <a:srgbClr val="FF0000"/>
                  </a:solidFill>
                  <a:latin typeface="微軟正黑體" pitchFamily="34" charset="-120"/>
                  <a:ea typeface="微軟正黑體" pitchFamily="34" charset="-120"/>
                </a:rPr>
                <a:t>12</a:t>
              </a:r>
              <a:endParaRPr lang="zh-TW" altLang="en-US" sz="2000" b="1" dirty="0">
                <a:solidFill>
                  <a:srgbClr val="FF0000"/>
                </a:solidFill>
                <a:latin typeface="微軟正黑體" pitchFamily="34" charset="-120"/>
                <a:ea typeface="微軟正黑體" pitchFamily="34" charset="-120"/>
              </a:endParaRPr>
            </a:p>
          </p:txBody>
        </p:sp>
        <p:cxnSp>
          <p:nvCxnSpPr>
            <p:cNvPr id="15" name="直線接點 14"/>
            <p:cNvCxnSpPr/>
            <p:nvPr/>
          </p:nvCxnSpPr>
          <p:spPr>
            <a:xfrm>
              <a:off x="4907690" y="5020858"/>
              <a:ext cx="39617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20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400" decel="100000"/>
                                        <p:tgtEl>
                                          <p:spTgt spid="9"/>
                                        </p:tgtEl>
                                      </p:cBhvr>
                                    </p:animEffect>
                                    <p:anim calcmode="lin" valueType="num">
                                      <p:cBhvr>
                                        <p:cTn id="8" dur="400" decel="100000" fill="hold"/>
                                        <p:tgtEl>
                                          <p:spTgt spid="9"/>
                                        </p:tgtEl>
                                        <p:attrNameLst>
                                          <p:attrName>style.rotation</p:attrName>
                                        </p:attrNameLst>
                                      </p:cBhvr>
                                      <p:tavLst>
                                        <p:tav tm="0">
                                          <p:val>
                                            <p:fltVal val="-90"/>
                                          </p:val>
                                        </p:tav>
                                        <p:tav tm="100000">
                                          <p:val>
                                            <p:fltVal val="0"/>
                                          </p:val>
                                        </p:tav>
                                      </p:tavLst>
                                    </p:anim>
                                    <p:anim calcmode="lin" valueType="num">
                                      <p:cBhvr>
                                        <p:cTn id="9" dur="400" decel="100000" fill="hold"/>
                                        <p:tgtEl>
                                          <p:spTgt spid="9"/>
                                        </p:tgtEl>
                                        <p:attrNameLst>
                                          <p:attrName>ppt_x</p:attrName>
                                        </p:attrNameLst>
                                      </p:cBhvr>
                                      <p:tavLst>
                                        <p:tav tm="0">
                                          <p:val>
                                            <p:strVal val="#ppt_x+0.4"/>
                                          </p:val>
                                        </p:tav>
                                        <p:tav tm="100000">
                                          <p:val>
                                            <p:strVal val="#ppt_x-0.05"/>
                                          </p:val>
                                        </p:tav>
                                      </p:tavLst>
                                    </p:anim>
                                    <p:anim calcmode="lin" valueType="num">
                                      <p:cBhvr>
                                        <p:cTn id="10" dur="400" decel="100000" fill="hold"/>
                                        <p:tgtEl>
                                          <p:spTgt spid="9"/>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400" decel="100000"/>
                                        <p:tgtEl>
                                          <p:spTgt spid="10"/>
                                        </p:tgtEl>
                                      </p:cBhvr>
                                    </p:animEffect>
                                    <p:anim calcmode="lin" valueType="num">
                                      <p:cBhvr>
                                        <p:cTn id="18" dur="400" decel="100000" fill="hold"/>
                                        <p:tgtEl>
                                          <p:spTgt spid="10"/>
                                        </p:tgtEl>
                                        <p:attrNameLst>
                                          <p:attrName>style.rotation</p:attrName>
                                        </p:attrNameLst>
                                      </p:cBhvr>
                                      <p:tavLst>
                                        <p:tav tm="0">
                                          <p:val>
                                            <p:fltVal val="-90"/>
                                          </p:val>
                                        </p:tav>
                                        <p:tav tm="100000">
                                          <p:val>
                                            <p:fltVal val="0"/>
                                          </p:val>
                                        </p:tav>
                                      </p:tavLst>
                                    </p:anim>
                                    <p:anim calcmode="lin" valueType="num">
                                      <p:cBhvr>
                                        <p:cTn id="19" dur="400" decel="100000" fill="hold"/>
                                        <p:tgtEl>
                                          <p:spTgt spid="10"/>
                                        </p:tgtEl>
                                        <p:attrNameLst>
                                          <p:attrName>ppt_x</p:attrName>
                                        </p:attrNameLst>
                                      </p:cBhvr>
                                      <p:tavLst>
                                        <p:tav tm="0">
                                          <p:val>
                                            <p:strVal val="#ppt_x+0.4"/>
                                          </p:val>
                                        </p:tav>
                                        <p:tav tm="100000">
                                          <p:val>
                                            <p:strVal val="#ppt_x-0.05"/>
                                          </p:val>
                                        </p:tav>
                                      </p:tavLst>
                                    </p:anim>
                                    <p:anim calcmode="lin" valueType="num">
                                      <p:cBhvr>
                                        <p:cTn id="20" dur="400" decel="100000" fill="hold"/>
                                        <p:tgtEl>
                                          <p:spTgt spid="10"/>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400" decel="100000"/>
                                        <p:tgtEl>
                                          <p:spTgt spid="11"/>
                                        </p:tgtEl>
                                      </p:cBhvr>
                                    </p:animEffect>
                                    <p:anim calcmode="lin" valueType="num">
                                      <p:cBhvr>
                                        <p:cTn id="28" dur="400" decel="100000" fill="hold"/>
                                        <p:tgtEl>
                                          <p:spTgt spid="11"/>
                                        </p:tgtEl>
                                        <p:attrNameLst>
                                          <p:attrName>style.rotation</p:attrName>
                                        </p:attrNameLst>
                                      </p:cBhvr>
                                      <p:tavLst>
                                        <p:tav tm="0">
                                          <p:val>
                                            <p:fltVal val="-90"/>
                                          </p:val>
                                        </p:tav>
                                        <p:tav tm="100000">
                                          <p:val>
                                            <p:fltVal val="0"/>
                                          </p:val>
                                        </p:tav>
                                      </p:tavLst>
                                    </p:anim>
                                    <p:anim calcmode="lin" valueType="num">
                                      <p:cBhvr>
                                        <p:cTn id="29" dur="400" decel="100000" fill="hold"/>
                                        <p:tgtEl>
                                          <p:spTgt spid="11"/>
                                        </p:tgtEl>
                                        <p:attrNameLst>
                                          <p:attrName>ppt_x</p:attrName>
                                        </p:attrNameLst>
                                      </p:cBhvr>
                                      <p:tavLst>
                                        <p:tav tm="0">
                                          <p:val>
                                            <p:strVal val="#ppt_x+0.4"/>
                                          </p:val>
                                        </p:tav>
                                        <p:tav tm="100000">
                                          <p:val>
                                            <p:strVal val="#ppt_x-0.05"/>
                                          </p:val>
                                        </p:tav>
                                      </p:tavLst>
                                    </p:anim>
                                    <p:anim calcmode="lin" valueType="num">
                                      <p:cBhvr>
                                        <p:cTn id="30" dur="400" decel="100000" fill="hold"/>
                                        <p:tgtEl>
                                          <p:spTgt spid="11"/>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par>
                                <p:cTn id="33" presetID="55"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strVal val="#ppt_w*0.7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400" decel="100000"/>
                                        <p:tgtEl>
                                          <p:spTgt spid="12"/>
                                        </p:tgtEl>
                                      </p:cBhvr>
                                    </p:animEffect>
                                    <p:anim calcmode="lin" valueType="num">
                                      <p:cBhvr>
                                        <p:cTn id="43" dur="400" decel="100000" fill="hold"/>
                                        <p:tgtEl>
                                          <p:spTgt spid="12"/>
                                        </p:tgtEl>
                                        <p:attrNameLst>
                                          <p:attrName>style.rotation</p:attrName>
                                        </p:attrNameLst>
                                      </p:cBhvr>
                                      <p:tavLst>
                                        <p:tav tm="0">
                                          <p:val>
                                            <p:fltVal val="-90"/>
                                          </p:val>
                                        </p:tav>
                                        <p:tav tm="100000">
                                          <p:val>
                                            <p:fltVal val="0"/>
                                          </p:val>
                                        </p:tav>
                                      </p:tavLst>
                                    </p:anim>
                                    <p:anim calcmode="lin" valueType="num">
                                      <p:cBhvr>
                                        <p:cTn id="44" dur="400" decel="100000" fill="hold"/>
                                        <p:tgtEl>
                                          <p:spTgt spid="12"/>
                                        </p:tgtEl>
                                        <p:attrNameLst>
                                          <p:attrName>ppt_x</p:attrName>
                                        </p:attrNameLst>
                                      </p:cBhvr>
                                      <p:tavLst>
                                        <p:tav tm="0">
                                          <p:val>
                                            <p:strVal val="#ppt_x+0.4"/>
                                          </p:val>
                                        </p:tav>
                                        <p:tav tm="100000">
                                          <p:val>
                                            <p:strVal val="#ppt_x-0.05"/>
                                          </p:val>
                                        </p:tav>
                                      </p:tavLst>
                                    </p:anim>
                                    <p:anim calcmode="lin" valueType="num">
                                      <p:cBhvr>
                                        <p:cTn id="45" dur="400" decel="100000" fill="hold"/>
                                        <p:tgtEl>
                                          <p:spTgt spid="12"/>
                                        </p:tgtEl>
                                        <p:attrNameLst>
                                          <p:attrName>ppt_y</p:attrName>
                                        </p:attrNameLst>
                                      </p:cBhvr>
                                      <p:tavLst>
                                        <p:tav tm="0">
                                          <p:val>
                                            <p:strVal val="#ppt_y-0.4"/>
                                          </p:val>
                                        </p:tav>
                                        <p:tav tm="100000">
                                          <p:val>
                                            <p:strVal val="#ppt_y+0.1"/>
                                          </p:val>
                                        </p:tav>
                                      </p:tavLst>
                                    </p:anim>
                                    <p:anim calcmode="lin" valueType="num">
                                      <p:cBhvr>
                                        <p:cTn id="46"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47"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120" y="1124262"/>
            <a:ext cx="8124185" cy="4937815"/>
          </a:xfrm>
        </p:spPr>
        <p:txBody>
          <a:bodyPr/>
          <a:lstStyle/>
          <a:p>
            <a:pPr marL="457200" indent="-457200">
              <a:buFont typeface="Wingdings" panose="05000000000000000000" pitchFamily="2" charset="2"/>
              <a:buChar char="p"/>
            </a:pPr>
            <a:r>
              <a:rPr lang="zh-TW" altLang="en-US" sz="2800" dirty="0"/>
              <a:t>所謂應付費用是指屬本期已發生之費用，但因未付現，故尚未入帳之應付未付</a:t>
            </a:r>
            <a:r>
              <a:rPr lang="zh-TW" altLang="en-US" sz="2800" dirty="0" smtClean="0"/>
              <a:t>費用。</a:t>
            </a:r>
            <a:endParaRPr lang="en-US" altLang="zh-TW" sz="2800" dirty="0" smtClean="0"/>
          </a:p>
          <a:p>
            <a:pPr marL="457200" indent="-457200">
              <a:buFont typeface="Wingdings" panose="05000000000000000000" pitchFamily="2" charset="2"/>
              <a:buChar char="p"/>
            </a:pPr>
            <a:r>
              <a:rPr lang="zh-TW" altLang="en-US" sz="2800" dirty="0" smtClean="0"/>
              <a:t>年終</a:t>
            </a:r>
            <a:r>
              <a:rPr lang="zh-TW" altLang="en-US" sz="2800" dirty="0"/>
              <a:t>調整時，須將該筆應付費用認列費用，故其調整分錄為</a:t>
            </a:r>
            <a:r>
              <a:rPr lang="zh-TW" altLang="en-US" sz="2800" dirty="0" smtClean="0"/>
              <a:t>：</a:t>
            </a:r>
            <a:endParaRPr lang="en-US" altLang="zh-TW" sz="2800" dirty="0" smtClean="0"/>
          </a:p>
          <a:p>
            <a:pPr marL="468000">
              <a:spcBef>
                <a:spcPts val="600"/>
              </a:spcBef>
            </a:pPr>
            <a:r>
              <a:rPr lang="zh-TW" altLang="en-US" sz="2800" dirty="0"/>
              <a:t>ＸＸ費用　　　Ｘ</a:t>
            </a:r>
            <a:r>
              <a:rPr lang="zh-TW" altLang="en-US" sz="2800" dirty="0" smtClean="0"/>
              <a:t>Ｘ　　　（</a:t>
            </a:r>
            <a:r>
              <a:rPr lang="zh-TW" altLang="en-US" sz="2800" dirty="0"/>
              <a:t>費損增加</a:t>
            </a:r>
            <a:r>
              <a:rPr lang="zh-TW" altLang="en-US" sz="2800" dirty="0" smtClean="0"/>
              <a:t>）</a:t>
            </a:r>
            <a:endParaRPr lang="en-US" altLang="zh-TW" sz="2800" dirty="0" smtClean="0"/>
          </a:p>
          <a:p>
            <a:pPr marL="468000">
              <a:spcBef>
                <a:spcPts val="600"/>
              </a:spcBef>
            </a:pPr>
            <a:r>
              <a:rPr lang="zh-TW" altLang="en-US" sz="2800" dirty="0"/>
              <a:t>　　應付ＸＸ　　　　ＸＸ（負債增加</a:t>
            </a:r>
            <a:r>
              <a:rPr lang="zh-TW" altLang="en-US" sz="2800" dirty="0" smtClean="0"/>
              <a:t>）</a:t>
            </a:r>
            <a:endParaRPr lang="en-US" altLang="zh-TW" sz="2800" dirty="0" smtClean="0"/>
          </a:p>
          <a:p>
            <a:pPr marL="457200" indent="-457200">
              <a:buFont typeface="Wingdings" panose="05000000000000000000" pitchFamily="2" charset="2"/>
              <a:buChar char="p"/>
            </a:pPr>
            <a:r>
              <a:rPr lang="zh-TW" altLang="en-US" sz="2800" dirty="0"/>
              <a:t>調整時一方面認列費損增加，另一方面增加負債；費損項目於結算時轉入本期損益，負債項目則結轉下期，於支付時再沖銷。</a:t>
            </a:r>
            <a:endParaRPr lang="en-US" altLang="zh-TW" sz="2800" dirty="0" smtClean="0"/>
          </a:p>
          <a:p>
            <a:endParaRPr lang="zh-TW" altLang="en-US" dirty="0"/>
          </a:p>
        </p:txBody>
      </p:sp>
      <p:sp>
        <p:nvSpPr>
          <p:cNvPr id="3" name="標題 2"/>
          <p:cNvSpPr>
            <a:spLocks noGrp="1"/>
          </p:cNvSpPr>
          <p:nvPr>
            <p:ph type="title"/>
          </p:nvPr>
        </p:nvSpPr>
        <p:spPr/>
        <p:txBody>
          <a:bodyPr/>
          <a:lstStyle/>
          <a:p>
            <a:r>
              <a:rPr lang="zh-TW" altLang="en-US" dirty="0"/>
              <a:t>二、應付費用之</a:t>
            </a:r>
            <a:r>
              <a:rPr lang="zh-TW" altLang="en-US" dirty="0" smtClean="0"/>
              <a:t>調整</a:t>
            </a:r>
            <a:endParaRPr lang="zh-TW" altLang="en-US" dirty="0"/>
          </a:p>
        </p:txBody>
      </p:sp>
      <p:sp>
        <p:nvSpPr>
          <p:cNvPr id="4" name="內容版面配置區 3"/>
          <p:cNvSpPr>
            <a:spLocks noGrp="1"/>
          </p:cNvSpPr>
          <p:nvPr>
            <p:ph sz="quarter" idx="11"/>
          </p:nvPr>
        </p:nvSpPr>
        <p:spPr/>
        <p:txBody>
          <a:bodyPr/>
          <a:lstStyle/>
          <a:p>
            <a:r>
              <a:rPr lang="en-US" altLang="zh-TW" dirty="0" smtClean="0"/>
              <a:t>234</a:t>
            </a:r>
            <a:endParaRPr lang="zh-TW" altLang="en-US" dirty="0"/>
          </a:p>
        </p:txBody>
      </p:sp>
    </p:spTree>
    <p:extLst>
      <p:ext uri="{BB962C8B-B14F-4D97-AF65-F5344CB8AC3E}">
        <p14:creationId xmlns:p14="http://schemas.microsoft.com/office/powerpoint/2010/main" val="38831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8</a:t>
            </a:r>
            <a:endParaRPr lang="zh-TW" altLang="en-US" dirty="0"/>
          </a:p>
        </p:txBody>
      </p:sp>
      <p:sp>
        <p:nvSpPr>
          <p:cNvPr id="4" name="內容版面配置區 3"/>
          <p:cNvSpPr>
            <a:spLocks noGrp="1"/>
          </p:cNvSpPr>
          <p:nvPr>
            <p:ph sz="quarter" idx="11"/>
          </p:nvPr>
        </p:nvSpPr>
        <p:spPr/>
        <p:txBody>
          <a:bodyPr/>
          <a:lstStyle/>
          <a:p>
            <a:r>
              <a:rPr lang="en-US" altLang="zh-TW" dirty="0" smtClean="0"/>
              <a:t>234</a:t>
            </a:r>
            <a:endParaRPr lang="zh-TW" altLang="en-US" dirty="0"/>
          </a:p>
        </p:txBody>
      </p:sp>
      <p:sp>
        <p:nvSpPr>
          <p:cNvPr id="16" name="文字方塊 5"/>
          <p:cNvSpPr txBox="1">
            <a:spLocks noChangeArrowheads="1"/>
          </p:cNvSpPr>
          <p:nvPr/>
        </p:nvSpPr>
        <p:spPr bwMode="auto">
          <a:xfrm>
            <a:off x="683568" y="836712"/>
            <a:ext cx="7777162" cy="1073150"/>
          </a:xfrm>
          <a:prstGeom prst="rect">
            <a:avLst/>
          </a:prstGeom>
          <a:noFill/>
          <a:ln w="9525">
            <a:noFill/>
            <a:miter lim="800000"/>
            <a:headEnd/>
            <a:tailEnd/>
          </a:ln>
        </p:spPr>
        <p:txBody>
          <a:bodyPr>
            <a:spAutoFit/>
          </a:bodyPr>
          <a:lstStyle/>
          <a:p>
            <a:pPr algn="just" eaLnBrk="1" hangingPunct="1">
              <a:lnSpc>
                <a:spcPts val="4000"/>
              </a:lnSpc>
            </a:pPr>
            <a:r>
              <a:rPr lang="zh-TW" altLang="en-US" sz="2800" b="1" dirty="0">
                <a:latin typeface="微軟正黑體" pitchFamily="34" charset="-120"/>
                <a:ea typeface="微軟正黑體" pitchFamily="34" charset="-120"/>
              </a:rPr>
              <a:t>公司於每月</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日時支付上個月薪資，至年底止未付之薪資有</a:t>
            </a:r>
            <a:r>
              <a:rPr lang="en-US" altLang="zh-TW" sz="2800" b="1" dirty="0">
                <a:latin typeface="微軟正黑體" pitchFamily="34" charset="-120"/>
                <a:ea typeface="微軟正黑體" pitchFamily="34" charset="-120"/>
              </a:rPr>
              <a:t>$85,000</a:t>
            </a:r>
            <a:r>
              <a:rPr lang="zh-TW" altLang="en-US" sz="2800" b="1" dirty="0">
                <a:latin typeface="微軟正黑體" pitchFamily="34" charset="-120"/>
                <a:ea typeface="微軟正黑體" pitchFamily="34" charset="-120"/>
              </a:rPr>
              <a:t>。</a:t>
            </a:r>
          </a:p>
        </p:txBody>
      </p:sp>
      <p:graphicFrame>
        <p:nvGraphicFramePr>
          <p:cNvPr id="17" name="表格 16"/>
          <p:cNvGraphicFramePr>
            <a:graphicFrameLocks noGrp="1"/>
          </p:cNvGraphicFramePr>
          <p:nvPr>
            <p:extLst>
              <p:ext uri="{D42A27DB-BD31-4B8C-83A1-F6EECF244321}">
                <p14:modId xmlns:p14="http://schemas.microsoft.com/office/powerpoint/2010/main" val="4204748997"/>
              </p:ext>
            </p:extLst>
          </p:nvPr>
        </p:nvGraphicFramePr>
        <p:xfrm>
          <a:off x="755576" y="2060848"/>
          <a:ext cx="7848872" cy="2736850"/>
        </p:xfrm>
        <a:graphic>
          <a:graphicData uri="http://schemas.openxmlformats.org/drawingml/2006/table">
            <a:tbl>
              <a:tblPr/>
              <a:tblGrid>
                <a:gridCol w="2592288">
                  <a:extLst>
                    <a:ext uri="{9D8B030D-6E8A-4147-A177-3AD203B41FA5}">
                      <a16:colId xmlns:a16="http://schemas.microsoft.com/office/drawing/2014/main" xmlns="" val="20000"/>
                    </a:ext>
                  </a:extLst>
                </a:gridCol>
                <a:gridCol w="5256584">
                  <a:extLst>
                    <a:ext uri="{9D8B030D-6E8A-4147-A177-3AD203B41FA5}">
                      <a16:colId xmlns:a16="http://schemas.microsoft.com/office/drawing/2014/main" xmlns="" val="20001"/>
                    </a:ext>
                  </a:extLst>
                </a:gridCol>
              </a:tblGrid>
              <a:tr h="1440447">
                <a:tc>
                  <a:txBody>
                    <a:bodyPr/>
                    <a:lstStyle/>
                    <a:p>
                      <a:pPr>
                        <a:spcAft>
                          <a:spcPts val="0"/>
                        </a:spcAft>
                      </a:pPr>
                      <a:r>
                        <a:rPr lang="en-US" sz="2800" b="1" kern="100" dirty="0">
                          <a:latin typeface="微軟正黑體" pitchFamily="34" charset="-120"/>
                          <a:ea typeface="微軟正黑體" pitchFamily="34" charset="-120"/>
                          <a:cs typeface="細明體"/>
                        </a:rPr>
                        <a:t>12/31</a:t>
                      </a:r>
                      <a:r>
                        <a:rPr lang="zh-TW" sz="2800" b="1" kern="100" dirty="0">
                          <a:latin typeface="微軟正黑體" pitchFamily="34" charset="-120"/>
                          <a:ea typeface="微軟正黑體" pitchFamily="34" charset="-120"/>
                          <a:cs typeface="細明體"/>
                        </a:rPr>
                        <a:t>調整分錄</a:t>
                      </a:r>
                      <a:endParaRPr lang="zh-TW" sz="2800" b="1" kern="100" dirty="0">
                        <a:latin typeface="微軟正黑體" pitchFamily="34" charset="-120"/>
                        <a:ea typeface="微軟正黑體" pitchFamily="34" charset="-120"/>
                        <a:cs typeface="Courier New"/>
                      </a:endParaRPr>
                    </a:p>
                  </a:txBody>
                  <a:tcPr marL="68182" marR="68182"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spcAft>
                          <a:spcPts val="0"/>
                        </a:spcAft>
                      </a:pPr>
                      <a:endParaRPr lang="zh-TW" sz="2800" b="1" kern="100" dirty="0">
                        <a:latin typeface="微軟正黑體" pitchFamily="34" charset="-120"/>
                        <a:ea typeface="微軟正黑體" pitchFamily="34" charset="-120"/>
                        <a:cs typeface="Courier New"/>
                      </a:endParaRPr>
                    </a:p>
                  </a:txBody>
                  <a:tcPr marL="68182" marR="68182"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296403">
                <a:tc>
                  <a:txBody>
                    <a:bodyPr/>
                    <a:lstStyle/>
                    <a:p>
                      <a:pPr algn="ctr">
                        <a:spcAft>
                          <a:spcPts val="0"/>
                        </a:spcAft>
                      </a:pPr>
                      <a:r>
                        <a:rPr lang="zh-TW" sz="2800" b="1" kern="100" dirty="0">
                          <a:latin typeface="微軟正黑體" pitchFamily="34" charset="-120"/>
                          <a:ea typeface="微軟正黑體" pitchFamily="34" charset="-120"/>
                          <a:cs typeface="細明體"/>
                        </a:rPr>
                        <a:t>次年</a:t>
                      </a:r>
                      <a:r>
                        <a:rPr lang="en-US" sz="2800" b="1" kern="100" dirty="0">
                          <a:latin typeface="微軟正黑體" pitchFamily="34" charset="-120"/>
                          <a:ea typeface="微軟正黑體" pitchFamily="34" charset="-120"/>
                          <a:cs typeface="細明體"/>
                        </a:rPr>
                        <a:t>1</a:t>
                      </a:r>
                      <a:r>
                        <a:rPr lang="zh-TW" sz="2800" b="1" kern="100" dirty="0">
                          <a:latin typeface="微軟正黑體" pitchFamily="34" charset="-120"/>
                          <a:ea typeface="微軟正黑體" pitchFamily="34" charset="-120"/>
                          <a:cs typeface="細明體"/>
                        </a:rPr>
                        <a:t>月</a:t>
                      </a:r>
                      <a:r>
                        <a:rPr lang="en-US" sz="2800" b="1" kern="100" dirty="0">
                          <a:latin typeface="微軟正黑體" pitchFamily="34" charset="-120"/>
                          <a:ea typeface="微軟正黑體" pitchFamily="34" charset="-120"/>
                          <a:cs typeface="細明體"/>
                        </a:rPr>
                        <a:t>5</a:t>
                      </a:r>
                      <a:r>
                        <a:rPr lang="zh-TW" sz="2800" b="1" kern="100" dirty="0" smtClean="0">
                          <a:latin typeface="微軟正黑體" pitchFamily="34" charset="-120"/>
                          <a:ea typeface="微軟正黑體" pitchFamily="34" charset="-120"/>
                          <a:cs typeface="細明體"/>
                        </a:rPr>
                        <a:t>日</a:t>
                      </a:r>
                      <a:endParaRPr lang="en-US" altLang="zh-TW" sz="2800" b="1" kern="100" dirty="0" smtClean="0">
                        <a:latin typeface="微軟正黑體" pitchFamily="34" charset="-120"/>
                        <a:ea typeface="微軟正黑體" pitchFamily="34" charset="-120"/>
                        <a:cs typeface="細明體"/>
                      </a:endParaRPr>
                    </a:p>
                    <a:p>
                      <a:pPr algn="ctr">
                        <a:spcAft>
                          <a:spcPts val="0"/>
                        </a:spcAft>
                      </a:pPr>
                      <a:r>
                        <a:rPr lang="zh-TW" sz="2800" b="1" kern="100" dirty="0" smtClean="0">
                          <a:latin typeface="微軟正黑體" pitchFamily="34" charset="-120"/>
                          <a:ea typeface="微軟正黑體" pitchFamily="34" charset="-120"/>
                          <a:cs typeface="細明體"/>
                        </a:rPr>
                        <a:t>支付</a:t>
                      </a:r>
                      <a:r>
                        <a:rPr lang="zh-TW" sz="2800" b="1" kern="100" dirty="0">
                          <a:latin typeface="微軟正黑體" pitchFamily="34" charset="-120"/>
                          <a:ea typeface="微軟正黑體" pitchFamily="34" charset="-120"/>
                          <a:cs typeface="細明體"/>
                        </a:rPr>
                        <a:t>時</a:t>
                      </a:r>
                      <a:endParaRPr lang="zh-TW" sz="2800" b="1" kern="100" dirty="0">
                        <a:latin typeface="微軟正黑體" pitchFamily="34" charset="-120"/>
                        <a:ea typeface="微軟正黑體" pitchFamily="34" charset="-120"/>
                        <a:cs typeface="Courier New"/>
                      </a:endParaRPr>
                    </a:p>
                  </a:txBody>
                  <a:tcPr marL="68182" marR="68182"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spcAft>
                          <a:spcPts val="0"/>
                        </a:spcAft>
                      </a:pPr>
                      <a:endParaRPr lang="zh-TW" sz="2800" b="1" kern="100" dirty="0">
                        <a:latin typeface="微軟正黑體" pitchFamily="34" charset="-120"/>
                        <a:ea typeface="微軟正黑體" pitchFamily="34" charset="-120"/>
                        <a:cs typeface="Courier New"/>
                      </a:endParaRPr>
                    </a:p>
                  </a:txBody>
                  <a:tcPr marL="68182" marR="68182"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18" name="文字方塊 17"/>
          <p:cNvSpPr txBox="1"/>
          <p:nvPr/>
        </p:nvSpPr>
        <p:spPr>
          <a:xfrm>
            <a:off x="3347269" y="2273573"/>
            <a:ext cx="6049267" cy="954107"/>
          </a:xfrm>
          <a:prstGeom prst="rect">
            <a:avLst/>
          </a:prstGeom>
          <a:noFill/>
        </p:spPr>
        <p:txBody>
          <a:bodyPr wrap="square">
            <a:spAutoFit/>
          </a:bodyPr>
          <a:lstStyle/>
          <a:p>
            <a:pPr eaLnBrk="1" hangingPunct="1">
              <a:defRPr/>
            </a:pPr>
            <a:r>
              <a:rPr lang="zh-TW" altLang="zh-TW" sz="2800" b="1" kern="100" spc="-100" dirty="0">
                <a:latin typeface="微軟正黑體" pitchFamily="34" charset="-120"/>
                <a:ea typeface="微軟正黑體" pitchFamily="34" charset="-120"/>
                <a:cs typeface="細明體"/>
              </a:rPr>
              <a:t>薪資支出　</a:t>
            </a:r>
            <a:r>
              <a:rPr lang="en-US" altLang="zh-TW" sz="2800" b="1" kern="100" spc="-100" dirty="0">
                <a:latin typeface="微軟正黑體" pitchFamily="34" charset="-120"/>
                <a:ea typeface="微軟正黑體" pitchFamily="34" charset="-120"/>
                <a:cs typeface="細明體"/>
              </a:rPr>
              <a:t>   85,000          (</a:t>
            </a:r>
            <a:r>
              <a:rPr lang="zh-TW" altLang="zh-TW" sz="2800" b="1" kern="100" spc="-100" dirty="0">
                <a:latin typeface="微軟正黑體" pitchFamily="34" charset="-120"/>
                <a:ea typeface="微軟正黑體" pitchFamily="34" charset="-120"/>
                <a:cs typeface="細明體"/>
              </a:rPr>
              <a:t>費損＋</a:t>
            </a:r>
            <a:r>
              <a:rPr lang="en-US" altLang="zh-TW" sz="2800" b="1" kern="100" spc="-100" dirty="0">
                <a:latin typeface="微軟正黑體" pitchFamily="34" charset="-120"/>
                <a:ea typeface="微軟正黑體" pitchFamily="34" charset="-120"/>
                <a:cs typeface="細明體"/>
              </a:rPr>
              <a:t>)</a:t>
            </a:r>
            <a:br>
              <a:rPr lang="en-US" altLang="zh-TW" sz="2800" b="1" kern="100" spc="-100" dirty="0">
                <a:latin typeface="微軟正黑體" pitchFamily="34" charset="-120"/>
                <a:ea typeface="微軟正黑體" pitchFamily="34" charset="-120"/>
                <a:cs typeface="細明體"/>
              </a:rPr>
            </a:br>
            <a:r>
              <a:rPr lang="zh-TW" altLang="zh-TW" sz="2800" b="1" kern="100" spc="-100" dirty="0">
                <a:latin typeface="微軟正黑體" pitchFamily="34" charset="-120"/>
                <a:ea typeface="微軟正黑體" pitchFamily="34" charset="-120"/>
                <a:cs typeface="細明體"/>
              </a:rPr>
              <a:t>　　應付薪資</a:t>
            </a:r>
            <a:r>
              <a:rPr lang="en-US" altLang="zh-TW" sz="2800" b="1" kern="100" spc="-100" dirty="0">
                <a:latin typeface="微軟正黑體" pitchFamily="34" charset="-120"/>
                <a:ea typeface="微軟正黑體" pitchFamily="34" charset="-120"/>
                <a:cs typeface="細明體"/>
              </a:rPr>
              <a:t>   </a:t>
            </a:r>
            <a:r>
              <a:rPr lang="zh-TW" altLang="zh-TW" sz="2800" b="1" kern="100" spc="-100" dirty="0">
                <a:latin typeface="微軟正黑體" pitchFamily="34" charset="-120"/>
                <a:ea typeface="微軟正黑體" pitchFamily="34" charset="-120"/>
                <a:cs typeface="細明體"/>
              </a:rPr>
              <a:t>　</a:t>
            </a:r>
            <a:r>
              <a:rPr lang="en-US" altLang="zh-TW" sz="2800" b="1" kern="100" spc="-100" dirty="0">
                <a:latin typeface="微軟正黑體" pitchFamily="34" charset="-120"/>
                <a:ea typeface="微軟正黑體" pitchFamily="34" charset="-120"/>
                <a:cs typeface="細明體"/>
              </a:rPr>
              <a:t>85,000 (</a:t>
            </a:r>
            <a:r>
              <a:rPr lang="zh-TW" altLang="zh-TW" sz="2800" b="1" kern="100" spc="-100" dirty="0">
                <a:latin typeface="微軟正黑體" pitchFamily="34" charset="-120"/>
                <a:ea typeface="微軟正黑體" pitchFamily="34" charset="-120"/>
                <a:cs typeface="細明體"/>
              </a:rPr>
              <a:t>負債＋</a:t>
            </a:r>
            <a:r>
              <a:rPr lang="en-US" altLang="zh-TW" sz="2800" b="1" kern="100" spc="-100" dirty="0">
                <a:latin typeface="微軟正黑體" pitchFamily="34" charset="-120"/>
                <a:ea typeface="微軟正黑體" pitchFamily="34" charset="-120"/>
                <a:cs typeface="細明體"/>
              </a:rPr>
              <a:t>)</a:t>
            </a:r>
            <a:endParaRPr lang="zh-TW" altLang="zh-TW" sz="2800" b="1" kern="100" spc="-100" dirty="0">
              <a:latin typeface="微軟正黑體" pitchFamily="34" charset="-120"/>
              <a:ea typeface="微軟正黑體" pitchFamily="34" charset="-120"/>
              <a:cs typeface="Courier New"/>
            </a:endParaRPr>
          </a:p>
        </p:txBody>
      </p:sp>
      <p:sp>
        <p:nvSpPr>
          <p:cNvPr id="20" name="文字方塊 19"/>
          <p:cNvSpPr txBox="1"/>
          <p:nvPr/>
        </p:nvSpPr>
        <p:spPr>
          <a:xfrm>
            <a:off x="3347269" y="3683273"/>
            <a:ext cx="4968875" cy="954088"/>
          </a:xfrm>
          <a:prstGeom prst="rect">
            <a:avLst/>
          </a:prstGeom>
          <a:noFill/>
        </p:spPr>
        <p:txBody>
          <a:bodyPr>
            <a:spAutoFit/>
          </a:bodyPr>
          <a:lstStyle/>
          <a:p>
            <a:pPr eaLnBrk="1" hangingPunct="1">
              <a:spcAft>
                <a:spcPts val="0"/>
              </a:spcAft>
              <a:defRPr/>
            </a:pPr>
            <a:r>
              <a:rPr lang="zh-TW" altLang="zh-TW" sz="2800" b="1" kern="100" dirty="0">
                <a:latin typeface="微軟正黑體" pitchFamily="34" charset="-120"/>
                <a:ea typeface="微軟正黑體" pitchFamily="34" charset="-120"/>
                <a:cs typeface="細明體"/>
              </a:rPr>
              <a:t>應付薪資　</a:t>
            </a:r>
            <a:r>
              <a:rPr lang="en-US" altLang="zh-TW" sz="2800" b="1" kern="100" dirty="0">
                <a:latin typeface="微軟正黑體" pitchFamily="34" charset="-120"/>
                <a:ea typeface="微軟正黑體" pitchFamily="34" charset="-120"/>
                <a:cs typeface="細明體"/>
              </a:rPr>
              <a:t>85,000</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　　現　　金</a:t>
            </a:r>
            <a:r>
              <a:rPr lang="en-US" altLang="zh-TW" sz="2800" b="1" kern="100" dirty="0">
                <a:latin typeface="微軟正黑體" pitchFamily="34" charset="-120"/>
                <a:ea typeface="微軟正黑體" pitchFamily="34" charset="-120"/>
                <a:cs typeface="細明體"/>
              </a:rPr>
              <a:t> </a:t>
            </a:r>
            <a:r>
              <a:rPr lang="zh-TW" altLang="zh-TW" sz="2800" b="1" kern="100" dirty="0">
                <a:latin typeface="微軟正黑體" pitchFamily="34" charset="-120"/>
                <a:ea typeface="微軟正黑體" pitchFamily="34" charset="-120"/>
                <a:cs typeface="細明體"/>
              </a:rPr>
              <a:t>　</a:t>
            </a:r>
            <a:r>
              <a:rPr lang="en-US" altLang="zh-TW" sz="2800" b="1" kern="100" dirty="0">
                <a:latin typeface="微軟正黑體" pitchFamily="34" charset="-120"/>
                <a:ea typeface="微軟正黑體" pitchFamily="34" charset="-120"/>
                <a:cs typeface="細明體"/>
              </a:rPr>
              <a:t>85,000</a:t>
            </a:r>
            <a:endParaRPr lang="zh-TW" altLang="zh-TW" sz="2800" b="1" kern="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126931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9</a:t>
            </a:r>
            <a:endParaRPr lang="zh-TW" altLang="en-US" dirty="0"/>
          </a:p>
        </p:txBody>
      </p:sp>
      <p:sp>
        <p:nvSpPr>
          <p:cNvPr id="4" name="內容版面配置區 3"/>
          <p:cNvSpPr>
            <a:spLocks noGrp="1"/>
          </p:cNvSpPr>
          <p:nvPr>
            <p:ph sz="quarter" idx="11"/>
          </p:nvPr>
        </p:nvSpPr>
        <p:spPr/>
        <p:txBody>
          <a:bodyPr/>
          <a:lstStyle/>
          <a:p>
            <a:r>
              <a:rPr lang="en-US" altLang="zh-TW" dirty="0" smtClean="0"/>
              <a:t>235</a:t>
            </a:r>
            <a:endParaRPr lang="zh-TW" altLang="en-US" dirty="0"/>
          </a:p>
        </p:txBody>
      </p:sp>
      <p:sp>
        <p:nvSpPr>
          <p:cNvPr id="5" name="文字方塊 5"/>
          <p:cNvSpPr txBox="1">
            <a:spLocks noChangeArrowheads="1"/>
          </p:cNvSpPr>
          <p:nvPr/>
        </p:nvSpPr>
        <p:spPr bwMode="auto">
          <a:xfrm>
            <a:off x="683568" y="788566"/>
            <a:ext cx="7777162" cy="954087"/>
          </a:xfrm>
          <a:prstGeom prst="rect">
            <a:avLst/>
          </a:prstGeom>
          <a:noFill/>
          <a:ln w="9525">
            <a:noFill/>
            <a:miter lim="800000"/>
            <a:headEnd/>
            <a:tailEnd/>
          </a:ln>
        </p:spPr>
        <p:txBody>
          <a:bodyPr>
            <a:spAutoFit/>
          </a:bodyPr>
          <a:lstStyle/>
          <a:p>
            <a:pPr algn="just" eaLnBrk="1" hangingPunct="1"/>
            <a:r>
              <a:rPr lang="en-US" altLang="zh-TW" sz="2800" b="1" dirty="0">
                <a:latin typeface="微軟正黑體" pitchFamily="34" charset="-120"/>
                <a:ea typeface="微軟正黑體" pitchFamily="34" charset="-120"/>
              </a:rPr>
              <a:t>11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日開立</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個月期本票</a:t>
            </a:r>
            <a:r>
              <a:rPr lang="en-US" altLang="zh-TW" sz="2800" b="1" dirty="0">
                <a:latin typeface="微軟正黑體" pitchFamily="34" charset="-120"/>
                <a:ea typeface="微軟正黑體" pitchFamily="34" charset="-120"/>
              </a:rPr>
              <a:t>$100,000</a:t>
            </a:r>
            <a:r>
              <a:rPr lang="zh-TW" altLang="en-US" sz="2800" b="1" dirty="0">
                <a:latin typeface="微軟正黑體" pitchFamily="34" charset="-120"/>
                <a:ea typeface="微軟正黑體" pitchFamily="34" charset="-120"/>
              </a:rPr>
              <a:t>，附月息一分，償還貨欠。</a:t>
            </a:r>
          </a:p>
        </p:txBody>
      </p:sp>
      <p:graphicFrame>
        <p:nvGraphicFramePr>
          <p:cNvPr id="6" name="表格 5"/>
          <p:cNvGraphicFramePr>
            <a:graphicFrameLocks noGrp="1"/>
          </p:cNvGraphicFramePr>
          <p:nvPr>
            <p:extLst>
              <p:ext uri="{D42A27DB-BD31-4B8C-83A1-F6EECF244321}">
                <p14:modId xmlns:p14="http://schemas.microsoft.com/office/powerpoint/2010/main" val="571258913"/>
              </p:ext>
            </p:extLst>
          </p:nvPr>
        </p:nvGraphicFramePr>
        <p:xfrm>
          <a:off x="755576" y="1844824"/>
          <a:ext cx="8037378" cy="4911885"/>
        </p:xfrm>
        <a:graphic>
          <a:graphicData uri="http://schemas.openxmlformats.org/drawingml/2006/table">
            <a:tbl>
              <a:tblPr/>
              <a:tblGrid>
                <a:gridCol w="1821178">
                  <a:extLst>
                    <a:ext uri="{9D8B030D-6E8A-4147-A177-3AD203B41FA5}">
                      <a16:colId xmlns:a16="http://schemas.microsoft.com/office/drawing/2014/main" xmlns="" val="20000"/>
                    </a:ext>
                  </a:extLst>
                </a:gridCol>
                <a:gridCol w="6216200">
                  <a:extLst>
                    <a:ext uri="{9D8B030D-6E8A-4147-A177-3AD203B41FA5}">
                      <a16:colId xmlns:a16="http://schemas.microsoft.com/office/drawing/2014/main" xmlns="" val="20001"/>
                    </a:ext>
                  </a:extLst>
                </a:gridCol>
              </a:tblGrid>
              <a:tr h="1136286">
                <a:tc>
                  <a:txBody>
                    <a:bodyPr/>
                    <a:lstStyle/>
                    <a:p>
                      <a:pPr algn="ctr">
                        <a:spcAft>
                          <a:spcPts val="0"/>
                        </a:spcAft>
                      </a:pPr>
                      <a:r>
                        <a:rPr lang="en-US" sz="2800" b="1" kern="100" dirty="0" smtClean="0">
                          <a:latin typeface="微軟正黑體" pitchFamily="34" charset="-120"/>
                          <a:ea typeface="微軟正黑體" pitchFamily="34" charset="-120"/>
                          <a:cs typeface="細明體"/>
                        </a:rPr>
                        <a:t>11/1</a:t>
                      </a:r>
                      <a:br>
                        <a:rPr lang="en-US" sz="2800" b="1" kern="100" dirty="0" smtClean="0">
                          <a:latin typeface="微軟正黑體" pitchFamily="34" charset="-120"/>
                          <a:ea typeface="微軟正黑體" pitchFamily="34" charset="-120"/>
                          <a:cs typeface="細明體"/>
                        </a:rPr>
                      </a:br>
                      <a:r>
                        <a:rPr lang="zh-TW" sz="2800" b="1" kern="100" dirty="0" smtClean="0">
                          <a:latin typeface="微軟正黑體" pitchFamily="34" charset="-120"/>
                          <a:ea typeface="微軟正黑體" pitchFamily="34" charset="-120"/>
                          <a:cs typeface="細明體"/>
                        </a:rPr>
                        <a:t>分錄</a:t>
                      </a:r>
                      <a:endParaRPr lang="zh-TW" sz="2800" b="1" kern="100" dirty="0">
                        <a:latin typeface="微軟正黑體" pitchFamily="34" charset="-120"/>
                        <a:ea typeface="微軟正黑體" pitchFamily="34" charset="-120"/>
                        <a:cs typeface="Courier New"/>
                      </a:endParaRPr>
                    </a:p>
                  </a:txBody>
                  <a:tcPr marL="68182" marR="68182"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spcAft>
                          <a:spcPts val="0"/>
                        </a:spcAft>
                      </a:pPr>
                      <a:endParaRPr lang="zh-TW" sz="2800" b="1" kern="100" dirty="0">
                        <a:latin typeface="微軟正黑體" pitchFamily="34" charset="-120"/>
                        <a:ea typeface="微軟正黑體" pitchFamily="34" charset="-120"/>
                        <a:cs typeface="Courier New"/>
                      </a:endParaRPr>
                    </a:p>
                  </a:txBody>
                  <a:tcPr marL="68182" marR="68182"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75599">
                <a:tc>
                  <a:txBody>
                    <a:bodyPr/>
                    <a:lstStyle/>
                    <a:p>
                      <a:pPr algn="ctr">
                        <a:spcAft>
                          <a:spcPts val="0"/>
                        </a:spcAft>
                      </a:pPr>
                      <a:r>
                        <a:rPr lang="en-US" sz="2800" b="1" kern="100" dirty="0" smtClean="0">
                          <a:latin typeface="微軟正黑體" pitchFamily="34" charset="-120"/>
                          <a:ea typeface="微軟正黑體" pitchFamily="34" charset="-120"/>
                          <a:cs typeface="細明體"/>
                        </a:rPr>
                        <a:t>12/31</a:t>
                      </a:r>
                      <a:br>
                        <a:rPr lang="en-US" sz="2800" b="1" kern="100" dirty="0" smtClean="0">
                          <a:latin typeface="微軟正黑體" pitchFamily="34" charset="-120"/>
                          <a:ea typeface="微軟正黑體" pitchFamily="34" charset="-120"/>
                          <a:cs typeface="細明體"/>
                        </a:rPr>
                      </a:br>
                      <a:r>
                        <a:rPr lang="zh-TW" sz="2800" b="1" kern="100" dirty="0" smtClean="0">
                          <a:latin typeface="微軟正黑體" pitchFamily="34" charset="-120"/>
                          <a:ea typeface="微軟正黑體" pitchFamily="34" charset="-120"/>
                          <a:cs typeface="細明體"/>
                        </a:rPr>
                        <a:t>調整</a:t>
                      </a:r>
                      <a:r>
                        <a:rPr lang="en-US" altLang="zh-TW" sz="2800" b="1" kern="100" dirty="0" smtClean="0">
                          <a:latin typeface="微軟正黑體" pitchFamily="34" charset="-120"/>
                          <a:ea typeface="微軟正黑體" pitchFamily="34" charset="-120"/>
                          <a:cs typeface="細明體"/>
                        </a:rPr>
                        <a:t/>
                      </a:r>
                      <a:br>
                        <a:rPr lang="en-US" altLang="zh-TW" sz="2800" b="1" kern="100" dirty="0" smtClean="0">
                          <a:latin typeface="微軟正黑體" pitchFamily="34" charset="-120"/>
                          <a:ea typeface="微軟正黑體" pitchFamily="34" charset="-120"/>
                          <a:cs typeface="細明體"/>
                        </a:rPr>
                      </a:br>
                      <a:r>
                        <a:rPr lang="zh-TW" sz="2800" b="1" kern="100" dirty="0" smtClean="0">
                          <a:latin typeface="微軟正黑體" pitchFamily="34" charset="-120"/>
                          <a:ea typeface="微軟正黑體" pitchFamily="34" charset="-120"/>
                          <a:cs typeface="細明體"/>
                        </a:rPr>
                        <a:t>分錄</a:t>
                      </a:r>
                      <a:endParaRPr lang="zh-TW" sz="2800" b="1" kern="100" dirty="0">
                        <a:latin typeface="微軟正黑體" pitchFamily="34" charset="-120"/>
                        <a:ea typeface="微軟正黑體" pitchFamily="34" charset="-120"/>
                        <a:cs typeface="Courier New"/>
                      </a:endParaRPr>
                    </a:p>
                  </a:txBody>
                  <a:tcPr marL="68182" marR="68182"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spcAft>
                          <a:spcPts val="0"/>
                        </a:spcAft>
                      </a:pPr>
                      <a:endParaRPr lang="zh-TW" sz="2800" b="1" kern="100" dirty="0">
                        <a:latin typeface="微軟正黑體" pitchFamily="34" charset="-120"/>
                        <a:ea typeface="微軟正黑體" pitchFamily="34" charset="-120"/>
                        <a:cs typeface="Courier New"/>
                      </a:endParaRPr>
                    </a:p>
                  </a:txBody>
                  <a:tcPr marL="68182" marR="68182"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7" name="文字方塊 6"/>
          <p:cNvSpPr txBox="1"/>
          <p:nvPr/>
        </p:nvSpPr>
        <p:spPr>
          <a:xfrm>
            <a:off x="2579167" y="1989513"/>
            <a:ext cx="6241305" cy="954107"/>
          </a:xfrm>
          <a:prstGeom prst="rect">
            <a:avLst/>
          </a:prstGeom>
          <a:noFill/>
        </p:spPr>
        <p:txBody>
          <a:bodyPr wrap="square">
            <a:spAutoFit/>
          </a:bodyPr>
          <a:lstStyle/>
          <a:p>
            <a:pPr eaLnBrk="1" hangingPunct="1">
              <a:defRPr/>
            </a:pPr>
            <a:r>
              <a:rPr lang="zh-TW" altLang="zh-TW" sz="2800" b="1" kern="100" dirty="0">
                <a:latin typeface="微軟正黑體" pitchFamily="34" charset="-120"/>
                <a:ea typeface="微軟正黑體" pitchFamily="34" charset="-120"/>
                <a:cs typeface="細明體"/>
              </a:rPr>
              <a:t>應付帳款　　</a:t>
            </a:r>
            <a:r>
              <a:rPr lang="en-US" altLang="zh-TW" sz="2800" b="1" kern="100" dirty="0">
                <a:latin typeface="微軟正黑體" pitchFamily="34" charset="-120"/>
                <a:ea typeface="微軟正黑體" pitchFamily="34" charset="-120"/>
                <a:cs typeface="細明體"/>
              </a:rPr>
              <a:t> 100,000           (</a:t>
            </a:r>
            <a:r>
              <a:rPr lang="zh-TW" altLang="zh-TW" sz="2800" b="1" kern="100" dirty="0">
                <a:latin typeface="微軟正黑體" pitchFamily="34" charset="-120"/>
                <a:ea typeface="微軟正黑體" pitchFamily="34" charset="-120"/>
                <a:cs typeface="細明體"/>
              </a:rPr>
              <a:t>負債－</a:t>
            </a:r>
            <a:r>
              <a:rPr lang="en-US" altLang="zh-TW" sz="2800" b="1" kern="100" dirty="0">
                <a:latin typeface="微軟正黑體" pitchFamily="34" charset="-120"/>
                <a:ea typeface="微軟正黑體" pitchFamily="34" charset="-120"/>
                <a:cs typeface="細明體"/>
              </a:rPr>
              <a:t>)</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　　應付票據　　</a:t>
            </a:r>
            <a:r>
              <a:rPr lang="en-US" altLang="zh-TW" sz="2800" b="1" kern="100" dirty="0">
                <a:latin typeface="微軟正黑體" pitchFamily="34" charset="-120"/>
                <a:ea typeface="微軟正黑體" pitchFamily="34" charset="-120"/>
                <a:cs typeface="細明體"/>
              </a:rPr>
              <a:t>  100,000  (</a:t>
            </a:r>
            <a:r>
              <a:rPr lang="zh-TW" altLang="zh-TW" sz="2800" b="1" kern="100" dirty="0">
                <a:latin typeface="微軟正黑體" pitchFamily="34" charset="-120"/>
                <a:ea typeface="微軟正黑體" pitchFamily="34" charset="-120"/>
                <a:cs typeface="細明體"/>
              </a:rPr>
              <a:t>負債＋</a:t>
            </a:r>
            <a:r>
              <a:rPr lang="en-US" altLang="zh-TW" sz="2800" b="1" kern="100" dirty="0">
                <a:latin typeface="微軟正黑體" pitchFamily="34" charset="-120"/>
                <a:ea typeface="微軟正黑體" pitchFamily="34" charset="-120"/>
                <a:cs typeface="細明體"/>
              </a:rPr>
              <a:t>)</a:t>
            </a:r>
            <a:endParaRPr lang="zh-TW" altLang="en-US" sz="2800" b="1" dirty="0"/>
          </a:p>
        </p:txBody>
      </p:sp>
      <p:sp>
        <p:nvSpPr>
          <p:cNvPr id="8" name="文字方塊 7"/>
          <p:cNvSpPr txBox="1"/>
          <p:nvPr/>
        </p:nvSpPr>
        <p:spPr>
          <a:xfrm>
            <a:off x="2579167" y="3200777"/>
            <a:ext cx="6241305" cy="3108543"/>
          </a:xfrm>
          <a:prstGeom prst="rect">
            <a:avLst/>
          </a:prstGeom>
          <a:noFill/>
        </p:spPr>
        <p:txBody>
          <a:bodyPr wrap="square">
            <a:spAutoFit/>
          </a:bodyPr>
          <a:lstStyle/>
          <a:p>
            <a:pPr eaLnBrk="1" hangingPunct="1">
              <a:spcBef>
                <a:spcPts val="600"/>
              </a:spcBef>
              <a:defRPr/>
            </a:pPr>
            <a:r>
              <a:rPr lang="zh-TW" altLang="zh-TW" sz="2800" b="1" kern="100" dirty="0">
                <a:latin typeface="微軟正黑體" pitchFamily="34" charset="-120"/>
                <a:ea typeface="微軟正黑體" pitchFamily="34" charset="-120"/>
                <a:cs typeface="細明體"/>
              </a:rPr>
              <a:t>年底時，由於該票據附息，故須調整應付利息。</a:t>
            </a:r>
            <a:r>
              <a:rPr lang="en-US" altLang="zh-TW" sz="2800" b="1" kern="100" dirty="0">
                <a:latin typeface="微軟正黑體" pitchFamily="34" charset="-120"/>
                <a:ea typeface="微軟正黑體" pitchFamily="34" charset="-120"/>
                <a:cs typeface="細明體"/>
              </a:rPr>
              <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分析：</a:t>
            </a:r>
            <a:r>
              <a:rPr lang="en-US" altLang="zh-TW" sz="2800" b="1" kern="100" dirty="0">
                <a:latin typeface="微軟正黑體" pitchFamily="34" charset="-120"/>
                <a:ea typeface="微軟正黑體" pitchFamily="34" charset="-120"/>
                <a:cs typeface="細明體"/>
              </a:rPr>
              <a:t>11/1</a:t>
            </a:r>
            <a:r>
              <a:rPr lang="zh-TW" altLang="zh-TW" sz="2800" b="1" kern="100" dirty="0">
                <a:latin typeface="微軟正黑體" pitchFamily="34" charset="-120"/>
                <a:ea typeface="微軟正黑體" pitchFamily="34" charset="-120"/>
                <a:cs typeface="細明體"/>
              </a:rPr>
              <a:t>～</a:t>
            </a:r>
            <a:r>
              <a:rPr lang="en-US" altLang="zh-TW" sz="2800" b="1" kern="100" dirty="0">
                <a:latin typeface="微軟正黑體" pitchFamily="34" charset="-120"/>
                <a:ea typeface="微軟正黑體" pitchFamily="34" charset="-120"/>
                <a:cs typeface="細明體"/>
              </a:rPr>
              <a:t>12/31</a:t>
            </a:r>
            <a:r>
              <a:rPr lang="zh-TW" altLang="zh-TW" sz="2800" b="1" kern="100" dirty="0">
                <a:latin typeface="微軟正黑體" pitchFamily="34" charset="-120"/>
                <a:ea typeface="微軟正黑體" pitchFamily="34" charset="-120"/>
                <a:cs typeface="細明體"/>
              </a:rPr>
              <a:t>二個月利息為</a:t>
            </a:r>
            <a:r>
              <a:rPr lang="en-US" altLang="zh-TW" sz="2800" b="1" kern="100" dirty="0">
                <a:latin typeface="微軟正黑體" pitchFamily="34" charset="-120"/>
                <a:ea typeface="微軟正黑體" pitchFamily="34" charset="-120"/>
                <a:cs typeface="細明體"/>
              </a:rPr>
              <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　　　</a:t>
            </a:r>
            <a:r>
              <a:rPr lang="en-US" altLang="zh-TW" sz="2800" b="1" kern="100" dirty="0">
                <a:latin typeface="微軟正黑體" pitchFamily="34" charset="-120"/>
                <a:ea typeface="微軟正黑體" pitchFamily="34" charset="-120"/>
                <a:cs typeface="細明體"/>
              </a:rPr>
              <a:t>$100,000</a:t>
            </a:r>
            <a:r>
              <a:rPr lang="zh-TW" altLang="zh-TW" sz="2800" b="1" kern="100" dirty="0">
                <a:latin typeface="微軟正黑體" pitchFamily="34" charset="-120"/>
                <a:ea typeface="微軟正黑體" pitchFamily="34" charset="-120"/>
                <a:cs typeface="細明體"/>
              </a:rPr>
              <a:t>×</a:t>
            </a:r>
            <a:r>
              <a:rPr lang="en-US" altLang="zh-TW" sz="2800" b="1" kern="100" dirty="0">
                <a:latin typeface="微軟正黑體" pitchFamily="34" charset="-120"/>
                <a:ea typeface="微軟正黑體" pitchFamily="34" charset="-120"/>
                <a:cs typeface="細明體"/>
              </a:rPr>
              <a:t>0.01</a:t>
            </a:r>
            <a:r>
              <a:rPr lang="zh-TW" altLang="zh-TW" sz="2800" b="1" kern="100" dirty="0">
                <a:latin typeface="微軟正黑體" pitchFamily="34" charset="-120"/>
                <a:ea typeface="微軟正黑體" pitchFamily="34" charset="-120"/>
                <a:cs typeface="細明體"/>
              </a:rPr>
              <a:t>×</a:t>
            </a:r>
            <a:r>
              <a:rPr lang="en-US" altLang="zh-TW" sz="2800" b="1" kern="100" dirty="0">
                <a:latin typeface="微軟正黑體" pitchFamily="34" charset="-120"/>
                <a:ea typeface="微軟正黑體" pitchFamily="34" charset="-120"/>
                <a:cs typeface="細明體"/>
              </a:rPr>
              <a:t>2</a:t>
            </a:r>
            <a:r>
              <a:rPr lang="zh-TW" altLang="zh-TW" sz="2800" b="1" kern="100" dirty="0">
                <a:latin typeface="微軟正黑體" pitchFamily="34" charset="-120"/>
                <a:ea typeface="微軟正黑體" pitchFamily="34" charset="-120"/>
                <a:cs typeface="細明體"/>
              </a:rPr>
              <a:t>＝</a:t>
            </a:r>
            <a:r>
              <a:rPr lang="en-US" altLang="zh-TW" sz="2800" b="1" kern="100" dirty="0">
                <a:latin typeface="微軟正黑體" pitchFamily="34" charset="-120"/>
                <a:ea typeface="微軟正黑體" pitchFamily="34" charset="-120"/>
                <a:cs typeface="細明體"/>
              </a:rPr>
              <a:t>$2,000</a:t>
            </a:r>
            <a:br>
              <a:rPr lang="en-US" altLang="zh-TW" sz="2800" b="1" kern="100" dirty="0">
                <a:latin typeface="微軟正黑體" pitchFamily="34" charset="-120"/>
                <a:ea typeface="微軟正黑體" pitchFamily="34" charset="-120"/>
                <a:cs typeface="細明體"/>
              </a:rPr>
            </a:br>
            <a:r>
              <a:rPr lang="en-US" altLang="zh-TW" sz="2800" b="1" kern="100" dirty="0">
                <a:latin typeface="微軟正黑體" pitchFamily="34" charset="-120"/>
                <a:ea typeface="微軟正黑體" pitchFamily="34" charset="-120"/>
                <a:cs typeface="細明體"/>
              </a:rPr>
              <a:t>            (</a:t>
            </a:r>
            <a:r>
              <a:rPr lang="zh-TW" altLang="zh-TW" sz="2800" b="1" kern="100" dirty="0">
                <a:latin typeface="微軟正黑體" pitchFamily="34" charset="-120"/>
                <a:ea typeface="微軟正黑體" pitchFamily="34" charset="-120"/>
                <a:cs typeface="細明體"/>
              </a:rPr>
              <a:t>月息一分＝</a:t>
            </a:r>
            <a:r>
              <a:rPr lang="en-US" altLang="zh-TW" sz="2800" b="1" kern="100" dirty="0">
                <a:latin typeface="微軟正黑體" pitchFamily="34" charset="-120"/>
                <a:ea typeface="微軟正黑體" pitchFamily="34" charset="-120"/>
                <a:cs typeface="細明體"/>
              </a:rPr>
              <a:t>1%</a:t>
            </a:r>
            <a:r>
              <a:rPr lang="zh-TW" altLang="zh-TW" sz="2800" b="1" kern="100" dirty="0">
                <a:latin typeface="微軟正黑體" pitchFamily="34" charset="-120"/>
                <a:ea typeface="微軟正黑體" pitchFamily="34" charset="-120"/>
                <a:cs typeface="細明體"/>
              </a:rPr>
              <a:t>＝</a:t>
            </a:r>
            <a:r>
              <a:rPr lang="en-US" altLang="zh-TW" sz="2800" b="1" kern="100" dirty="0">
                <a:latin typeface="微軟正黑體" pitchFamily="34" charset="-120"/>
                <a:ea typeface="微軟正黑體" pitchFamily="34" charset="-120"/>
                <a:cs typeface="細明體"/>
              </a:rPr>
              <a:t>0.01)</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利息費用　　　　</a:t>
            </a:r>
            <a:r>
              <a:rPr lang="en-US" altLang="zh-TW" sz="2800" b="1" kern="100" dirty="0">
                <a:latin typeface="微軟正黑體" pitchFamily="34" charset="-120"/>
                <a:ea typeface="微軟正黑體" pitchFamily="34" charset="-120"/>
                <a:cs typeface="細明體"/>
              </a:rPr>
              <a:t>  2,000</a:t>
            </a:r>
            <a:br>
              <a:rPr lang="en-US" altLang="zh-TW" sz="2800" b="1" kern="100" dirty="0">
                <a:latin typeface="微軟正黑體" pitchFamily="34" charset="-120"/>
                <a:ea typeface="微軟正黑體" pitchFamily="34" charset="-120"/>
                <a:cs typeface="細明體"/>
              </a:rPr>
            </a:br>
            <a:r>
              <a:rPr lang="zh-TW" altLang="zh-TW" sz="2800" b="1" kern="100" dirty="0">
                <a:latin typeface="微軟正黑體" pitchFamily="34" charset="-120"/>
                <a:ea typeface="微軟正黑體" pitchFamily="34" charset="-120"/>
                <a:cs typeface="細明體"/>
              </a:rPr>
              <a:t>　　應付利息　　　　　　</a:t>
            </a:r>
            <a:r>
              <a:rPr lang="en-US" altLang="zh-TW" sz="2800" b="1" kern="100" dirty="0">
                <a:latin typeface="微軟正黑體" pitchFamily="34" charset="-120"/>
                <a:ea typeface="微軟正黑體" pitchFamily="34" charset="-120"/>
                <a:cs typeface="細明體"/>
              </a:rPr>
              <a:t>  2,000</a:t>
            </a:r>
            <a:endParaRPr lang="zh-TW" altLang="en-US" sz="2800" b="1" dirty="0"/>
          </a:p>
        </p:txBody>
      </p:sp>
    </p:spTree>
    <p:extLst>
      <p:ext uri="{BB962C8B-B14F-4D97-AF65-F5344CB8AC3E}">
        <p14:creationId xmlns:p14="http://schemas.microsoft.com/office/powerpoint/2010/main" val="7833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ppt_w*0.7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a:t>9</a:t>
            </a:r>
            <a:endParaRPr lang="zh-TW" altLang="en-US" dirty="0"/>
          </a:p>
        </p:txBody>
      </p:sp>
      <p:sp>
        <p:nvSpPr>
          <p:cNvPr id="4" name="內容版面配置區 3"/>
          <p:cNvSpPr>
            <a:spLocks noGrp="1"/>
          </p:cNvSpPr>
          <p:nvPr>
            <p:ph sz="quarter" idx="11"/>
          </p:nvPr>
        </p:nvSpPr>
        <p:spPr/>
        <p:txBody>
          <a:bodyPr/>
          <a:lstStyle/>
          <a:p>
            <a:r>
              <a:rPr lang="en-US" altLang="zh-TW" dirty="0" smtClean="0"/>
              <a:t>235</a:t>
            </a:r>
            <a:endParaRPr lang="zh-TW" altLang="en-US" dirty="0"/>
          </a:p>
        </p:txBody>
      </p:sp>
      <p:sp>
        <p:nvSpPr>
          <p:cNvPr id="5" name="文字方塊 5"/>
          <p:cNvSpPr txBox="1">
            <a:spLocks noChangeArrowheads="1"/>
          </p:cNvSpPr>
          <p:nvPr/>
        </p:nvSpPr>
        <p:spPr bwMode="auto">
          <a:xfrm>
            <a:off x="683568" y="788566"/>
            <a:ext cx="7777162" cy="954087"/>
          </a:xfrm>
          <a:prstGeom prst="rect">
            <a:avLst/>
          </a:prstGeom>
          <a:noFill/>
          <a:ln w="9525">
            <a:noFill/>
            <a:miter lim="800000"/>
            <a:headEnd/>
            <a:tailEnd/>
          </a:ln>
        </p:spPr>
        <p:txBody>
          <a:bodyPr>
            <a:spAutoFit/>
          </a:bodyPr>
          <a:lstStyle/>
          <a:p>
            <a:pPr algn="just" eaLnBrk="1" hangingPunct="1"/>
            <a:r>
              <a:rPr lang="en-US" altLang="zh-TW" sz="2800" b="1" dirty="0">
                <a:latin typeface="微軟正黑體" pitchFamily="34" charset="-120"/>
                <a:ea typeface="微軟正黑體" pitchFamily="34" charset="-120"/>
              </a:rPr>
              <a:t>11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日開立</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個月期本票</a:t>
            </a:r>
            <a:r>
              <a:rPr lang="en-US" altLang="zh-TW" sz="2800" b="1" dirty="0">
                <a:latin typeface="微軟正黑體" pitchFamily="34" charset="-120"/>
                <a:ea typeface="微軟正黑體" pitchFamily="34" charset="-120"/>
              </a:rPr>
              <a:t>$100,000</a:t>
            </a:r>
            <a:r>
              <a:rPr lang="zh-TW" altLang="en-US" sz="2800" b="1" dirty="0">
                <a:latin typeface="微軟正黑體" pitchFamily="34" charset="-120"/>
                <a:ea typeface="微軟正黑體" pitchFamily="34" charset="-120"/>
              </a:rPr>
              <a:t>，附月息一分，償還貨欠。</a:t>
            </a:r>
          </a:p>
        </p:txBody>
      </p:sp>
      <p:graphicFrame>
        <p:nvGraphicFramePr>
          <p:cNvPr id="6" name="表格 5"/>
          <p:cNvGraphicFramePr>
            <a:graphicFrameLocks noGrp="1"/>
          </p:cNvGraphicFramePr>
          <p:nvPr>
            <p:extLst>
              <p:ext uri="{D42A27DB-BD31-4B8C-83A1-F6EECF244321}">
                <p14:modId xmlns:p14="http://schemas.microsoft.com/office/powerpoint/2010/main" val="1827515070"/>
              </p:ext>
            </p:extLst>
          </p:nvPr>
        </p:nvGraphicFramePr>
        <p:xfrm>
          <a:off x="755576" y="1844824"/>
          <a:ext cx="8037378" cy="2952328"/>
        </p:xfrm>
        <a:graphic>
          <a:graphicData uri="http://schemas.openxmlformats.org/drawingml/2006/table">
            <a:tbl>
              <a:tblPr/>
              <a:tblGrid>
                <a:gridCol w="1821178">
                  <a:extLst>
                    <a:ext uri="{9D8B030D-6E8A-4147-A177-3AD203B41FA5}">
                      <a16:colId xmlns:a16="http://schemas.microsoft.com/office/drawing/2014/main" xmlns="" val="20000"/>
                    </a:ext>
                  </a:extLst>
                </a:gridCol>
                <a:gridCol w="6216200">
                  <a:extLst>
                    <a:ext uri="{9D8B030D-6E8A-4147-A177-3AD203B41FA5}">
                      <a16:colId xmlns:a16="http://schemas.microsoft.com/office/drawing/2014/main" xmlns="" val="20001"/>
                    </a:ext>
                  </a:extLst>
                </a:gridCol>
              </a:tblGrid>
              <a:tr h="2952328">
                <a:tc>
                  <a:txBody>
                    <a:bodyPr/>
                    <a:lstStyle/>
                    <a:p>
                      <a:pPr algn="ctr">
                        <a:spcAft>
                          <a:spcPts val="0"/>
                        </a:spcAft>
                      </a:pPr>
                      <a:r>
                        <a:rPr lang="zh-TW" altLang="zh-TW" sz="2800" b="1" kern="100" dirty="0" smtClean="0">
                          <a:latin typeface="微軟正黑體" pitchFamily="34" charset="-120"/>
                          <a:ea typeface="微軟正黑體" pitchFamily="34" charset="-120"/>
                          <a:cs typeface="細明體"/>
                        </a:rPr>
                        <a:t>次年</a:t>
                      </a:r>
                      <a:r>
                        <a:rPr lang="en-US" altLang="zh-TW" sz="2800" b="1" kern="100" dirty="0" smtClean="0">
                          <a:latin typeface="微軟正黑體" pitchFamily="34" charset="-120"/>
                          <a:ea typeface="微軟正黑體" pitchFamily="34" charset="-120"/>
                          <a:cs typeface="細明體"/>
                        </a:rPr>
                        <a:t>2/1</a:t>
                      </a:r>
                      <a:br>
                        <a:rPr lang="en-US" altLang="zh-TW" sz="2800" b="1" kern="100" dirty="0" smtClean="0">
                          <a:latin typeface="微軟正黑體" pitchFamily="34" charset="-120"/>
                          <a:ea typeface="微軟正黑體" pitchFamily="34" charset="-120"/>
                          <a:cs typeface="細明體"/>
                        </a:rPr>
                      </a:br>
                      <a:r>
                        <a:rPr lang="zh-TW" altLang="zh-TW" sz="2800" b="1" kern="100" dirty="0" smtClean="0">
                          <a:latin typeface="微軟正黑體" pitchFamily="34" charset="-120"/>
                          <a:ea typeface="微軟正黑體" pitchFamily="34" charset="-120"/>
                          <a:cs typeface="細明體"/>
                        </a:rPr>
                        <a:t>到期日</a:t>
                      </a:r>
                      <a:r>
                        <a:rPr lang="en-US" altLang="zh-TW" sz="2800" b="1" kern="100" dirty="0" smtClean="0">
                          <a:latin typeface="微軟正黑體" pitchFamily="34" charset="-120"/>
                          <a:ea typeface="微軟正黑體" pitchFamily="34" charset="-120"/>
                          <a:cs typeface="細明體"/>
                        </a:rPr>
                        <a:t/>
                      </a:r>
                      <a:br>
                        <a:rPr lang="en-US" altLang="zh-TW" sz="2800" b="1" kern="100" dirty="0" smtClean="0">
                          <a:latin typeface="微軟正黑體" pitchFamily="34" charset="-120"/>
                          <a:ea typeface="微軟正黑體" pitchFamily="34" charset="-120"/>
                          <a:cs typeface="細明體"/>
                        </a:rPr>
                      </a:br>
                      <a:r>
                        <a:rPr lang="zh-TW" altLang="zh-TW" sz="2800" b="1" kern="100" dirty="0" smtClean="0">
                          <a:latin typeface="微軟正黑體" pitchFamily="34" charset="-120"/>
                          <a:ea typeface="微軟正黑體" pitchFamily="34" charset="-120"/>
                          <a:cs typeface="細明體"/>
                        </a:rPr>
                        <a:t>分錄</a:t>
                      </a:r>
                      <a:endParaRPr lang="zh-TW" altLang="zh-TW" sz="2800" b="1" kern="100" dirty="0">
                        <a:latin typeface="微軟正黑體" pitchFamily="34" charset="-120"/>
                        <a:ea typeface="微軟正黑體" pitchFamily="34" charset="-120"/>
                        <a:cs typeface="Courier New"/>
                      </a:endParaRPr>
                    </a:p>
                  </a:txBody>
                  <a:tcPr marL="68182" marR="68182" marT="0" marB="0" anchor="ctr">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pPr>
                        <a:spcAft>
                          <a:spcPts val="0"/>
                        </a:spcAft>
                      </a:pPr>
                      <a:endParaRPr lang="zh-TW" sz="2800" b="1" kern="100" dirty="0">
                        <a:latin typeface="微軟正黑體" pitchFamily="34" charset="-120"/>
                        <a:ea typeface="微軟正黑體" pitchFamily="34" charset="-120"/>
                        <a:cs typeface="Courier New"/>
                      </a:endParaRPr>
                    </a:p>
                  </a:txBody>
                  <a:tcPr marL="68182" marR="68182" marT="0" marB="0">
                    <a:lnL w="28575" cap="flat" cmpd="sng" algn="ctr">
                      <a:solidFill>
                        <a:schemeClr val="accent1">
                          <a:lumMod val="60000"/>
                          <a:lumOff val="40000"/>
                        </a:schemeClr>
                      </a:solidFill>
                      <a:prstDash val="solid"/>
                      <a:round/>
                      <a:headEnd type="none" w="med" len="med"/>
                      <a:tailEnd type="none" w="med" len="med"/>
                    </a:lnL>
                    <a:lnR w="28575" cap="flat" cmpd="sng" algn="ctr">
                      <a:solidFill>
                        <a:schemeClr val="accent1">
                          <a:lumMod val="60000"/>
                          <a:lumOff val="40000"/>
                        </a:schemeClr>
                      </a:solidFill>
                      <a:prstDash val="solid"/>
                      <a:round/>
                      <a:headEnd type="none" w="med" len="med"/>
                      <a:tailEnd type="none" w="med" len="med"/>
                    </a:lnR>
                    <a:lnT w="28575" cap="flat" cmpd="sng" algn="ctr">
                      <a:solidFill>
                        <a:schemeClr val="accent1">
                          <a:lumMod val="60000"/>
                          <a:lumOff val="40000"/>
                        </a:schemeClr>
                      </a:solidFill>
                      <a:prstDash val="solid"/>
                      <a:round/>
                      <a:headEnd type="none" w="med" len="med"/>
                      <a:tailEnd type="none" w="med" len="med"/>
                    </a:lnT>
                    <a:lnB w="28575"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7" name="文字方塊 6"/>
          <p:cNvSpPr txBox="1"/>
          <p:nvPr/>
        </p:nvSpPr>
        <p:spPr>
          <a:xfrm>
            <a:off x="2627784" y="1988840"/>
            <a:ext cx="5834062" cy="2740025"/>
          </a:xfrm>
          <a:prstGeom prst="rect">
            <a:avLst/>
          </a:prstGeom>
          <a:noFill/>
        </p:spPr>
        <p:txBody>
          <a:bodyPr>
            <a:spAutoFit/>
          </a:bodyPr>
          <a:lstStyle/>
          <a:p>
            <a:pPr eaLnBrk="1" hangingPunct="1">
              <a:spcAft>
                <a:spcPts val="0"/>
              </a:spcAft>
              <a:defRPr/>
            </a:pPr>
            <a:r>
              <a:rPr lang="zh-TW" altLang="zh-TW" sz="2700" b="1" kern="100" dirty="0">
                <a:latin typeface="微軟正黑體" pitchFamily="34" charset="-120"/>
                <a:ea typeface="微軟正黑體" pitchFamily="34" charset="-120"/>
                <a:cs typeface="細明體"/>
              </a:rPr>
              <a:t>應付票據　　　</a:t>
            </a:r>
            <a:r>
              <a:rPr lang="en-US" altLang="zh-TW" sz="2700" b="1" kern="100" dirty="0">
                <a:latin typeface="微軟正黑體" pitchFamily="34" charset="-120"/>
                <a:ea typeface="微軟正黑體" pitchFamily="34" charset="-120"/>
                <a:cs typeface="細明體"/>
              </a:rPr>
              <a:t>  100,000</a:t>
            </a:r>
            <a:br>
              <a:rPr lang="en-US" altLang="zh-TW" sz="2700" b="1" kern="100" dirty="0">
                <a:latin typeface="微軟正黑體" pitchFamily="34" charset="-120"/>
                <a:ea typeface="微軟正黑體" pitchFamily="34" charset="-120"/>
                <a:cs typeface="細明體"/>
              </a:rPr>
            </a:br>
            <a:r>
              <a:rPr lang="zh-TW" altLang="zh-TW" sz="2700" b="1" kern="100" dirty="0">
                <a:latin typeface="微軟正黑體" pitchFamily="34" charset="-120"/>
                <a:ea typeface="微軟正黑體" pitchFamily="34" charset="-120"/>
                <a:cs typeface="細明體"/>
              </a:rPr>
              <a:t>應付利息　　　</a:t>
            </a:r>
            <a:r>
              <a:rPr lang="en-US" altLang="zh-TW" sz="2700" b="1" kern="100" dirty="0" smtClean="0">
                <a:latin typeface="微軟正黑體" pitchFamily="34" charset="-120"/>
                <a:ea typeface="微軟正黑體" pitchFamily="34" charset="-120"/>
                <a:cs typeface="細明體"/>
              </a:rPr>
              <a:t> </a:t>
            </a:r>
            <a:r>
              <a:rPr lang="zh-TW" altLang="zh-TW" sz="2400" b="1" kern="100" dirty="0">
                <a:latin typeface="微軟正黑體" pitchFamily="34" charset="-120"/>
                <a:ea typeface="微軟正黑體" pitchFamily="34" charset="-120"/>
                <a:cs typeface="細明體"/>
              </a:rPr>
              <a:t>　</a:t>
            </a:r>
            <a:r>
              <a:rPr lang="en-US" altLang="zh-TW" sz="2400" b="1" kern="100" dirty="0" smtClean="0">
                <a:latin typeface="微軟正黑體" pitchFamily="34" charset="-120"/>
                <a:ea typeface="微軟正黑體" pitchFamily="34" charset="-120"/>
                <a:cs typeface="細明體"/>
              </a:rPr>
              <a:t> </a:t>
            </a:r>
            <a:r>
              <a:rPr lang="en-US" altLang="zh-TW" b="1" kern="100" dirty="0" smtClean="0">
                <a:latin typeface="微軟正黑體" pitchFamily="34" charset="-120"/>
                <a:ea typeface="微軟正黑體" pitchFamily="34" charset="-120"/>
                <a:cs typeface="細明體"/>
              </a:rPr>
              <a:t>  </a:t>
            </a:r>
            <a:r>
              <a:rPr lang="en-US" altLang="zh-TW" sz="2700" b="1" kern="100" dirty="0" smtClean="0">
                <a:latin typeface="微軟正黑體" pitchFamily="34" charset="-120"/>
                <a:ea typeface="微軟正黑體" pitchFamily="34" charset="-120"/>
                <a:cs typeface="細明體"/>
              </a:rPr>
              <a:t>2,000</a:t>
            </a:r>
            <a:r>
              <a:rPr lang="en-US" altLang="zh-TW" sz="2700" b="1" kern="100" dirty="0">
                <a:latin typeface="微軟正黑體" pitchFamily="34" charset="-120"/>
                <a:ea typeface="微軟正黑體" pitchFamily="34" charset="-120"/>
                <a:cs typeface="細明體"/>
              </a:rPr>
              <a:t/>
            </a:r>
            <a:br>
              <a:rPr lang="en-US" altLang="zh-TW" sz="2700" b="1" kern="100" dirty="0">
                <a:latin typeface="微軟正黑體" pitchFamily="34" charset="-120"/>
                <a:ea typeface="微軟正黑體" pitchFamily="34" charset="-120"/>
                <a:cs typeface="細明體"/>
              </a:rPr>
            </a:br>
            <a:r>
              <a:rPr lang="zh-TW" altLang="zh-TW" sz="2700" b="1" kern="100" dirty="0">
                <a:latin typeface="微軟正黑體" pitchFamily="34" charset="-120"/>
                <a:ea typeface="微軟正黑體" pitchFamily="34" charset="-120"/>
                <a:cs typeface="細明體"/>
              </a:rPr>
              <a:t>利息費用　</a:t>
            </a:r>
            <a:r>
              <a:rPr lang="en-US" altLang="zh-TW" sz="2700" b="1" kern="100" dirty="0">
                <a:latin typeface="微軟正黑體" pitchFamily="34" charset="-120"/>
                <a:ea typeface="微軟正黑體" pitchFamily="34" charset="-120"/>
                <a:cs typeface="細明體"/>
              </a:rPr>
              <a:t>  </a:t>
            </a:r>
            <a:r>
              <a:rPr lang="zh-TW" altLang="zh-TW" sz="2700" b="1" kern="100" dirty="0">
                <a:latin typeface="微軟正黑體" pitchFamily="34" charset="-120"/>
                <a:ea typeface="微軟正黑體" pitchFamily="34" charset="-120"/>
                <a:cs typeface="細明體"/>
              </a:rPr>
              <a:t>　　</a:t>
            </a:r>
            <a:r>
              <a:rPr lang="zh-TW" altLang="zh-TW" sz="2500" b="1" kern="100" dirty="0">
                <a:latin typeface="微軟正黑體" pitchFamily="34" charset="-120"/>
                <a:ea typeface="微軟正黑體" pitchFamily="34" charset="-120"/>
                <a:cs typeface="細明體"/>
              </a:rPr>
              <a:t>　</a:t>
            </a:r>
            <a:r>
              <a:rPr lang="en-US" altLang="zh-TW" sz="2800" b="1" kern="100" dirty="0" smtClean="0">
                <a:latin typeface="微軟正黑體" pitchFamily="34" charset="-120"/>
                <a:ea typeface="微軟正黑體" pitchFamily="34" charset="-120"/>
                <a:cs typeface="細明體"/>
              </a:rPr>
              <a:t> </a:t>
            </a:r>
            <a:r>
              <a:rPr lang="en-US" altLang="zh-TW" sz="2700" b="1" kern="100" dirty="0" smtClean="0">
                <a:latin typeface="微軟正黑體" pitchFamily="34" charset="-120"/>
                <a:ea typeface="微軟正黑體" pitchFamily="34" charset="-120"/>
                <a:cs typeface="細明體"/>
              </a:rPr>
              <a:t>1,000</a:t>
            </a:r>
            <a:r>
              <a:rPr lang="en-US" altLang="zh-TW" sz="2700" b="1" kern="100" dirty="0">
                <a:latin typeface="微軟正黑體" pitchFamily="34" charset="-120"/>
                <a:ea typeface="微軟正黑體" pitchFamily="34" charset="-120"/>
                <a:cs typeface="細明體"/>
              </a:rPr>
              <a:t/>
            </a:r>
            <a:br>
              <a:rPr lang="en-US" altLang="zh-TW" sz="2700" b="1" kern="100" dirty="0">
                <a:latin typeface="微軟正黑體" pitchFamily="34" charset="-120"/>
                <a:ea typeface="微軟正黑體" pitchFamily="34" charset="-120"/>
                <a:cs typeface="細明體"/>
              </a:rPr>
            </a:br>
            <a:r>
              <a:rPr lang="zh-TW" altLang="zh-TW" sz="2700" b="1" kern="100" dirty="0">
                <a:latin typeface="微軟正黑體" pitchFamily="34" charset="-120"/>
                <a:ea typeface="微軟正黑體" pitchFamily="34" charset="-120"/>
                <a:cs typeface="細明體"/>
              </a:rPr>
              <a:t>　　現　　金　　　　　</a:t>
            </a:r>
            <a:r>
              <a:rPr lang="en-US" altLang="zh-TW" sz="2700" b="1" kern="100" dirty="0">
                <a:latin typeface="微軟正黑體" pitchFamily="34" charset="-120"/>
                <a:ea typeface="微軟正黑體" pitchFamily="34" charset="-120"/>
                <a:cs typeface="細明體"/>
              </a:rPr>
              <a:t>  103,000</a:t>
            </a:r>
          </a:p>
          <a:p>
            <a:pPr eaLnBrk="1" hangingPunct="1">
              <a:spcBef>
                <a:spcPts val="1200"/>
              </a:spcBef>
              <a:spcAft>
                <a:spcPts val="0"/>
              </a:spcAft>
              <a:defRPr/>
            </a:pPr>
            <a:r>
              <a:rPr lang="zh-TW" altLang="zh-TW" sz="2700" b="1" kern="100" dirty="0">
                <a:latin typeface="微軟正黑體" pitchFamily="34" charset="-120"/>
                <a:ea typeface="微軟正黑體" pitchFamily="34" charset="-120"/>
                <a:cs typeface="細明體"/>
              </a:rPr>
              <a:t>本利和＝</a:t>
            </a:r>
            <a:r>
              <a:rPr lang="en-US" altLang="zh-TW" sz="2700" b="1" kern="100" dirty="0">
                <a:latin typeface="微軟正黑體" pitchFamily="34" charset="-120"/>
                <a:ea typeface="微軟正黑體" pitchFamily="34" charset="-120"/>
                <a:cs typeface="細明體"/>
              </a:rPr>
              <a:t>$100,000</a:t>
            </a:r>
            <a:r>
              <a:rPr lang="zh-TW" altLang="zh-TW" sz="2700" b="1" kern="100" dirty="0">
                <a:latin typeface="微軟正黑體" pitchFamily="34" charset="-120"/>
                <a:ea typeface="微軟正黑體" pitchFamily="34" charset="-120"/>
                <a:cs typeface="細明體"/>
              </a:rPr>
              <a:t>×</a:t>
            </a:r>
            <a:r>
              <a:rPr lang="en-US" altLang="zh-TW" sz="2700" b="1" kern="100" dirty="0">
                <a:latin typeface="微軟正黑體" pitchFamily="34" charset="-120"/>
                <a:ea typeface="微軟正黑體" pitchFamily="34" charset="-120"/>
                <a:cs typeface="細明體"/>
              </a:rPr>
              <a:t>(1</a:t>
            </a:r>
            <a:r>
              <a:rPr lang="zh-TW" altLang="zh-TW" sz="2700" b="1" kern="100" dirty="0">
                <a:latin typeface="微軟正黑體" pitchFamily="34" charset="-120"/>
                <a:ea typeface="微軟正黑體" pitchFamily="34" charset="-120"/>
                <a:cs typeface="細明體"/>
              </a:rPr>
              <a:t>＋</a:t>
            </a:r>
            <a:r>
              <a:rPr lang="en-US" altLang="zh-TW" sz="2700" b="1" kern="100" dirty="0">
                <a:latin typeface="微軟正黑體" pitchFamily="34" charset="-120"/>
                <a:ea typeface="微軟正黑體" pitchFamily="34" charset="-120"/>
                <a:cs typeface="細明體"/>
              </a:rPr>
              <a:t>0.01</a:t>
            </a:r>
            <a:r>
              <a:rPr lang="zh-TW" altLang="zh-TW" sz="2700" b="1" kern="100" dirty="0">
                <a:latin typeface="微軟正黑體" pitchFamily="34" charset="-120"/>
                <a:ea typeface="微軟正黑體" pitchFamily="34" charset="-120"/>
                <a:cs typeface="細明體"/>
              </a:rPr>
              <a:t>×</a:t>
            </a:r>
            <a:r>
              <a:rPr lang="en-US" altLang="zh-TW" sz="2700" b="1" kern="100" dirty="0">
                <a:latin typeface="微軟正黑體" pitchFamily="34" charset="-120"/>
                <a:ea typeface="微軟正黑體" pitchFamily="34" charset="-120"/>
                <a:cs typeface="細明體"/>
              </a:rPr>
              <a:t>3)</a:t>
            </a:r>
            <a:br>
              <a:rPr lang="en-US" altLang="zh-TW" sz="2700" b="1" kern="100" dirty="0">
                <a:latin typeface="微軟正黑體" pitchFamily="34" charset="-120"/>
                <a:ea typeface="微軟正黑體" pitchFamily="34" charset="-120"/>
                <a:cs typeface="細明體"/>
              </a:rPr>
            </a:br>
            <a:r>
              <a:rPr lang="zh-TW" altLang="en-US" sz="2700" b="1" kern="100" dirty="0">
                <a:latin typeface="微軟正黑體" pitchFamily="34" charset="-120"/>
                <a:ea typeface="微軟正黑體" pitchFamily="34" charset="-120"/>
                <a:cs typeface="細明體"/>
              </a:rPr>
              <a:t>　　　</a:t>
            </a:r>
            <a:r>
              <a:rPr lang="zh-TW" altLang="zh-TW" sz="2700" b="1" kern="100" dirty="0">
                <a:latin typeface="微軟正黑體" pitchFamily="34" charset="-120"/>
                <a:ea typeface="微軟正黑體" pitchFamily="34" charset="-120"/>
                <a:cs typeface="細明體"/>
              </a:rPr>
              <a:t>＝</a:t>
            </a:r>
            <a:r>
              <a:rPr lang="en-US" altLang="zh-TW" sz="2700" b="1" kern="100" dirty="0">
                <a:latin typeface="微軟正黑體" pitchFamily="34" charset="-120"/>
                <a:ea typeface="微軟正黑體" pitchFamily="34" charset="-120"/>
                <a:cs typeface="細明體"/>
              </a:rPr>
              <a:t>$103,000</a:t>
            </a:r>
            <a:endParaRPr lang="zh-TW" altLang="zh-TW" sz="2700" b="1" kern="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244221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235</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38266247"/>
              </p:ext>
            </p:extLst>
          </p:nvPr>
        </p:nvGraphicFramePr>
        <p:xfrm>
          <a:off x="323850" y="1772444"/>
          <a:ext cx="8712200" cy="4681537"/>
        </p:xfrm>
        <a:graphic>
          <a:graphicData uri="http://schemas.openxmlformats.org/drawingml/2006/table">
            <a:tbl>
              <a:tblPr/>
              <a:tblGrid>
                <a:gridCol w="3168030">
                  <a:extLst>
                    <a:ext uri="{9D8B030D-6E8A-4147-A177-3AD203B41FA5}">
                      <a16:colId xmlns:a16="http://schemas.microsoft.com/office/drawing/2014/main" xmlns="" val="822318413"/>
                    </a:ext>
                  </a:extLst>
                </a:gridCol>
                <a:gridCol w="5544170">
                  <a:extLst>
                    <a:ext uri="{9D8B030D-6E8A-4147-A177-3AD203B41FA5}">
                      <a16:colId xmlns:a16="http://schemas.microsoft.com/office/drawing/2014/main" xmlns="" val="20001"/>
                    </a:ext>
                  </a:extLst>
                </a:gridCol>
              </a:tblGrid>
              <a:tr h="432215">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題            目</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2124661">
                <a:tc>
                  <a:txBody>
                    <a:bodyPr/>
                    <a:lstStyle/>
                    <a:p>
                      <a:pPr algn="just">
                        <a:spcAft>
                          <a:spcPts val="0"/>
                        </a:spcAft>
                      </a:pPr>
                      <a:r>
                        <a:rPr lang="en-US" altLang="zh-TW" sz="2800" b="1" kern="100" dirty="0" smtClean="0">
                          <a:latin typeface="微軟正黑體" pitchFamily="34" charset="-120"/>
                          <a:ea typeface="微軟正黑體" pitchFamily="34" charset="-120"/>
                          <a:cs typeface="Courier New"/>
                        </a:rPr>
                        <a:t>1.</a:t>
                      </a:r>
                      <a:r>
                        <a:rPr lang="zh-TW" altLang="en-US" sz="2800" b="1" kern="100" dirty="0" smtClean="0">
                          <a:latin typeface="微軟正黑體" pitchFamily="34" charset="-120"/>
                          <a:ea typeface="微軟正黑體" pitchFamily="34" charset="-120"/>
                          <a:cs typeface="Courier New"/>
                        </a:rPr>
                        <a:t>年底有未付薪資 </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$20,000</a:t>
                      </a:r>
                      <a:r>
                        <a:rPr lang="zh-TW" altLang="en-US" sz="2800" b="1" kern="100" dirty="0" smtClean="0">
                          <a:latin typeface="微軟正黑體" pitchFamily="34" charset="-120"/>
                          <a:ea typeface="微軟正黑體" pitchFamily="34" charset="-120"/>
                          <a:cs typeface="Courier New"/>
                        </a:rPr>
                        <a:t>。</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1" kern="100" dirty="0">
                        <a:solidFill>
                          <a:schemeClr val="tx1"/>
                        </a:solidFill>
                        <a:latin typeface="微軟正黑體" pitchFamily="34" charset="-120"/>
                        <a:ea typeface="微軟正黑體" pitchFamily="34" charset="-120"/>
                        <a:cs typeface="細明體"/>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124661">
                <a:tc>
                  <a:txBody>
                    <a:bodyPr/>
                    <a:lstStyle/>
                    <a:p>
                      <a:pPr algn="l">
                        <a:spcAft>
                          <a:spcPts val="0"/>
                        </a:spcAft>
                      </a:pPr>
                      <a:r>
                        <a:rPr lang="en-US" altLang="zh-TW" sz="2800" b="1" kern="100" dirty="0" smtClean="0">
                          <a:latin typeface="微軟正黑體" pitchFamily="34" charset="-120"/>
                          <a:ea typeface="微軟正黑體" pitchFamily="34" charset="-120"/>
                          <a:cs typeface="Courier New"/>
                        </a:rPr>
                        <a:t>2.</a:t>
                      </a: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12</a:t>
                      </a:r>
                      <a:r>
                        <a:rPr lang="zh-TW" altLang="en-US" sz="2800" b="1" kern="100" dirty="0" smtClean="0">
                          <a:latin typeface="微軟正黑體" pitchFamily="34" charset="-120"/>
                          <a:ea typeface="微軟正黑體" pitchFamily="34" charset="-120"/>
                          <a:cs typeface="Courier New"/>
                        </a:rPr>
                        <a:t>月份租金</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$10,000</a:t>
                      </a:r>
                      <a:r>
                        <a:rPr lang="zh-TW" altLang="en-US" sz="2800" b="1" kern="100" dirty="0" smtClean="0">
                          <a:latin typeface="微軟正黑體" pitchFamily="34" charset="-120"/>
                          <a:ea typeface="微軟正黑體" pitchFamily="34" charset="-120"/>
                          <a:cs typeface="Courier New"/>
                        </a:rPr>
                        <a:t>尚未支</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付。</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1" kern="100" dirty="0">
                        <a:solidFill>
                          <a:schemeClr val="tx1"/>
                        </a:solidFill>
                        <a:latin typeface="微軟正黑體" pitchFamily="34" charset="-120"/>
                        <a:ea typeface="微軟正黑體" pitchFamily="34" charset="-120"/>
                        <a:cs typeface="細明體"/>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 name="矩形 25"/>
          <p:cNvSpPr>
            <a:spLocks noChangeArrowheads="1"/>
          </p:cNvSpPr>
          <p:nvPr/>
        </p:nvSpPr>
        <p:spPr bwMode="auto">
          <a:xfrm>
            <a:off x="198438" y="1124744"/>
            <a:ext cx="5929312" cy="523875"/>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依下列題目，作成有關之調整分錄：</a:t>
            </a:r>
          </a:p>
        </p:txBody>
      </p:sp>
      <p:sp>
        <p:nvSpPr>
          <p:cNvPr id="6" name="矩形 33"/>
          <p:cNvSpPr>
            <a:spLocks noChangeArrowheads="1"/>
          </p:cNvSpPr>
          <p:nvPr/>
        </p:nvSpPr>
        <p:spPr bwMode="auto">
          <a:xfrm>
            <a:off x="3775844" y="2780928"/>
            <a:ext cx="4900612" cy="954088"/>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薪資支出 　    </a:t>
            </a:r>
            <a:r>
              <a:rPr lang="en-US" altLang="zh-TW" sz="2800" b="1" dirty="0">
                <a:solidFill>
                  <a:srgbClr val="FF0000"/>
                </a:solidFill>
                <a:latin typeface="微軟正黑體" pitchFamily="34" charset="-120"/>
                <a:ea typeface="微軟正黑體" pitchFamily="34" charset="-120"/>
              </a:rPr>
              <a:t>20,000</a:t>
            </a:r>
          </a:p>
          <a:p>
            <a:pPr eaLnBrk="1" hangingPunct="1"/>
            <a:r>
              <a:rPr lang="zh-TW" altLang="en-US" sz="2800" b="1" dirty="0">
                <a:solidFill>
                  <a:srgbClr val="FF0000"/>
                </a:solidFill>
                <a:latin typeface="微軟正黑體" pitchFamily="34" charset="-120"/>
                <a:ea typeface="微軟正黑體" pitchFamily="34" charset="-120"/>
              </a:rPr>
              <a:t>    　應付薪資       　　 </a:t>
            </a:r>
            <a:r>
              <a:rPr lang="en-US" altLang="zh-TW" sz="2800" b="1" dirty="0">
                <a:solidFill>
                  <a:srgbClr val="FF0000"/>
                </a:solidFill>
                <a:latin typeface="微軟正黑體" pitchFamily="34" charset="-120"/>
                <a:ea typeface="微軟正黑體" pitchFamily="34" charset="-120"/>
              </a:rPr>
              <a:t>20,000</a:t>
            </a:r>
            <a:endParaRPr lang="zh-TW" altLang="en-US" sz="2800" b="1" dirty="0">
              <a:solidFill>
                <a:srgbClr val="FF0000"/>
              </a:solidFill>
              <a:latin typeface="微軟正黑體" pitchFamily="34" charset="-120"/>
              <a:ea typeface="微軟正黑體" pitchFamily="34" charset="-120"/>
            </a:endParaRPr>
          </a:p>
        </p:txBody>
      </p:sp>
      <p:sp>
        <p:nvSpPr>
          <p:cNvPr id="7" name="矩形 33"/>
          <p:cNvSpPr>
            <a:spLocks noChangeArrowheads="1"/>
          </p:cNvSpPr>
          <p:nvPr/>
        </p:nvSpPr>
        <p:spPr bwMode="auto">
          <a:xfrm>
            <a:off x="3775844" y="4852616"/>
            <a:ext cx="4811712" cy="954087"/>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微軟正黑體" pitchFamily="34" charset="-120"/>
                <a:ea typeface="微軟正黑體" pitchFamily="34" charset="-120"/>
              </a:rPr>
              <a:t>租金支出 　    </a:t>
            </a:r>
            <a:r>
              <a:rPr lang="en-US" altLang="zh-TW" sz="2800" b="1">
                <a:solidFill>
                  <a:srgbClr val="FF0000"/>
                </a:solidFill>
                <a:latin typeface="微軟正黑體" pitchFamily="34" charset="-120"/>
                <a:ea typeface="微軟正黑體" pitchFamily="34" charset="-120"/>
              </a:rPr>
              <a:t>10,000</a:t>
            </a:r>
          </a:p>
          <a:p>
            <a:pPr eaLnBrk="1" hangingPunct="1"/>
            <a:r>
              <a:rPr lang="zh-TW" altLang="en-US" sz="2800" b="1">
                <a:solidFill>
                  <a:srgbClr val="FF0000"/>
                </a:solidFill>
                <a:latin typeface="微軟正黑體" pitchFamily="34" charset="-120"/>
                <a:ea typeface="微軟正黑體" pitchFamily="34" charset="-120"/>
              </a:rPr>
              <a:t>    　應付租金       　　</a:t>
            </a:r>
            <a:r>
              <a:rPr lang="en-US" altLang="zh-TW" sz="2800" b="1">
                <a:solidFill>
                  <a:srgbClr val="FF0000"/>
                </a:solidFill>
                <a:latin typeface="微軟正黑體" pitchFamily="34" charset="-120"/>
                <a:ea typeface="微軟正黑體" pitchFamily="34" charset="-120"/>
              </a:rPr>
              <a:t>10,000</a:t>
            </a:r>
            <a:endParaRPr lang="zh-TW" altLang="en-US" sz="2800" b="1">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9770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decel="100000"/>
                                        <p:tgtEl>
                                          <p:spTgt spid="7"/>
                                        </p:tgtEl>
                                      </p:cBhvr>
                                    </p:animEffect>
                                    <p:anim calcmode="lin" valueType="num">
                                      <p:cBhvr>
                                        <p:cTn id="18" dur="400" decel="100000" fill="hold"/>
                                        <p:tgtEl>
                                          <p:spTgt spid="7"/>
                                        </p:tgtEl>
                                        <p:attrNameLst>
                                          <p:attrName>style.rotation</p:attrName>
                                        </p:attrNameLst>
                                      </p:cBhvr>
                                      <p:tavLst>
                                        <p:tav tm="0">
                                          <p:val>
                                            <p:fltVal val="-90"/>
                                          </p:val>
                                        </p:tav>
                                        <p:tav tm="100000">
                                          <p:val>
                                            <p:fltVal val="0"/>
                                          </p:val>
                                        </p:tav>
                                      </p:tavLst>
                                    </p:anim>
                                    <p:anim calcmode="lin" valueType="num">
                                      <p:cBhvr>
                                        <p:cTn id="19" dur="400" decel="100000" fill="hold"/>
                                        <p:tgtEl>
                                          <p:spTgt spid="7"/>
                                        </p:tgtEl>
                                        <p:attrNameLst>
                                          <p:attrName>ppt_x</p:attrName>
                                        </p:attrNameLst>
                                      </p:cBhvr>
                                      <p:tavLst>
                                        <p:tav tm="0">
                                          <p:val>
                                            <p:strVal val="#ppt_x+0.4"/>
                                          </p:val>
                                        </p:tav>
                                        <p:tav tm="100000">
                                          <p:val>
                                            <p:strVal val="#ppt_x-0.05"/>
                                          </p:val>
                                        </p:tav>
                                      </p:tavLst>
                                    </p:anim>
                                    <p:anim calcmode="lin" valueType="num">
                                      <p:cBhvr>
                                        <p:cTn id="20" dur="400" decel="100000" fill="hold"/>
                                        <p:tgtEl>
                                          <p:spTgt spid="7"/>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236</a:t>
            </a:r>
            <a:endParaRPr lang="zh-TW" altLang="en-US" dirty="0"/>
          </a:p>
        </p:txBody>
      </p:sp>
      <p:sp>
        <p:nvSpPr>
          <p:cNvPr id="5" name="矩形 25"/>
          <p:cNvSpPr>
            <a:spLocks noChangeArrowheads="1"/>
          </p:cNvSpPr>
          <p:nvPr/>
        </p:nvSpPr>
        <p:spPr bwMode="auto">
          <a:xfrm>
            <a:off x="198438" y="1124744"/>
            <a:ext cx="5929312" cy="523875"/>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依下列題目，作成有關之調整分錄：</a:t>
            </a:r>
          </a:p>
        </p:txBody>
      </p:sp>
      <p:graphicFrame>
        <p:nvGraphicFramePr>
          <p:cNvPr id="8" name="表格 7"/>
          <p:cNvGraphicFramePr>
            <a:graphicFrameLocks noGrp="1"/>
          </p:cNvGraphicFramePr>
          <p:nvPr>
            <p:extLst>
              <p:ext uri="{D42A27DB-BD31-4B8C-83A1-F6EECF244321}">
                <p14:modId xmlns:p14="http://schemas.microsoft.com/office/powerpoint/2010/main" val="358225693"/>
              </p:ext>
            </p:extLst>
          </p:nvPr>
        </p:nvGraphicFramePr>
        <p:xfrm>
          <a:off x="179388" y="1628800"/>
          <a:ext cx="8783637" cy="4680867"/>
        </p:xfrm>
        <a:graphic>
          <a:graphicData uri="http://schemas.openxmlformats.org/drawingml/2006/table">
            <a:tbl>
              <a:tblPr/>
              <a:tblGrid>
                <a:gridCol w="2952452">
                  <a:extLst>
                    <a:ext uri="{9D8B030D-6E8A-4147-A177-3AD203B41FA5}">
                      <a16:colId xmlns:a16="http://schemas.microsoft.com/office/drawing/2014/main" xmlns="" val="822318413"/>
                    </a:ext>
                  </a:extLst>
                </a:gridCol>
                <a:gridCol w="5831185">
                  <a:extLst>
                    <a:ext uri="{9D8B030D-6E8A-4147-A177-3AD203B41FA5}">
                      <a16:colId xmlns:a16="http://schemas.microsoft.com/office/drawing/2014/main" xmlns="" val="20001"/>
                    </a:ext>
                  </a:extLst>
                </a:gridCol>
              </a:tblGrid>
              <a:tr h="456670">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題            目</a:t>
                      </a:r>
                      <a:endParaRPr lang="zh-TW" sz="28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940847">
                <a:tc rowSpan="2">
                  <a:txBody>
                    <a:bodyPr/>
                    <a:lstStyle/>
                    <a:p>
                      <a:pPr algn="l">
                        <a:spcAft>
                          <a:spcPts val="0"/>
                        </a:spcAft>
                      </a:pPr>
                      <a:r>
                        <a:rPr lang="en-US" altLang="zh-TW" sz="2800" b="1" kern="100" dirty="0" smtClean="0">
                          <a:latin typeface="微軟正黑體" pitchFamily="34" charset="-120"/>
                          <a:ea typeface="微軟正黑體" pitchFamily="34" charset="-120"/>
                          <a:cs typeface="Courier New"/>
                        </a:rPr>
                        <a:t>3.</a:t>
                      </a: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8/1</a:t>
                      </a:r>
                      <a:r>
                        <a:rPr lang="zh-TW" altLang="en-US" sz="2800" b="1" kern="100" dirty="0" smtClean="0">
                          <a:latin typeface="微軟正黑體" pitchFamily="34" charset="-120"/>
                          <a:ea typeface="微軟正黑體" pitchFamily="34" charset="-120"/>
                          <a:cs typeface="Courier New"/>
                        </a:rPr>
                        <a:t>向銀行借款 </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a:t>
                      </a:r>
                      <a:r>
                        <a:rPr lang="en-US" altLang="zh-TW" sz="2800" b="1" kern="100" dirty="0" smtClean="0">
                          <a:latin typeface="微軟正黑體" pitchFamily="34" charset="-120"/>
                          <a:ea typeface="微軟正黑體" pitchFamily="34" charset="-120"/>
                          <a:cs typeface="Courier New"/>
                        </a:rPr>
                        <a:t>$100,000</a:t>
                      </a:r>
                      <a:r>
                        <a:rPr lang="zh-TW" altLang="en-US" sz="2800" b="1" kern="100" dirty="0" smtClean="0">
                          <a:latin typeface="微軟正黑體" pitchFamily="34" charset="-120"/>
                          <a:ea typeface="微軟正黑體" pitchFamily="34" charset="-120"/>
                          <a:cs typeface="Courier New"/>
                        </a:rPr>
                        <a:t>，期</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限一年，年息</a:t>
                      </a:r>
                      <a:r>
                        <a:rPr lang="en-US" altLang="zh-TW" sz="2800" b="1" kern="100" dirty="0" smtClean="0">
                          <a:latin typeface="微軟正黑體" pitchFamily="34" charset="-120"/>
                          <a:ea typeface="微軟正黑體" pitchFamily="34" charset="-120"/>
                          <a:cs typeface="Courier New"/>
                        </a:rPr>
                        <a:t/>
                      </a:r>
                      <a:br>
                        <a:rPr lang="en-US" altLang="zh-TW" sz="2800" b="1" kern="100" dirty="0" smtClean="0">
                          <a:latin typeface="微軟正黑體" pitchFamily="34" charset="-120"/>
                          <a:ea typeface="微軟正黑體" pitchFamily="34" charset="-120"/>
                          <a:cs typeface="Courier New"/>
                        </a:rPr>
                      </a:br>
                      <a:r>
                        <a:rPr lang="zh-TW" altLang="en-US" sz="2800" b="1" kern="100" dirty="0" smtClean="0">
                          <a:latin typeface="微軟正黑體" pitchFamily="34" charset="-120"/>
                          <a:ea typeface="微軟正黑體" pitchFamily="34" charset="-120"/>
                          <a:cs typeface="Courier New"/>
                        </a:rPr>
                        <a:t>     一分二厘。</a:t>
                      </a:r>
                      <a:endParaRPr lang="zh-TW" sz="28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l">
                        <a:lnSpc>
                          <a:spcPct val="150000"/>
                        </a:lnSpc>
                        <a:spcAft>
                          <a:spcPts val="0"/>
                        </a:spcAft>
                      </a:pPr>
                      <a:r>
                        <a:rPr lang="en-US" altLang="zh-TW" sz="2800" b="1" kern="100" dirty="0" smtClean="0">
                          <a:solidFill>
                            <a:schemeClr val="tx1"/>
                          </a:solidFill>
                          <a:latin typeface="微軟正黑體" pitchFamily="34" charset="-120"/>
                          <a:ea typeface="微軟正黑體" pitchFamily="34" charset="-120"/>
                          <a:cs typeface="細明體"/>
                        </a:rPr>
                        <a:t>12/31</a:t>
                      </a:r>
                      <a:r>
                        <a:rPr lang="zh-TW" altLang="en-US" sz="2800" b="1" kern="100" dirty="0" smtClean="0">
                          <a:solidFill>
                            <a:schemeClr val="tx1"/>
                          </a:solidFill>
                          <a:latin typeface="微軟正黑體" pitchFamily="34" charset="-120"/>
                          <a:ea typeface="微軟正黑體" pitchFamily="34" charset="-120"/>
                          <a:cs typeface="細明體"/>
                        </a:rPr>
                        <a:t> 調整：</a:t>
                      </a:r>
                      <a:endParaRPr lang="en-US" sz="2800" b="1" kern="100" dirty="0">
                        <a:solidFill>
                          <a:schemeClr val="tx1"/>
                        </a:solidFill>
                        <a:latin typeface="微軟正黑體" pitchFamily="34" charset="-120"/>
                        <a:ea typeface="微軟正黑體" pitchFamily="34" charset="-120"/>
                        <a:cs typeface="細明體"/>
                      </a:endParaRPr>
                    </a:p>
                  </a:txBody>
                  <a:tcPr marL="68192" marR="68192"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283350">
                <a:tc vMerge="1">
                  <a:txBody>
                    <a:bodyPr/>
                    <a:lstStyle/>
                    <a:p>
                      <a:pPr algn="l">
                        <a:spcAft>
                          <a:spcPts val="0"/>
                        </a:spcAft>
                      </a:pPr>
                      <a:endParaRPr lang="zh-TW" sz="2000" kern="100" dirty="0">
                        <a:latin typeface="微軟正黑體" pitchFamily="34" charset="-120"/>
                        <a:ea typeface="微軟正黑體" pitchFamily="34" charset="-120"/>
                        <a:cs typeface="Courier New"/>
                      </a:endParaRPr>
                    </a:p>
                  </a:txBody>
                  <a:tcPr marL="68195" marR="68195" marT="0" marB="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a:lnSpc>
                          <a:spcPct val="150000"/>
                        </a:lnSpc>
                        <a:spcAft>
                          <a:spcPts val="0"/>
                        </a:spcAft>
                      </a:pPr>
                      <a:r>
                        <a:rPr lang="zh-TW" altLang="en-US" sz="2800" b="1" kern="100" dirty="0" smtClean="0">
                          <a:solidFill>
                            <a:schemeClr val="tx1"/>
                          </a:solidFill>
                          <a:latin typeface="微軟正黑體" pitchFamily="34" charset="-120"/>
                          <a:ea typeface="微軟正黑體" pitchFamily="34" charset="-120"/>
                          <a:cs typeface="細明體"/>
                        </a:rPr>
                        <a:t>明年</a:t>
                      </a:r>
                      <a:r>
                        <a:rPr lang="en-US" altLang="zh-TW" sz="2800" b="1" kern="100" dirty="0" smtClean="0">
                          <a:solidFill>
                            <a:schemeClr val="tx1"/>
                          </a:solidFill>
                          <a:latin typeface="微軟正黑體" pitchFamily="34" charset="-120"/>
                          <a:ea typeface="微軟正黑體" pitchFamily="34" charset="-120"/>
                          <a:cs typeface="細明體"/>
                        </a:rPr>
                        <a:t>8/1</a:t>
                      </a:r>
                      <a:r>
                        <a:rPr lang="zh-TW" altLang="en-US" sz="2800" b="1" kern="100" dirty="0" smtClean="0">
                          <a:solidFill>
                            <a:schemeClr val="tx1"/>
                          </a:solidFill>
                          <a:latin typeface="微軟正黑體" pitchFamily="34" charset="-120"/>
                          <a:ea typeface="微軟正黑體" pitchFamily="34" charset="-120"/>
                          <a:cs typeface="細明體"/>
                        </a:rPr>
                        <a:t> 到期分錄：</a:t>
                      </a:r>
                      <a:endParaRPr lang="en-US" sz="2800" b="1" kern="100" dirty="0">
                        <a:solidFill>
                          <a:schemeClr val="tx1"/>
                        </a:solidFill>
                        <a:latin typeface="微軟正黑體" pitchFamily="34" charset="-120"/>
                        <a:ea typeface="微軟正黑體" pitchFamily="34" charset="-120"/>
                        <a:cs typeface="細明體"/>
                      </a:endParaRPr>
                    </a:p>
                  </a:txBody>
                  <a:tcPr marL="68192" marR="68192"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9" name="矩形 33"/>
          <p:cNvSpPr>
            <a:spLocks noChangeArrowheads="1"/>
          </p:cNvSpPr>
          <p:nvPr/>
        </p:nvSpPr>
        <p:spPr bwMode="auto">
          <a:xfrm>
            <a:off x="3131840" y="2612255"/>
            <a:ext cx="5399087" cy="1292225"/>
          </a:xfrm>
          <a:prstGeom prst="rect">
            <a:avLst/>
          </a:prstGeom>
          <a:noFill/>
          <a:ln w="9525">
            <a:noFill/>
            <a:miter lim="800000"/>
            <a:headEnd/>
            <a:tailEnd/>
          </a:ln>
        </p:spPr>
        <p:txBody>
          <a:bodyPr>
            <a:spAutoFit/>
          </a:bodyPr>
          <a:lstStyle/>
          <a:p>
            <a:pPr eaLnBrk="1" hangingPunct="1"/>
            <a:r>
              <a:rPr lang="zh-TW" altLang="en-US" sz="2600" b="1">
                <a:solidFill>
                  <a:srgbClr val="FF0000"/>
                </a:solidFill>
                <a:latin typeface="微軟正黑體" pitchFamily="34" charset="-120"/>
                <a:ea typeface="微軟正黑體" pitchFamily="34" charset="-120"/>
              </a:rPr>
              <a:t>利息支出    　　  </a:t>
            </a:r>
            <a:r>
              <a:rPr lang="en-US" altLang="zh-TW" sz="2600" b="1">
                <a:solidFill>
                  <a:srgbClr val="FF0000"/>
                </a:solidFill>
                <a:latin typeface="微軟正黑體" pitchFamily="34" charset="-120"/>
                <a:ea typeface="微軟正黑體" pitchFamily="34" charset="-120"/>
              </a:rPr>
              <a:t>5,000</a:t>
            </a:r>
          </a:p>
          <a:p>
            <a:pPr eaLnBrk="1" hangingPunct="1"/>
            <a:r>
              <a:rPr lang="zh-TW" altLang="en-US" sz="2600" b="1">
                <a:solidFill>
                  <a:srgbClr val="FF0000"/>
                </a:solidFill>
                <a:latin typeface="微軟正黑體" pitchFamily="34" charset="-120"/>
                <a:ea typeface="微軟正黑體" pitchFamily="34" charset="-120"/>
              </a:rPr>
              <a:t>　　應付利息      　　　</a:t>
            </a:r>
            <a:r>
              <a:rPr lang="zh-TW" altLang="en-US" sz="2400" b="1">
                <a:solidFill>
                  <a:srgbClr val="FF0000"/>
                </a:solidFill>
                <a:latin typeface="微軟正黑體" pitchFamily="34" charset="-120"/>
                <a:ea typeface="微軟正黑體" pitchFamily="34" charset="-120"/>
              </a:rPr>
              <a:t>　  </a:t>
            </a:r>
            <a:r>
              <a:rPr lang="en-US" altLang="zh-TW" sz="2600" b="1">
                <a:solidFill>
                  <a:srgbClr val="FF0000"/>
                </a:solidFill>
                <a:latin typeface="微軟正黑體" pitchFamily="34" charset="-120"/>
                <a:ea typeface="微軟正黑體" pitchFamily="34" charset="-120"/>
              </a:rPr>
              <a:t>5,000</a:t>
            </a:r>
          </a:p>
          <a:p>
            <a:pPr eaLnBrk="1" hangingPunct="1"/>
            <a:r>
              <a:rPr lang="en-US" altLang="zh-TW" sz="2600" b="1">
                <a:solidFill>
                  <a:srgbClr val="FF0000"/>
                </a:solidFill>
                <a:latin typeface="微軟正黑體" pitchFamily="34" charset="-120"/>
                <a:ea typeface="微軟正黑體" pitchFamily="34" charset="-120"/>
              </a:rPr>
              <a:t>$100,000</a:t>
            </a:r>
            <a:r>
              <a:rPr lang="en-US" altLang="zh-TW" sz="2600" b="1">
                <a:solidFill>
                  <a:srgbClr val="FF0000"/>
                </a:solidFill>
                <a:latin typeface="微軟正黑體" pitchFamily="34" charset="-120"/>
                <a:ea typeface="微軟正黑體" pitchFamily="34" charset="-120"/>
                <a:sym typeface="Wingdings 2" pitchFamily="18" charset="2"/>
              </a:rPr>
              <a:t>0.12 5/12=$5,000</a:t>
            </a:r>
            <a:endParaRPr lang="zh-TW" altLang="en-US" sz="2600" b="1">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3131840" y="4581475"/>
            <a:ext cx="5399088" cy="1693863"/>
          </a:xfrm>
          <a:prstGeom prst="rect">
            <a:avLst/>
          </a:prstGeom>
          <a:noFill/>
          <a:ln w="9525">
            <a:noFill/>
            <a:miter lim="800000"/>
            <a:headEnd/>
            <a:tailEnd/>
          </a:ln>
        </p:spPr>
        <p:txBody>
          <a:bodyPr>
            <a:spAutoFit/>
          </a:bodyPr>
          <a:lstStyle/>
          <a:p>
            <a:pPr eaLnBrk="1" hangingPunct="1"/>
            <a:r>
              <a:rPr lang="zh-TW" altLang="en-US" sz="2600" b="1" dirty="0">
                <a:solidFill>
                  <a:srgbClr val="FF0000"/>
                </a:solidFill>
                <a:latin typeface="微軟正黑體" pitchFamily="34" charset="-120"/>
                <a:ea typeface="微軟正黑體" pitchFamily="34" charset="-120"/>
              </a:rPr>
              <a:t>銀行借款   　  </a:t>
            </a:r>
            <a:r>
              <a:rPr lang="en-US" altLang="zh-TW" sz="2600" b="1" dirty="0">
                <a:solidFill>
                  <a:srgbClr val="FF0000"/>
                </a:solidFill>
                <a:latin typeface="微軟正黑體" pitchFamily="34" charset="-120"/>
                <a:ea typeface="微軟正黑體" pitchFamily="34" charset="-120"/>
              </a:rPr>
              <a:t>100,000</a:t>
            </a:r>
          </a:p>
          <a:p>
            <a:pPr eaLnBrk="1" hangingPunct="1"/>
            <a:r>
              <a:rPr lang="zh-TW" altLang="en-US" sz="2600" b="1" dirty="0">
                <a:solidFill>
                  <a:srgbClr val="FF0000"/>
                </a:solidFill>
                <a:latin typeface="微軟正黑體" pitchFamily="34" charset="-120"/>
                <a:ea typeface="微軟正黑體" pitchFamily="34" charset="-120"/>
              </a:rPr>
              <a:t>應付利息              </a:t>
            </a:r>
            <a:r>
              <a:rPr lang="en-US" altLang="zh-TW" sz="2600" b="1" dirty="0">
                <a:solidFill>
                  <a:srgbClr val="FF0000"/>
                </a:solidFill>
                <a:latin typeface="微軟正黑體" pitchFamily="34" charset="-120"/>
                <a:ea typeface="微軟正黑體" pitchFamily="34" charset="-120"/>
              </a:rPr>
              <a:t>5,000</a:t>
            </a:r>
          </a:p>
          <a:p>
            <a:pPr eaLnBrk="1" hangingPunct="1"/>
            <a:r>
              <a:rPr lang="zh-TW" altLang="en-US" sz="2600" b="1" dirty="0">
                <a:solidFill>
                  <a:srgbClr val="FF0000"/>
                </a:solidFill>
                <a:latin typeface="微軟正黑體" pitchFamily="34" charset="-120"/>
                <a:ea typeface="微軟正黑體" pitchFamily="34" charset="-120"/>
              </a:rPr>
              <a:t>利息費用              </a:t>
            </a:r>
            <a:r>
              <a:rPr lang="en-US" altLang="zh-TW" sz="2600" b="1" dirty="0">
                <a:solidFill>
                  <a:srgbClr val="FF0000"/>
                </a:solidFill>
                <a:latin typeface="微軟正黑體" pitchFamily="34" charset="-120"/>
                <a:ea typeface="微軟正黑體" pitchFamily="34" charset="-120"/>
              </a:rPr>
              <a:t>7,000</a:t>
            </a:r>
          </a:p>
          <a:p>
            <a:pPr eaLnBrk="1" hangingPunct="1"/>
            <a:r>
              <a:rPr lang="zh-TW" altLang="en-US" sz="2600" b="1" dirty="0">
                <a:solidFill>
                  <a:srgbClr val="FF0000"/>
                </a:solidFill>
                <a:latin typeface="微軟正黑體" pitchFamily="34" charset="-120"/>
                <a:ea typeface="微軟正黑體" pitchFamily="34" charset="-120"/>
              </a:rPr>
              <a:t>    　現    金                       </a:t>
            </a:r>
            <a:r>
              <a:rPr lang="en-US" altLang="zh-TW" sz="2600" b="1" dirty="0">
                <a:solidFill>
                  <a:srgbClr val="FF0000"/>
                </a:solidFill>
                <a:latin typeface="微軟正黑體" pitchFamily="34" charset="-120"/>
                <a:ea typeface="微軟正黑體" pitchFamily="34" charset="-120"/>
              </a:rPr>
              <a:t>112,000</a:t>
            </a:r>
            <a:endParaRPr lang="zh-TW" altLang="en-US" sz="26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7842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236</a:t>
            </a:r>
            <a:endParaRPr lang="zh-TW" altLang="en-US" dirty="0"/>
          </a:p>
        </p:txBody>
      </p:sp>
      <p:sp>
        <p:nvSpPr>
          <p:cNvPr id="5" name="矩形 25"/>
          <p:cNvSpPr>
            <a:spLocks noChangeArrowheads="1"/>
          </p:cNvSpPr>
          <p:nvPr/>
        </p:nvSpPr>
        <p:spPr bwMode="auto">
          <a:xfrm>
            <a:off x="198438" y="1124744"/>
            <a:ext cx="5929312" cy="523875"/>
          </a:xfrm>
          <a:prstGeom prst="rect">
            <a:avLst/>
          </a:prstGeom>
          <a:noFill/>
          <a:ln w="9525">
            <a:noFill/>
            <a:miter lim="800000"/>
            <a:headEnd/>
            <a:tailEnd/>
          </a:ln>
        </p:spPr>
        <p:txBody>
          <a:bodyPr wrap="none">
            <a:spAutoFit/>
          </a:bodyPr>
          <a:lstStyle/>
          <a:p>
            <a:pPr eaLnBrk="1" hangingPunct="1"/>
            <a:r>
              <a:rPr lang="zh-TW" altLang="en-US" sz="2800" b="1" dirty="0">
                <a:latin typeface="微軟正黑體" pitchFamily="34" charset="-120"/>
                <a:ea typeface="微軟正黑體" pitchFamily="34" charset="-120"/>
              </a:rPr>
              <a:t>依下列題目，作成有關之調整分錄：</a:t>
            </a:r>
          </a:p>
        </p:txBody>
      </p:sp>
      <p:graphicFrame>
        <p:nvGraphicFramePr>
          <p:cNvPr id="8" name="表格 7"/>
          <p:cNvGraphicFramePr>
            <a:graphicFrameLocks noGrp="1"/>
          </p:cNvGraphicFramePr>
          <p:nvPr>
            <p:extLst>
              <p:ext uri="{D42A27DB-BD31-4B8C-83A1-F6EECF244321}">
                <p14:modId xmlns:p14="http://schemas.microsoft.com/office/powerpoint/2010/main" val="3314840911"/>
              </p:ext>
            </p:extLst>
          </p:nvPr>
        </p:nvGraphicFramePr>
        <p:xfrm>
          <a:off x="179388" y="1628800"/>
          <a:ext cx="8783637" cy="4680867"/>
        </p:xfrm>
        <a:graphic>
          <a:graphicData uri="http://schemas.openxmlformats.org/drawingml/2006/table">
            <a:tbl>
              <a:tblPr/>
              <a:tblGrid>
                <a:gridCol w="2952452">
                  <a:extLst>
                    <a:ext uri="{9D8B030D-6E8A-4147-A177-3AD203B41FA5}">
                      <a16:colId xmlns:a16="http://schemas.microsoft.com/office/drawing/2014/main" xmlns="" val="822318413"/>
                    </a:ext>
                  </a:extLst>
                </a:gridCol>
                <a:gridCol w="5831185">
                  <a:extLst>
                    <a:ext uri="{9D8B030D-6E8A-4147-A177-3AD203B41FA5}">
                      <a16:colId xmlns:a16="http://schemas.microsoft.com/office/drawing/2014/main" xmlns="" val="20001"/>
                    </a:ext>
                  </a:extLst>
                </a:gridCol>
              </a:tblGrid>
              <a:tr h="456670">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題            目</a:t>
                      </a:r>
                      <a:endParaRPr lang="zh-TW" sz="28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940847">
                <a:tc rowSpan="2">
                  <a:txBody>
                    <a:bodyPr/>
                    <a:lstStyle/>
                    <a:p>
                      <a:pPr algn="just">
                        <a:spcAft>
                          <a:spcPts val="0"/>
                        </a:spcAft>
                      </a:pPr>
                      <a:r>
                        <a:rPr lang="en-US" altLang="zh-TW" sz="2800" b="1" i="0" kern="100" dirty="0" smtClean="0">
                          <a:latin typeface="微軟正黑體" pitchFamily="34" charset="-120"/>
                          <a:ea typeface="微軟正黑體" pitchFamily="34" charset="-120"/>
                          <a:cs typeface="Courier New"/>
                        </a:rPr>
                        <a:t>4.</a:t>
                      </a:r>
                      <a:r>
                        <a:rPr lang="zh-TW" altLang="en-US" sz="2800" b="1" i="0" kern="100" dirty="0" smtClean="0">
                          <a:latin typeface="微軟正黑體" pitchFamily="34" charset="-120"/>
                          <a:ea typeface="微軟正黑體" pitchFamily="34" charset="-120"/>
                          <a:cs typeface="Courier New"/>
                        </a:rPr>
                        <a:t> </a:t>
                      </a:r>
                      <a:r>
                        <a:rPr lang="en-US" altLang="zh-TW" sz="2800" b="1" i="0" kern="100" dirty="0" smtClean="0">
                          <a:latin typeface="微軟正黑體" pitchFamily="34" charset="-120"/>
                          <a:ea typeface="微軟正黑體" pitchFamily="34" charset="-120"/>
                          <a:cs typeface="Courier New"/>
                        </a:rPr>
                        <a:t>10/1</a:t>
                      </a:r>
                      <a:r>
                        <a:rPr lang="zh-TW" altLang="en-US" sz="2800" b="1" i="0" kern="100" dirty="0" smtClean="0">
                          <a:latin typeface="微軟正黑體" pitchFamily="34" charset="-120"/>
                          <a:ea typeface="微軟正黑體" pitchFamily="34" charset="-120"/>
                          <a:cs typeface="Courier New"/>
                        </a:rPr>
                        <a:t>開出半年</a:t>
                      </a:r>
                      <a:endParaRPr lang="en-US" altLang="zh-TW" sz="2800" b="1" i="0" kern="100" dirty="0" smtClean="0">
                        <a:latin typeface="微軟正黑體" pitchFamily="34" charset="-120"/>
                        <a:ea typeface="微軟正黑體" pitchFamily="34" charset="-120"/>
                        <a:cs typeface="Courier New"/>
                      </a:endParaRPr>
                    </a:p>
                    <a:p>
                      <a:pPr algn="l">
                        <a:spcAft>
                          <a:spcPts val="0"/>
                        </a:spcAft>
                      </a:pPr>
                      <a:r>
                        <a:rPr lang="zh-TW" altLang="en-US" sz="2800" b="1" i="0" kern="100" dirty="0" smtClean="0">
                          <a:latin typeface="微軟正黑體" pitchFamily="34" charset="-120"/>
                          <a:ea typeface="微軟正黑體" pitchFamily="34" charset="-120"/>
                          <a:cs typeface="Courier New"/>
                        </a:rPr>
                        <a:t>    期票據</a:t>
                      </a:r>
                      <a:r>
                        <a:rPr lang="en-US" altLang="zh-TW" sz="2800" b="1" i="0" kern="100" dirty="0" smtClean="0">
                          <a:latin typeface="微軟正黑體" pitchFamily="34" charset="-120"/>
                          <a:ea typeface="微軟正黑體" pitchFamily="34" charset="-120"/>
                          <a:cs typeface="Courier New"/>
                        </a:rPr>
                        <a:t>$50,000</a:t>
                      </a:r>
                      <a:r>
                        <a:rPr lang="zh-TW" altLang="en-US" sz="2800" b="1" i="0" kern="100" dirty="0" smtClean="0">
                          <a:latin typeface="微軟正黑體" pitchFamily="34" charset="-120"/>
                          <a:ea typeface="微軟正黑體" pitchFamily="34" charset="-120"/>
                          <a:cs typeface="Courier New"/>
                        </a:rPr>
                        <a:t>，</a:t>
                      </a:r>
                      <a:endParaRPr lang="en-US" altLang="zh-TW" sz="2800" b="1" i="0" kern="100" dirty="0" smtClean="0">
                        <a:latin typeface="微軟正黑體" pitchFamily="34" charset="-120"/>
                        <a:ea typeface="微軟正黑體" pitchFamily="34" charset="-120"/>
                        <a:cs typeface="Courier New"/>
                      </a:endParaRPr>
                    </a:p>
                    <a:p>
                      <a:pPr algn="l">
                        <a:spcAft>
                          <a:spcPts val="0"/>
                        </a:spcAft>
                      </a:pPr>
                      <a:r>
                        <a:rPr lang="zh-TW" altLang="en-US" sz="2800" b="1" i="0" kern="100" dirty="0" smtClean="0">
                          <a:latin typeface="微軟正黑體" pitchFamily="34" charset="-120"/>
                          <a:ea typeface="微軟正黑體" pitchFamily="34" charset="-120"/>
                          <a:cs typeface="Courier New"/>
                        </a:rPr>
                        <a:t>    月息五厘。</a:t>
                      </a:r>
                      <a:endParaRPr lang="zh-TW" sz="2800" b="1" i="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l">
                        <a:lnSpc>
                          <a:spcPct val="150000"/>
                        </a:lnSpc>
                        <a:spcAft>
                          <a:spcPts val="0"/>
                        </a:spcAft>
                      </a:pPr>
                      <a:r>
                        <a:rPr lang="en-US" altLang="zh-TW" sz="2800" b="1" i="0" kern="100" dirty="0" smtClean="0">
                          <a:solidFill>
                            <a:schemeClr val="tx1"/>
                          </a:solidFill>
                          <a:latin typeface="微軟正黑體" pitchFamily="34" charset="-120"/>
                          <a:ea typeface="微軟正黑體" pitchFamily="34" charset="-120"/>
                          <a:cs typeface="細明體"/>
                        </a:rPr>
                        <a:t>12/31</a:t>
                      </a:r>
                      <a:r>
                        <a:rPr lang="zh-TW" altLang="en-US" sz="2800" b="1" i="0" kern="100" dirty="0" smtClean="0">
                          <a:solidFill>
                            <a:schemeClr val="tx1"/>
                          </a:solidFill>
                          <a:latin typeface="微軟正黑體" pitchFamily="34" charset="-120"/>
                          <a:ea typeface="微軟正黑體" pitchFamily="34" charset="-120"/>
                          <a:cs typeface="細明體"/>
                        </a:rPr>
                        <a:t> 調整：</a:t>
                      </a:r>
                      <a:endParaRPr lang="en-US" sz="2800" b="1" i="0" kern="100" dirty="0">
                        <a:solidFill>
                          <a:schemeClr val="tx1"/>
                        </a:solidFill>
                        <a:latin typeface="微軟正黑體" pitchFamily="34" charset="-120"/>
                        <a:ea typeface="微軟正黑體" pitchFamily="34" charset="-120"/>
                        <a:cs typeface="細明體"/>
                      </a:endParaRPr>
                    </a:p>
                  </a:txBody>
                  <a:tcPr marL="68192" marR="68192"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283350">
                <a:tc vMerge="1">
                  <a:txBody>
                    <a:bodyPr/>
                    <a:lstStyle/>
                    <a:p>
                      <a:pPr algn="l">
                        <a:spcAft>
                          <a:spcPts val="0"/>
                        </a:spcAft>
                      </a:pPr>
                      <a:endParaRPr lang="zh-TW" sz="2000" kern="100" dirty="0">
                        <a:latin typeface="微軟正黑體" pitchFamily="34" charset="-120"/>
                        <a:ea typeface="微軟正黑體" pitchFamily="34" charset="-120"/>
                        <a:cs typeface="Courier New"/>
                      </a:endParaRPr>
                    </a:p>
                  </a:txBody>
                  <a:tcPr marL="68195" marR="68195" marT="0" marB="0" anchor="ctr">
                    <a:lnL w="12700" cap="flat" cmpd="sng" algn="ctr">
                      <a:solidFill>
                        <a:srgbClr val="003399"/>
                      </a:solidFill>
                      <a:prstDash val="solid"/>
                      <a:round/>
                      <a:headEnd type="none" w="med" len="med"/>
                      <a:tailEnd type="none" w="med" len="med"/>
                    </a:lnL>
                    <a:lnR w="12700" cap="flat" cmpd="sng" algn="ctr">
                      <a:solidFill>
                        <a:srgbClr val="003399"/>
                      </a:solidFill>
                      <a:prstDash val="solid"/>
                      <a:round/>
                      <a:headEnd type="none" w="med" len="med"/>
                      <a:tailEnd type="none" w="med" len="med"/>
                    </a:lnR>
                    <a:lnT w="12700" cap="flat" cmpd="sng" algn="ctr">
                      <a:solidFill>
                        <a:srgbClr val="003399"/>
                      </a:solidFill>
                      <a:prstDash val="solid"/>
                      <a:round/>
                      <a:headEnd type="none" w="med" len="med"/>
                      <a:tailEnd type="none" w="med" len="med"/>
                    </a:lnT>
                    <a:lnB w="12700" cap="flat" cmpd="sng" algn="ctr">
                      <a:solidFill>
                        <a:srgbClr val="003399"/>
                      </a:solidFill>
                      <a:prstDash val="solid"/>
                      <a:round/>
                      <a:headEnd type="none" w="med" len="med"/>
                      <a:tailEnd type="none" w="med" len="med"/>
                    </a:lnB>
                    <a:solidFill>
                      <a:schemeClr val="bg1"/>
                    </a:solidFill>
                  </a:tcPr>
                </a:tc>
                <a:tc>
                  <a:txBody>
                    <a:bodyPr/>
                    <a:lstStyle/>
                    <a:p>
                      <a:pPr algn="l">
                        <a:lnSpc>
                          <a:spcPct val="150000"/>
                        </a:lnSpc>
                        <a:spcAft>
                          <a:spcPts val="0"/>
                        </a:spcAft>
                      </a:pPr>
                      <a:r>
                        <a:rPr lang="zh-TW" altLang="en-US" sz="2800" b="1" i="0" kern="100" dirty="0" smtClean="0">
                          <a:solidFill>
                            <a:schemeClr val="tx1"/>
                          </a:solidFill>
                          <a:latin typeface="微軟正黑體" pitchFamily="34" charset="-120"/>
                          <a:ea typeface="微軟正黑體" pitchFamily="34" charset="-120"/>
                          <a:cs typeface="細明體"/>
                        </a:rPr>
                        <a:t>明年</a:t>
                      </a:r>
                      <a:r>
                        <a:rPr lang="en-US" altLang="zh-TW" sz="2800" b="1" i="0" kern="100" dirty="0" smtClean="0">
                          <a:solidFill>
                            <a:schemeClr val="tx1"/>
                          </a:solidFill>
                          <a:latin typeface="微軟正黑體" pitchFamily="34" charset="-120"/>
                          <a:ea typeface="微軟正黑體" pitchFamily="34" charset="-120"/>
                          <a:cs typeface="細明體"/>
                        </a:rPr>
                        <a:t>4/1</a:t>
                      </a:r>
                      <a:r>
                        <a:rPr lang="zh-TW" altLang="en-US" sz="2800" b="1" i="0" kern="100" dirty="0" smtClean="0">
                          <a:solidFill>
                            <a:schemeClr val="tx1"/>
                          </a:solidFill>
                          <a:latin typeface="微軟正黑體" pitchFamily="34" charset="-120"/>
                          <a:ea typeface="微軟正黑體" pitchFamily="34" charset="-120"/>
                          <a:cs typeface="細明體"/>
                        </a:rPr>
                        <a:t> 到期分錄：</a:t>
                      </a:r>
                      <a:endParaRPr lang="en-US" sz="2800" b="1" i="0" kern="100" dirty="0">
                        <a:solidFill>
                          <a:schemeClr val="tx1"/>
                        </a:solidFill>
                        <a:latin typeface="微軟正黑體" pitchFamily="34" charset="-120"/>
                        <a:ea typeface="微軟正黑體" pitchFamily="34" charset="-120"/>
                        <a:cs typeface="細明體"/>
                      </a:endParaRPr>
                    </a:p>
                  </a:txBody>
                  <a:tcPr marL="68192" marR="68192"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9" name="矩形 33"/>
          <p:cNvSpPr>
            <a:spLocks noChangeArrowheads="1"/>
          </p:cNvSpPr>
          <p:nvPr/>
        </p:nvSpPr>
        <p:spPr bwMode="auto">
          <a:xfrm>
            <a:off x="3131840" y="2612255"/>
            <a:ext cx="5399087" cy="1384995"/>
          </a:xfrm>
          <a:prstGeom prst="rect">
            <a:avLst/>
          </a:prstGeom>
          <a:noFill/>
          <a:ln w="9525">
            <a:noFill/>
            <a:miter lim="800000"/>
            <a:headEnd/>
            <a:tailEnd/>
          </a:ln>
        </p:spPr>
        <p:txBody>
          <a:bodyPr>
            <a:spAutoFit/>
          </a:bodyPr>
          <a:lstStyle/>
          <a:p>
            <a:pPr eaLnBrk="1" hangingPunct="1"/>
            <a:r>
              <a:rPr lang="zh-TW" altLang="en-US" sz="2800" b="1" dirty="0">
                <a:solidFill>
                  <a:srgbClr val="FF0000"/>
                </a:solidFill>
                <a:latin typeface="微軟正黑體" pitchFamily="34" charset="-120"/>
                <a:ea typeface="微軟正黑體" pitchFamily="34" charset="-120"/>
              </a:rPr>
              <a:t>利息費用    　　    </a:t>
            </a:r>
            <a:r>
              <a:rPr lang="en-US" altLang="zh-TW" sz="2800" b="1" dirty="0">
                <a:solidFill>
                  <a:srgbClr val="FF0000"/>
                </a:solidFill>
                <a:latin typeface="微軟正黑體" pitchFamily="34" charset="-120"/>
                <a:ea typeface="微軟正黑體" pitchFamily="34" charset="-120"/>
              </a:rPr>
              <a:t>750</a:t>
            </a:r>
          </a:p>
          <a:p>
            <a:pPr eaLnBrk="1" hangingPunct="1"/>
            <a:r>
              <a:rPr lang="zh-TW" altLang="en-US" sz="2800" b="1" dirty="0">
                <a:solidFill>
                  <a:srgbClr val="FF0000"/>
                </a:solidFill>
                <a:latin typeface="微軟正黑體" pitchFamily="34" charset="-120"/>
                <a:ea typeface="微軟正黑體" pitchFamily="34" charset="-120"/>
              </a:rPr>
              <a:t>    　應付利息　　               </a:t>
            </a:r>
            <a:r>
              <a:rPr lang="en-US" altLang="zh-TW" sz="2800" b="1" dirty="0">
                <a:solidFill>
                  <a:srgbClr val="FF0000"/>
                </a:solidFill>
                <a:latin typeface="微軟正黑體" pitchFamily="34" charset="-120"/>
                <a:ea typeface="微軟正黑體" pitchFamily="34" charset="-120"/>
              </a:rPr>
              <a:t>750</a:t>
            </a:r>
          </a:p>
          <a:p>
            <a:pPr eaLnBrk="1" hangingPunct="1"/>
            <a:r>
              <a:rPr lang="en-US" altLang="zh-TW" sz="2800" b="1" dirty="0">
                <a:solidFill>
                  <a:srgbClr val="FF0000"/>
                </a:solidFill>
                <a:latin typeface="微軟正黑體" pitchFamily="34" charset="-120"/>
                <a:ea typeface="微軟正黑體" pitchFamily="34" charset="-120"/>
              </a:rPr>
              <a:t>$50,000</a:t>
            </a:r>
            <a:r>
              <a:rPr lang="en-US" altLang="zh-TW" sz="2800" b="1" dirty="0">
                <a:solidFill>
                  <a:srgbClr val="FF0000"/>
                </a:solidFill>
                <a:latin typeface="微軟正黑體" pitchFamily="34" charset="-120"/>
                <a:ea typeface="微軟正黑體" pitchFamily="34" charset="-120"/>
                <a:sym typeface="Wingdings 2" pitchFamily="18" charset="2"/>
              </a:rPr>
              <a:t>0.005 3=$750</a:t>
            </a:r>
            <a:endParaRPr lang="zh-TW" altLang="en-US" sz="2800" b="1" dirty="0">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3131840" y="4581475"/>
            <a:ext cx="5399088" cy="1693863"/>
          </a:xfrm>
          <a:prstGeom prst="rect">
            <a:avLst/>
          </a:prstGeom>
          <a:noFill/>
          <a:ln w="9525">
            <a:noFill/>
            <a:miter lim="800000"/>
            <a:headEnd/>
            <a:tailEnd/>
          </a:ln>
        </p:spPr>
        <p:txBody>
          <a:bodyPr>
            <a:spAutoFit/>
          </a:bodyPr>
          <a:lstStyle/>
          <a:p>
            <a:pPr eaLnBrk="1" hangingPunct="1"/>
            <a:r>
              <a:rPr lang="zh-TW" altLang="en-US" sz="2600" b="1" dirty="0">
                <a:solidFill>
                  <a:srgbClr val="FF0000"/>
                </a:solidFill>
                <a:latin typeface="微軟正黑體" pitchFamily="34" charset="-120"/>
                <a:ea typeface="微軟正黑體" pitchFamily="34" charset="-120"/>
              </a:rPr>
              <a:t>應付票據 　  </a:t>
            </a:r>
            <a:r>
              <a:rPr lang="zh-TW" altLang="en-US" sz="2600" b="1" dirty="0" smtClean="0">
                <a:solidFill>
                  <a:srgbClr val="FF0000"/>
                </a:solidFill>
                <a:latin typeface="微軟正黑體" pitchFamily="34" charset="-120"/>
                <a:ea typeface="微軟正黑體" pitchFamily="34" charset="-120"/>
              </a:rPr>
              <a:t>     </a:t>
            </a:r>
            <a:r>
              <a:rPr lang="en-US" altLang="zh-TW" sz="2600" b="1" dirty="0">
                <a:solidFill>
                  <a:srgbClr val="FF0000"/>
                </a:solidFill>
                <a:latin typeface="微軟正黑體" pitchFamily="34" charset="-120"/>
                <a:ea typeface="微軟正黑體" pitchFamily="34" charset="-120"/>
              </a:rPr>
              <a:t>50,000</a:t>
            </a:r>
          </a:p>
          <a:p>
            <a:pPr eaLnBrk="1" hangingPunct="1"/>
            <a:r>
              <a:rPr lang="zh-TW" altLang="en-US" sz="2600" b="1" dirty="0">
                <a:solidFill>
                  <a:srgbClr val="FF0000"/>
                </a:solidFill>
                <a:latin typeface="微軟正黑體" pitchFamily="34" charset="-120"/>
                <a:ea typeface="微軟正黑體" pitchFamily="34" charset="-120"/>
              </a:rPr>
              <a:t>應付利息            </a:t>
            </a:r>
            <a:r>
              <a:rPr lang="zh-TW" altLang="en-US" sz="2600" b="1" dirty="0" smtClean="0">
                <a:solidFill>
                  <a:srgbClr val="FF0000"/>
                </a:solidFill>
                <a:latin typeface="微軟正黑體" pitchFamily="34" charset="-120"/>
                <a:ea typeface="微軟正黑體" pitchFamily="34" charset="-120"/>
              </a:rPr>
              <a:t>  </a:t>
            </a:r>
            <a:r>
              <a:rPr lang="zh-TW" altLang="en-US" sz="2200" b="1" dirty="0" smtClean="0">
                <a:solidFill>
                  <a:srgbClr val="FF0000"/>
                </a:solidFill>
                <a:latin typeface="微軟正黑體" pitchFamily="34" charset="-120"/>
                <a:ea typeface="微軟正黑體" pitchFamily="34" charset="-120"/>
              </a:rPr>
              <a:t>    </a:t>
            </a:r>
            <a:r>
              <a:rPr lang="en-US" altLang="zh-TW" sz="2600" b="1" dirty="0">
                <a:solidFill>
                  <a:srgbClr val="FF0000"/>
                </a:solidFill>
                <a:latin typeface="微軟正黑體" pitchFamily="34" charset="-120"/>
                <a:ea typeface="微軟正黑體" pitchFamily="34" charset="-120"/>
              </a:rPr>
              <a:t>750</a:t>
            </a:r>
          </a:p>
          <a:p>
            <a:pPr eaLnBrk="1" hangingPunct="1"/>
            <a:r>
              <a:rPr lang="zh-TW" altLang="en-US" sz="2600" b="1" dirty="0">
                <a:solidFill>
                  <a:srgbClr val="FF0000"/>
                </a:solidFill>
                <a:latin typeface="微軟正黑體" pitchFamily="34" charset="-120"/>
                <a:ea typeface="微軟正黑體" pitchFamily="34" charset="-120"/>
              </a:rPr>
              <a:t>利息費用         </a:t>
            </a:r>
            <a:r>
              <a:rPr lang="zh-TW" altLang="en-US" sz="2600" b="1" dirty="0" smtClean="0">
                <a:solidFill>
                  <a:srgbClr val="FF0000"/>
                </a:solidFill>
                <a:latin typeface="微軟正黑體" pitchFamily="34" charset="-120"/>
                <a:ea typeface="微軟正黑體" pitchFamily="34" charset="-120"/>
              </a:rPr>
              <a:t>     </a:t>
            </a:r>
            <a:r>
              <a:rPr lang="zh-TW" altLang="en-US" sz="2200" b="1" dirty="0" smtClean="0">
                <a:solidFill>
                  <a:srgbClr val="FF0000"/>
                </a:solidFill>
                <a:latin typeface="微軟正黑體" pitchFamily="34" charset="-120"/>
                <a:ea typeface="微軟正黑體" pitchFamily="34" charset="-120"/>
              </a:rPr>
              <a:t>    </a:t>
            </a:r>
            <a:r>
              <a:rPr lang="en-US" altLang="zh-TW" sz="2600" b="1" dirty="0">
                <a:solidFill>
                  <a:srgbClr val="FF0000"/>
                </a:solidFill>
                <a:latin typeface="微軟正黑體" pitchFamily="34" charset="-120"/>
                <a:ea typeface="微軟正黑體" pitchFamily="34" charset="-120"/>
              </a:rPr>
              <a:t>750</a:t>
            </a:r>
          </a:p>
          <a:p>
            <a:pPr eaLnBrk="1" hangingPunct="1"/>
            <a:r>
              <a:rPr lang="zh-TW" altLang="en-US" sz="2600" b="1" dirty="0">
                <a:solidFill>
                  <a:srgbClr val="FF0000"/>
                </a:solidFill>
                <a:latin typeface="微軟正黑體" pitchFamily="34" charset="-120"/>
                <a:ea typeface="微軟正黑體" pitchFamily="34" charset="-120"/>
              </a:rPr>
              <a:t>    　</a:t>
            </a:r>
            <a:r>
              <a:rPr lang="zh-TW" altLang="en-US" sz="2600" b="1" dirty="0" smtClean="0">
                <a:solidFill>
                  <a:srgbClr val="FF0000"/>
                </a:solidFill>
                <a:latin typeface="微軟正黑體" pitchFamily="34" charset="-120"/>
                <a:ea typeface="微軟正黑體" pitchFamily="34" charset="-120"/>
              </a:rPr>
              <a:t>現　　金                     </a:t>
            </a:r>
            <a:r>
              <a:rPr lang="en-US" altLang="zh-TW" sz="2600" b="1" dirty="0">
                <a:solidFill>
                  <a:srgbClr val="FF0000"/>
                </a:solidFill>
                <a:latin typeface="微軟正黑體" pitchFamily="34" charset="-120"/>
                <a:ea typeface="微軟正黑體" pitchFamily="34" charset="-120"/>
              </a:rPr>
              <a:t>51,500</a:t>
            </a:r>
            <a:endParaRPr lang="zh-TW" altLang="en-US" sz="26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884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二、應行調整之</a:t>
            </a:r>
            <a:r>
              <a:rPr lang="zh-TW" altLang="en-US" dirty="0" smtClean="0"/>
              <a:t>事項</a:t>
            </a:r>
            <a:endParaRPr lang="zh-TW" altLang="en-US" dirty="0"/>
          </a:p>
        </p:txBody>
      </p:sp>
      <p:sp>
        <p:nvSpPr>
          <p:cNvPr id="4" name="內容版面配置區 3"/>
          <p:cNvSpPr>
            <a:spLocks noGrp="1"/>
          </p:cNvSpPr>
          <p:nvPr>
            <p:ph sz="quarter" idx="11"/>
          </p:nvPr>
        </p:nvSpPr>
        <p:spPr/>
        <p:txBody>
          <a:bodyPr/>
          <a:lstStyle/>
          <a:p>
            <a:r>
              <a:rPr lang="en-US" altLang="zh-TW" dirty="0" smtClean="0"/>
              <a:t>224</a:t>
            </a:r>
            <a:endParaRPr lang="zh-TW"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183"/>
          <a:stretch/>
        </p:blipFill>
        <p:spPr bwMode="auto">
          <a:xfrm>
            <a:off x="35496" y="1268760"/>
            <a:ext cx="9108504" cy="4042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43504" y="4509119"/>
            <a:ext cx="2296248" cy="1240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258227" y="963884"/>
            <a:ext cx="2430524" cy="126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663011" y="963885"/>
            <a:ext cx="1620957" cy="1332000"/>
          </a:xfrm>
          <a:prstGeom prst="rect">
            <a:avLst/>
          </a:prstGeom>
          <a:solidFill>
            <a:schemeClr val="bg1"/>
          </a:solidFill>
        </p:spPr>
        <p:txBody>
          <a:bodyPr vert="horz" wrap="none" rtlCol="0">
            <a:spAutoFit/>
          </a:bodyPr>
          <a:lstStyle/>
          <a:p>
            <a:r>
              <a:rPr lang="zh-TW" altLang="en-US" sz="2800" b="1" dirty="0" smtClean="0">
                <a:latin typeface="微軟正黑體" panose="020B0604030504040204" pitchFamily="34" charset="-120"/>
                <a:ea typeface="微軟正黑體" panose="020B0604030504040204" pitchFamily="34" charset="-120"/>
              </a:rPr>
              <a:t>預收收益</a:t>
            </a:r>
            <a:endParaRPr lang="en-US" altLang="zh-TW" sz="2800" b="1" dirty="0" smtClean="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預付</a:t>
            </a:r>
            <a:r>
              <a:rPr lang="zh-TW" altLang="en-US" sz="2800" b="1" dirty="0" smtClean="0">
                <a:latin typeface="微軟正黑體" panose="020B0604030504040204" pitchFamily="34" charset="-120"/>
                <a:ea typeface="微軟正黑體" panose="020B0604030504040204" pitchFamily="34" charset="-120"/>
              </a:rPr>
              <a:t>費用</a:t>
            </a:r>
            <a:endParaRPr lang="en-US" altLang="zh-TW" sz="2800" b="1" dirty="0" smtClean="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用品盤存</a:t>
            </a:r>
          </a:p>
        </p:txBody>
      </p:sp>
      <p:sp>
        <p:nvSpPr>
          <p:cNvPr id="5" name="文字方塊 4"/>
          <p:cNvSpPr txBox="1"/>
          <p:nvPr/>
        </p:nvSpPr>
        <p:spPr>
          <a:xfrm>
            <a:off x="395536" y="4509120"/>
            <a:ext cx="1620957" cy="954107"/>
          </a:xfrm>
          <a:prstGeom prst="rect">
            <a:avLst/>
          </a:prstGeom>
          <a:solidFill>
            <a:schemeClr val="bg1"/>
          </a:solidFill>
        </p:spPr>
        <p:txBody>
          <a:bodyPr vert="horz" wrap="none" rtlCol="0">
            <a:spAutoFit/>
          </a:bodyPr>
          <a:lstStyle/>
          <a:p>
            <a:r>
              <a:rPr lang="zh-TW" altLang="en-US" sz="2800" b="1" dirty="0" smtClean="0">
                <a:latin typeface="微軟正黑體" panose="020B0604030504040204" pitchFamily="34" charset="-120"/>
                <a:ea typeface="微軟正黑體" panose="020B0604030504040204" pitchFamily="34" charset="-120"/>
              </a:rPr>
              <a:t>應收收益</a:t>
            </a:r>
            <a:endParaRPr lang="en-US" altLang="zh-TW" sz="2800" b="1" dirty="0" smtClean="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應付費用</a:t>
            </a:r>
          </a:p>
        </p:txBody>
      </p:sp>
      <p:sp>
        <p:nvSpPr>
          <p:cNvPr id="6" name="矩形 5"/>
          <p:cNvSpPr/>
          <p:nvPr/>
        </p:nvSpPr>
        <p:spPr>
          <a:xfrm>
            <a:off x="4517740" y="4509119"/>
            <a:ext cx="2430524" cy="9541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251057" y="4492277"/>
            <a:ext cx="3057247" cy="1384995"/>
          </a:xfrm>
          <a:prstGeom prst="rect">
            <a:avLst/>
          </a:prstGeom>
          <a:noFill/>
        </p:spPr>
        <p:txBody>
          <a:bodyPr vert="horz" wrap="none" rtlCol="0">
            <a:spAutoFit/>
          </a:bodyPr>
          <a:lstStyle/>
          <a:p>
            <a:pPr algn="ctr"/>
            <a:r>
              <a:rPr lang="zh-TW" altLang="en-US" sz="2800" b="1" dirty="0" smtClean="0">
                <a:latin typeface="微軟正黑體" panose="020B0604030504040204" pitchFamily="34" charset="-120"/>
                <a:ea typeface="微軟正黑體" panose="020B0604030504040204" pitchFamily="34" charset="-120"/>
              </a:rPr>
              <a:t>預期信用減損損失</a:t>
            </a:r>
            <a:endParaRPr lang="en-US" altLang="zh-TW" sz="2800" b="1" dirty="0" smtClean="0">
              <a:latin typeface="微軟正黑體" panose="020B0604030504040204" pitchFamily="34" charset="-120"/>
              <a:ea typeface="微軟正黑體" panose="020B0604030504040204" pitchFamily="34" charset="-120"/>
            </a:endParaRPr>
          </a:p>
          <a:p>
            <a:pPr algn="ctr"/>
            <a:r>
              <a:rPr lang="zh-TW" altLang="en-US" sz="2800" b="1" dirty="0" smtClean="0">
                <a:latin typeface="微軟正黑體" panose="020B0604030504040204" pitchFamily="34" charset="-120"/>
                <a:ea typeface="微軟正黑體" panose="020B0604030504040204" pitchFamily="34" charset="-120"/>
              </a:rPr>
              <a:t>折舊</a:t>
            </a:r>
            <a:endParaRPr lang="en-US" altLang="zh-TW" sz="2800" b="1" dirty="0" smtClean="0">
              <a:latin typeface="微軟正黑體" panose="020B0604030504040204" pitchFamily="34" charset="-120"/>
              <a:ea typeface="微軟正黑體" panose="020B0604030504040204" pitchFamily="34" charset="-120"/>
            </a:endParaRPr>
          </a:p>
          <a:p>
            <a:pPr algn="ctr"/>
            <a:r>
              <a:rPr lang="zh-TW" altLang="en-US" sz="2800" b="1" dirty="0" smtClean="0">
                <a:latin typeface="微軟正黑體" panose="020B0604030504040204" pitchFamily="34" charset="-120"/>
                <a:ea typeface="微軟正黑體" panose="020B0604030504040204" pitchFamily="34" charset="-120"/>
              </a:rPr>
              <a:t>攤銷</a:t>
            </a:r>
            <a:endParaRPr lang="en-US" altLang="zh-TW" sz="28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212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0.70"/>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strVal val="#ppt_w*0.70"/>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8" grpId="0" animBg="1"/>
      <p:bldP spid="5" grpId="0" animBg="1"/>
      <p:bldP spid="6" grpId="0" animBg="1"/>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236</a:t>
            </a:r>
            <a:endParaRPr lang="zh-TW" altLang="en-US" dirty="0"/>
          </a:p>
        </p:txBody>
      </p:sp>
      <p:sp>
        <p:nvSpPr>
          <p:cNvPr id="4" name="矩形 31"/>
          <p:cNvSpPr>
            <a:spLocks noChangeArrowheads="1"/>
          </p:cNvSpPr>
          <p:nvPr/>
        </p:nvSpPr>
        <p:spPr bwMode="auto">
          <a:xfrm>
            <a:off x="539750" y="1341438"/>
            <a:ext cx="8064500" cy="4478337"/>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期末有應收未收租金，應作之調整分錄為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a:t>
            </a:r>
            <a:r>
              <a:rPr lang="zh-TW" altLang="en-US" sz="2800" b="1" dirty="0">
                <a:latin typeface="微軟正黑體" pitchFamily="34" charset="-120"/>
                <a:ea typeface="微軟正黑體" pitchFamily="34" charset="-120"/>
              </a:rPr>
              <a:t>借記租金收入，貸記應收租金</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借記應收租金，貸記租金收入</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借記</a:t>
            </a:r>
            <a:r>
              <a:rPr lang="zh-TW" altLang="en-US" sz="2800" b="1" dirty="0" smtClean="0">
                <a:latin typeface="微軟正黑體" pitchFamily="34" charset="-120"/>
                <a:ea typeface="微軟正黑體" pitchFamily="34" charset="-120"/>
              </a:rPr>
              <a:t>租金費用，</a:t>
            </a:r>
            <a:r>
              <a:rPr lang="zh-TW" altLang="en-US" sz="2800" b="1" dirty="0">
                <a:latin typeface="微軟正黑體" pitchFamily="34" charset="-120"/>
                <a:ea typeface="微軟正黑體" pitchFamily="34" charset="-120"/>
              </a:rPr>
              <a:t>貸記應付租金</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借記應收利息，貸記利息費用。</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)2.</a:t>
            </a:r>
            <a:r>
              <a:rPr lang="zh-TW" altLang="en-US" sz="2800" b="1" dirty="0">
                <a:latin typeface="微軟正黑體" pitchFamily="34" charset="-120"/>
                <a:ea typeface="微軟正黑體" pitchFamily="34" charset="-120"/>
              </a:rPr>
              <a:t>期末漏記應付租金將使</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淨利多計，費損少計</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淨利少計，資產多計</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淨利多計，資產少計</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淨利多計，費損多計。</a:t>
            </a:r>
          </a:p>
        </p:txBody>
      </p:sp>
      <p:sp>
        <p:nvSpPr>
          <p:cNvPr id="5" name="矩形 33"/>
          <p:cNvSpPr>
            <a:spLocks noChangeArrowheads="1"/>
          </p:cNvSpPr>
          <p:nvPr/>
        </p:nvSpPr>
        <p:spPr bwMode="auto">
          <a:xfrm>
            <a:off x="714331" y="1341438"/>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6" name="矩形 5"/>
          <p:cNvSpPr>
            <a:spLocks noChangeArrowheads="1"/>
          </p:cNvSpPr>
          <p:nvPr/>
        </p:nvSpPr>
        <p:spPr bwMode="auto">
          <a:xfrm>
            <a:off x="714331" y="355441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spTree>
    <p:extLst>
      <p:ext uri="{BB962C8B-B14F-4D97-AF65-F5344CB8AC3E}">
        <p14:creationId xmlns:p14="http://schemas.microsoft.com/office/powerpoint/2010/main" val="312467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236</a:t>
            </a:r>
            <a:endParaRPr lang="zh-TW" altLang="en-US" dirty="0"/>
          </a:p>
        </p:txBody>
      </p:sp>
      <p:sp>
        <p:nvSpPr>
          <p:cNvPr id="4" name="矩形 31"/>
          <p:cNvSpPr>
            <a:spLocks noChangeArrowheads="1"/>
          </p:cNvSpPr>
          <p:nvPr/>
        </p:nvSpPr>
        <p:spPr bwMode="auto">
          <a:xfrm>
            <a:off x="539750" y="1373188"/>
            <a:ext cx="8353425" cy="2754312"/>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應收未收收入未調整時，將使</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收益虛增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費損虛減</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收益虛減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負債虛增。</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)4.</a:t>
            </a:r>
            <a:r>
              <a:rPr lang="zh-TW" altLang="en-US" sz="2800" b="1" dirty="0">
                <a:latin typeface="微軟正黑體" pitchFamily="34" charset="-120"/>
                <a:ea typeface="微軟正黑體" pitchFamily="34" charset="-120"/>
              </a:rPr>
              <a:t>費損已發生，但尚未入帳，期末調整應</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貸：負債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借：資產</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借：收益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貸：費損。</a:t>
            </a:r>
          </a:p>
        </p:txBody>
      </p:sp>
      <p:sp>
        <p:nvSpPr>
          <p:cNvPr id="5" name="矩形 4"/>
          <p:cNvSpPr>
            <a:spLocks noChangeArrowheads="1"/>
          </p:cNvSpPr>
          <p:nvPr/>
        </p:nvSpPr>
        <p:spPr bwMode="auto">
          <a:xfrm>
            <a:off x="693738" y="1379538"/>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grpSp>
        <p:nvGrpSpPr>
          <p:cNvPr id="6" name="群組 28"/>
          <p:cNvGrpSpPr>
            <a:grpSpLocks/>
          </p:cNvGrpSpPr>
          <p:nvPr/>
        </p:nvGrpSpPr>
        <p:grpSpPr bwMode="auto">
          <a:xfrm>
            <a:off x="703263" y="2743201"/>
            <a:ext cx="6748462" cy="1888551"/>
            <a:chOff x="702612" y="3246427"/>
            <a:chExt cx="6748764" cy="1889785"/>
          </a:xfrm>
        </p:grpSpPr>
        <p:sp>
          <p:nvSpPr>
            <p:cNvPr id="7" name="矩形 23"/>
            <p:cNvSpPr>
              <a:spLocks noChangeArrowheads="1"/>
            </p:cNvSpPr>
            <p:nvPr/>
          </p:nvSpPr>
          <p:spPr bwMode="auto">
            <a:xfrm>
              <a:off x="702612" y="3246427"/>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sp>
          <p:nvSpPr>
            <p:cNvPr id="8" name="矩形 10"/>
            <p:cNvSpPr>
              <a:spLocks noChangeArrowheads="1"/>
            </p:cNvSpPr>
            <p:nvPr/>
          </p:nvSpPr>
          <p:spPr bwMode="auto">
            <a:xfrm>
              <a:off x="1403675" y="4612650"/>
              <a:ext cx="6047701" cy="523562"/>
            </a:xfrm>
            <a:prstGeom prst="rect">
              <a:avLst/>
            </a:prstGeom>
            <a:noFill/>
            <a:ln w="9525">
              <a:noFill/>
              <a:miter lim="800000"/>
              <a:headEnd/>
              <a:tailEnd/>
            </a:ln>
          </p:spPr>
          <p:txBody>
            <a:bodyPr>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借：費用  　貸：應付費用。</a:t>
              </a:r>
            </a:p>
          </p:txBody>
        </p:sp>
      </p:grpSp>
    </p:spTree>
    <p:extLst>
      <p:ext uri="{BB962C8B-B14F-4D97-AF65-F5344CB8AC3E}">
        <p14:creationId xmlns:p14="http://schemas.microsoft.com/office/powerpoint/2010/main" val="33423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237</a:t>
            </a:r>
            <a:endParaRPr lang="zh-TW" altLang="en-US" dirty="0"/>
          </a:p>
        </p:txBody>
      </p:sp>
      <p:sp>
        <p:nvSpPr>
          <p:cNvPr id="10" name="矩形 31"/>
          <p:cNvSpPr>
            <a:spLocks noChangeArrowheads="1"/>
          </p:cNvSpPr>
          <p:nvPr/>
        </p:nvSpPr>
        <p:spPr bwMode="auto">
          <a:xfrm>
            <a:off x="539749" y="1412776"/>
            <a:ext cx="8353425" cy="2400657"/>
          </a:xfrm>
          <a:prstGeom prst="rect">
            <a:avLst/>
          </a:prstGeom>
          <a:noFill/>
          <a:ln w="9525">
            <a:noFill/>
            <a:miter lim="800000"/>
            <a:headEnd/>
            <a:tailEnd/>
          </a:ln>
        </p:spPr>
        <p:txBody>
          <a:bodyPr wrap="square">
            <a:spAutoFit/>
          </a:bodyPr>
          <a:lstStyle/>
          <a:p>
            <a:pPr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所謂週息是指</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年息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月息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日息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一週利息。</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)6.11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15</a:t>
            </a:r>
            <a:r>
              <a:rPr lang="zh-TW" altLang="en-US" sz="2800" b="1" dirty="0">
                <a:latin typeface="微軟正黑體" pitchFamily="34" charset="-120"/>
                <a:ea typeface="微軟正黑體" pitchFamily="34" charset="-120"/>
              </a:rPr>
              <a:t>日收到</a:t>
            </a:r>
            <a:r>
              <a:rPr lang="en-US" altLang="zh-TW" sz="2800" b="1" dirty="0">
                <a:latin typeface="微軟正黑體" pitchFamily="34" charset="-120"/>
                <a:ea typeface="微軟正黑體" pitchFamily="34" charset="-120"/>
              </a:rPr>
              <a:t>6</a:t>
            </a:r>
            <a:r>
              <a:rPr lang="zh-TW" altLang="en-US" sz="2800" b="1" dirty="0">
                <a:latin typeface="微軟正黑體" pitchFamily="34" charset="-120"/>
                <a:ea typeface="微軟正黑體" pitchFamily="34" charset="-120"/>
              </a:rPr>
              <a:t>個月期票據</a:t>
            </a:r>
            <a:r>
              <a:rPr lang="en-US" altLang="zh-TW" sz="2800" b="1" dirty="0">
                <a:latin typeface="微軟正黑體" pitchFamily="34" charset="-120"/>
                <a:ea typeface="微軟正黑體" pitchFamily="34" charset="-120"/>
              </a:rPr>
              <a:t>$45,000</a:t>
            </a:r>
            <a:r>
              <a:rPr lang="zh-TW" altLang="en-US" sz="2800" b="1" dirty="0">
                <a:latin typeface="微軟正黑體" pitchFamily="34" charset="-120"/>
                <a:ea typeface="微軟正黑體" pitchFamily="34" charset="-120"/>
              </a:rPr>
              <a:t>，年息</a:t>
            </a:r>
            <a:r>
              <a:rPr lang="en-US" altLang="zh-TW" sz="2800" b="1" dirty="0">
                <a:latin typeface="微軟正黑體" pitchFamily="34" charset="-120"/>
                <a:ea typeface="微軟正黑體" pitchFamily="34" charset="-120"/>
              </a:rPr>
              <a:t>1</a:t>
            </a:r>
          </a:p>
          <a:p>
            <a:pPr eaLnBrk="1" hangingPunct="1">
              <a:spcBef>
                <a:spcPts val="600"/>
              </a:spcBef>
            </a:pPr>
            <a:r>
              <a:rPr lang="zh-TW" altLang="en-US" sz="2800" b="1" dirty="0">
                <a:latin typeface="微軟正黑體" pitchFamily="34" charset="-120"/>
                <a:ea typeface="微軟正黑體" pitchFamily="34" charset="-120"/>
              </a:rPr>
              <a:t>           分</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厘，則年底應收利息為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(A)$67.5</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(B)$675</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(C)$731.25</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(D)$900</a:t>
            </a:r>
            <a:r>
              <a:rPr lang="zh-TW" altLang="en-US" sz="2800" b="1" dirty="0">
                <a:latin typeface="微軟正黑體" pitchFamily="34" charset="-120"/>
                <a:ea typeface="微軟正黑體" pitchFamily="34" charset="-120"/>
              </a:rPr>
              <a:t>。</a:t>
            </a:r>
          </a:p>
        </p:txBody>
      </p:sp>
      <p:sp>
        <p:nvSpPr>
          <p:cNvPr id="11" name="矩形 10"/>
          <p:cNvSpPr>
            <a:spLocks noChangeArrowheads="1"/>
          </p:cNvSpPr>
          <p:nvPr/>
        </p:nvSpPr>
        <p:spPr bwMode="auto">
          <a:xfrm>
            <a:off x="703263" y="1412776"/>
            <a:ext cx="562376"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grpSp>
        <p:nvGrpSpPr>
          <p:cNvPr id="12" name="群組 27"/>
          <p:cNvGrpSpPr>
            <a:grpSpLocks/>
          </p:cNvGrpSpPr>
          <p:nvPr/>
        </p:nvGrpSpPr>
        <p:grpSpPr bwMode="auto">
          <a:xfrm>
            <a:off x="684213" y="2368451"/>
            <a:ext cx="7606879" cy="2417215"/>
            <a:chOff x="683568" y="2563697"/>
            <a:chExt cx="7344816" cy="2418495"/>
          </a:xfrm>
        </p:grpSpPr>
        <p:sp>
          <p:nvSpPr>
            <p:cNvPr id="13" name="矩形 25"/>
            <p:cNvSpPr>
              <a:spLocks noChangeArrowheads="1"/>
            </p:cNvSpPr>
            <p:nvPr/>
          </p:nvSpPr>
          <p:spPr bwMode="auto">
            <a:xfrm>
              <a:off x="683568" y="2563697"/>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Ｃ</a:t>
              </a:r>
            </a:p>
          </p:txBody>
        </p:sp>
        <p:sp>
          <p:nvSpPr>
            <p:cNvPr id="14" name="矩形 10"/>
            <p:cNvSpPr>
              <a:spLocks noChangeArrowheads="1"/>
            </p:cNvSpPr>
            <p:nvPr/>
          </p:nvSpPr>
          <p:spPr bwMode="auto">
            <a:xfrm>
              <a:off x="1403722" y="4027580"/>
              <a:ext cx="6624662" cy="954612"/>
            </a:xfrm>
            <a:prstGeom prst="rect">
              <a:avLst/>
            </a:prstGeom>
            <a:noFill/>
            <a:ln w="9525">
              <a:noFill/>
              <a:miter lim="800000"/>
              <a:headEnd/>
              <a:tailEnd/>
            </a:ln>
          </p:spPr>
          <p:txBody>
            <a:bodyPr>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 $45,000</a:t>
              </a:r>
              <a:r>
                <a:rPr lang="en-US" altLang="zh-TW" sz="2800" b="1" dirty="0">
                  <a:solidFill>
                    <a:srgbClr val="FF0000"/>
                  </a:solidFill>
                  <a:latin typeface="微軟正黑體" pitchFamily="34" charset="-120"/>
                  <a:ea typeface="微軟正黑體" pitchFamily="34" charset="-120"/>
                  <a:sym typeface="Wingdings 2" pitchFamily="18" charset="2"/>
                </a:rPr>
                <a:t>0.131.5/12=$731.25</a:t>
              </a:r>
              <a:endParaRPr lang="zh-TW" altLang="en-US" sz="2800" b="1" dirty="0">
                <a:solidFill>
                  <a:srgbClr val="FF000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27247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decel="100000"/>
                                        <p:tgtEl>
                                          <p:spTgt spid="11"/>
                                        </p:tgtEl>
                                      </p:cBhvr>
                                    </p:animEffect>
                                    <p:anim calcmode="lin" valueType="num">
                                      <p:cBhvr>
                                        <p:cTn id="8" dur="400" decel="100000" fill="hold"/>
                                        <p:tgtEl>
                                          <p:spTgt spid="11"/>
                                        </p:tgtEl>
                                        <p:attrNameLst>
                                          <p:attrName>style.rotation</p:attrName>
                                        </p:attrNameLst>
                                      </p:cBhvr>
                                      <p:tavLst>
                                        <p:tav tm="0">
                                          <p:val>
                                            <p:fltVal val="-90"/>
                                          </p:val>
                                        </p:tav>
                                        <p:tav tm="100000">
                                          <p:val>
                                            <p:fltVal val="0"/>
                                          </p:val>
                                        </p:tav>
                                      </p:tavLst>
                                    </p:anim>
                                    <p:anim calcmode="lin" valueType="num">
                                      <p:cBhvr>
                                        <p:cTn id="9" dur="400" decel="100000" fill="hold"/>
                                        <p:tgtEl>
                                          <p:spTgt spid="11"/>
                                        </p:tgtEl>
                                        <p:attrNameLst>
                                          <p:attrName>ppt_x</p:attrName>
                                        </p:attrNameLst>
                                      </p:cBhvr>
                                      <p:tavLst>
                                        <p:tav tm="0">
                                          <p:val>
                                            <p:strVal val="#ppt_x+0.4"/>
                                          </p:val>
                                        </p:tav>
                                        <p:tav tm="100000">
                                          <p:val>
                                            <p:strVal val="#ppt_x-0.05"/>
                                          </p:val>
                                        </p:tav>
                                      </p:tavLst>
                                    </p:anim>
                                    <p:anim calcmode="lin" valueType="num">
                                      <p:cBhvr>
                                        <p:cTn id="10" dur="400" decel="100000" fill="hold"/>
                                        <p:tgtEl>
                                          <p:spTgt spid="11"/>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400" decel="100000"/>
                                        <p:tgtEl>
                                          <p:spTgt spid="12"/>
                                        </p:tgtEl>
                                      </p:cBhvr>
                                    </p:animEffect>
                                    <p:anim calcmode="lin" valueType="num">
                                      <p:cBhvr>
                                        <p:cTn id="18" dur="400" decel="100000" fill="hold"/>
                                        <p:tgtEl>
                                          <p:spTgt spid="12"/>
                                        </p:tgtEl>
                                        <p:attrNameLst>
                                          <p:attrName>style.rotation</p:attrName>
                                        </p:attrNameLst>
                                      </p:cBhvr>
                                      <p:tavLst>
                                        <p:tav tm="0">
                                          <p:val>
                                            <p:fltVal val="-90"/>
                                          </p:val>
                                        </p:tav>
                                        <p:tav tm="100000">
                                          <p:val>
                                            <p:fltVal val="0"/>
                                          </p:val>
                                        </p:tav>
                                      </p:tavLst>
                                    </p:anim>
                                    <p:anim calcmode="lin" valueType="num">
                                      <p:cBhvr>
                                        <p:cTn id="19" dur="400" decel="100000" fill="hold"/>
                                        <p:tgtEl>
                                          <p:spTgt spid="12"/>
                                        </p:tgtEl>
                                        <p:attrNameLst>
                                          <p:attrName>ppt_x</p:attrName>
                                        </p:attrNameLst>
                                      </p:cBhvr>
                                      <p:tavLst>
                                        <p:tav tm="0">
                                          <p:val>
                                            <p:strVal val="#ppt_x+0.4"/>
                                          </p:val>
                                        </p:tav>
                                        <p:tav tm="100000">
                                          <p:val>
                                            <p:strVal val="#ppt_x-0.05"/>
                                          </p:val>
                                        </p:tav>
                                      </p:tavLst>
                                    </p:anim>
                                    <p:anim calcmode="lin" valueType="num">
                                      <p:cBhvr>
                                        <p:cTn id="20" dur="400" decel="100000" fill="hold"/>
                                        <p:tgtEl>
                                          <p:spTgt spid="12"/>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237</a:t>
            </a:r>
            <a:endParaRPr lang="zh-TW" altLang="en-US" dirty="0"/>
          </a:p>
        </p:txBody>
      </p:sp>
      <p:sp>
        <p:nvSpPr>
          <p:cNvPr id="4" name="矩形 31"/>
          <p:cNvSpPr>
            <a:spLocks noChangeArrowheads="1"/>
          </p:cNvSpPr>
          <p:nvPr/>
        </p:nvSpPr>
        <p:spPr bwMode="auto">
          <a:xfrm>
            <a:off x="539750" y="1208088"/>
            <a:ext cx="8604250" cy="3108543"/>
          </a:xfrm>
          <a:prstGeom prst="rect">
            <a:avLst/>
          </a:prstGeom>
          <a:noFill/>
          <a:ln w="9525">
            <a:noFill/>
            <a:miter lim="800000"/>
            <a:headEnd/>
            <a:tailEnd/>
          </a:ln>
        </p:spPr>
        <p:txBody>
          <a:bodyPr wrap="square">
            <a:spAutoFit/>
          </a:bodyPr>
          <a:lstStyle/>
          <a:p>
            <a:pPr eaLnBrk="1" hangingPunct="1"/>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)7.</a:t>
            </a:r>
            <a:r>
              <a:rPr lang="zh-TW" altLang="en-US" sz="2800" b="1" dirty="0">
                <a:latin typeface="微軟正黑體" pitchFamily="34" charset="-120"/>
                <a:ea typeface="微軟正黑體" pitchFamily="34" charset="-120"/>
              </a:rPr>
              <a:t>大安公司於</a:t>
            </a:r>
            <a:r>
              <a:rPr lang="en-US" altLang="zh-TW" sz="2800" b="1" dirty="0">
                <a:latin typeface="微軟正黑體" pitchFamily="34" charset="-120"/>
                <a:ea typeface="微軟正黑體" pitchFamily="34" charset="-120"/>
              </a:rPr>
              <a:t>11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日，簽發一張面額</a:t>
            </a:r>
            <a:r>
              <a:rPr lang="en-US" altLang="zh-TW" sz="2800" b="1" dirty="0">
                <a:latin typeface="微軟正黑體" pitchFamily="34" charset="-120"/>
                <a:ea typeface="微軟正黑體" pitchFamily="34" charset="-120"/>
              </a:rPr>
              <a:t>$30,000</a:t>
            </a:r>
            <a:r>
              <a:rPr lang="zh-TW" altLang="en-US" sz="2800" b="1" dirty="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票面利率</a:t>
            </a:r>
            <a:r>
              <a:rPr lang="en-US" altLang="zh-TW" sz="2800" b="1" dirty="0">
                <a:latin typeface="微軟正黑體" pitchFamily="34" charset="-120"/>
                <a:ea typeface="微軟正黑體" pitchFamily="34" charset="-120"/>
              </a:rPr>
              <a:t>12</a:t>
            </a:r>
            <a:r>
              <a:rPr lang="zh-TW" altLang="en-US" sz="2800" b="1" dirty="0">
                <a:latin typeface="微軟正黑體" pitchFamily="34" charset="-120"/>
                <a:ea typeface="微軟正黑體" pitchFamily="34" charset="-120"/>
              </a:rPr>
              <a:t>％三個月期的票據，向銀行借款</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$30,000</a:t>
            </a:r>
            <a:r>
              <a:rPr lang="zh-TW" altLang="en-US" sz="2800" b="1" dirty="0">
                <a:latin typeface="微軟正黑體" pitchFamily="34" charset="-120"/>
                <a:ea typeface="微軟正黑體" pitchFamily="34" charset="-120"/>
              </a:rPr>
              <a:t>，其</a:t>
            </a:r>
            <a:r>
              <a:rPr lang="en-US" altLang="zh-TW" sz="2800" b="1" dirty="0">
                <a:latin typeface="微軟正黑體" pitchFamily="34" charset="-120"/>
                <a:ea typeface="微軟正黑體" pitchFamily="34" charset="-120"/>
              </a:rPr>
              <a:t>12</a:t>
            </a:r>
            <a:r>
              <a:rPr lang="zh-TW" altLang="en-US" sz="2800" b="1" dirty="0">
                <a:latin typeface="微軟正黑體" pitchFamily="34" charset="-120"/>
                <a:ea typeface="微軟正黑體" pitchFamily="34" charset="-120"/>
              </a:rPr>
              <a:t>月底應做之調整分錄為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借：利息費用</a:t>
            </a:r>
            <a:r>
              <a:rPr lang="en-US" altLang="zh-TW" sz="2800" b="1" dirty="0">
                <a:latin typeface="微軟正黑體" pitchFamily="34" charset="-120"/>
                <a:ea typeface="微軟正黑體" pitchFamily="34" charset="-120"/>
              </a:rPr>
              <a:t>$900</a:t>
            </a:r>
            <a:r>
              <a:rPr lang="zh-TW" altLang="en-US" sz="2800" b="1" dirty="0">
                <a:latin typeface="微軟正黑體" pitchFamily="34" charset="-120"/>
                <a:ea typeface="微軟正黑體" pitchFamily="34" charset="-120"/>
              </a:rPr>
              <a:t>，貸：應付利息</a:t>
            </a:r>
            <a:r>
              <a:rPr lang="en-US" altLang="zh-TW" sz="2800" b="1" dirty="0">
                <a:latin typeface="微軟正黑體" pitchFamily="34" charset="-120"/>
                <a:ea typeface="微軟正黑體" pitchFamily="34" charset="-120"/>
              </a:rPr>
              <a:t>$900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(B)</a:t>
            </a:r>
            <a:r>
              <a:rPr lang="zh-TW" altLang="en-US" sz="2800" b="1" dirty="0">
                <a:latin typeface="微軟正黑體" pitchFamily="34" charset="-120"/>
                <a:ea typeface="微軟正黑體" pitchFamily="34" charset="-120"/>
              </a:rPr>
              <a:t>借：利息費用</a:t>
            </a:r>
            <a:r>
              <a:rPr lang="en-US" altLang="zh-TW" sz="2800" b="1" dirty="0">
                <a:latin typeface="微軟正黑體" pitchFamily="34" charset="-120"/>
                <a:ea typeface="微軟正黑體" pitchFamily="34" charset="-120"/>
              </a:rPr>
              <a:t>$600</a:t>
            </a:r>
            <a:r>
              <a:rPr lang="zh-TW" altLang="en-US" sz="2800" b="1" dirty="0">
                <a:latin typeface="微軟正黑體" pitchFamily="34" charset="-120"/>
                <a:ea typeface="微軟正黑體" pitchFamily="34" charset="-120"/>
              </a:rPr>
              <a:t>，貸：應付利息</a:t>
            </a:r>
            <a:r>
              <a:rPr lang="en-US" altLang="zh-TW" sz="2800" b="1" dirty="0">
                <a:latin typeface="微軟正黑體" pitchFamily="34" charset="-120"/>
                <a:ea typeface="微軟正黑體" pitchFamily="34" charset="-120"/>
              </a:rPr>
              <a:t>$600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(C)</a:t>
            </a:r>
            <a:r>
              <a:rPr lang="zh-TW" altLang="en-US" sz="2800" b="1" dirty="0">
                <a:latin typeface="微軟正黑體" pitchFamily="34" charset="-120"/>
                <a:ea typeface="微軟正黑體" pitchFamily="34" charset="-120"/>
              </a:rPr>
              <a:t>借：利息費用</a:t>
            </a:r>
            <a:r>
              <a:rPr lang="en-US" altLang="zh-TW" sz="2800" b="1" dirty="0">
                <a:latin typeface="微軟正黑體" pitchFamily="34" charset="-120"/>
                <a:ea typeface="微軟正黑體" pitchFamily="34" charset="-120"/>
              </a:rPr>
              <a:t>$300</a:t>
            </a:r>
            <a:r>
              <a:rPr lang="zh-TW" altLang="en-US" sz="2800" b="1" dirty="0">
                <a:latin typeface="微軟正黑體" pitchFamily="34" charset="-120"/>
                <a:ea typeface="微軟正黑體" pitchFamily="34" charset="-120"/>
              </a:rPr>
              <a:t>，貸：應付利息</a:t>
            </a:r>
            <a:r>
              <a:rPr lang="en-US" altLang="zh-TW" sz="2800" b="1" dirty="0">
                <a:latin typeface="微軟正黑體" pitchFamily="34" charset="-120"/>
                <a:ea typeface="微軟正黑體" pitchFamily="34" charset="-120"/>
              </a:rPr>
              <a:t>$300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(D)</a:t>
            </a:r>
            <a:r>
              <a:rPr lang="zh-TW" altLang="en-US" sz="2800" b="1" dirty="0">
                <a:latin typeface="微軟正黑體" pitchFamily="34" charset="-120"/>
                <a:ea typeface="微軟正黑體" pitchFamily="34" charset="-120"/>
              </a:rPr>
              <a:t>借：應付利息</a:t>
            </a:r>
            <a:r>
              <a:rPr lang="en-US" altLang="zh-TW" sz="2800" b="1" dirty="0">
                <a:latin typeface="微軟正黑體" pitchFamily="34" charset="-120"/>
                <a:ea typeface="微軟正黑體" pitchFamily="34" charset="-120"/>
              </a:rPr>
              <a:t>$600</a:t>
            </a:r>
            <a:r>
              <a:rPr lang="zh-TW" altLang="en-US" sz="2800" b="1" dirty="0">
                <a:latin typeface="微軟正黑體" pitchFamily="34" charset="-120"/>
                <a:ea typeface="微軟正黑體" pitchFamily="34" charset="-120"/>
              </a:rPr>
              <a:t>，貸：利息費用</a:t>
            </a:r>
            <a:r>
              <a:rPr lang="en-US" altLang="zh-TW" sz="2800" b="1" dirty="0">
                <a:latin typeface="微軟正黑體" pitchFamily="34" charset="-120"/>
                <a:ea typeface="微軟正黑體" pitchFamily="34" charset="-120"/>
              </a:rPr>
              <a:t>$600</a:t>
            </a:r>
            <a:r>
              <a:rPr lang="zh-TW" altLang="en-US" sz="2800" b="1" dirty="0">
                <a:latin typeface="微軟正黑體" pitchFamily="34" charset="-120"/>
                <a:ea typeface="微軟正黑體" pitchFamily="34" charset="-120"/>
              </a:rPr>
              <a:t>。</a:t>
            </a:r>
          </a:p>
        </p:txBody>
      </p:sp>
      <p:grpSp>
        <p:nvGrpSpPr>
          <p:cNvPr id="5" name="群組 30"/>
          <p:cNvGrpSpPr>
            <a:grpSpLocks/>
          </p:cNvGrpSpPr>
          <p:nvPr/>
        </p:nvGrpSpPr>
        <p:grpSpPr bwMode="auto">
          <a:xfrm>
            <a:off x="703263" y="1228725"/>
            <a:ext cx="7278043" cy="3773488"/>
            <a:chOff x="702624" y="1752600"/>
            <a:chExt cx="6821459" cy="3774019"/>
          </a:xfrm>
        </p:grpSpPr>
        <p:sp>
          <p:nvSpPr>
            <p:cNvPr id="6" name="矩形 33"/>
            <p:cNvSpPr>
              <a:spLocks noChangeArrowheads="1"/>
            </p:cNvSpPr>
            <p:nvPr/>
          </p:nvSpPr>
          <p:spPr bwMode="auto">
            <a:xfrm>
              <a:off x="702624" y="1752600"/>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grpSp>
          <p:nvGrpSpPr>
            <p:cNvPr id="7" name="群組 49"/>
            <p:cNvGrpSpPr>
              <a:grpSpLocks/>
            </p:cNvGrpSpPr>
            <p:nvPr/>
          </p:nvGrpSpPr>
          <p:grpSpPr bwMode="auto">
            <a:xfrm>
              <a:off x="1476383" y="4744740"/>
              <a:ext cx="6047700" cy="781879"/>
              <a:chOff x="1476383" y="4745679"/>
              <a:chExt cx="6047700" cy="781132"/>
            </a:xfrm>
          </p:grpSpPr>
          <p:sp>
            <p:nvSpPr>
              <p:cNvPr id="8" name="矩形 10"/>
              <p:cNvSpPr>
                <a:spLocks noChangeArrowheads="1"/>
              </p:cNvSpPr>
              <p:nvPr/>
            </p:nvSpPr>
            <p:spPr bwMode="auto">
              <a:xfrm>
                <a:off x="1476383" y="4880311"/>
                <a:ext cx="6047700" cy="522794"/>
              </a:xfrm>
              <a:prstGeom prst="rect">
                <a:avLst/>
              </a:prstGeom>
              <a:noFill/>
              <a:ln w="9525">
                <a:noFill/>
                <a:miter lim="800000"/>
                <a:headEnd/>
                <a:tailEnd/>
              </a:ln>
            </p:spPr>
            <p:txBody>
              <a:bodyPr>
                <a:spAutoFit/>
              </a:bodyPr>
              <a:lstStyle/>
              <a:p>
                <a:pPr eaLnBrk="1" hangingPunct="1"/>
                <a:r>
                  <a:rPr lang="en-US" altLang="zh-TW" sz="2800" b="1" dirty="0">
                    <a:solidFill>
                      <a:srgbClr val="FF0000"/>
                    </a:solidFill>
                    <a:latin typeface="微軟正黑體" pitchFamily="34" charset="-120"/>
                    <a:ea typeface="微軟正黑體" pitchFamily="34" charset="-120"/>
                  </a:rPr>
                  <a:t>【</a:t>
                </a:r>
                <a:r>
                  <a:rPr lang="zh-TW" altLang="en-US" sz="2800" b="1" dirty="0">
                    <a:solidFill>
                      <a:srgbClr val="FF0000"/>
                    </a:solidFill>
                    <a:latin typeface="微軟正黑體" pitchFamily="34" charset="-120"/>
                    <a:ea typeface="微軟正黑體" pitchFamily="34" charset="-120"/>
                  </a:rPr>
                  <a:t>說明</a:t>
                </a:r>
                <a:r>
                  <a:rPr lang="en-US" altLang="zh-TW" sz="2800" b="1" dirty="0">
                    <a:solidFill>
                      <a:srgbClr val="FF0000"/>
                    </a:solidFill>
                    <a:latin typeface="微軟正黑體" pitchFamily="34" charset="-120"/>
                    <a:ea typeface="微軟正黑體" pitchFamily="34" charset="-120"/>
                  </a:rPr>
                  <a:t>】 $30,000</a:t>
                </a:r>
                <a:r>
                  <a:rPr lang="en-US" altLang="zh-TW" sz="2800" b="1" dirty="0">
                    <a:solidFill>
                      <a:srgbClr val="FF0000"/>
                    </a:solidFill>
                    <a:latin typeface="微軟正黑體" pitchFamily="34" charset="-120"/>
                    <a:ea typeface="微軟正黑體" pitchFamily="34" charset="-120"/>
                    <a:sym typeface="Wingdings 2" pitchFamily="18" charset="2"/>
                  </a:rPr>
                  <a:t>12%</a:t>
                </a:r>
                <a:r>
                  <a:rPr lang="zh-TW" altLang="en-US" sz="2800" b="1" dirty="0">
                    <a:solidFill>
                      <a:srgbClr val="FF0000"/>
                    </a:solidFill>
                    <a:latin typeface="微軟正黑體" pitchFamily="34" charset="-120"/>
                    <a:ea typeface="微軟正黑體" pitchFamily="34" charset="-120"/>
                    <a:sym typeface="Wingdings 2" pitchFamily="18" charset="2"/>
                  </a:rPr>
                  <a:t>     ＝</a:t>
                </a:r>
                <a:r>
                  <a:rPr lang="en-US" altLang="zh-TW" sz="2800" b="1" dirty="0">
                    <a:solidFill>
                      <a:srgbClr val="FF0000"/>
                    </a:solidFill>
                    <a:latin typeface="微軟正黑體" pitchFamily="34" charset="-120"/>
                    <a:ea typeface="微軟正黑體" pitchFamily="34" charset="-120"/>
                    <a:sym typeface="Wingdings 2" pitchFamily="18" charset="2"/>
                  </a:rPr>
                  <a:t>600</a:t>
                </a:r>
                <a:endParaRPr lang="zh-TW" altLang="en-US" sz="2800" b="1" dirty="0">
                  <a:solidFill>
                    <a:srgbClr val="FF0000"/>
                  </a:solidFill>
                  <a:latin typeface="微軟正黑體" pitchFamily="34" charset="-120"/>
                  <a:ea typeface="微軟正黑體" pitchFamily="34" charset="-120"/>
                </a:endParaRPr>
              </a:p>
            </p:txBody>
          </p:sp>
          <p:grpSp>
            <p:nvGrpSpPr>
              <p:cNvPr id="9" name="群組 48"/>
              <p:cNvGrpSpPr>
                <a:grpSpLocks/>
              </p:cNvGrpSpPr>
              <p:nvPr/>
            </p:nvGrpSpPr>
            <p:grpSpPr bwMode="auto">
              <a:xfrm>
                <a:off x="5507350" y="4745679"/>
                <a:ext cx="576064" cy="781132"/>
                <a:chOff x="5507350" y="4745679"/>
                <a:chExt cx="576064" cy="781132"/>
              </a:xfrm>
            </p:grpSpPr>
            <p:sp>
              <p:nvSpPr>
                <p:cNvPr id="10" name="文字方塊 30"/>
                <p:cNvSpPr txBox="1">
                  <a:spLocks noChangeArrowheads="1"/>
                </p:cNvSpPr>
                <p:nvPr/>
              </p:nvSpPr>
              <p:spPr bwMode="auto">
                <a:xfrm>
                  <a:off x="5507350" y="5096336"/>
                  <a:ext cx="576064" cy="430475"/>
                </a:xfrm>
                <a:prstGeom prst="rect">
                  <a:avLst/>
                </a:prstGeom>
                <a:noFill/>
                <a:ln w="9525">
                  <a:noFill/>
                  <a:miter lim="800000"/>
                  <a:headEnd/>
                  <a:tailEnd/>
                </a:ln>
              </p:spPr>
              <p:txBody>
                <a:bodyPr>
                  <a:spAutoFit/>
                </a:bodyPr>
                <a:lstStyle/>
                <a:p>
                  <a:pPr eaLnBrk="1" hangingPunct="1"/>
                  <a:r>
                    <a:rPr lang="en-US" altLang="zh-TW" sz="2200" b="1" dirty="0">
                      <a:solidFill>
                        <a:srgbClr val="FF0000"/>
                      </a:solidFill>
                      <a:latin typeface="微軟正黑體" pitchFamily="34" charset="-120"/>
                      <a:ea typeface="微軟正黑體" pitchFamily="34" charset="-120"/>
                    </a:rPr>
                    <a:t>12</a:t>
                  </a:r>
                  <a:endParaRPr lang="zh-TW" altLang="en-US" sz="2200" b="1" dirty="0">
                    <a:solidFill>
                      <a:srgbClr val="FF0000"/>
                    </a:solidFill>
                    <a:latin typeface="微軟正黑體" pitchFamily="34" charset="-120"/>
                    <a:ea typeface="微軟正黑體" pitchFamily="34" charset="-120"/>
                  </a:endParaRPr>
                </a:p>
              </p:txBody>
            </p:sp>
            <p:sp>
              <p:nvSpPr>
                <p:cNvPr id="11" name="文字方塊 43"/>
                <p:cNvSpPr txBox="1">
                  <a:spLocks noChangeArrowheads="1"/>
                </p:cNvSpPr>
                <p:nvPr/>
              </p:nvSpPr>
              <p:spPr bwMode="auto">
                <a:xfrm>
                  <a:off x="5583875" y="4745679"/>
                  <a:ext cx="432048" cy="430475"/>
                </a:xfrm>
                <a:prstGeom prst="rect">
                  <a:avLst/>
                </a:prstGeom>
                <a:noFill/>
                <a:ln w="9525">
                  <a:noFill/>
                  <a:miter lim="800000"/>
                  <a:headEnd/>
                  <a:tailEnd/>
                </a:ln>
              </p:spPr>
              <p:txBody>
                <a:bodyPr>
                  <a:spAutoFit/>
                </a:bodyPr>
                <a:lstStyle/>
                <a:p>
                  <a:pPr eaLnBrk="1" hangingPunct="1"/>
                  <a:r>
                    <a:rPr lang="en-US" altLang="zh-TW" sz="2200" b="1">
                      <a:solidFill>
                        <a:srgbClr val="FF0000"/>
                      </a:solidFill>
                      <a:latin typeface="微軟正黑體" pitchFamily="34" charset="-120"/>
                      <a:ea typeface="微軟正黑體" pitchFamily="34" charset="-120"/>
                    </a:rPr>
                    <a:t>2</a:t>
                  </a:r>
                  <a:endParaRPr lang="zh-TW" altLang="en-US" sz="2200" b="1">
                    <a:solidFill>
                      <a:srgbClr val="FF0000"/>
                    </a:solidFill>
                    <a:latin typeface="微軟正黑體" pitchFamily="34" charset="-120"/>
                    <a:ea typeface="微軟正黑體" pitchFamily="34" charset="-120"/>
                  </a:endParaRPr>
                </a:p>
              </p:txBody>
            </p:sp>
            <p:cxnSp>
              <p:nvCxnSpPr>
                <p:cNvPr id="12" name="直線接點 11"/>
                <p:cNvCxnSpPr/>
                <p:nvPr/>
              </p:nvCxnSpPr>
              <p:spPr>
                <a:xfrm>
                  <a:off x="5543489" y="5122328"/>
                  <a:ext cx="4386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4949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237</a:t>
            </a:r>
            <a:endParaRPr lang="zh-TW" altLang="en-US" dirty="0"/>
          </a:p>
        </p:txBody>
      </p:sp>
      <p:sp>
        <p:nvSpPr>
          <p:cNvPr id="4" name="矩形 33"/>
          <p:cNvSpPr>
            <a:spLocks noChangeArrowheads="1"/>
          </p:cNvSpPr>
          <p:nvPr/>
        </p:nvSpPr>
        <p:spPr bwMode="auto">
          <a:xfrm>
            <a:off x="712788" y="1182688"/>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5" name="矩形 31"/>
          <p:cNvSpPr>
            <a:spLocks noChangeArrowheads="1"/>
          </p:cNvSpPr>
          <p:nvPr/>
        </p:nvSpPr>
        <p:spPr bwMode="auto">
          <a:xfrm>
            <a:off x="539750" y="1185863"/>
            <a:ext cx="8280400" cy="4909036"/>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)8.</a:t>
            </a:r>
            <a:r>
              <a:rPr lang="zh-TW" altLang="en-US" sz="2800" b="1" dirty="0">
                <a:latin typeface="微軟正黑體" pitchFamily="34" charset="-120"/>
                <a:ea typeface="微軟正黑體" pitchFamily="34" charset="-120"/>
              </a:rPr>
              <a:t>黑貓公司</a:t>
            </a:r>
            <a:r>
              <a:rPr lang="en-US" altLang="zh-TW" sz="2800" b="1" dirty="0">
                <a:latin typeface="微軟正黑體" pitchFamily="34" charset="-120"/>
                <a:ea typeface="微軟正黑體" pitchFamily="34" charset="-120"/>
              </a:rPr>
              <a:t>12</a:t>
            </a:r>
            <a:r>
              <a:rPr lang="zh-TW" altLang="en-US" sz="2800" b="1" dirty="0">
                <a:latin typeface="微軟正黑體" pitchFamily="34" charset="-120"/>
                <a:ea typeface="微軟正黑體" pitchFamily="34" charset="-120"/>
              </a:rPr>
              <a:t>月份水電費為</a:t>
            </a:r>
            <a:r>
              <a:rPr lang="en-US" altLang="zh-TW" sz="2800" b="1" dirty="0">
                <a:latin typeface="微軟正黑體" pitchFamily="34" charset="-120"/>
                <a:ea typeface="微軟正黑體" pitchFamily="34" charset="-120"/>
              </a:rPr>
              <a:t>$500,000</a:t>
            </a:r>
            <a:r>
              <a:rPr lang="zh-TW" altLang="en-US" sz="2800" b="1" dirty="0">
                <a:latin typeface="微軟正黑體" pitchFamily="34" charset="-120"/>
                <a:ea typeface="微軟正黑體" pitchFamily="34" charset="-120"/>
              </a:rPr>
              <a:t>，但公司</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於次月</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日支付，下列敘述何者正確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(A)1</a:t>
            </a:r>
            <a:r>
              <a:rPr lang="zh-TW" altLang="en-US" sz="2800" b="1" dirty="0">
                <a:latin typeface="微軟正黑體" pitchFamily="34" charset="-120"/>
                <a:ea typeface="微軟正黑體" pitchFamily="34" charset="-120"/>
              </a:rPr>
              <a:t>月份支付水電費，因此將費用紀錄於</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即可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因屬</a:t>
            </a:r>
            <a:r>
              <a:rPr lang="en-US" altLang="zh-TW" sz="2800" b="1" dirty="0">
                <a:latin typeface="微軟正黑體" pitchFamily="34" charset="-120"/>
                <a:ea typeface="微軟正黑體" pitchFamily="34" charset="-120"/>
              </a:rPr>
              <a:t>12</a:t>
            </a:r>
            <a:r>
              <a:rPr lang="zh-TW" altLang="en-US" sz="2800" b="1" dirty="0">
                <a:latin typeface="微軟正黑體" pitchFamily="34" charset="-120"/>
                <a:ea typeface="微軟正黑體" pitchFamily="34" charset="-120"/>
              </a:rPr>
              <a:t>月份發生之費用，應將費用紀錄於</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12</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(C)12</a:t>
            </a:r>
            <a:r>
              <a:rPr lang="zh-TW" altLang="en-US" sz="2800" b="1" dirty="0">
                <a:latin typeface="微軟正黑體" pitchFamily="34" charset="-120"/>
                <a:ea typeface="微軟正黑體" pitchFamily="34" charset="-120"/>
              </a:rPr>
              <a:t>月底負債金額不受此水電費之影響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(D)12</a:t>
            </a:r>
            <a:r>
              <a:rPr lang="zh-TW" altLang="en-US" sz="2800" b="1" dirty="0">
                <a:latin typeface="微軟正黑體" pitchFamily="34" charset="-120"/>
                <a:ea typeface="微軟正黑體" pitchFamily="34" charset="-120"/>
              </a:rPr>
              <a:t>月份損益不受此水電費之影響</a:t>
            </a:r>
            <a:r>
              <a:rPr lang="zh-TW" altLang="en-US" sz="2800" b="1" dirty="0" smtClean="0">
                <a:latin typeface="微軟正黑體" pitchFamily="34" charset="-120"/>
                <a:ea typeface="微軟正黑體" pitchFamily="34" charset="-120"/>
              </a:rPr>
              <a:t>。</a:t>
            </a:r>
            <a:endParaRPr lang="en-US" altLang="zh-TW" sz="2800" b="1" dirty="0" smtClean="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)9.</a:t>
            </a:r>
            <a:r>
              <a:rPr lang="zh-TW" altLang="en-US" sz="2800" b="1" dirty="0">
                <a:latin typeface="微軟正黑體" pitchFamily="34" charset="-120"/>
                <a:ea typeface="微軟正黑體" pitchFamily="34" charset="-120"/>
              </a:rPr>
              <a:t>下列何項調整分錄同時涉及資產及收入項目？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a:t>
            </a:r>
            <a:r>
              <a:rPr lang="zh-TW" altLang="en-US" sz="2800" b="1" dirty="0">
                <a:latin typeface="微軟正黑體" pitchFamily="34" charset="-120"/>
                <a:ea typeface="微軟正黑體" pitchFamily="34" charset="-120"/>
              </a:rPr>
              <a:t>預付費用之調整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預收收入之調整</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應收收入之調整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應付費用之調整</a:t>
            </a:r>
            <a:r>
              <a:rPr lang="zh-TW" altLang="en-US" sz="2800" b="1" dirty="0" smtClean="0">
                <a:latin typeface="微軟正黑體" pitchFamily="34" charset="-120"/>
                <a:ea typeface="微軟正黑體" pitchFamily="34" charset="-120"/>
              </a:rPr>
              <a:t>。</a:t>
            </a:r>
            <a:endParaRPr lang="en-US" altLang="zh-TW" sz="2800" b="1" dirty="0">
              <a:latin typeface="微軟正黑體" pitchFamily="34" charset="-120"/>
              <a:ea typeface="微軟正黑體" pitchFamily="34" charset="-120"/>
            </a:endParaRPr>
          </a:p>
        </p:txBody>
      </p:sp>
      <p:sp>
        <p:nvSpPr>
          <p:cNvPr id="6" name="矩形 5"/>
          <p:cNvSpPr>
            <a:spLocks noChangeArrowheads="1"/>
          </p:cNvSpPr>
          <p:nvPr/>
        </p:nvSpPr>
        <p:spPr bwMode="auto">
          <a:xfrm>
            <a:off x="707998" y="4679263"/>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Ｃ</a:t>
            </a:r>
          </a:p>
        </p:txBody>
      </p:sp>
    </p:spTree>
    <p:extLst>
      <p:ext uri="{BB962C8B-B14F-4D97-AF65-F5344CB8AC3E}">
        <p14:creationId xmlns:p14="http://schemas.microsoft.com/office/powerpoint/2010/main" val="290806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decel="100000"/>
                                        <p:tgtEl>
                                          <p:spTgt spid="4"/>
                                        </p:tgtEl>
                                      </p:cBhvr>
                                    </p:animEffect>
                                    <p:anim calcmode="lin" valueType="num">
                                      <p:cBhvr>
                                        <p:cTn id="8" dur="400" decel="100000" fill="hold"/>
                                        <p:tgtEl>
                                          <p:spTgt spid="4"/>
                                        </p:tgtEl>
                                        <p:attrNameLst>
                                          <p:attrName>style.rotation</p:attrName>
                                        </p:attrNameLst>
                                      </p:cBhvr>
                                      <p:tavLst>
                                        <p:tav tm="0">
                                          <p:val>
                                            <p:fltVal val="-90"/>
                                          </p:val>
                                        </p:tav>
                                        <p:tav tm="100000">
                                          <p:val>
                                            <p:fltVal val="0"/>
                                          </p:val>
                                        </p:tav>
                                      </p:tavLst>
                                    </p:anim>
                                    <p:anim calcmode="lin" valueType="num">
                                      <p:cBhvr>
                                        <p:cTn id="9" dur="400" decel="100000" fill="hold"/>
                                        <p:tgtEl>
                                          <p:spTgt spid="4"/>
                                        </p:tgtEl>
                                        <p:attrNameLst>
                                          <p:attrName>ppt_x</p:attrName>
                                        </p:attrNameLst>
                                      </p:cBhvr>
                                      <p:tavLst>
                                        <p:tav tm="0">
                                          <p:val>
                                            <p:strVal val="#ppt_x+0.4"/>
                                          </p:val>
                                        </p:tav>
                                        <p:tav tm="100000">
                                          <p:val>
                                            <p:strVal val="#ppt_x-0.05"/>
                                          </p:val>
                                        </p:tav>
                                      </p:tavLst>
                                    </p:anim>
                                    <p:anim calcmode="lin" valueType="num">
                                      <p:cBhvr>
                                        <p:cTn id="10" dur="400" decel="100000" fill="hold"/>
                                        <p:tgtEl>
                                          <p:spTgt spid="4"/>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237</a:t>
            </a:r>
            <a:endParaRPr lang="zh-TW" altLang="en-US" dirty="0"/>
          </a:p>
        </p:txBody>
      </p:sp>
      <p:sp>
        <p:nvSpPr>
          <p:cNvPr id="4" name="矩形 31"/>
          <p:cNvSpPr>
            <a:spLocks noChangeArrowheads="1"/>
          </p:cNvSpPr>
          <p:nvPr/>
        </p:nvSpPr>
        <p:spPr bwMode="auto">
          <a:xfrm>
            <a:off x="539750" y="981075"/>
            <a:ext cx="8353425" cy="1969770"/>
          </a:xfrm>
          <a:prstGeom prst="rect">
            <a:avLst/>
          </a:prstGeom>
          <a:noFill/>
          <a:ln w="9525">
            <a:noFill/>
            <a:miter lim="800000"/>
            <a:headEnd/>
            <a:tailEnd/>
          </a:ln>
        </p:spPr>
        <p:txBody>
          <a:bodyPr>
            <a:spAutoFit/>
          </a:bodyPr>
          <a:lstStyle/>
          <a:p>
            <a:pPr eaLnBrk="1" hangingPunct="1">
              <a:spcBef>
                <a:spcPts val="600"/>
              </a:spcBef>
            </a:pPr>
            <a:r>
              <a:rPr lang="en-US" altLang="zh-TW" sz="2800" b="1" dirty="0" smtClean="0">
                <a:latin typeface="微軟正黑體" pitchFamily="34" charset="-120"/>
                <a:ea typeface="微軟正黑體" pitchFamily="34" charset="-120"/>
              </a:rPr>
              <a:t>10</a:t>
            </a: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於</a:t>
            </a:r>
            <a:r>
              <a:rPr lang="en-US" altLang="zh-TW" sz="2800" b="1" dirty="0">
                <a:latin typeface="微軟正黑體" pitchFamily="34" charset="-120"/>
                <a:ea typeface="微軟正黑體" pitchFamily="34" charset="-120"/>
              </a:rPr>
              <a:t>8/1</a:t>
            </a:r>
            <a:r>
              <a:rPr lang="zh-TW" altLang="en-US" sz="2800" b="1" dirty="0">
                <a:latin typeface="微軟正黑體" pitchFamily="34" charset="-120"/>
                <a:ea typeface="微軟正黑體" pitchFamily="34" charset="-120"/>
              </a:rPr>
              <a:t>賒購商品開出六個月期票</a:t>
            </a:r>
            <a:r>
              <a:rPr lang="en-US" altLang="zh-TW" sz="2800" b="1" dirty="0">
                <a:latin typeface="微軟正黑體" pitchFamily="34" charset="-120"/>
                <a:ea typeface="微軟正黑體" pitchFamily="34" charset="-120"/>
              </a:rPr>
              <a:t>$240,000</a:t>
            </a:r>
            <a:r>
              <a:rPr lang="zh-TW" altLang="en-US" sz="2800" b="1" dirty="0">
                <a:latin typeface="微軟正黑體" pitchFamily="34" charset="-120"/>
                <a:ea typeface="微軟正黑體" pitchFamily="34" charset="-120"/>
              </a:rPr>
              <a:t>，年息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一分二厘，求年終應計利息數額及有關分錄。</a:t>
            </a:r>
            <a:endParaRPr lang="en-US" altLang="zh-TW" sz="2800" b="1" dirty="0">
              <a:latin typeface="微軟正黑體" pitchFamily="34" charset="-120"/>
              <a:ea typeface="微軟正黑體" pitchFamily="34" charset="-120"/>
            </a:endParaRPr>
          </a:p>
          <a:p>
            <a:pPr eaLnBrk="1" hangingPunct="1">
              <a:spcBef>
                <a:spcPts val="600"/>
              </a:spcBef>
            </a:pPr>
            <a:endParaRPr lang="en-US" altLang="zh-TW" sz="2800" b="1" dirty="0">
              <a:latin typeface="微軟正黑體" pitchFamily="34" charset="-120"/>
              <a:ea typeface="微軟正黑體" pitchFamily="34" charset="-120"/>
            </a:endParaRPr>
          </a:p>
          <a:p>
            <a:pPr eaLnBrk="1" hangingPunct="1">
              <a:spcBef>
                <a:spcPts val="600"/>
              </a:spcBef>
            </a:pP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endParaRPr lang="zh-TW" altLang="en-US" sz="2800" b="1" dirty="0">
              <a:latin typeface="微軟正黑體" pitchFamily="34" charset="-120"/>
              <a:ea typeface="微軟正黑體" pitchFamily="34" charset="-120"/>
            </a:endParaRPr>
          </a:p>
        </p:txBody>
      </p:sp>
      <p:sp>
        <p:nvSpPr>
          <p:cNvPr id="6" name="矩形 10"/>
          <p:cNvSpPr>
            <a:spLocks noChangeArrowheads="1"/>
          </p:cNvSpPr>
          <p:nvPr/>
        </p:nvSpPr>
        <p:spPr bwMode="auto">
          <a:xfrm>
            <a:off x="821731" y="1916832"/>
            <a:ext cx="8243887" cy="4439677"/>
          </a:xfrm>
          <a:prstGeom prst="rect">
            <a:avLst/>
          </a:prstGeom>
          <a:noFill/>
          <a:ln w="9525">
            <a:noFill/>
            <a:miter lim="800000"/>
            <a:headEnd/>
            <a:tailEnd/>
          </a:ln>
        </p:spPr>
        <p:txBody>
          <a:bodyPr wrap="square">
            <a:spAutoFit/>
          </a:bodyPr>
          <a:lstStyle/>
          <a:p>
            <a:pPr eaLnBrk="1" hangingPunct="1">
              <a:lnSpc>
                <a:spcPts val="3500"/>
              </a:lnSpc>
            </a:pPr>
            <a:r>
              <a:rPr lang="en-US" altLang="zh-TW" sz="2700" b="1" dirty="0">
                <a:solidFill>
                  <a:srgbClr val="FF0000"/>
                </a:solidFill>
                <a:latin typeface="微軟正黑體" pitchFamily="34" charset="-120"/>
                <a:ea typeface="微軟正黑體" pitchFamily="34" charset="-120"/>
              </a:rPr>
              <a:t>【</a:t>
            </a:r>
            <a:r>
              <a:rPr lang="zh-TW" altLang="en-US" sz="2700" b="1" dirty="0">
                <a:solidFill>
                  <a:srgbClr val="FF0000"/>
                </a:solidFill>
                <a:latin typeface="微軟正黑體" pitchFamily="34" charset="-120"/>
                <a:ea typeface="微軟正黑體" pitchFamily="34" charset="-120"/>
              </a:rPr>
              <a:t>計算</a:t>
            </a:r>
            <a:r>
              <a:rPr lang="en-US" altLang="zh-TW" sz="2700" b="1" dirty="0">
                <a:solidFill>
                  <a:srgbClr val="FF0000"/>
                </a:solidFill>
                <a:latin typeface="微軟正黑體" pitchFamily="34" charset="-120"/>
                <a:ea typeface="微軟正黑體" pitchFamily="34" charset="-120"/>
              </a:rPr>
              <a:t>】</a:t>
            </a:r>
            <a:r>
              <a:rPr lang="zh-TW" altLang="en-US" sz="2700" b="1" dirty="0">
                <a:solidFill>
                  <a:srgbClr val="FF0000"/>
                </a:solidFill>
                <a:latin typeface="微軟正黑體" pitchFamily="34" charset="-120"/>
                <a:ea typeface="微軟正黑體" pitchFamily="34" charset="-120"/>
              </a:rPr>
              <a:t>應付</a:t>
            </a:r>
            <a:r>
              <a:rPr lang="zh-TW" altLang="en-US" sz="2700" b="1" dirty="0" smtClean="0">
                <a:solidFill>
                  <a:srgbClr val="FF0000"/>
                </a:solidFill>
                <a:latin typeface="微軟正黑體" pitchFamily="34" charset="-120"/>
                <a:ea typeface="微軟正黑體" pitchFamily="34" charset="-120"/>
              </a:rPr>
              <a:t>利息</a:t>
            </a:r>
            <a:endParaRPr lang="en-US" altLang="zh-TW" sz="2700" b="1" dirty="0" smtClean="0">
              <a:solidFill>
                <a:srgbClr val="FF0000"/>
              </a:solidFill>
              <a:latin typeface="微軟正黑體" pitchFamily="34" charset="-120"/>
              <a:ea typeface="微軟正黑體" pitchFamily="34" charset="-120"/>
            </a:endParaRPr>
          </a:p>
          <a:p>
            <a:pPr eaLnBrk="1" hangingPunct="1">
              <a:lnSpc>
                <a:spcPts val="3500"/>
              </a:lnSpc>
            </a:pPr>
            <a:r>
              <a:rPr lang="zh-TW" altLang="en-US" sz="2700" b="1" dirty="0" smtClean="0">
                <a:solidFill>
                  <a:srgbClr val="FF0000"/>
                </a:solidFill>
                <a:latin typeface="微軟正黑體" pitchFamily="34" charset="-120"/>
                <a:ea typeface="微軟正黑體" pitchFamily="34" charset="-120"/>
              </a:rPr>
              <a:t>　</a:t>
            </a:r>
            <a:r>
              <a:rPr lang="en-US" altLang="zh-TW" sz="2700" b="1" dirty="0" smtClean="0">
                <a:solidFill>
                  <a:srgbClr val="FF0000"/>
                </a:solidFill>
                <a:latin typeface="微軟正黑體" pitchFamily="34" charset="-120"/>
                <a:ea typeface="微軟正黑體" pitchFamily="34" charset="-120"/>
              </a:rPr>
              <a:t>240,000</a:t>
            </a:r>
            <a:r>
              <a:rPr lang="en-US" altLang="zh-TW" sz="2700" b="1" dirty="0">
                <a:solidFill>
                  <a:srgbClr val="FF0000"/>
                </a:solidFill>
                <a:latin typeface="微軟正黑體" pitchFamily="34" charset="-120"/>
                <a:ea typeface="微軟正黑體" pitchFamily="34" charset="-120"/>
                <a:sym typeface="Wingdings 2" pitchFamily="18" charset="2"/>
              </a:rPr>
              <a:t>0.125/12=$12,000</a:t>
            </a:r>
            <a:endParaRPr lang="zh-TW" altLang="en-US" sz="2700" b="1" dirty="0">
              <a:solidFill>
                <a:srgbClr val="FF0000"/>
              </a:solidFill>
              <a:latin typeface="微軟正黑體" pitchFamily="34" charset="-120"/>
              <a:ea typeface="微軟正黑體" pitchFamily="34" charset="-120"/>
            </a:endParaRPr>
          </a:p>
          <a:p>
            <a:pPr eaLnBrk="1" hangingPunct="1">
              <a:lnSpc>
                <a:spcPts val="3500"/>
              </a:lnSpc>
              <a:spcBef>
                <a:spcPts val="1200"/>
              </a:spcBef>
            </a:pPr>
            <a:r>
              <a:rPr lang="en-US" altLang="zh-TW" sz="2700" b="1" dirty="0">
                <a:solidFill>
                  <a:srgbClr val="FF0000"/>
                </a:solidFill>
                <a:latin typeface="微軟正黑體" pitchFamily="34" charset="-120"/>
                <a:ea typeface="微軟正黑體" pitchFamily="34" charset="-120"/>
              </a:rPr>
              <a:t>【12/31</a:t>
            </a:r>
            <a:r>
              <a:rPr lang="zh-TW" altLang="en-US" sz="2700" b="1" dirty="0">
                <a:solidFill>
                  <a:srgbClr val="FF0000"/>
                </a:solidFill>
                <a:latin typeface="微軟正黑體" pitchFamily="34" charset="-120"/>
                <a:ea typeface="微軟正黑體" pitchFamily="34" charset="-120"/>
              </a:rPr>
              <a:t>分錄</a:t>
            </a:r>
            <a:r>
              <a:rPr lang="en-US" altLang="zh-TW" sz="2700" b="1" dirty="0">
                <a:solidFill>
                  <a:srgbClr val="FF0000"/>
                </a:solidFill>
                <a:latin typeface="微軟正黑體" pitchFamily="34" charset="-120"/>
                <a:ea typeface="微軟正黑體" pitchFamily="34" charset="-120"/>
              </a:rPr>
              <a:t>】</a:t>
            </a:r>
            <a:r>
              <a:rPr lang="zh-TW" altLang="en-US" sz="2700" b="1" dirty="0">
                <a:solidFill>
                  <a:srgbClr val="FF0000"/>
                </a:solidFill>
                <a:latin typeface="微軟正黑體" pitchFamily="34" charset="-120"/>
                <a:ea typeface="微軟正黑體" pitchFamily="34" charset="-120"/>
              </a:rPr>
              <a:t>借：利息費用        </a:t>
            </a:r>
            <a:r>
              <a:rPr lang="en-US" altLang="zh-TW" sz="2700" b="1" dirty="0">
                <a:solidFill>
                  <a:srgbClr val="FF0000"/>
                </a:solidFill>
                <a:latin typeface="微軟正黑體" pitchFamily="34" charset="-120"/>
                <a:ea typeface="微軟正黑體" pitchFamily="34" charset="-120"/>
                <a:sym typeface="Wingdings 2" pitchFamily="18" charset="2"/>
              </a:rPr>
              <a:t>12,000</a:t>
            </a:r>
            <a:endParaRPr lang="zh-TW" altLang="en-US" sz="2700" b="1" dirty="0">
              <a:solidFill>
                <a:srgbClr val="FF0000"/>
              </a:solidFill>
              <a:latin typeface="微軟正黑體" pitchFamily="34" charset="-120"/>
              <a:ea typeface="微軟正黑體" pitchFamily="34" charset="-120"/>
            </a:endParaRPr>
          </a:p>
          <a:p>
            <a:pPr eaLnBrk="1" hangingPunct="1">
              <a:lnSpc>
                <a:spcPts val="3500"/>
              </a:lnSpc>
            </a:pPr>
            <a:r>
              <a:rPr lang="zh-TW" altLang="en-US" sz="2700" b="1" dirty="0">
                <a:solidFill>
                  <a:srgbClr val="FF0000"/>
                </a:solidFill>
                <a:latin typeface="微軟正黑體" pitchFamily="34" charset="-120"/>
                <a:ea typeface="微軟正黑體" pitchFamily="34" charset="-120"/>
              </a:rPr>
              <a:t>             　 　　　　 貸：應付利息                </a:t>
            </a:r>
            <a:r>
              <a:rPr lang="en-US" altLang="zh-TW" sz="2700" b="1" dirty="0">
                <a:solidFill>
                  <a:srgbClr val="FF0000"/>
                </a:solidFill>
                <a:latin typeface="微軟正黑體" pitchFamily="34" charset="-120"/>
                <a:ea typeface="微軟正黑體" pitchFamily="34" charset="-120"/>
                <a:sym typeface="Wingdings 2" pitchFamily="18" charset="2"/>
              </a:rPr>
              <a:t>12,000</a:t>
            </a:r>
          </a:p>
          <a:p>
            <a:pPr eaLnBrk="1" hangingPunct="1">
              <a:lnSpc>
                <a:spcPts val="3500"/>
              </a:lnSpc>
              <a:spcBef>
                <a:spcPts val="1200"/>
              </a:spcBef>
            </a:pPr>
            <a:r>
              <a:rPr lang="en-US" altLang="zh-TW" sz="2700" b="1" dirty="0">
                <a:solidFill>
                  <a:srgbClr val="FF0000"/>
                </a:solidFill>
                <a:latin typeface="微軟正黑體" pitchFamily="34" charset="-120"/>
                <a:ea typeface="微軟正黑體" pitchFamily="34" charset="-120"/>
              </a:rPr>
              <a:t>【</a:t>
            </a:r>
            <a:r>
              <a:rPr lang="zh-TW" altLang="en-US" sz="2700" b="1" dirty="0">
                <a:solidFill>
                  <a:srgbClr val="FF0000"/>
                </a:solidFill>
                <a:latin typeface="微軟正黑體" pitchFamily="34" charset="-120"/>
                <a:ea typeface="微軟正黑體" pitchFamily="34" charset="-120"/>
              </a:rPr>
              <a:t>票據到期日（明年</a:t>
            </a:r>
            <a:r>
              <a:rPr lang="en-US" altLang="zh-TW" sz="2700" b="1" dirty="0">
                <a:solidFill>
                  <a:srgbClr val="FF0000"/>
                </a:solidFill>
                <a:latin typeface="微軟正黑體" pitchFamily="34" charset="-120"/>
                <a:ea typeface="微軟正黑體" pitchFamily="34" charset="-120"/>
              </a:rPr>
              <a:t>2/1</a:t>
            </a:r>
            <a:r>
              <a:rPr lang="zh-TW" altLang="en-US" sz="2700" b="1" dirty="0">
                <a:solidFill>
                  <a:srgbClr val="FF0000"/>
                </a:solidFill>
                <a:latin typeface="微軟正黑體" pitchFamily="34" charset="-120"/>
                <a:ea typeface="微軟正黑體" pitchFamily="34" charset="-120"/>
              </a:rPr>
              <a:t>）分錄</a:t>
            </a:r>
            <a:r>
              <a:rPr lang="en-US" altLang="zh-TW" sz="2700" b="1" dirty="0">
                <a:solidFill>
                  <a:srgbClr val="FF0000"/>
                </a:solidFill>
                <a:latin typeface="微軟正黑體" pitchFamily="34" charset="-120"/>
                <a:ea typeface="微軟正黑體" pitchFamily="34" charset="-120"/>
              </a:rPr>
              <a:t>】</a:t>
            </a:r>
            <a:endParaRPr lang="zh-TW" altLang="en-US" sz="2700" b="1" dirty="0">
              <a:solidFill>
                <a:srgbClr val="FF0000"/>
              </a:solidFill>
              <a:latin typeface="微軟正黑體" pitchFamily="34" charset="-120"/>
              <a:ea typeface="微軟正黑體" pitchFamily="34" charset="-120"/>
            </a:endParaRPr>
          </a:p>
          <a:p>
            <a:pPr eaLnBrk="1" hangingPunct="1">
              <a:lnSpc>
                <a:spcPts val="3500"/>
              </a:lnSpc>
            </a:pPr>
            <a:r>
              <a:rPr lang="zh-TW" altLang="en-US" sz="2700" b="1" dirty="0">
                <a:solidFill>
                  <a:srgbClr val="FF0000"/>
                </a:solidFill>
                <a:latin typeface="微軟正黑體" pitchFamily="34" charset="-120"/>
                <a:ea typeface="微軟正黑體" pitchFamily="34" charset="-120"/>
              </a:rPr>
              <a:t>　　　　　       借：應付票據　  </a:t>
            </a:r>
            <a:r>
              <a:rPr lang="en-US" altLang="zh-TW" sz="2700" b="1" dirty="0">
                <a:solidFill>
                  <a:srgbClr val="FF0000"/>
                </a:solidFill>
                <a:latin typeface="微軟正黑體" pitchFamily="34" charset="-120"/>
                <a:ea typeface="微軟正黑體" pitchFamily="34" charset="-120"/>
              </a:rPr>
              <a:t>240,000</a:t>
            </a:r>
            <a:r>
              <a:rPr lang="zh-TW" altLang="en-US" sz="2700" b="1" dirty="0">
                <a:solidFill>
                  <a:srgbClr val="FF0000"/>
                </a:solidFill>
                <a:latin typeface="微軟正黑體" pitchFamily="34" charset="-120"/>
                <a:ea typeface="微軟正黑體" pitchFamily="34" charset="-120"/>
              </a:rPr>
              <a:t>　</a:t>
            </a:r>
          </a:p>
          <a:p>
            <a:pPr eaLnBrk="1" hangingPunct="1">
              <a:lnSpc>
                <a:spcPts val="3500"/>
              </a:lnSpc>
            </a:pPr>
            <a:r>
              <a:rPr lang="zh-TW" altLang="en-US" sz="2700" b="1" dirty="0">
                <a:solidFill>
                  <a:srgbClr val="FF0000"/>
                </a:solidFill>
                <a:latin typeface="微軟正黑體" pitchFamily="34" charset="-120"/>
                <a:ea typeface="微軟正黑體" pitchFamily="34" charset="-120"/>
              </a:rPr>
              <a:t>　　　　　　　       應付利息　     </a:t>
            </a:r>
            <a:r>
              <a:rPr lang="en-US" altLang="zh-TW" sz="2700" b="1" dirty="0">
                <a:solidFill>
                  <a:srgbClr val="FF0000"/>
                </a:solidFill>
                <a:latin typeface="微軟正黑體" pitchFamily="34" charset="-120"/>
                <a:ea typeface="微軟正黑體" pitchFamily="34" charset="-120"/>
              </a:rPr>
              <a:t>12,000</a:t>
            </a:r>
            <a:r>
              <a:rPr lang="zh-TW" altLang="en-US" sz="2700" b="1" dirty="0">
                <a:solidFill>
                  <a:srgbClr val="FF0000"/>
                </a:solidFill>
                <a:latin typeface="微軟正黑體" pitchFamily="34" charset="-120"/>
                <a:ea typeface="微軟正黑體" pitchFamily="34" charset="-120"/>
              </a:rPr>
              <a:t>　</a:t>
            </a:r>
          </a:p>
          <a:p>
            <a:pPr eaLnBrk="1" hangingPunct="1">
              <a:lnSpc>
                <a:spcPts val="3500"/>
              </a:lnSpc>
            </a:pPr>
            <a:r>
              <a:rPr lang="zh-TW" altLang="en-US" sz="2700" b="1" dirty="0">
                <a:solidFill>
                  <a:srgbClr val="FF0000"/>
                </a:solidFill>
                <a:latin typeface="微軟正黑體" pitchFamily="34" charset="-120"/>
                <a:ea typeface="微軟正黑體" pitchFamily="34" charset="-120"/>
              </a:rPr>
              <a:t>　　　　　　　       利息費用　       </a:t>
            </a:r>
            <a:r>
              <a:rPr lang="en-US" altLang="zh-TW" sz="2700" b="1" dirty="0">
                <a:solidFill>
                  <a:srgbClr val="FF0000"/>
                </a:solidFill>
                <a:latin typeface="微軟正黑體" pitchFamily="34" charset="-120"/>
                <a:ea typeface="微軟正黑體" pitchFamily="34" charset="-120"/>
              </a:rPr>
              <a:t>2,400</a:t>
            </a:r>
            <a:r>
              <a:rPr lang="zh-TW" altLang="en-US" sz="2700" b="1" dirty="0">
                <a:solidFill>
                  <a:srgbClr val="FF0000"/>
                </a:solidFill>
                <a:latin typeface="微軟正黑體" pitchFamily="34" charset="-120"/>
                <a:ea typeface="微軟正黑體" pitchFamily="34" charset="-120"/>
              </a:rPr>
              <a:t>　</a:t>
            </a:r>
          </a:p>
          <a:p>
            <a:pPr eaLnBrk="1" hangingPunct="1">
              <a:lnSpc>
                <a:spcPts val="3500"/>
              </a:lnSpc>
            </a:pPr>
            <a:r>
              <a:rPr lang="zh-TW" altLang="en-US" sz="2700" b="1" dirty="0">
                <a:solidFill>
                  <a:srgbClr val="FF0000"/>
                </a:solidFill>
                <a:latin typeface="微軟正黑體" pitchFamily="34" charset="-120"/>
                <a:ea typeface="微軟正黑體" pitchFamily="34" charset="-120"/>
              </a:rPr>
              <a:t>                                   貸</a:t>
            </a:r>
            <a:r>
              <a:rPr lang="zh-TW" altLang="en-US" sz="2700" b="1" dirty="0" smtClean="0">
                <a:solidFill>
                  <a:srgbClr val="FF0000"/>
                </a:solidFill>
                <a:latin typeface="微軟正黑體" pitchFamily="34" charset="-120"/>
                <a:ea typeface="微軟正黑體" pitchFamily="34" charset="-120"/>
              </a:rPr>
              <a:t>：現</a:t>
            </a:r>
            <a:r>
              <a:rPr lang="zh-TW" altLang="en-US" sz="2700" b="1" dirty="0">
                <a:solidFill>
                  <a:srgbClr val="FF0000"/>
                </a:solidFill>
                <a:latin typeface="微軟正黑體" pitchFamily="34" charset="-120"/>
                <a:ea typeface="微軟正黑體" pitchFamily="34" charset="-120"/>
              </a:rPr>
              <a:t>　　金　  </a:t>
            </a:r>
            <a:r>
              <a:rPr lang="zh-TW" altLang="en-US" sz="2700" b="1" dirty="0" smtClean="0">
                <a:solidFill>
                  <a:srgbClr val="FF0000"/>
                </a:solidFill>
                <a:latin typeface="微軟正黑體" pitchFamily="34" charset="-120"/>
                <a:ea typeface="微軟正黑體" pitchFamily="34" charset="-120"/>
              </a:rPr>
              <a:t>　   </a:t>
            </a:r>
            <a:r>
              <a:rPr lang="en-US" altLang="zh-TW" sz="2700" b="1" dirty="0">
                <a:solidFill>
                  <a:srgbClr val="FF0000"/>
                </a:solidFill>
                <a:latin typeface="微軟正黑體" pitchFamily="34" charset="-120"/>
                <a:ea typeface="微軟正黑體" pitchFamily="34" charset="-120"/>
              </a:rPr>
              <a:t>254,400</a:t>
            </a:r>
            <a:endParaRPr lang="zh-TW" altLang="en-US" sz="27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0806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0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10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p:cTn id="42" dur="1000" fill="hold"/>
                                        <p:tgtEl>
                                          <p:spTgt spid="6">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p:cTn id="49" dur="1000" fill="hold"/>
                                        <p:tgtEl>
                                          <p:spTgt spid="6">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6">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 calcmode="lin" valueType="num">
                                      <p:cBhvr>
                                        <p:cTn id="56" dur="1000" fill="hold"/>
                                        <p:tgtEl>
                                          <p:spTgt spid="6">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6">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 calcmode="lin" valueType="num">
                                      <p:cBhvr>
                                        <p:cTn id="63" dur="1000" fill="hold"/>
                                        <p:tgtEl>
                                          <p:spTgt spid="6">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eaLnBrk="1" hangingPunct="1">
              <a:lnSpc>
                <a:spcPts val="4000"/>
              </a:lnSpc>
              <a:buFont typeface="Wingdings" panose="05000000000000000000" pitchFamily="2" charset="2"/>
              <a:buChar char="p"/>
            </a:pPr>
            <a:r>
              <a:rPr lang="zh-TW" altLang="en-US" sz="2800" dirty="0"/>
              <a:t>所謂預計項目（</a:t>
            </a:r>
            <a:r>
              <a:rPr lang="en-US" altLang="zh-TW" sz="2800" dirty="0"/>
              <a:t>deferred items</a:t>
            </a:r>
            <a:r>
              <a:rPr lang="zh-TW" altLang="en-US" sz="2800" dirty="0"/>
              <a:t>），是指已收到現金之收益或已支付現金之費損中，有一部分不屬於本期，應歸屬於下期者，此類帳項，其效用可遞延於下</a:t>
            </a:r>
            <a:r>
              <a:rPr lang="zh-TW" altLang="en-US" sz="2800" dirty="0" smtClean="0"/>
              <a:t>期。</a:t>
            </a:r>
            <a:endParaRPr lang="en-US" altLang="zh-TW" sz="2800" dirty="0" smtClean="0"/>
          </a:p>
          <a:p>
            <a:pPr marL="457200" indent="-457200" eaLnBrk="1" hangingPunct="1">
              <a:lnSpc>
                <a:spcPts val="4000"/>
              </a:lnSpc>
              <a:buFont typeface="Wingdings" panose="05000000000000000000" pitchFamily="2" charset="2"/>
              <a:buChar char="p"/>
            </a:pPr>
            <a:r>
              <a:rPr lang="zh-TW" altLang="en-US" sz="2800" dirty="0" smtClean="0"/>
              <a:t>須</a:t>
            </a:r>
            <a:r>
              <a:rPr lang="zh-TW" altLang="en-US" sz="2800" dirty="0"/>
              <a:t>依收益與費損所屬之期間，正確地</a:t>
            </a:r>
            <a:r>
              <a:rPr lang="zh-TW" altLang="en-US" sz="2800" dirty="0" smtClean="0"/>
              <a:t>劃分。</a:t>
            </a:r>
            <a:endParaRPr lang="en-US" altLang="zh-TW" sz="2800" dirty="0" smtClean="0"/>
          </a:p>
          <a:p>
            <a:pPr marL="457200" indent="-457200" eaLnBrk="1" hangingPunct="1">
              <a:lnSpc>
                <a:spcPts val="4000"/>
              </a:lnSpc>
              <a:buFont typeface="Wingdings" panose="05000000000000000000" pitchFamily="2" charset="2"/>
              <a:buChar char="p"/>
            </a:pPr>
            <a:r>
              <a:rPr lang="zh-TW" altLang="en-US" sz="2800" dirty="0" smtClean="0"/>
              <a:t>將</a:t>
            </a:r>
            <a:r>
              <a:rPr lang="zh-TW" altLang="en-US" sz="2800" dirty="0"/>
              <a:t>屬下期之收益，列為預收收益；屬下期之費損列為預付費用，使收益與費損數正確，以便計算出正確的損益。 </a:t>
            </a:r>
            <a:endParaRPr lang="en-US" altLang="zh-TW" sz="700" dirty="0"/>
          </a:p>
        </p:txBody>
      </p:sp>
      <p:sp>
        <p:nvSpPr>
          <p:cNvPr id="3" name="標題 2"/>
          <p:cNvSpPr>
            <a:spLocks noGrp="1"/>
          </p:cNvSpPr>
          <p:nvPr>
            <p:ph type="title"/>
          </p:nvPr>
        </p:nvSpPr>
        <p:spPr/>
        <p:txBody>
          <a:bodyPr/>
          <a:lstStyle/>
          <a:p>
            <a:r>
              <a:rPr lang="zh-TW" altLang="en-US" dirty="0" smtClean="0"/>
              <a:t>遞延項目</a:t>
            </a:r>
            <a:endParaRPr lang="zh-TW" altLang="en-US" dirty="0"/>
          </a:p>
        </p:txBody>
      </p:sp>
      <p:sp>
        <p:nvSpPr>
          <p:cNvPr id="4" name="內容版面配置區 3"/>
          <p:cNvSpPr>
            <a:spLocks noGrp="1"/>
          </p:cNvSpPr>
          <p:nvPr>
            <p:ph sz="quarter" idx="11"/>
          </p:nvPr>
        </p:nvSpPr>
        <p:spPr/>
        <p:txBody>
          <a:bodyPr/>
          <a:lstStyle/>
          <a:p>
            <a:r>
              <a:rPr lang="en-US" altLang="zh-TW" dirty="0" smtClean="0"/>
              <a:t>238</a:t>
            </a:r>
            <a:endParaRPr lang="zh-TW" altLang="en-US" dirty="0"/>
          </a:p>
        </p:txBody>
      </p:sp>
    </p:spTree>
    <p:extLst>
      <p:ext uri="{BB962C8B-B14F-4D97-AF65-F5344CB8AC3E}">
        <p14:creationId xmlns:p14="http://schemas.microsoft.com/office/powerpoint/2010/main" val="27176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預計項目屬於混合</a:t>
            </a:r>
            <a:r>
              <a:rPr lang="zh-TW" altLang="en-US" dirty="0" smtClean="0"/>
              <a:t>帳戶</a:t>
            </a:r>
            <a:endParaRPr lang="en-US" altLang="zh-TW" dirty="0" smtClean="0"/>
          </a:p>
          <a:p>
            <a:pPr marL="457200" indent="-457200">
              <a:buFont typeface="Wingdings" panose="05000000000000000000" pitchFamily="2" charset="2"/>
              <a:buChar char="p"/>
            </a:pPr>
            <a:r>
              <a:rPr lang="zh-TW" altLang="en-US" dirty="0" smtClean="0"/>
              <a:t>所謂</a:t>
            </a:r>
            <a:r>
              <a:rPr lang="zh-TW" altLang="en-US" dirty="0"/>
              <a:t>混合帳戶係指一個調整前帳戶兼具虛帳戶與實帳戶的</a:t>
            </a:r>
            <a:r>
              <a:rPr lang="zh-TW" altLang="en-US" dirty="0" smtClean="0"/>
              <a:t>性質</a:t>
            </a:r>
            <a:endParaRPr lang="en-US" altLang="zh-TW" dirty="0" smtClean="0"/>
          </a:p>
          <a:p>
            <a:pPr marL="457200" indent="-457200">
              <a:buFont typeface="Wingdings" panose="05000000000000000000" pitchFamily="2" charset="2"/>
              <a:buChar char="p"/>
            </a:pPr>
            <a:r>
              <a:rPr lang="zh-TW" altLang="en-US" dirty="0" smtClean="0"/>
              <a:t>混合</a:t>
            </a:r>
            <a:r>
              <a:rPr lang="zh-TW" altLang="en-US" dirty="0"/>
              <a:t>帳戶通常有二種情況</a:t>
            </a:r>
            <a:r>
              <a:rPr lang="zh-TW" altLang="en-US" dirty="0" smtClean="0"/>
              <a:t>：</a:t>
            </a:r>
            <a:endParaRPr lang="en-US" altLang="zh-TW" dirty="0" smtClean="0"/>
          </a:p>
          <a:p>
            <a:pPr marL="925200" indent="-457200">
              <a:spcBef>
                <a:spcPts val="600"/>
              </a:spcBef>
              <a:buFont typeface="Wingdings" panose="05000000000000000000" pitchFamily="2" charset="2"/>
              <a:buChar char="u"/>
            </a:pPr>
            <a:r>
              <a:rPr lang="zh-TW" altLang="en-US" sz="2800" dirty="0">
                <a:solidFill>
                  <a:srgbClr val="C00000"/>
                </a:solidFill>
              </a:rPr>
              <a:t>兼具負債與收入的混合</a:t>
            </a:r>
            <a:r>
              <a:rPr lang="zh-TW" altLang="en-US" sz="2800" dirty="0" smtClean="0">
                <a:solidFill>
                  <a:srgbClr val="C00000"/>
                </a:solidFill>
              </a:rPr>
              <a:t>帳戶</a:t>
            </a:r>
            <a:endParaRPr lang="en-US" altLang="zh-TW" sz="2800" dirty="0" smtClean="0">
              <a:solidFill>
                <a:srgbClr val="C00000"/>
              </a:solidFill>
            </a:endParaRPr>
          </a:p>
          <a:p>
            <a:pPr marL="936000">
              <a:spcBef>
                <a:spcPts val="600"/>
              </a:spcBef>
            </a:pPr>
            <a:r>
              <a:rPr lang="zh-TW" altLang="zh-TW" sz="2800" dirty="0"/>
              <a:t>例如</a:t>
            </a:r>
            <a:r>
              <a:rPr lang="zh-TW" altLang="en-US" sz="2800" dirty="0"/>
              <a:t>　</a:t>
            </a:r>
            <a:r>
              <a:rPr lang="en-US" altLang="zh-TW" sz="2800" dirty="0"/>
              <a:t>12/1</a:t>
            </a:r>
            <a:r>
              <a:rPr lang="zh-TW" altLang="zh-TW" sz="2800" dirty="0"/>
              <a:t>收到半年租金</a:t>
            </a:r>
            <a:r>
              <a:rPr lang="en-US" altLang="zh-TW" sz="2800" dirty="0"/>
              <a:t>$60,000</a:t>
            </a:r>
            <a:r>
              <a:rPr lang="en-US" altLang="zh-TW" sz="3200" dirty="0"/>
              <a:t> </a:t>
            </a:r>
            <a:endParaRPr lang="zh-TW" altLang="zh-TW" sz="3200" dirty="0"/>
          </a:p>
          <a:p>
            <a:endParaRPr lang="zh-TW" altLang="en-US" dirty="0"/>
          </a:p>
        </p:txBody>
      </p:sp>
      <p:sp>
        <p:nvSpPr>
          <p:cNvPr id="5" name="標題 4"/>
          <p:cNvSpPr>
            <a:spLocks noGrp="1"/>
          </p:cNvSpPr>
          <p:nvPr>
            <p:ph type="title"/>
          </p:nvPr>
        </p:nvSpPr>
        <p:spPr/>
        <p:txBody>
          <a:bodyPr/>
          <a:lstStyle/>
          <a:p>
            <a:r>
              <a:rPr lang="zh-TW" altLang="en-US" dirty="0"/>
              <a:t>遞延項目</a:t>
            </a:r>
          </a:p>
        </p:txBody>
      </p:sp>
      <p:sp>
        <p:nvSpPr>
          <p:cNvPr id="7" name="內容版面配置區 6"/>
          <p:cNvSpPr>
            <a:spLocks noGrp="1"/>
          </p:cNvSpPr>
          <p:nvPr>
            <p:ph sz="quarter" idx="11"/>
          </p:nvPr>
        </p:nvSpPr>
        <p:spPr/>
        <p:txBody>
          <a:bodyPr/>
          <a:lstStyle/>
          <a:p>
            <a:r>
              <a:rPr lang="en-US" altLang="zh-TW" dirty="0" smtClean="0"/>
              <a:t>238</a:t>
            </a:r>
            <a:endParaRPr lang="zh-TW" altLang="en-US" dirty="0"/>
          </a:p>
        </p:txBody>
      </p:sp>
      <p:graphicFrame>
        <p:nvGraphicFramePr>
          <p:cNvPr id="8" name="Object 5"/>
          <p:cNvGraphicFramePr>
            <a:graphicFrameLocks noChangeAspect="1"/>
          </p:cNvGraphicFramePr>
          <p:nvPr>
            <p:extLst>
              <p:ext uri="{D42A27DB-BD31-4B8C-83A1-F6EECF244321}">
                <p14:modId xmlns:p14="http://schemas.microsoft.com/office/powerpoint/2010/main" val="789176457"/>
              </p:ext>
            </p:extLst>
          </p:nvPr>
        </p:nvGraphicFramePr>
        <p:xfrm>
          <a:off x="2195736" y="4653136"/>
          <a:ext cx="6063035" cy="1105601"/>
        </p:xfrm>
        <a:graphic>
          <a:graphicData uri="http://schemas.openxmlformats.org/presentationml/2006/ole">
            <mc:AlternateContent xmlns:mc="http://schemas.openxmlformats.org/markup-compatibility/2006">
              <mc:Choice xmlns:v="urn:schemas-microsoft-com:vml" Requires="v">
                <p:oleObj spid="_x0000_s7224" name="Equation" r:id="rId3" imgW="2641320" imgH="482400" progId="Equation.DSMT4">
                  <p:embed/>
                </p:oleObj>
              </mc:Choice>
              <mc:Fallback>
                <p:oleObj name="Equation" r:id="rId3" imgW="2641320" imgH="482400" progId="Equation.DSMT4">
                  <p:embed/>
                  <p:pic>
                    <p:nvPicPr>
                      <p:cNvPr id="0" name=""/>
                      <p:cNvPicPr>
                        <a:picLocks noChangeAspect="1" noChangeArrowheads="1"/>
                      </p:cNvPicPr>
                      <p:nvPr/>
                    </p:nvPicPr>
                    <p:blipFill>
                      <a:blip r:embed="rId4"/>
                      <a:srcRect/>
                      <a:stretch>
                        <a:fillRect/>
                      </a:stretch>
                    </p:blipFill>
                    <p:spPr bwMode="auto">
                      <a:xfrm>
                        <a:off x="2195736" y="4653136"/>
                        <a:ext cx="6063035" cy="1105601"/>
                      </a:xfrm>
                      <a:prstGeom prst="rect">
                        <a:avLst/>
                      </a:prstGeom>
                      <a:noFill/>
                    </p:spPr>
                  </p:pic>
                </p:oleObj>
              </mc:Fallback>
            </mc:AlternateContent>
          </a:graphicData>
        </a:graphic>
      </p:graphicFrame>
    </p:spTree>
    <p:extLst>
      <p:ext uri="{BB962C8B-B14F-4D97-AF65-F5344CB8AC3E}">
        <p14:creationId xmlns:p14="http://schemas.microsoft.com/office/powerpoint/2010/main" val="12086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0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10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strVal val="#ppt_w*0.70"/>
                                          </p:val>
                                        </p:tav>
                                        <p:tav tm="100000">
                                          <p:val>
                                            <p:strVal val="#ppt_w"/>
                                          </p:val>
                                        </p:tav>
                                      </p:tavLst>
                                    </p:anim>
                                    <p:anim calcmode="lin" valueType="num">
                                      <p:cBhvr>
                                        <p:cTn id="43" dur="1000" fill="hold"/>
                                        <p:tgtEl>
                                          <p:spTgt spid="8"/>
                                        </p:tgtEl>
                                        <p:attrNameLst>
                                          <p:attrName>ppt_h</p:attrName>
                                        </p:attrNameLst>
                                      </p:cBhvr>
                                      <p:tavLst>
                                        <p:tav tm="0">
                                          <p:val>
                                            <p:strVal val="#ppt_h"/>
                                          </p:val>
                                        </p:tav>
                                        <p:tav tm="100000">
                                          <p:val>
                                            <p:strVal val="#ppt_h"/>
                                          </p:val>
                                        </p:tav>
                                      </p:tavLst>
                                    </p:anim>
                                    <p:animEffect transition="in" filter="fade">
                                      <p:cBhvr>
                                        <p:cTn id="4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預計項目屬於混合</a:t>
            </a:r>
            <a:r>
              <a:rPr lang="zh-TW" altLang="en-US" dirty="0" smtClean="0"/>
              <a:t>帳戶</a:t>
            </a:r>
            <a:endParaRPr lang="en-US" altLang="zh-TW" dirty="0" smtClean="0"/>
          </a:p>
          <a:p>
            <a:pPr marL="457200" indent="-457200">
              <a:buFont typeface="Wingdings" panose="05000000000000000000" pitchFamily="2" charset="2"/>
              <a:buChar char="p"/>
            </a:pPr>
            <a:r>
              <a:rPr lang="zh-TW" altLang="en-US" dirty="0" smtClean="0"/>
              <a:t>所謂</a:t>
            </a:r>
            <a:r>
              <a:rPr lang="zh-TW" altLang="en-US" dirty="0"/>
              <a:t>混合帳戶係指一個調整前帳戶兼具虛帳戶與實帳戶的</a:t>
            </a:r>
            <a:r>
              <a:rPr lang="zh-TW" altLang="en-US" dirty="0" smtClean="0"/>
              <a:t>性質</a:t>
            </a:r>
            <a:endParaRPr lang="en-US" altLang="zh-TW" dirty="0" smtClean="0"/>
          </a:p>
          <a:p>
            <a:pPr marL="457200" indent="-457200">
              <a:buFont typeface="Wingdings" panose="05000000000000000000" pitchFamily="2" charset="2"/>
              <a:buChar char="p"/>
            </a:pPr>
            <a:r>
              <a:rPr lang="zh-TW" altLang="en-US" dirty="0" smtClean="0"/>
              <a:t>混合</a:t>
            </a:r>
            <a:r>
              <a:rPr lang="zh-TW" altLang="en-US" dirty="0"/>
              <a:t>帳戶通常有二種情況</a:t>
            </a:r>
            <a:r>
              <a:rPr lang="zh-TW" altLang="en-US" dirty="0" smtClean="0"/>
              <a:t>：</a:t>
            </a:r>
            <a:endParaRPr lang="en-US" altLang="zh-TW" dirty="0" smtClean="0"/>
          </a:p>
          <a:p>
            <a:pPr marL="925200" indent="-457200">
              <a:spcBef>
                <a:spcPts val="600"/>
              </a:spcBef>
              <a:buFont typeface="Wingdings" panose="05000000000000000000" pitchFamily="2" charset="2"/>
              <a:buChar char="u"/>
            </a:pPr>
            <a:r>
              <a:rPr lang="zh-TW" altLang="en-US" sz="2800" dirty="0">
                <a:solidFill>
                  <a:srgbClr val="C00000"/>
                </a:solidFill>
              </a:rPr>
              <a:t>兼具資產與費損的混合</a:t>
            </a:r>
            <a:r>
              <a:rPr lang="zh-TW" altLang="en-US" sz="2800" dirty="0" smtClean="0">
                <a:solidFill>
                  <a:srgbClr val="C00000"/>
                </a:solidFill>
              </a:rPr>
              <a:t>帳戶</a:t>
            </a:r>
            <a:endParaRPr lang="en-US" altLang="zh-TW" sz="2800" dirty="0" smtClean="0">
              <a:solidFill>
                <a:srgbClr val="C00000"/>
              </a:solidFill>
            </a:endParaRPr>
          </a:p>
          <a:p>
            <a:pPr marL="936000">
              <a:spcBef>
                <a:spcPts val="600"/>
              </a:spcBef>
            </a:pPr>
            <a:r>
              <a:rPr lang="zh-TW" altLang="zh-TW" sz="2800" dirty="0"/>
              <a:t>例如</a:t>
            </a:r>
            <a:r>
              <a:rPr lang="zh-TW" altLang="en-US" sz="2800" dirty="0"/>
              <a:t>　</a:t>
            </a:r>
            <a:r>
              <a:rPr lang="en-US" altLang="zh-TW" sz="2800" dirty="0"/>
              <a:t>5/1</a:t>
            </a:r>
            <a:r>
              <a:rPr lang="zh-TW" altLang="zh-TW" sz="2800" dirty="0"/>
              <a:t>支付一年保險費</a:t>
            </a:r>
            <a:r>
              <a:rPr lang="en-US" altLang="zh-TW" sz="2800" dirty="0"/>
              <a:t>$</a:t>
            </a:r>
            <a:r>
              <a:rPr lang="en-US" altLang="zh-TW" sz="2800" dirty="0" smtClean="0"/>
              <a:t>12,000</a:t>
            </a:r>
            <a:endParaRPr lang="zh-TW" altLang="zh-TW" sz="3200" dirty="0"/>
          </a:p>
          <a:p>
            <a:endParaRPr lang="zh-TW" altLang="en-US" dirty="0"/>
          </a:p>
        </p:txBody>
      </p:sp>
      <p:sp>
        <p:nvSpPr>
          <p:cNvPr id="5" name="標題 4"/>
          <p:cNvSpPr>
            <a:spLocks noGrp="1"/>
          </p:cNvSpPr>
          <p:nvPr>
            <p:ph type="title"/>
          </p:nvPr>
        </p:nvSpPr>
        <p:spPr/>
        <p:txBody>
          <a:bodyPr/>
          <a:lstStyle/>
          <a:p>
            <a:r>
              <a:rPr lang="zh-TW" altLang="en-US" dirty="0"/>
              <a:t>遞延項目</a:t>
            </a:r>
          </a:p>
        </p:txBody>
      </p:sp>
      <p:sp>
        <p:nvSpPr>
          <p:cNvPr id="7" name="內容版面配置區 6"/>
          <p:cNvSpPr>
            <a:spLocks noGrp="1"/>
          </p:cNvSpPr>
          <p:nvPr>
            <p:ph sz="quarter" idx="11"/>
          </p:nvPr>
        </p:nvSpPr>
        <p:spPr/>
        <p:txBody>
          <a:bodyPr/>
          <a:lstStyle/>
          <a:p>
            <a:r>
              <a:rPr lang="en-US" altLang="zh-TW" dirty="0" smtClean="0"/>
              <a:t>238</a:t>
            </a:r>
            <a:endParaRPr lang="zh-TW" altLang="en-US" dirty="0"/>
          </a:p>
        </p:txBody>
      </p:sp>
      <p:graphicFrame>
        <p:nvGraphicFramePr>
          <p:cNvPr id="9" name="Object 9"/>
          <p:cNvGraphicFramePr>
            <a:graphicFrameLocks noChangeAspect="1"/>
          </p:cNvGraphicFramePr>
          <p:nvPr>
            <p:extLst>
              <p:ext uri="{D42A27DB-BD31-4B8C-83A1-F6EECF244321}">
                <p14:modId xmlns:p14="http://schemas.microsoft.com/office/powerpoint/2010/main" val="3604282828"/>
              </p:ext>
            </p:extLst>
          </p:nvPr>
        </p:nvGraphicFramePr>
        <p:xfrm>
          <a:off x="2147466" y="4624673"/>
          <a:ext cx="6245839" cy="1113412"/>
        </p:xfrm>
        <a:graphic>
          <a:graphicData uri="http://schemas.openxmlformats.org/presentationml/2006/ole">
            <mc:AlternateContent xmlns:mc="http://schemas.openxmlformats.org/markup-compatibility/2006">
              <mc:Choice xmlns:v="urn:schemas-microsoft-com:vml" Requires="v">
                <p:oleObj spid="_x0000_s8247" name="Equation" r:id="rId3" imgW="2705040" imgH="482400" progId="Equation.DSMT4">
                  <p:embed/>
                </p:oleObj>
              </mc:Choice>
              <mc:Fallback>
                <p:oleObj name="Equation" r:id="rId3" imgW="2705040" imgH="482400" progId="Equation.DSMT4">
                  <p:embed/>
                  <p:pic>
                    <p:nvPicPr>
                      <p:cNvPr id="0" name=""/>
                      <p:cNvPicPr>
                        <a:picLocks noChangeAspect="1" noChangeArrowheads="1"/>
                      </p:cNvPicPr>
                      <p:nvPr/>
                    </p:nvPicPr>
                    <p:blipFill>
                      <a:blip r:embed="rId4"/>
                      <a:srcRect/>
                      <a:stretch>
                        <a:fillRect/>
                      </a:stretch>
                    </p:blipFill>
                    <p:spPr bwMode="auto">
                      <a:xfrm>
                        <a:off x="2147466" y="4624673"/>
                        <a:ext cx="6245839" cy="1113412"/>
                      </a:xfrm>
                      <a:prstGeom prst="rect">
                        <a:avLst/>
                      </a:prstGeom>
                      <a:noFill/>
                    </p:spPr>
                  </p:pic>
                </p:oleObj>
              </mc:Fallback>
            </mc:AlternateContent>
          </a:graphicData>
        </a:graphic>
      </p:graphicFrame>
    </p:spTree>
    <p:extLst>
      <p:ext uri="{BB962C8B-B14F-4D97-AF65-F5344CB8AC3E}">
        <p14:creationId xmlns:p14="http://schemas.microsoft.com/office/powerpoint/2010/main" val="164384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p:cTn id="7" dur="10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 calcmode="lin" valueType="num">
                                      <p:cBhvr>
                                        <p:cTn id="14" dur="10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15"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16" dur="10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lgn="just" eaLnBrk="1" hangingPunct="1">
              <a:buFont typeface="Wingdings" panose="05000000000000000000" pitchFamily="2" charset="2"/>
              <a:buChar char="p"/>
            </a:pPr>
            <a:r>
              <a:rPr lang="zh-TW" altLang="en-US" sz="2800" dirty="0" smtClean="0"/>
              <a:t>預</a:t>
            </a:r>
            <a:r>
              <a:rPr lang="zh-TW" altLang="en-US" sz="2800" dirty="0"/>
              <a:t>收收入係指本期已收到現金之收益，但有一部分應屬下期享有，屬下期之部分具有預收之負債性質故須作調整</a:t>
            </a:r>
            <a:r>
              <a:rPr lang="zh-TW" altLang="en-US" sz="2800" dirty="0" smtClean="0"/>
              <a:t>。</a:t>
            </a:r>
            <a:endParaRPr lang="en-US" altLang="zh-TW" sz="2800" dirty="0"/>
          </a:p>
          <a:p>
            <a:pPr marL="457200" indent="-457200" algn="just" eaLnBrk="1" hangingPunct="1">
              <a:buFont typeface="Wingdings" panose="05000000000000000000" pitchFamily="2" charset="2"/>
              <a:buChar char="p"/>
            </a:pPr>
            <a:r>
              <a:rPr lang="zh-TW" altLang="en-US" sz="2800" dirty="0" smtClean="0"/>
              <a:t>預收收益之調整</a:t>
            </a:r>
            <a:r>
              <a:rPr lang="zh-TW" altLang="en-US" sz="2800" dirty="0"/>
              <a:t>方法，因採行之會計基礎</a:t>
            </a:r>
            <a:r>
              <a:rPr lang="zh-TW" altLang="en-US" sz="2800" dirty="0" smtClean="0"/>
              <a:t>不同而</a:t>
            </a:r>
            <a:r>
              <a:rPr lang="zh-TW" altLang="en-US" sz="2800" dirty="0"/>
              <a:t>有不同的會計處理。茲舉例說明之</a:t>
            </a:r>
            <a:r>
              <a:rPr lang="zh-TW" altLang="en-US" sz="2800" dirty="0" smtClean="0"/>
              <a:t>：</a:t>
            </a:r>
            <a:endParaRPr lang="en-US" altLang="zh-TW" sz="2800" dirty="0" smtClean="0"/>
          </a:p>
        </p:txBody>
      </p:sp>
      <p:sp>
        <p:nvSpPr>
          <p:cNvPr id="3" name="標題 2"/>
          <p:cNvSpPr>
            <a:spLocks noGrp="1"/>
          </p:cNvSpPr>
          <p:nvPr>
            <p:ph type="title"/>
          </p:nvPr>
        </p:nvSpPr>
        <p:spPr/>
        <p:txBody>
          <a:bodyPr/>
          <a:lstStyle/>
          <a:p>
            <a:r>
              <a:rPr lang="zh-TW" altLang="en-US" dirty="0"/>
              <a:t>一、預收收入之調整</a:t>
            </a:r>
          </a:p>
        </p:txBody>
      </p:sp>
      <p:sp>
        <p:nvSpPr>
          <p:cNvPr id="4" name="內容版面配置區 3"/>
          <p:cNvSpPr>
            <a:spLocks noGrp="1"/>
          </p:cNvSpPr>
          <p:nvPr>
            <p:ph sz="quarter" idx="11"/>
          </p:nvPr>
        </p:nvSpPr>
        <p:spPr/>
        <p:txBody>
          <a:bodyPr/>
          <a:lstStyle/>
          <a:p>
            <a:r>
              <a:rPr lang="en-US" altLang="zh-TW" dirty="0" smtClean="0"/>
              <a:t>238</a:t>
            </a:r>
            <a:endParaRPr lang="zh-TW" altLang="en-US" dirty="0"/>
          </a:p>
        </p:txBody>
      </p:sp>
    </p:spTree>
    <p:extLst>
      <p:ext uri="{BB962C8B-B14F-4D97-AF65-F5344CB8AC3E}">
        <p14:creationId xmlns:p14="http://schemas.microsoft.com/office/powerpoint/2010/main" val="16465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121" y="1124262"/>
            <a:ext cx="8047296" cy="4937815"/>
          </a:xfrm>
        </p:spPr>
        <p:txBody>
          <a:bodyPr/>
          <a:lstStyle/>
          <a:p>
            <a:pPr algn="just"/>
            <a:r>
              <a:rPr lang="en-US" altLang="zh-TW" dirty="0"/>
              <a:t>(</a:t>
            </a:r>
            <a:r>
              <a:rPr lang="zh-TW" altLang="en-US" dirty="0"/>
              <a:t>一</a:t>
            </a:r>
            <a:r>
              <a:rPr lang="en-US" altLang="zh-TW" dirty="0"/>
              <a:t>)</a:t>
            </a:r>
            <a:r>
              <a:rPr lang="zh-TW" altLang="en-US" dirty="0"/>
              <a:t>符合會計期間劃分之目的，使收益與</a:t>
            </a:r>
            <a:r>
              <a:rPr lang="zh-TW" altLang="en-US" dirty="0" smtClean="0"/>
              <a:t>費損</a:t>
            </a:r>
            <a:r>
              <a:rPr lang="en-US" altLang="zh-TW" dirty="0" smtClean="0"/>
              <a:t/>
            </a:r>
            <a:br>
              <a:rPr lang="en-US" altLang="zh-TW" dirty="0" smtClean="0"/>
            </a:br>
            <a:r>
              <a:rPr lang="zh-TW" altLang="en-US" dirty="0" smtClean="0"/>
              <a:t>       互相</a:t>
            </a:r>
            <a:r>
              <a:rPr lang="zh-TW" altLang="en-US" dirty="0"/>
              <a:t>配合，以計算允當損益</a:t>
            </a:r>
          </a:p>
          <a:p>
            <a:pPr marL="1177200" indent="-457200" algn="just">
              <a:lnSpc>
                <a:spcPts val="3400"/>
              </a:lnSpc>
              <a:spcBef>
                <a:spcPts val="600"/>
              </a:spcBef>
              <a:buFont typeface="Wingdings" panose="05000000000000000000" pitchFamily="2" charset="2"/>
              <a:buChar char="u"/>
            </a:pPr>
            <a:r>
              <a:rPr lang="zh-TW" altLang="zh-TW" sz="2800" dirty="0" smtClean="0"/>
              <a:t>調整</a:t>
            </a:r>
            <a:r>
              <a:rPr lang="zh-TW" altLang="zh-TW" sz="2800" dirty="0"/>
              <a:t>工作的目的在於將收益與費損的歸屬期間劃分</a:t>
            </a:r>
            <a:r>
              <a:rPr lang="zh-TW" altLang="zh-TW" sz="2800" dirty="0" smtClean="0"/>
              <a:t>清楚</a:t>
            </a:r>
            <a:endParaRPr lang="en-US" altLang="zh-TW" sz="2800" dirty="0" smtClean="0"/>
          </a:p>
          <a:p>
            <a:pPr marL="1177200" indent="-457200" algn="just">
              <a:lnSpc>
                <a:spcPts val="3400"/>
              </a:lnSpc>
              <a:spcBef>
                <a:spcPts val="600"/>
              </a:spcBef>
              <a:buFont typeface="Wingdings" panose="05000000000000000000" pitchFamily="2" charset="2"/>
              <a:buChar char="u"/>
            </a:pPr>
            <a:r>
              <a:rPr lang="zh-TW" altLang="zh-TW" sz="2800" dirty="0" smtClean="0"/>
              <a:t>使得</a:t>
            </a:r>
            <a:r>
              <a:rPr lang="zh-TW" altLang="zh-TW" sz="2800" dirty="0"/>
              <a:t>該期已發生之收益或費損記入該期間，而非該期間之收益或費損不能於該期</a:t>
            </a:r>
            <a:r>
              <a:rPr lang="zh-TW" altLang="zh-TW" sz="2800" dirty="0" smtClean="0"/>
              <a:t>承認</a:t>
            </a:r>
            <a:endParaRPr lang="en-US" altLang="zh-TW" sz="2800" dirty="0" smtClean="0"/>
          </a:p>
          <a:p>
            <a:pPr marL="1177200" indent="-457200" algn="just">
              <a:lnSpc>
                <a:spcPts val="3400"/>
              </a:lnSpc>
              <a:spcBef>
                <a:spcPts val="600"/>
              </a:spcBef>
              <a:buFont typeface="Wingdings" panose="05000000000000000000" pitchFamily="2" charset="2"/>
              <a:buChar char="u"/>
            </a:pPr>
            <a:r>
              <a:rPr lang="zh-TW" altLang="zh-TW" sz="2800" dirty="0" smtClean="0"/>
              <a:t>如此</a:t>
            </a:r>
            <a:r>
              <a:rPr lang="zh-TW" altLang="zh-TW" sz="2800" dirty="0"/>
              <a:t>才能將該會計期間所發生之收益與費損相互配合，求得允當淨利，在會計上稱之為配合原則</a:t>
            </a:r>
            <a:r>
              <a:rPr lang="zh-TW" altLang="zh-TW" sz="2800" dirty="0" smtClean="0"/>
              <a:t>。</a:t>
            </a:r>
            <a:endParaRPr lang="en-US" altLang="zh-TW" sz="2800" dirty="0">
              <a:solidFill>
                <a:srgbClr val="663300"/>
              </a:solidFill>
            </a:endParaRPr>
          </a:p>
        </p:txBody>
      </p:sp>
      <p:sp>
        <p:nvSpPr>
          <p:cNvPr id="3" name="標題 2"/>
          <p:cNvSpPr>
            <a:spLocks noGrp="1"/>
          </p:cNvSpPr>
          <p:nvPr>
            <p:ph type="title"/>
          </p:nvPr>
        </p:nvSpPr>
        <p:spPr/>
        <p:txBody>
          <a:bodyPr/>
          <a:lstStyle/>
          <a:p>
            <a:r>
              <a:rPr lang="zh-TW" altLang="en-US" dirty="0"/>
              <a:t>三、調整之</a:t>
            </a:r>
            <a:r>
              <a:rPr lang="zh-TW" altLang="en-US" dirty="0" smtClean="0"/>
              <a:t>功能</a:t>
            </a:r>
            <a:endParaRPr lang="zh-TW" altLang="en-US" dirty="0"/>
          </a:p>
        </p:txBody>
      </p:sp>
      <p:sp>
        <p:nvSpPr>
          <p:cNvPr id="4" name="內容版面配置區 3"/>
          <p:cNvSpPr>
            <a:spLocks noGrp="1"/>
          </p:cNvSpPr>
          <p:nvPr>
            <p:ph sz="quarter" idx="11"/>
          </p:nvPr>
        </p:nvSpPr>
        <p:spPr/>
        <p:txBody>
          <a:bodyPr/>
          <a:lstStyle/>
          <a:p>
            <a:r>
              <a:rPr lang="en-US" altLang="zh-TW" dirty="0" smtClean="0"/>
              <a:t>225</a:t>
            </a:r>
            <a:endParaRPr lang="zh-TW" altLang="en-US" dirty="0"/>
          </a:p>
        </p:txBody>
      </p:sp>
    </p:spTree>
    <p:extLst>
      <p:ext uri="{BB962C8B-B14F-4D97-AF65-F5344CB8AC3E}">
        <p14:creationId xmlns:p14="http://schemas.microsoft.com/office/powerpoint/2010/main" val="413645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239</a:t>
            </a:r>
            <a:endParaRPr lang="zh-TW" altLang="en-US" dirty="0"/>
          </a:p>
        </p:txBody>
      </p:sp>
      <p:sp>
        <p:nvSpPr>
          <p:cNvPr id="16" name="文字方塊 5"/>
          <p:cNvSpPr txBox="1">
            <a:spLocks noChangeArrowheads="1"/>
          </p:cNvSpPr>
          <p:nvPr/>
        </p:nvSpPr>
        <p:spPr bwMode="auto">
          <a:xfrm>
            <a:off x="683568" y="836712"/>
            <a:ext cx="7777162" cy="4832092"/>
          </a:xfrm>
          <a:prstGeom prst="rect">
            <a:avLst/>
          </a:prstGeom>
          <a:noFill/>
          <a:ln w="9525">
            <a:noFill/>
            <a:miter lim="800000"/>
            <a:headEnd/>
            <a:tailEnd/>
          </a:ln>
        </p:spPr>
        <p:txBody>
          <a:bodyPr>
            <a:spAutoFit/>
          </a:bodyPr>
          <a:lstStyle/>
          <a:p>
            <a:pPr eaLnBrk="1" hangingPunct="1"/>
            <a:r>
              <a:rPr lang="zh-TW" altLang="zh-TW" sz="2800" b="1" dirty="0">
                <a:latin typeface="微軟正黑體" pitchFamily="34" charset="-120"/>
                <a:ea typeface="微軟正黑體" pitchFamily="34" charset="-120"/>
              </a:rPr>
              <a:t>硯晨商店</a:t>
            </a:r>
            <a:r>
              <a:rPr lang="en-US" altLang="zh-TW" sz="2800" b="1" dirty="0">
                <a:latin typeface="微軟正黑體" pitchFamily="34" charset="-120"/>
                <a:ea typeface="微軟正黑體" pitchFamily="34" charset="-120"/>
              </a:rPr>
              <a:t>11</a:t>
            </a:r>
            <a:r>
              <a:rPr lang="zh-TW" altLang="zh-TW"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zh-TW" sz="2800" b="1" dirty="0">
                <a:latin typeface="微軟正黑體" pitchFamily="34" charset="-120"/>
                <a:ea typeface="微軟正黑體" pitchFamily="34" charset="-120"/>
              </a:rPr>
              <a:t>日收到半年租金</a:t>
            </a:r>
            <a:r>
              <a:rPr lang="en-US" altLang="zh-TW" sz="2800" b="1" dirty="0">
                <a:latin typeface="微軟正黑體" pitchFamily="34" charset="-120"/>
                <a:ea typeface="微軟正黑體" pitchFamily="34" charset="-120"/>
              </a:rPr>
              <a:t>$120,000</a:t>
            </a:r>
            <a:r>
              <a:rPr lang="zh-TW" altLang="zh-TW" sz="2800" b="1" dirty="0" smtClean="0">
                <a:latin typeface="微軟正黑體" pitchFamily="34" charset="-120"/>
                <a:ea typeface="微軟正黑體" pitchFamily="34" charset="-120"/>
              </a:rPr>
              <a:t>。</a:t>
            </a:r>
            <a:endParaRPr lang="en-US" altLang="zh-TW" sz="2800" b="1" dirty="0" smtClean="0">
              <a:latin typeface="微軟正黑體" pitchFamily="34" charset="-120"/>
              <a:ea typeface="微軟正黑體" pitchFamily="34" charset="-120"/>
            </a:endParaRPr>
          </a:p>
          <a:p>
            <a:pPr eaLnBrk="1" hangingPunct="1"/>
            <a:endParaRPr lang="en-US" altLang="zh-TW" sz="2800" b="1" dirty="0">
              <a:latin typeface="微軟正黑體" pitchFamily="34" charset="-120"/>
              <a:ea typeface="微軟正黑體" pitchFamily="34" charset="-120"/>
            </a:endParaRPr>
          </a:p>
          <a:p>
            <a:pPr eaLnBrk="1" hangingPunct="1"/>
            <a:endParaRPr lang="en-US" altLang="zh-TW" sz="2800" b="1" dirty="0" smtClean="0">
              <a:latin typeface="微軟正黑體" pitchFamily="34" charset="-120"/>
              <a:ea typeface="微軟正黑體" pitchFamily="34" charset="-120"/>
            </a:endParaRPr>
          </a:p>
          <a:p>
            <a:pPr eaLnBrk="1" hangingPunct="1"/>
            <a:endParaRPr lang="en-US" altLang="zh-TW" sz="2800" b="1" dirty="0" smtClean="0">
              <a:latin typeface="微軟正黑體" pitchFamily="34" charset="-120"/>
              <a:ea typeface="微軟正黑體" pitchFamily="34" charset="-120"/>
            </a:endParaRPr>
          </a:p>
          <a:p>
            <a:pPr eaLnBrk="1" hangingPunct="1"/>
            <a:endParaRPr lang="en-US" altLang="zh-TW" sz="2800" b="1" dirty="0">
              <a:latin typeface="微軟正黑體" pitchFamily="34" charset="-120"/>
              <a:ea typeface="微軟正黑體" pitchFamily="34" charset="-120"/>
            </a:endParaRPr>
          </a:p>
          <a:p>
            <a:pPr eaLnBrk="1" hangingPunct="1"/>
            <a:endParaRPr lang="en-US" altLang="zh-TW" sz="2800" b="1" dirty="0" smtClean="0">
              <a:latin typeface="微軟正黑體" pitchFamily="34" charset="-120"/>
              <a:ea typeface="微軟正黑體" pitchFamily="34" charset="-120"/>
            </a:endParaRPr>
          </a:p>
          <a:p>
            <a:pPr eaLnBrk="1" hangingPunct="1"/>
            <a:endParaRPr lang="en-US" altLang="zh-TW" sz="2800" b="1" dirty="0" smtClean="0">
              <a:latin typeface="微軟正黑體" pitchFamily="34" charset="-120"/>
              <a:ea typeface="微軟正黑體" pitchFamily="34" charset="-120"/>
            </a:endParaRPr>
          </a:p>
          <a:p>
            <a:pPr eaLnBrk="1" hangingPunct="1"/>
            <a:endParaRPr lang="en-US" altLang="zh-TW" sz="2800" b="1" dirty="0" smtClean="0">
              <a:latin typeface="微軟正黑體" pitchFamily="34" charset="-120"/>
              <a:ea typeface="微軟正黑體" pitchFamily="34" charset="-120"/>
            </a:endParaRPr>
          </a:p>
          <a:p>
            <a:pPr eaLnBrk="1" hangingPunct="1"/>
            <a:endParaRPr lang="en-US" altLang="zh-TW" sz="2800" b="1" dirty="0">
              <a:latin typeface="微軟正黑體" pitchFamily="34" charset="-120"/>
              <a:ea typeface="微軟正黑體" pitchFamily="34" charset="-120"/>
            </a:endParaRPr>
          </a:p>
          <a:p>
            <a:pPr eaLnBrk="1" hangingPunct="1"/>
            <a:endParaRPr lang="en-US" altLang="zh-TW" sz="2800" b="1" dirty="0">
              <a:latin typeface="微軟正黑體" pitchFamily="34" charset="-120"/>
              <a:ea typeface="微軟正黑體" pitchFamily="34" charset="-120"/>
            </a:endParaRPr>
          </a:p>
          <a:p>
            <a:pPr eaLnBrk="1" hangingPunct="1"/>
            <a:r>
              <a:rPr lang="zh-TW" altLang="zh-TW" sz="2800" b="1" dirty="0" smtClean="0">
                <a:latin typeface="微軟正黑體" pitchFamily="34" charset="-120"/>
                <a:ea typeface="微軟正黑體" pitchFamily="34" charset="-120"/>
              </a:rPr>
              <a:t>分別以</a:t>
            </a:r>
            <a:r>
              <a:rPr lang="zh-TW" altLang="en-US" sz="2800" b="1" dirty="0">
                <a:latin typeface="微軟正黑體" pitchFamily="34" charset="-120"/>
                <a:ea typeface="微軟正黑體" pitchFamily="34" charset="-120"/>
              </a:rPr>
              <a:t>二</a:t>
            </a:r>
            <a:r>
              <a:rPr lang="zh-TW" altLang="zh-TW" sz="2800" b="1" dirty="0" smtClean="0">
                <a:latin typeface="微軟正黑體" pitchFamily="34" charset="-120"/>
                <a:ea typeface="微軟正黑體" pitchFamily="34" charset="-120"/>
              </a:rPr>
              <a:t>種</a:t>
            </a:r>
            <a:r>
              <a:rPr lang="zh-TW" altLang="zh-TW" sz="2800" b="1" dirty="0">
                <a:latin typeface="微軟正黑體" pitchFamily="34" charset="-120"/>
                <a:ea typeface="微軟正黑體" pitchFamily="34" charset="-120"/>
              </a:rPr>
              <a:t>會計基礎，作有關之會計記錄</a:t>
            </a:r>
            <a:r>
              <a:rPr lang="zh-TW" altLang="zh-TW"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grpSp>
        <p:nvGrpSpPr>
          <p:cNvPr id="9" name="群組 8"/>
          <p:cNvGrpSpPr/>
          <p:nvPr/>
        </p:nvGrpSpPr>
        <p:grpSpPr>
          <a:xfrm>
            <a:off x="480119" y="1448059"/>
            <a:ext cx="8412361" cy="3641118"/>
            <a:chOff x="480119" y="1448059"/>
            <a:chExt cx="8412361" cy="3641118"/>
          </a:xfrm>
        </p:grpSpPr>
        <p:grpSp>
          <p:nvGrpSpPr>
            <p:cNvPr id="5" name="群組 4"/>
            <p:cNvGrpSpPr/>
            <p:nvPr/>
          </p:nvGrpSpPr>
          <p:grpSpPr>
            <a:xfrm>
              <a:off x="971600" y="1916832"/>
              <a:ext cx="7920880" cy="576064"/>
              <a:chOff x="971600" y="4685748"/>
              <a:chExt cx="7920880" cy="576064"/>
            </a:xfrm>
          </p:grpSpPr>
          <p:sp>
            <p:nvSpPr>
              <p:cNvPr id="3" name="矩形 2"/>
              <p:cNvSpPr/>
              <p:nvPr/>
            </p:nvSpPr>
            <p:spPr>
              <a:xfrm>
                <a:off x="971600" y="4685748"/>
                <a:ext cx="2880320" cy="576064"/>
              </a:xfrm>
              <a:prstGeom prst="rect">
                <a:avLst/>
              </a:prstGeom>
              <a:solidFill>
                <a:srgbClr val="B9FFDC"/>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本年度</a:t>
                </a:r>
                <a:r>
                  <a:rPr lang="en-US" altLang="zh-TW" sz="2800" b="1" dirty="0" smtClean="0">
                    <a:solidFill>
                      <a:schemeClr val="tx1"/>
                    </a:solidFill>
                    <a:latin typeface="微軟正黑體" panose="020B0604030504040204" pitchFamily="34" charset="-120"/>
                    <a:ea typeface="微軟正黑體" panose="020B0604030504040204" pitchFamily="34" charset="-120"/>
                  </a:rPr>
                  <a:t>$40,000</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851920" y="4685748"/>
                <a:ext cx="5040560" cy="576064"/>
              </a:xfrm>
              <a:prstGeom prst="rect">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下年度</a:t>
                </a:r>
                <a:r>
                  <a:rPr lang="en-US" altLang="zh-TW" sz="2800" b="1" dirty="0" smtClean="0">
                    <a:solidFill>
                      <a:schemeClr val="tx1"/>
                    </a:solidFill>
                    <a:latin typeface="微軟正黑體" panose="020B0604030504040204" pitchFamily="34" charset="-120"/>
                    <a:ea typeface="微軟正黑體" panose="020B0604030504040204" pitchFamily="34" charset="-120"/>
                  </a:rPr>
                  <a:t>$80,000</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grpSp>
        <p:sp>
          <p:nvSpPr>
            <p:cNvPr id="6" name="文字方塊 5"/>
            <p:cNvSpPr txBox="1"/>
            <p:nvPr/>
          </p:nvSpPr>
          <p:spPr>
            <a:xfrm>
              <a:off x="480119" y="1448059"/>
              <a:ext cx="9829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11/1</a:t>
              </a:r>
              <a:endParaRPr lang="zh-TW" altLang="en-US" sz="2800" b="1"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3360439" y="1448059"/>
              <a:ext cx="11961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12/31</a:t>
              </a:r>
              <a:endParaRPr lang="zh-TW" altLang="en-US" sz="2800" b="1" dirty="0">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896602" y="2492896"/>
              <a:ext cx="2752677" cy="892552"/>
            </a:xfrm>
            <a:prstGeom prst="rect">
              <a:avLst/>
            </a:prstGeom>
            <a:noFill/>
          </p:spPr>
          <p:txBody>
            <a:bodyPr wrap="none" rtlCol="0">
              <a:spAutoFit/>
            </a:bodyPr>
            <a:lstStyle/>
            <a:p>
              <a:pPr algn="ctr"/>
              <a:r>
                <a:rPr lang="en-US" altLang="zh-TW" sz="2600" b="1" dirty="0" smtClean="0">
                  <a:solidFill>
                    <a:srgbClr val="339933"/>
                  </a:solidFill>
                  <a:latin typeface="微軟正黑體" panose="020B0604030504040204" pitchFamily="34" charset="-120"/>
                  <a:ea typeface="微軟正黑體" panose="020B0604030504040204" pitchFamily="34" charset="-120"/>
                </a:rPr>
                <a:t>2</a:t>
              </a:r>
              <a:r>
                <a:rPr lang="zh-TW" altLang="en-US" sz="2600" b="1" dirty="0" smtClean="0">
                  <a:solidFill>
                    <a:srgbClr val="339933"/>
                  </a:solidFill>
                  <a:latin typeface="微軟正黑體" panose="020B0604030504040204" pitchFamily="34" charset="-120"/>
                  <a:ea typeface="微軟正黑體" panose="020B0604030504040204" pitchFamily="34" charset="-120"/>
                </a:rPr>
                <a:t>個月</a:t>
              </a:r>
              <a:endParaRPr lang="en-US" altLang="zh-TW" sz="2600" b="1" dirty="0" smtClean="0">
                <a:solidFill>
                  <a:srgbClr val="339933"/>
                </a:solidFill>
                <a:latin typeface="微軟正黑體" panose="020B0604030504040204" pitchFamily="34" charset="-120"/>
                <a:ea typeface="微軟正黑體" panose="020B0604030504040204" pitchFamily="34" charset="-120"/>
              </a:endParaRPr>
            </a:p>
            <a:p>
              <a:pPr algn="ctr"/>
              <a:r>
                <a:rPr lang="zh-TW" altLang="en-US" sz="2600" b="1" dirty="0" smtClean="0">
                  <a:solidFill>
                    <a:srgbClr val="339933"/>
                  </a:solidFill>
                  <a:latin typeface="微軟正黑體" panose="020B0604030504040204" pitchFamily="34" charset="-120"/>
                  <a:ea typeface="微軟正黑體" panose="020B0604030504040204" pitchFamily="34" charset="-120"/>
                </a:rPr>
                <a:t>租金收入</a:t>
              </a:r>
              <a:r>
                <a:rPr lang="en-US" altLang="zh-TW" sz="2600" b="1" dirty="0" smtClean="0">
                  <a:solidFill>
                    <a:srgbClr val="339933"/>
                  </a:solidFill>
                  <a:latin typeface="微軟正黑體" panose="020B0604030504040204" pitchFamily="34" charset="-120"/>
                  <a:ea typeface="微軟正黑體" panose="020B0604030504040204" pitchFamily="34" charset="-120"/>
                </a:rPr>
                <a:t>(</a:t>
              </a:r>
              <a:r>
                <a:rPr lang="zh-TW" altLang="en-US" sz="2600" b="1" dirty="0" smtClean="0">
                  <a:solidFill>
                    <a:srgbClr val="339933"/>
                  </a:solidFill>
                  <a:latin typeface="微軟正黑體" panose="020B0604030504040204" pitchFamily="34" charset="-120"/>
                  <a:ea typeface="微軟正黑體" panose="020B0604030504040204" pitchFamily="34" charset="-120"/>
                </a:rPr>
                <a:t>虛帳戶</a:t>
              </a:r>
              <a:r>
                <a:rPr lang="en-US" altLang="zh-TW" sz="2600" b="1" dirty="0" smtClean="0">
                  <a:solidFill>
                    <a:srgbClr val="339933"/>
                  </a:solidFill>
                  <a:latin typeface="微軟正黑體" panose="020B0604030504040204" pitchFamily="34" charset="-120"/>
                  <a:ea typeface="微軟正黑體" panose="020B0604030504040204" pitchFamily="34" charset="-120"/>
                </a:rPr>
                <a:t>)</a:t>
              </a:r>
              <a:endParaRPr lang="zh-TW" altLang="en-US" sz="2600" b="1" dirty="0">
                <a:solidFill>
                  <a:srgbClr val="339933"/>
                </a:solidFill>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5148063" y="2492896"/>
              <a:ext cx="2752678" cy="892552"/>
            </a:xfrm>
            <a:prstGeom prst="rect">
              <a:avLst/>
            </a:prstGeom>
            <a:noFill/>
          </p:spPr>
          <p:txBody>
            <a:bodyPr wrap="none" rtlCol="0">
              <a:spAutoFit/>
            </a:bodyPr>
            <a:lstStyle/>
            <a:p>
              <a:pPr algn="ct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4</a:t>
              </a: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個月</a:t>
              </a:r>
              <a:endPar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預收租金</a:t>
              </a: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a:t>
              </a: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實帳戶</a:t>
              </a: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a:t>
              </a:r>
              <a:endParaRPr lang="zh-TW" altLang="en-US" sz="2600" b="1" dirty="0">
                <a:solidFill>
                  <a:schemeClr val="accent6">
                    <a:lumMod val="75000"/>
                  </a:schemeClr>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3567674" y="2534632"/>
              <a:ext cx="553998" cy="2554545"/>
            </a:xfrm>
            <a:prstGeom prst="rect">
              <a:avLst/>
            </a:prstGeom>
            <a:noFill/>
          </p:spPr>
          <p:txBody>
            <a:bodyPr vert="eaVert" wrap="none" rtlCol="0">
              <a:spAutoFit/>
            </a:bodyPr>
            <a:lstStyle/>
            <a:p>
              <a:r>
                <a:rPr lang="zh-TW" altLang="en-US" sz="2400" b="1" dirty="0" smtClean="0">
                  <a:latin typeface="微軟正黑體" panose="020B0604030504040204" pitchFamily="34" charset="-120"/>
                  <a:ea typeface="微軟正黑體" panose="020B0604030504040204" pitchFamily="34" charset="-120"/>
                </a:rPr>
                <a:t>調整日（結帳日）</a:t>
              </a:r>
              <a:endParaRPr lang="zh-TW" altLang="en-US" sz="2400"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138590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23</a:t>
            </a:r>
            <a:r>
              <a:rPr lang="en-US" altLang="zh-TW" dirty="0"/>
              <a:t>9</a:t>
            </a:r>
            <a:endParaRPr lang="zh-TW" altLang="en-US" dirty="0"/>
          </a:p>
        </p:txBody>
      </p:sp>
      <p:sp>
        <p:nvSpPr>
          <p:cNvPr id="16" name="文字方塊 5"/>
          <p:cNvSpPr txBox="1">
            <a:spLocks noChangeArrowheads="1"/>
          </p:cNvSpPr>
          <p:nvPr/>
        </p:nvSpPr>
        <p:spPr bwMode="auto">
          <a:xfrm>
            <a:off x="683568" y="836712"/>
            <a:ext cx="8064896" cy="2185214"/>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一</a:t>
            </a: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現金收付</a:t>
            </a:r>
            <a:r>
              <a:rPr lang="zh-TW" altLang="zh-TW" sz="2800" b="1" dirty="0" smtClean="0">
                <a:solidFill>
                  <a:schemeClr val="accent2">
                    <a:lumMod val="75000"/>
                  </a:schemeClr>
                </a:solidFill>
                <a:latin typeface="微軟正黑體" pitchFamily="34" charset="-120"/>
                <a:ea typeface="微軟正黑體" pitchFamily="34" charset="-120"/>
              </a:rPr>
              <a:t>基礎</a:t>
            </a:r>
            <a:endParaRPr lang="en-US" altLang="zh-TW" sz="2800" b="1" dirty="0">
              <a:solidFill>
                <a:schemeClr val="accent2">
                  <a:lumMod val="75000"/>
                </a:schemeClr>
              </a:solidFill>
              <a:latin typeface="微軟正黑體" pitchFamily="34" charset="-120"/>
              <a:ea typeface="微軟正黑體" pitchFamily="34" charset="-120"/>
            </a:endParaRPr>
          </a:p>
          <a:p>
            <a:pPr eaLnBrk="1" hangingPunct="1">
              <a:lnSpc>
                <a:spcPts val="3600"/>
              </a:lnSpc>
              <a:spcBef>
                <a:spcPts val="1200"/>
              </a:spcBef>
              <a:defRPr/>
            </a:pPr>
            <a:r>
              <a:rPr lang="zh-TW" altLang="zh-TW" sz="2800" b="1" dirty="0" smtClean="0">
                <a:latin typeface="微軟正黑體" pitchFamily="34" charset="-120"/>
                <a:ea typeface="微軟正黑體" pitchFamily="34" charset="-120"/>
              </a:rPr>
              <a:t>收到</a:t>
            </a:r>
            <a:r>
              <a:rPr lang="zh-TW" altLang="zh-TW" sz="2800" b="1" dirty="0">
                <a:latin typeface="微軟正黑體" pitchFamily="34" charset="-120"/>
                <a:ea typeface="微軟正黑體" pitchFamily="34" charset="-120"/>
              </a:rPr>
              <a:t>現金時以收益項目入帳全數當作本期收益，期末不須調整。</a:t>
            </a:r>
            <a:endParaRPr lang="zh-TW" altLang="en-US" sz="2800" b="1" dirty="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637757367"/>
              </p:ext>
            </p:extLst>
          </p:nvPr>
        </p:nvGraphicFramePr>
        <p:xfrm>
          <a:off x="827584" y="2708920"/>
          <a:ext cx="7776864" cy="1567830"/>
        </p:xfrm>
        <a:graphic>
          <a:graphicData uri="http://schemas.openxmlformats.org/drawingml/2006/table">
            <a:tbl>
              <a:tblPr>
                <a:tableStyleId>{8799B23B-EC83-4686-B30A-512413B5E67A}</a:tableStyleId>
              </a:tblPr>
              <a:tblGrid>
                <a:gridCol w="4680520">
                  <a:extLst>
                    <a:ext uri="{9D8B030D-6E8A-4147-A177-3AD203B41FA5}">
                      <a16:colId xmlns="" xmlns:a16="http://schemas.microsoft.com/office/drawing/2014/main" val="20000"/>
                    </a:ext>
                  </a:extLst>
                </a:gridCol>
                <a:gridCol w="3096344">
                  <a:extLst>
                    <a:ext uri="{9D8B030D-6E8A-4147-A177-3AD203B41FA5}">
                      <a16:colId xmlns="" xmlns:a16="http://schemas.microsoft.com/office/drawing/2014/main" val="20001"/>
                    </a:ext>
                  </a:extLst>
                </a:gridCol>
              </a:tblGrid>
              <a:tr h="1567830">
                <a:tc>
                  <a:txBody>
                    <a:bodyPr/>
                    <a:lstStyle/>
                    <a:p>
                      <a:pPr>
                        <a:lnSpc>
                          <a:spcPts val="3800"/>
                        </a:lnSpc>
                        <a:spcAft>
                          <a:spcPts val="0"/>
                        </a:spcAft>
                      </a:pPr>
                      <a:r>
                        <a:rPr lang="en-US" sz="2800" b="1" kern="100" dirty="0">
                          <a:latin typeface="微軟正黑體" pitchFamily="34" charset="-120"/>
                          <a:ea typeface="微軟正黑體" pitchFamily="34" charset="-120"/>
                        </a:rPr>
                        <a:t>11/1</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tc>
                  <a:txBody>
                    <a:bodyPr/>
                    <a:lstStyle/>
                    <a:p>
                      <a:pPr>
                        <a:lnSpc>
                          <a:spcPts val="3800"/>
                        </a:lnSpc>
                        <a:spcAft>
                          <a:spcPts val="0"/>
                        </a:spcAft>
                      </a:pPr>
                      <a:r>
                        <a:rPr lang="en-US" sz="2800" b="1" kern="100" dirty="0">
                          <a:latin typeface="微軟正黑體" pitchFamily="34" charset="-120"/>
                          <a:ea typeface="微軟正黑體" pitchFamily="34" charset="-120"/>
                        </a:rPr>
                        <a:t>12/31</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8" name="文字方塊 7"/>
          <p:cNvSpPr txBox="1">
            <a:spLocks noChangeArrowheads="1"/>
          </p:cNvSpPr>
          <p:nvPr/>
        </p:nvSpPr>
        <p:spPr bwMode="auto">
          <a:xfrm>
            <a:off x="971600" y="4923165"/>
            <a:ext cx="7920880" cy="954107"/>
          </a:xfrm>
          <a:prstGeom prst="rect">
            <a:avLst/>
          </a:prstGeom>
          <a:noFill/>
          <a:ln w="9525">
            <a:noFill/>
            <a:miter lim="800000"/>
            <a:headEnd/>
            <a:tailEnd/>
          </a:ln>
        </p:spPr>
        <p:txBody>
          <a:bodyPr wrap="square">
            <a:spAutoFit/>
          </a:bodyPr>
          <a:lstStyle/>
          <a:p>
            <a:pPr eaLnBrk="1" hangingPunct="1"/>
            <a:r>
              <a:rPr lang="zh-TW" altLang="zh-TW" sz="2800" b="1" dirty="0">
                <a:latin typeface="微軟正黑體" pitchFamily="34" charset="-120"/>
                <a:ea typeface="微軟正黑體" pitchFamily="34" charset="-120"/>
              </a:rPr>
              <a:t>本年度之「租金收入」項目有</a:t>
            </a:r>
            <a:r>
              <a:rPr lang="en-US" altLang="zh-TW" sz="2800" b="1" dirty="0">
                <a:latin typeface="微軟正黑體" pitchFamily="34" charset="-120"/>
                <a:ea typeface="微軟正黑體" pitchFamily="34" charset="-120"/>
              </a:rPr>
              <a:t>$120,000</a:t>
            </a:r>
            <a:r>
              <a:rPr lang="zh-TW" altLang="zh-TW" sz="2800" b="1" dirty="0">
                <a:latin typeface="微軟正黑體" pitchFamily="34" charset="-120"/>
                <a:ea typeface="微軟正黑體" pitchFamily="34" charset="-120"/>
              </a:rPr>
              <a:t>，與實際不符，無法計算正確損益。</a:t>
            </a:r>
            <a:endParaRPr lang="zh-TW" altLang="en-US" sz="2800" b="1" dirty="0">
              <a:latin typeface="微軟正黑體" pitchFamily="34" charset="-120"/>
              <a:ea typeface="微軟正黑體" pitchFamily="34" charset="-120"/>
            </a:endParaRPr>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827584" y="434875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62420" y="3168886"/>
            <a:ext cx="4572000" cy="1066959"/>
          </a:xfrm>
          <a:prstGeom prst="rect">
            <a:avLst/>
          </a:prstGeom>
        </p:spPr>
        <p:txBody>
          <a:bodyPr>
            <a:spAutoFit/>
          </a:bodyPr>
          <a:lstStyle/>
          <a:p>
            <a:pPr>
              <a:lnSpc>
                <a:spcPts val="3800"/>
              </a:lnSpc>
              <a:spcAft>
                <a:spcPts val="0"/>
              </a:spcAft>
            </a:pPr>
            <a:r>
              <a:rPr lang="zh-TW" altLang="zh-TW" sz="2800" b="1" kern="100" dirty="0">
                <a:latin typeface="微軟正黑體" pitchFamily="34" charset="-120"/>
                <a:ea typeface="微軟正黑體" pitchFamily="34" charset="-120"/>
              </a:rPr>
              <a:t>現　　金</a:t>
            </a:r>
            <a:r>
              <a:rPr lang="en-US" altLang="zh-TW" sz="2800" b="1" kern="100" dirty="0">
                <a:latin typeface="微軟正黑體" pitchFamily="34" charset="-120"/>
                <a:ea typeface="微軟正黑體" pitchFamily="34" charset="-120"/>
              </a:rPr>
              <a:t>  </a:t>
            </a:r>
            <a:r>
              <a:rPr lang="zh-TW" altLang="en-US" sz="2800" b="1" kern="100" dirty="0" smtClean="0">
                <a:latin typeface="微軟正黑體" pitchFamily="34" charset="-120"/>
                <a:ea typeface="微軟正黑體" pitchFamily="34" charset="-120"/>
              </a:rPr>
              <a:t>      </a:t>
            </a:r>
            <a:r>
              <a:rPr lang="en-US" altLang="zh-TW" sz="2800" b="1" kern="100" dirty="0" smtClean="0">
                <a:latin typeface="微軟正黑體" pitchFamily="34" charset="-120"/>
                <a:ea typeface="微軟正黑體" pitchFamily="34" charset="-120"/>
              </a:rPr>
              <a:t>120,000</a:t>
            </a:r>
            <a:r>
              <a:rPr lang="en-US" altLang="zh-TW" sz="2800" b="1" kern="100" dirty="0">
                <a:latin typeface="微軟正黑體" pitchFamily="34" charset="-120"/>
                <a:ea typeface="微軟正黑體" pitchFamily="34" charset="-120"/>
              </a:rPr>
              <a:t/>
            </a:r>
            <a:br>
              <a:rPr lang="en-US" altLang="zh-TW" sz="2800" b="1" kern="100" dirty="0">
                <a:latin typeface="微軟正黑體" pitchFamily="34" charset="-120"/>
                <a:ea typeface="微軟正黑體" pitchFamily="34" charset="-120"/>
              </a:rPr>
            </a:br>
            <a:r>
              <a:rPr lang="zh-TW" altLang="zh-TW" sz="2800" b="1" kern="100" dirty="0">
                <a:latin typeface="微軟正黑體" pitchFamily="34" charset="-120"/>
                <a:ea typeface="微軟正黑體" pitchFamily="34" charset="-120"/>
              </a:rPr>
              <a:t>　　租金收入</a:t>
            </a:r>
            <a:r>
              <a:rPr lang="zh-TW" altLang="en-US" sz="2800" b="1" kern="100" dirty="0">
                <a:latin typeface="微軟正黑體" pitchFamily="34" charset="-120"/>
                <a:ea typeface="微軟正黑體" pitchFamily="34" charset="-120"/>
              </a:rPr>
              <a:t>  </a:t>
            </a:r>
            <a:r>
              <a:rPr lang="en-US" altLang="zh-TW" sz="2800" b="1" kern="100" dirty="0">
                <a:latin typeface="微軟正黑體" pitchFamily="34" charset="-120"/>
                <a:ea typeface="微軟正黑體" pitchFamily="34" charset="-120"/>
              </a:rPr>
              <a:t>   </a:t>
            </a:r>
            <a:r>
              <a:rPr lang="zh-TW" altLang="en-US" sz="2800" b="1" kern="100" dirty="0" smtClean="0">
                <a:latin typeface="微軟正黑體" pitchFamily="34" charset="-120"/>
                <a:ea typeface="微軟正黑體" pitchFamily="34" charset="-120"/>
              </a:rPr>
              <a:t>     </a:t>
            </a:r>
            <a:r>
              <a:rPr lang="en-US" altLang="zh-TW" sz="2800" b="1" kern="100" dirty="0" smtClean="0">
                <a:latin typeface="微軟正黑體" pitchFamily="34" charset="-120"/>
                <a:ea typeface="微軟正黑體" pitchFamily="34" charset="-120"/>
              </a:rPr>
              <a:t>120,000</a:t>
            </a:r>
            <a:endParaRPr lang="zh-TW" altLang="zh-TW" sz="2800" b="1" kern="100" dirty="0">
              <a:latin typeface="微軟正黑體" pitchFamily="34" charset="-120"/>
              <a:ea typeface="微軟正黑體" pitchFamily="34" charset="-120"/>
              <a:cs typeface="Courier New"/>
            </a:endParaRPr>
          </a:p>
        </p:txBody>
      </p:sp>
      <p:sp>
        <p:nvSpPr>
          <p:cNvPr id="5" name="矩形 4"/>
          <p:cNvSpPr/>
          <p:nvPr/>
        </p:nvSpPr>
        <p:spPr>
          <a:xfrm>
            <a:off x="6237219" y="3390753"/>
            <a:ext cx="1620957" cy="540276"/>
          </a:xfrm>
          <a:prstGeom prst="rect">
            <a:avLst/>
          </a:prstGeom>
        </p:spPr>
        <p:txBody>
          <a:bodyPr wrap="none">
            <a:spAutoFit/>
          </a:bodyPr>
          <a:lstStyle/>
          <a:p>
            <a:pPr>
              <a:lnSpc>
                <a:spcPts val="3800"/>
              </a:lnSpc>
              <a:spcAft>
                <a:spcPts val="0"/>
              </a:spcAft>
            </a:pPr>
            <a:r>
              <a:rPr lang="zh-TW" altLang="zh-TW" sz="2800" b="1" kern="100" dirty="0">
                <a:latin typeface="微軟正黑體" pitchFamily="34" charset="-120"/>
                <a:ea typeface="微軟正黑體" pitchFamily="34" charset="-120"/>
              </a:rPr>
              <a:t>不作調整</a:t>
            </a:r>
            <a:endParaRPr lang="zh-TW" altLang="zh-TW" sz="2800" b="1" kern="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10611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strVal val="#ppt_w*0.70"/>
                                          </p:val>
                                        </p:tav>
                                        <p:tav tm="100000">
                                          <p:val>
                                            <p:strVal val="#ppt_w"/>
                                          </p:val>
                                        </p:tav>
                                      </p:tavLst>
                                    </p:anim>
                                    <p:anim calcmode="lin" valueType="num">
                                      <p:cBhvr>
                                        <p:cTn id="39" dur="1000" fill="hold"/>
                                        <p:tgtEl>
                                          <p:spTgt spid="9"/>
                                        </p:tgtEl>
                                        <p:attrNameLst>
                                          <p:attrName>ppt_h</p:attrName>
                                        </p:attrNameLst>
                                      </p:cBhvr>
                                      <p:tavLst>
                                        <p:tav tm="0">
                                          <p:val>
                                            <p:strVal val="#ppt_h"/>
                                          </p:val>
                                        </p:tav>
                                        <p:tav tm="100000">
                                          <p:val>
                                            <p:strVal val="#ppt_h"/>
                                          </p:val>
                                        </p:tav>
                                      </p:tavLst>
                                    </p:anim>
                                    <p:animEffect transition="in" filter="fade">
                                      <p:cBhvr>
                                        <p:cTn id="40" dur="1000"/>
                                        <p:tgtEl>
                                          <p:spTgt spid="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strVal val="#ppt_w*0.70"/>
                                          </p:val>
                                        </p:tav>
                                        <p:tav tm="100000">
                                          <p:val>
                                            <p:strVal val="#ppt_w"/>
                                          </p:val>
                                        </p:tav>
                                      </p:tavLst>
                                    </p:anim>
                                    <p:anim calcmode="lin" valueType="num">
                                      <p:cBhvr>
                                        <p:cTn id="44" dur="1000" fill="hold"/>
                                        <p:tgtEl>
                                          <p:spTgt spid="8"/>
                                        </p:tgtEl>
                                        <p:attrNameLst>
                                          <p:attrName>ppt_h</p:attrName>
                                        </p:attrNameLst>
                                      </p:cBhvr>
                                      <p:tavLst>
                                        <p:tav tm="0">
                                          <p:val>
                                            <p:strVal val="#ppt_h"/>
                                          </p:val>
                                        </p:tav>
                                        <p:tav tm="100000">
                                          <p:val>
                                            <p:strVal val="#ppt_h"/>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239</a:t>
            </a:r>
            <a:endParaRPr lang="zh-TW" altLang="en-US" dirty="0"/>
          </a:p>
        </p:txBody>
      </p:sp>
      <p:sp>
        <p:nvSpPr>
          <p:cNvPr id="16" name="文字方塊 5"/>
          <p:cNvSpPr txBox="1">
            <a:spLocks noChangeArrowheads="1"/>
          </p:cNvSpPr>
          <p:nvPr/>
        </p:nvSpPr>
        <p:spPr bwMode="auto">
          <a:xfrm>
            <a:off x="683568" y="836712"/>
            <a:ext cx="8280432" cy="3570208"/>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zh-TW" sz="2800" b="1" dirty="0" smtClean="0">
                <a:solidFill>
                  <a:schemeClr val="tx2"/>
                </a:solidFill>
                <a:latin typeface="微軟正黑體" pitchFamily="34" charset="-120"/>
                <a:ea typeface="微軟正黑體" pitchFamily="34" charset="-120"/>
              </a:rPr>
              <a:t>先</a:t>
            </a:r>
            <a:r>
              <a:rPr lang="zh-TW" altLang="zh-TW" sz="2800" b="1" dirty="0">
                <a:solidFill>
                  <a:schemeClr val="tx2"/>
                </a:solidFill>
                <a:latin typeface="微軟正黑體" pitchFamily="34" charset="-120"/>
                <a:ea typeface="微軟正黑體" pitchFamily="34" charset="-120"/>
              </a:rPr>
              <a:t>實後虛</a:t>
            </a:r>
            <a:r>
              <a:rPr lang="zh-TW" altLang="zh-TW"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a:t>
            </a:r>
            <a:r>
              <a:rPr lang="zh-TW" altLang="zh-TW" sz="2800" b="1" dirty="0" smtClean="0">
                <a:solidFill>
                  <a:schemeClr val="tx2"/>
                </a:solidFill>
                <a:latin typeface="微軟正黑體" pitchFamily="34" charset="-120"/>
                <a:ea typeface="微軟正黑體" pitchFamily="34" charset="-120"/>
              </a:rPr>
              <a:t>記</a:t>
            </a:r>
            <a:r>
              <a:rPr lang="zh-TW" altLang="zh-TW" sz="2800" b="1" dirty="0">
                <a:solidFill>
                  <a:schemeClr val="tx2"/>
                </a:solidFill>
                <a:latin typeface="微軟正黑體" pitchFamily="34" charset="-120"/>
                <a:ea typeface="微軟正黑體" pitchFamily="34" charset="-120"/>
              </a:rPr>
              <a:t>實轉虛法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en-US" sz="2800" b="1" dirty="0">
                <a:latin typeface="微軟正黑體" pitchFamily="34" charset="-120"/>
                <a:ea typeface="微軟正黑體" pitchFamily="34" charset="-120"/>
              </a:rPr>
              <a:t>收到現金時</a:t>
            </a:r>
            <a:r>
              <a:rPr lang="zh-TW" altLang="en-US" sz="2800" b="1" dirty="0">
                <a:solidFill>
                  <a:srgbClr val="009999"/>
                </a:solidFill>
                <a:latin typeface="微軟正黑體" pitchFamily="34" charset="-120"/>
                <a:ea typeface="微軟正黑體" pitchFamily="34" charset="-120"/>
              </a:rPr>
              <a:t>以負債類項目</a:t>
            </a:r>
            <a:r>
              <a:rPr lang="zh-TW" altLang="en-US" sz="2800" b="1" dirty="0">
                <a:latin typeface="微軟正黑體" pitchFamily="34" charset="-120"/>
                <a:ea typeface="微軟正黑體" pitchFamily="34" charset="-120"/>
              </a:rPr>
              <a:t>入帳，</a:t>
            </a:r>
            <a:r>
              <a:rPr lang="zh-TW" altLang="en-US" sz="2800" b="1" dirty="0">
                <a:solidFill>
                  <a:srgbClr val="009999"/>
                </a:solidFill>
                <a:latin typeface="微軟正黑體" pitchFamily="34" charset="-120"/>
                <a:ea typeface="微軟正黑體" pitchFamily="34" charset="-120"/>
              </a:rPr>
              <a:t>期末再將已實現的部分</a:t>
            </a:r>
            <a:r>
              <a:rPr lang="zh-TW" altLang="en-US" sz="2800" b="1" dirty="0">
                <a:latin typeface="微軟正黑體" pitchFamily="34" charset="-120"/>
                <a:ea typeface="微軟正黑體" pitchFamily="34" charset="-120"/>
              </a:rPr>
              <a:t>，由負債類項目</a:t>
            </a:r>
            <a:r>
              <a:rPr lang="zh-TW" altLang="en-US" sz="2800" b="1" dirty="0">
                <a:solidFill>
                  <a:srgbClr val="009999"/>
                </a:solidFill>
                <a:latin typeface="微軟正黑體" pitchFamily="34" charset="-120"/>
                <a:ea typeface="微軟正黑體" pitchFamily="34" charset="-120"/>
              </a:rPr>
              <a:t>轉為收益類項目</a:t>
            </a:r>
            <a:r>
              <a:rPr lang="zh-TW" altLang="en-US" sz="2800" b="1" dirty="0">
                <a:latin typeface="微軟正黑體" pitchFamily="34" charset="-120"/>
                <a:ea typeface="微軟正黑體" pitchFamily="34" charset="-120"/>
              </a:rPr>
              <a:t>，由於先記實帳戶，期末再調整虛帳戶，故稱為先實後虛法或記實轉虛法</a:t>
            </a:r>
            <a:r>
              <a:rPr lang="zh-TW" altLang="en-US"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grpSp>
        <p:nvGrpSpPr>
          <p:cNvPr id="10" name="群組 6"/>
          <p:cNvGrpSpPr>
            <a:grpSpLocks/>
          </p:cNvGrpSpPr>
          <p:nvPr/>
        </p:nvGrpSpPr>
        <p:grpSpPr bwMode="auto">
          <a:xfrm>
            <a:off x="35496" y="4149849"/>
            <a:ext cx="4724370" cy="1431161"/>
            <a:chOff x="899592" y="3933057"/>
            <a:chExt cx="4725777" cy="1431222"/>
          </a:xfrm>
        </p:grpSpPr>
        <p:sp>
          <p:nvSpPr>
            <p:cNvPr id="11" name="矩形 10"/>
            <p:cNvSpPr/>
            <p:nvPr/>
          </p:nvSpPr>
          <p:spPr>
            <a:xfrm>
              <a:off x="2664389" y="4977651"/>
              <a:ext cx="612182" cy="288012"/>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12" name="文字方塊 1"/>
            <p:cNvSpPr txBox="1">
              <a:spLocks noChangeArrowheads="1"/>
            </p:cNvSpPr>
            <p:nvPr/>
          </p:nvSpPr>
          <p:spPr bwMode="auto">
            <a:xfrm>
              <a:off x="899592" y="3933057"/>
              <a:ext cx="4725777" cy="1431222"/>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收   </a:t>
              </a:r>
              <a:r>
                <a:rPr lang="zh-TW" altLang="en-US" sz="2400" b="1" dirty="0">
                  <a:latin typeface="微軟正黑體" pitchFamily="34" charset="-120"/>
                  <a:ea typeface="微軟正黑體" pitchFamily="34" charset="-120"/>
                </a:rPr>
                <a:t>現   時</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現        金            </a:t>
              </a:r>
              <a:r>
                <a:rPr lang="en-US" altLang="zh-TW" sz="2400" b="1" dirty="0">
                  <a:latin typeface="微軟正黑體" pitchFamily="34" charset="-120"/>
                  <a:ea typeface="微軟正黑體" pitchFamily="34" charset="-120"/>
                </a:rPr>
                <a:t>××</a:t>
              </a:r>
            </a:p>
            <a:p>
              <a:r>
                <a:rPr lang="zh-TW" altLang="en-US" sz="2400" b="1" dirty="0">
                  <a:latin typeface="微軟正黑體" pitchFamily="34" charset="-120"/>
                  <a:ea typeface="微軟正黑體" pitchFamily="34" charset="-120"/>
                </a:rPr>
                <a:t>        預收</a:t>
              </a:r>
              <a:r>
                <a:rPr lang="en-US" altLang="zh-TW" sz="2400" b="1" dirty="0">
                  <a:latin typeface="微軟正黑體" pitchFamily="34" charset="-120"/>
                  <a:ea typeface="微軟正黑體" pitchFamily="34" charset="-120"/>
                </a:rPr>
                <a:t>××</a:t>
              </a:r>
              <a:r>
                <a:rPr lang="zh-TW" altLang="en-US" sz="2400" b="1" dirty="0" smtClean="0">
                  <a:solidFill>
                    <a:schemeClr val="bg1"/>
                  </a:solidFill>
                  <a:latin typeface="微軟正黑體" pitchFamily="34" charset="-120"/>
                  <a:ea typeface="微軟正黑體" pitchFamily="34" charset="-120"/>
                </a:rPr>
                <a:t>先實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（負債＋）</a:t>
              </a:r>
            </a:p>
          </p:txBody>
        </p:sp>
        <p:cxnSp>
          <p:nvCxnSpPr>
            <p:cNvPr id="13" name="直線接點 12"/>
            <p:cNvCxnSpPr/>
            <p:nvPr/>
          </p:nvCxnSpPr>
          <p:spPr>
            <a:xfrm>
              <a:off x="899592" y="4309310"/>
              <a:ext cx="43933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單箭頭接點 13"/>
          <p:cNvCxnSpPr/>
          <p:nvPr/>
        </p:nvCxnSpPr>
        <p:spPr>
          <a:xfrm flipV="1">
            <a:off x="4212008" y="4878362"/>
            <a:ext cx="432000" cy="350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0"/>
          <p:cNvSpPr txBox="1">
            <a:spLocks noChangeArrowheads="1"/>
          </p:cNvSpPr>
          <p:nvPr/>
        </p:nvSpPr>
        <p:spPr bwMode="auto">
          <a:xfrm>
            <a:off x="610741" y="6052567"/>
            <a:ext cx="2723823" cy="461665"/>
          </a:xfrm>
          <a:prstGeom prst="rect">
            <a:avLst/>
          </a:prstGeom>
          <a:noFill/>
          <a:ln w="9525">
            <a:noFill/>
            <a:miter lim="800000"/>
            <a:headEnd/>
            <a:tailEnd/>
          </a:ln>
        </p:spPr>
        <p:txBody>
          <a:bodyPr wrap="none">
            <a:spAutoFit/>
          </a:bodyPr>
          <a:lstStyle/>
          <a:p>
            <a:r>
              <a:rPr lang="zh-TW" altLang="en-US" sz="2400" b="1" dirty="0">
                <a:solidFill>
                  <a:srgbClr val="3377B9"/>
                </a:solidFill>
                <a:latin typeface="微軟正黑體" pitchFamily="34" charset="-120"/>
                <a:ea typeface="微軟正黑體" pitchFamily="34" charset="-120"/>
              </a:rPr>
              <a:t>→ 代表反方向沖銷</a:t>
            </a:r>
          </a:p>
        </p:txBody>
      </p:sp>
      <p:grpSp>
        <p:nvGrpSpPr>
          <p:cNvPr id="17" name="群組 13"/>
          <p:cNvGrpSpPr>
            <a:grpSpLocks/>
          </p:cNvGrpSpPr>
          <p:nvPr/>
        </p:nvGrpSpPr>
        <p:grpSpPr bwMode="auto">
          <a:xfrm>
            <a:off x="4572000" y="4149080"/>
            <a:ext cx="4724370" cy="1903085"/>
            <a:chOff x="899592" y="3933056"/>
            <a:chExt cx="4725039" cy="1901400"/>
          </a:xfrm>
        </p:grpSpPr>
        <p:sp>
          <p:nvSpPr>
            <p:cNvPr id="18" name="矩形 17"/>
            <p:cNvSpPr/>
            <p:nvPr/>
          </p:nvSpPr>
          <p:spPr>
            <a:xfrm>
              <a:off x="2664106" y="4987658"/>
              <a:ext cx="612087" cy="287745"/>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19" name="文字方塊 14"/>
            <p:cNvSpPr txBox="1">
              <a:spLocks noChangeArrowheads="1"/>
            </p:cNvSpPr>
            <p:nvPr/>
          </p:nvSpPr>
          <p:spPr bwMode="auto">
            <a:xfrm>
              <a:off x="899592" y="3933056"/>
              <a:ext cx="4725039" cy="1901400"/>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期末調整時</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預收</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（負債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pPr>
                <a:spcAft>
                  <a:spcPts val="800"/>
                </a:spcAft>
              </a:pPr>
              <a:r>
                <a:rPr lang="zh-TW" altLang="en-US" sz="2400" b="1" dirty="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收入</a:t>
              </a:r>
              <a:r>
                <a:rPr lang="zh-TW" altLang="en-US" sz="2400" b="1" dirty="0" smtClean="0">
                  <a:solidFill>
                    <a:schemeClr val="bg1"/>
                  </a:solidFill>
                  <a:latin typeface="微軟正黑體" pitchFamily="34" charset="-120"/>
                  <a:ea typeface="微軟正黑體" pitchFamily="34" charset="-120"/>
                </a:rPr>
                <a:t>後虛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（收益＋）</a:t>
              </a:r>
              <a:endParaRPr lang="en-US" altLang="zh-TW" sz="2400" b="1" dirty="0">
                <a:latin typeface="微軟正黑體" pitchFamily="34" charset="-120"/>
                <a:ea typeface="微軟正黑體" pitchFamily="34" charset="-120"/>
              </a:endParaRPr>
            </a:p>
            <a:p>
              <a:r>
                <a:rPr lang="zh-TW" altLang="en-US" sz="2400" b="1" dirty="0">
                  <a:latin typeface="微軟正黑體" pitchFamily="34" charset="-120"/>
                  <a:ea typeface="微軟正黑體" pitchFamily="34" charset="-120"/>
                </a:rPr>
                <a:t>（虛帳戶增加）</a:t>
              </a:r>
            </a:p>
          </p:txBody>
        </p:sp>
        <p:cxnSp>
          <p:nvCxnSpPr>
            <p:cNvPr id="20" name="直線接點 19"/>
            <p:cNvCxnSpPr/>
            <p:nvPr/>
          </p:nvCxnSpPr>
          <p:spPr>
            <a:xfrm>
              <a:off x="899592" y="4308960"/>
              <a:ext cx="43926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1" name="文字方塊 18"/>
          <p:cNvSpPr txBox="1">
            <a:spLocks noChangeArrowheads="1"/>
          </p:cNvSpPr>
          <p:nvPr/>
        </p:nvSpPr>
        <p:spPr bwMode="auto">
          <a:xfrm>
            <a:off x="4931916" y="6052567"/>
            <a:ext cx="2983509" cy="461665"/>
          </a:xfrm>
          <a:prstGeom prst="rect">
            <a:avLst/>
          </a:prstGeom>
          <a:noFill/>
          <a:ln w="9525">
            <a:noFill/>
            <a:miter lim="800000"/>
            <a:headEnd/>
            <a:tailEnd/>
          </a:ln>
        </p:spPr>
        <p:txBody>
          <a:bodyPr wrap="none">
            <a:spAutoFit/>
          </a:bodyPr>
          <a:lstStyle/>
          <a:p>
            <a:r>
              <a:rPr lang="en-US" altLang="zh-TW" sz="2400" b="1" dirty="0">
                <a:solidFill>
                  <a:srgbClr val="3377B9"/>
                </a:solidFill>
                <a:latin typeface="微軟正黑體" pitchFamily="34" charset="-120"/>
                <a:ea typeface="微軟正黑體" pitchFamily="34" charset="-120"/>
              </a:rPr>
              <a:t>※</a:t>
            </a:r>
            <a:r>
              <a:rPr lang="zh-TW" altLang="en-US" sz="2400" b="1" dirty="0">
                <a:solidFill>
                  <a:srgbClr val="3377B9"/>
                </a:solidFill>
                <a:latin typeface="微軟正黑體" pitchFamily="34" charset="-120"/>
                <a:ea typeface="微軟正黑體" pitchFamily="34" charset="-120"/>
              </a:rPr>
              <a:t> 調整</a:t>
            </a:r>
            <a:r>
              <a:rPr lang="zh-TW" altLang="en-US" sz="2400" b="1" dirty="0">
                <a:solidFill>
                  <a:srgbClr val="C00000"/>
                </a:solidFill>
                <a:latin typeface="微軟正黑體" pitchFamily="34" charset="-120"/>
                <a:ea typeface="微軟正黑體" pitchFamily="34" charset="-120"/>
              </a:rPr>
              <a:t>已到期</a:t>
            </a:r>
            <a:r>
              <a:rPr lang="zh-TW" altLang="en-US" sz="2400" b="1" dirty="0">
                <a:solidFill>
                  <a:srgbClr val="3377B9"/>
                </a:solidFill>
                <a:latin typeface="微軟正黑體" pitchFamily="34" charset="-120"/>
                <a:ea typeface="微軟正黑體" pitchFamily="34" charset="-120"/>
              </a:rPr>
              <a:t>的部分</a:t>
            </a:r>
          </a:p>
        </p:txBody>
      </p:sp>
    </p:spTree>
    <p:extLst>
      <p:ext uri="{BB962C8B-B14F-4D97-AF65-F5344CB8AC3E}">
        <p14:creationId xmlns:p14="http://schemas.microsoft.com/office/powerpoint/2010/main" val="12707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p:cTn id="21"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1000" fill="hold"/>
                                        <p:tgtEl>
                                          <p:spTgt spid="17"/>
                                        </p:tgtEl>
                                        <p:attrNameLst>
                                          <p:attrName>ppt_w</p:attrName>
                                        </p:attrNameLst>
                                      </p:cBhvr>
                                      <p:tavLst>
                                        <p:tav tm="0">
                                          <p:val>
                                            <p:strVal val="#ppt_w*0.70"/>
                                          </p:val>
                                        </p:tav>
                                        <p:tav tm="100000">
                                          <p:val>
                                            <p:strVal val="#ppt_w"/>
                                          </p:val>
                                        </p:tav>
                                      </p:tavLst>
                                    </p:anim>
                                    <p:anim calcmode="lin" valueType="num">
                                      <p:cBhvr>
                                        <p:cTn id="36" dur="1000" fill="hold"/>
                                        <p:tgtEl>
                                          <p:spTgt spid="17"/>
                                        </p:tgtEl>
                                        <p:attrNameLst>
                                          <p:attrName>ppt_h</p:attrName>
                                        </p:attrNameLst>
                                      </p:cBhvr>
                                      <p:tavLst>
                                        <p:tav tm="0">
                                          <p:val>
                                            <p:strVal val="#ppt_h"/>
                                          </p:val>
                                        </p:tav>
                                        <p:tav tm="100000">
                                          <p:val>
                                            <p:strVal val="#ppt_h"/>
                                          </p:val>
                                        </p:tav>
                                      </p:tavLst>
                                    </p:anim>
                                    <p:animEffect transition="in" filter="fade">
                                      <p:cBhvr>
                                        <p:cTn id="37" dur="1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outVertical)">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1000" fill="hold"/>
                                        <p:tgtEl>
                                          <p:spTgt spid="21"/>
                                        </p:tgtEl>
                                        <p:attrNameLst>
                                          <p:attrName>ppt_w</p:attrName>
                                        </p:attrNameLst>
                                      </p:cBhvr>
                                      <p:tavLst>
                                        <p:tav tm="0">
                                          <p:val>
                                            <p:strVal val="#ppt_w*0.70"/>
                                          </p:val>
                                        </p:tav>
                                        <p:tav tm="100000">
                                          <p:val>
                                            <p:strVal val="#ppt_w"/>
                                          </p:val>
                                        </p:tav>
                                      </p:tavLst>
                                    </p:anim>
                                    <p:anim calcmode="lin" valueType="num">
                                      <p:cBhvr>
                                        <p:cTn id="48" dur="1000" fill="hold"/>
                                        <p:tgtEl>
                                          <p:spTgt spid="21"/>
                                        </p:tgtEl>
                                        <p:attrNameLst>
                                          <p:attrName>ppt_h</p:attrName>
                                        </p:attrNameLst>
                                      </p:cBhvr>
                                      <p:tavLst>
                                        <p:tav tm="0">
                                          <p:val>
                                            <p:strVal val="#ppt_h"/>
                                          </p:val>
                                        </p:tav>
                                        <p:tav tm="100000">
                                          <p:val>
                                            <p:strVal val="#ppt_h"/>
                                          </p:val>
                                        </p:tav>
                                      </p:tavLst>
                                    </p:anim>
                                    <p:animEffect transition="in" filter="fade">
                                      <p:cBhvr>
                                        <p:cTn id="49" dur="10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1000" fill="hold"/>
                                        <p:tgtEl>
                                          <p:spTgt spid="15"/>
                                        </p:tgtEl>
                                        <p:attrNameLst>
                                          <p:attrName>ppt_w</p:attrName>
                                        </p:attrNameLst>
                                      </p:cBhvr>
                                      <p:tavLst>
                                        <p:tav tm="0">
                                          <p:val>
                                            <p:strVal val="#ppt_w*0.70"/>
                                          </p:val>
                                        </p:tav>
                                        <p:tav tm="100000">
                                          <p:val>
                                            <p:strVal val="#ppt_w"/>
                                          </p:val>
                                        </p:tav>
                                      </p:tavLst>
                                    </p:anim>
                                    <p:anim calcmode="lin" valueType="num">
                                      <p:cBhvr>
                                        <p:cTn id="55" dur="1000" fill="hold"/>
                                        <p:tgtEl>
                                          <p:spTgt spid="15"/>
                                        </p:tgtEl>
                                        <p:attrNameLst>
                                          <p:attrName>ppt_h</p:attrName>
                                        </p:attrNameLst>
                                      </p:cBhvr>
                                      <p:tavLst>
                                        <p:tav tm="0">
                                          <p:val>
                                            <p:strVal val="#ppt_h"/>
                                          </p:val>
                                        </p:tav>
                                        <p:tav tm="100000">
                                          <p:val>
                                            <p:strVal val="#ppt_h"/>
                                          </p:val>
                                        </p:tav>
                                      </p:tavLst>
                                    </p:anim>
                                    <p:animEffect transition="in" filter="fade">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5"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606016529"/>
              </p:ext>
            </p:extLst>
          </p:nvPr>
        </p:nvGraphicFramePr>
        <p:xfrm>
          <a:off x="251517" y="1868006"/>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11/1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240</a:t>
            </a:r>
            <a:endParaRPr lang="zh-TW" altLang="en-US" dirty="0"/>
          </a:p>
        </p:txBody>
      </p:sp>
      <p:sp>
        <p:nvSpPr>
          <p:cNvPr id="16" name="文字方塊 5"/>
          <p:cNvSpPr txBox="1">
            <a:spLocks noChangeArrowheads="1"/>
          </p:cNvSpPr>
          <p:nvPr/>
        </p:nvSpPr>
        <p:spPr bwMode="auto">
          <a:xfrm>
            <a:off x="683568" y="836712"/>
            <a:ext cx="7777162" cy="523220"/>
          </a:xfrm>
          <a:prstGeom prst="rect">
            <a:avLst/>
          </a:prstGeom>
          <a:noFill/>
          <a:ln w="9525">
            <a:noFill/>
            <a:miter lim="800000"/>
            <a:headEnd/>
            <a:tailEnd/>
          </a:ln>
        </p:spPr>
        <p:txBody>
          <a:bodyPr>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p:txBody>
      </p:sp>
      <p:sp>
        <p:nvSpPr>
          <p:cNvPr id="22" name="文字方塊 3"/>
          <p:cNvSpPr txBox="1">
            <a:spLocks noChangeArrowheads="1"/>
          </p:cNvSpPr>
          <p:nvPr/>
        </p:nvSpPr>
        <p:spPr bwMode="auto">
          <a:xfrm>
            <a:off x="827584" y="1304304"/>
            <a:ext cx="7704137" cy="522288"/>
          </a:xfrm>
          <a:prstGeom prst="rect">
            <a:avLst/>
          </a:prstGeom>
          <a:noFill/>
          <a:ln w="9525">
            <a:noFill/>
            <a:miter lim="800000"/>
            <a:headEnd/>
            <a:tailEnd/>
          </a:ln>
        </p:spPr>
        <p:txBody>
          <a:bodyPr>
            <a:spAutoFit/>
          </a:bodyPr>
          <a:lstStyle/>
          <a:p>
            <a:pPr eaLnBrk="1" hangingPunct="1"/>
            <a:r>
              <a:rPr lang="zh-TW" altLang="zh-TW" sz="2800" b="1" dirty="0">
                <a:latin typeface="微軟正黑體" pitchFamily="34" charset="-120"/>
                <a:ea typeface="微軟正黑體" pitchFamily="34" charset="-120"/>
              </a:rPr>
              <a:t>上例硯晨商店</a:t>
            </a:r>
            <a:r>
              <a:rPr lang="zh-TW" altLang="zh-TW" sz="2800" b="1" dirty="0" smtClean="0">
                <a:latin typeface="微軟正黑體" pitchFamily="34" charset="-120"/>
                <a:ea typeface="微軟正黑體" pitchFamily="34" charset="-120"/>
              </a:rPr>
              <a:t>若</a:t>
            </a:r>
            <a:r>
              <a:rPr lang="zh-TW" altLang="en-US" sz="2800" b="1" dirty="0" smtClean="0">
                <a:latin typeface="微軟正黑體" pitchFamily="34" charset="-120"/>
                <a:ea typeface="微軟正黑體" pitchFamily="34" charset="-120"/>
              </a:rPr>
              <a:t>先實後虛法</a:t>
            </a:r>
            <a:r>
              <a:rPr lang="zh-TW" altLang="zh-TW" sz="2800" b="1" dirty="0" smtClean="0">
                <a:latin typeface="微軟正黑體" pitchFamily="34" charset="-120"/>
                <a:ea typeface="微軟正黑體" pitchFamily="34" charset="-120"/>
              </a:rPr>
              <a:t>則</a:t>
            </a:r>
            <a:r>
              <a:rPr lang="zh-TW" altLang="zh-TW" sz="2800" b="1" dirty="0">
                <a:latin typeface="微軟正黑體" pitchFamily="34" charset="-120"/>
                <a:ea typeface="微軟正黑體" pitchFamily="34" charset="-120"/>
              </a:rPr>
              <a:t>會計分錄為：</a:t>
            </a:r>
            <a:endParaRPr lang="zh-TW" altLang="en-US" sz="2800" b="1" dirty="0">
              <a:latin typeface="微軟正黑體" pitchFamily="34" charset="-120"/>
              <a:ea typeface="微軟正黑體" pitchFamily="34" charset="-120"/>
            </a:endParaRPr>
          </a:p>
        </p:txBody>
      </p:sp>
      <p:sp>
        <p:nvSpPr>
          <p:cNvPr id="25" name="文字方塊 5"/>
          <p:cNvSpPr txBox="1">
            <a:spLocks noChangeArrowheads="1"/>
          </p:cNvSpPr>
          <p:nvPr/>
        </p:nvSpPr>
        <p:spPr bwMode="auto">
          <a:xfrm>
            <a:off x="1259632" y="5733256"/>
            <a:ext cx="7884080" cy="923330"/>
          </a:xfrm>
          <a:prstGeom prst="rect">
            <a:avLst/>
          </a:prstGeom>
          <a:noFill/>
          <a:ln w="9525">
            <a:noFill/>
            <a:miter lim="800000"/>
            <a:headEnd/>
            <a:tailEnd/>
          </a:ln>
        </p:spPr>
        <p:txBody>
          <a:bodyPr wrap="square">
            <a:spAutoFit/>
          </a:bodyPr>
          <a:lstStyle/>
          <a:p>
            <a:pPr eaLnBrk="1" hangingPunct="1"/>
            <a:r>
              <a:rPr lang="zh-TW" altLang="zh-TW" sz="2600" b="1" dirty="0">
                <a:latin typeface="微軟正黑體" pitchFamily="34" charset="-120"/>
                <a:ea typeface="微軟正黑體" pitchFamily="34" charset="-120"/>
              </a:rPr>
              <a:t>預收租金為貸餘</a:t>
            </a:r>
            <a:r>
              <a:rPr lang="en-US" altLang="zh-TW" sz="2600" b="1" dirty="0">
                <a:latin typeface="微軟正黑體" pitchFamily="34" charset="-120"/>
                <a:ea typeface="微軟正黑體" pitchFamily="34" charset="-120"/>
              </a:rPr>
              <a:t>$80,000</a:t>
            </a:r>
            <a:r>
              <a:rPr lang="zh-TW" altLang="zh-TW" sz="2600" b="1" dirty="0">
                <a:latin typeface="微軟正黑體" pitchFamily="34" charset="-120"/>
                <a:ea typeface="微軟正黑體" pitchFamily="34" charset="-120"/>
              </a:rPr>
              <a:t>，租金收入貸餘</a:t>
            </a:r>
            <a:r>
              <a:rPr lang="en-US" altLang="zh-TW" sz="2600" b="1" dirty="0">
                <a:latin typeface="微軟正黑體" pitchFamily="34" charset="-120"/>
                <a:ea typeface="微軟正黑體" pitchFamily="34" charset="-120"/>
              </a:rPr>
              <a:t>$40,000</a:t>
            </a:r>
            <a:r>
              <a:rPr lang="zh-TW" altLang="zh-TW" sz="2600" b="1" dirty="0">
                <a:latin typeface="微軟正黑體" pitchFamily="34" charset="-120"/>
                <a:ea typeface="微軟正黑體" pitchFamily="34" charset="-120"/>
              </a:rPr>
              <a:t>與實際結果相符，可計算出正確的租金收入。</a:t>
            </a:r>
            <a:endParaRPr lang="zh-TW" altLang="en-US" sz="2600" b="1" dirty="0">
              <a:latin typeface="微軟正黑體" pitchFamily="34" charset="-120"/>
              <a:ea typeface="微軟正黑體" pitchFamily="34" charset="-120"/>
            </a:endParaRPr>
          </a:p>
        </p:txBody>
      </p:sp>
      <p:sp>
        <p:nvSpPr>
          <p:cNvPr id="33" name="文字方塊 8"/>
          <p:cNvSpPr txBox="1">
            <a:spLocks noChangeArrowheads="1"/>
          </p:cNvSpPr>
          <p:nvPr/>
        </p:nvSpPr>
        <p:spPr bwMode="auto">
          <a:xfrm>
            <a:off x="281972" y="2237387"/>
            <a:ext cx="4437433" cy="903581"/>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現       </a:t>
            </a:r>
            <a:r>
              <a:rPr lang="zh-TW" altLang="en-US" sz="2400" b="1" dirty="0">
                <a:latin typeface="微軟正黑體" pitchFamily="34" charset="-120"/>
                <a:ea typeface="微軟正黑體" pitchFamily="34" charset="-120"/>
              </a:rPr>
              <a:t>金            </a:t>
            </a:r>
            <a:r>
              <a:rPr lang="en-US" altLang="zh-TW" sz="2400" b="1" dirty="0">
                <a:latin typeface="微軟正黑體" pitchFamily="34" charset="-120"/>
                <a:ea typeface="微軟正黑體" pitchFamily="34" charset="-120"/>
              </a:rPr>
              <a:t>120,000</a:t>
            </a:r>
          </a:p>
          <a:p>
            <a:pPr>
              <a:lnSpc>
                <a:spcPts val="3300"/>
              </a:lnSpc>
              <a:spcAft>
                <a:spcPts val="0"/>
              </a:spcAft>
            </a:pPr>
            <a:r>
              <a:rPr lang="zh-TW" altLang="en-US" sz="2400" b="1" dirty="0">
                <a:latin typeface="微軟正黑體" pitchFamily="34" charset="-120"/>
                <a:ea typeface="微軟正黑體" pitchFamily="34" charset="-120"/>
              </a:rPr>
              <a:t>       預收租金                 </a:t>
            </a:r>
            <a:r>
              <a:rPr lang="en-US" altLang="zh-TW" sz="2400" b="1" dirty="0">
                <a:latin typeface="微軟正黑體" pitchFamily="34" charset="-120"/>
                <a:ea typeface="微軟正黑體" pitchFamily="34" charset="-120"/>
              </a:rPr>
              <a:t>120,000</a:t>
            </a:r>
            <a:endParaRPr lang="zh-TW" altLang="en-US" sz="2400" b="1" dirty="0">
              <a:latin typeface="微軟正黑體" pitchFamily="34" charset="-120"/>
              <a:ea typeface="微軟正黑體" pitchFamily="34" charset="-120"/>
            </a:endParaRPr>
          </a:p>
        </p:txBody>
      </p:sp>
      <p:sp>
        <p:nvSpPr>
          <p:cNvPr id="34"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將左列分錄過帳後，預收租金及租金收入兩帳戶之情形如下：</a:t>
            </a:r>
          </a:p>
        </p:txBody>
      </p:sp>
      <p:graphicFrame>
        <p:nvGraphicFramePr>
          <p:cNvPr id="35" name="表格 34"/>
          <p:cNvGraphicFramePr>
            <a:graphicFrameLocks noGrp="1"/>
          </p:cNvGraphicFramePr>
          <p:nvPr>
            <p:extLst>
              <p:ext uri="{D42A27DB-BD31-4B8C-83A1-F6EECF244321}">
                <p14:modId xmlns:p14="http://schemas.microsoft.com/office/powerpoint/2010/main" val="2815891045"/>
              </p:ext>
            </p:extLst>
          </p:nvPr>
        </p:nvGraphicFramePr>
        <p:xfrm>
          <a:off x="4860033" y="3137914"/>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預收租金</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142212000"/>
              </p:ext>
            </p:extLst>
          </p:nvPr>
        </p:nvGraphicFramePr>
        <p:xfrm>
          <a:off x="4865400" y="4372290"/>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租金收入</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cxnSp>
        <p:nvCxnSpPr>
          <p:cNvPr id="38" name="直線單箭頭接點 37"/>
          <p:cNvCxnSpPr/>
          <p:nvPr/>
        </p:nvCxnSpPr>
        <p:spPr>
          <a:xfrm>
            <a:off x="3491880" y="3717032"/>
            <a:ext cx="151216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bwMode="auto">
          <a:xfrm>
            <a:off x="835650" y="3936198"/>
            <a:ext cx="1288375"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1" name="文字方塊 26"/>
          <p:cNvSpPr txBox="1">
            <a:spLocks noChangeArrowheads="1"/>
          </p:cNvSpPr>
          <p:nvPr/>
        </p:nvSpPr>
        <p:spPr bwMode="auto">
          <a:xfrm>
            <a:off x="262445" y="3510704"/>
            <a:ext cx="4254691" cy="830997"/>
          </a:xfrm>
          <a:prstGeom prst="rect">
            <a:avLst/>
          </a:prstGeom>
          <a:noFill/>
          <a:ln w="9525">
            <a:noFill/>
            <a:miter lim="800000"/>
            <a:headEnd/>
            <a:tailEnd/>
          </a:ln>
        </p:spPr>
        <p:txBody>
          <a:bodyPr wrap="none">
            <a:spAutoFit/>
          </a:bodyPr>
          <a:lstStyle/>
          <a:p>
            <a:pPr>
              <a:spcAft>
                <a:spcPts val="0"/>
              </a:spcAft>
            </a:pPr>
            <a:r>
              <a:rPr lang="zh-TW" altLang="en-US" sz="2400" b="1" dirty="0" smtClean="0">
                <a:latin typeface="微軟正黑體" pitchFamily="34" charset="-120"/>
                <a:ea typeface="微軟正黑體" pitchFamily="34" charset="-120"/>
              </a:rPr>
              <a:t>預</a:t>
            </a:r>
            <a:r>
              <a:rPr lang="zh-TW" altLang="en-US" sz="2400" b="1" dirty="0">
                <a:latin typeface="微軟正黑體" pitchFamily="34" charset="-120"/>
                <a:ea typeface="微軟正黑體" pitchFamily="34" charset="-120"/>
              </a:rPr>
              <a:t>收現金            </a:t>
            </a:r>
            <a:r>
              <a:rPr lang="en-US" altLang="zh-TW" sz="2400" b="1" dirty="0">
                <a:latin typeface="微軟正黑體" pitchFamily="34" charset="-120"/>
                <a:ea typeface="微軟正黑體" pitchFamily="34" charset="-120"/>
              </a:rPr>
              <a:t>40,000</a:t>
            </a:r>
          </a:p>
          <a:p>
            <a:pPr>
              <a:spcAft>
                <a:spcPts val="0"/>
              </a:spcAft>
            </a:pPr>
            <a:r>
              <a:rPr lang="zh-TW" altLang="en-US" sz="2400" b="1" dirty="0">
                <a:latin typeface="微軟正黑體" pitchFamily="34" charset="-120"/>
                <a:ea typeface="微軟正黑體" pitchFamily="34" charset="-120"/>
              </a:rPr>
              <a:t>       租金收入                 </a:t>
            </a:r>
            <a:r>
              <a:rPr lang="en-US" altLang="zh-TW" sz="2400" b="1" dirty="0">
                <a:latin typeface="微軟正黑體" pitchFamily="34" charset="-120"/>
                <a:ea typeface="微軟正黑體" pitchFamily="34" charset="-120"/>
              </a:rPr>
              <a:t>40,000</a:t>
            </a:r>
            <a:endParaRPr lang="zh-TW" altLang="en-US" sz="2400" b="1" dirty="0">
              <a:latin typeface="微軟正黑體" pitchFamily="34" charset="-120"/>
              <a:ea typeface="微軟正黑體" pitchFamily="34" charset="-120"/>
            </a:endParaRPr>
          </a:p>
        </p:txBody>
      </p:sp>
      <p:grpSp>
        <p:nvGrpSpPr>
          <p:cNvPr id="47" name="群組 35"/>
          <p:cNvGrpSpPr>
            <a:grpSpLocks/>
          </p:cNvGrpSpPr>
          <p:nvPr/>
        </p:nvGrpSpPr>
        <p:grpSpPr bwMode="auto">
          <a:xfrm>
            <a:off x="486467" y="4651226"/>
            <a:ext cx="3657600" cy="361950"/>
            <a:chOff x="1274025" y="4365104"/>
            <a:chExt cx="3658086" cy="362453"/>
          </a:xfrm>
        </p:grpSpPr>
        <p:sp>
          <p:nvSpPr>
            <p:cNvPr id="49" name="矩形 48"/>
            <p:cNvSpPr/>
            <p:nvPr/>
          </p:nvSpPr>
          <p:spPr>
            <a:xfrm>
              <a:off x="1274025" y="4439821"/>
              <a:ext cx="1641693" cy="287736"/>
            </a:xfrm>
            <a:prstGeom prst="rect">
              <a:avLst/>
            </a:prstGeom>
            <a:solidFill>
              <a:srgbClr val="D5ECEB"/>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50" name="矩形 49"/>
            <p:cNvSpPr/>
            <p:nvPr/>
          </p:nvSpPr>
          <p:spPr>
            <a:xfrm>
              <a:off x="2915718" y="4439821"/>
              <a:ext cx="2016393" cy="287736"/>
            </a:xfrm>
            <a:prstGeom prst="rect">
              <a:avLst/>
            </a:prstGeom>
            <a:solidFill>
              <a:srgbClr val="FDEDD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cxnSp>
          <p:nvCxnSpPr>
            <p:cNvPr id="51" name="直線接點 50"/>
            <p:cNvCxnSpPr/>
            <p:nvPr/>
          </p:nvCxnSpPr>
          <p:spPr>
            <a:xfrm>
              <a:off x="127402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291601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48" name="文字方塊 31"/>
          <p:cNvSpPr txBox="1">
            <a:spLocks noChangeArrowheads="1"/>
          </p:cNvSpPr>
          <p:nvPr/>
        </p:nvSpPr>
        <p:spPr bwMode="auto">
          <a:xfrm>
            <a:off x="346681" y="4382522"/>
            <a:ext cx="2349500" cy="677863"/>
          </a:xfrm>
          <a:prstGeom prst="rect">
            <a:avLst/>
          </a:prstGeom>
          <a:noFill/>
          <a:ln w="9525">
            <a:noFill/>
            <a:miter lim="800000"/>
            <a:headEnd/>
            <a:tailEnd/>
          </a:ln>
        </p:spPr>
        <p:txBody>
          <a:bodyPr wrap="none">
            <a:spAutoFit/>
          </a:bodyPr>
          <a:lstStyle/>
          <a:p>
            <a:pPr>
              <a:spcAft>
                <a:spcPts val="600"/>
              </a:spcAft>
            </a:pPr>
            <a:r>
              <a:rPr lang="en-US" altLang="zh-TW" sz="1600" b="1" dirty="0">
                <a:latin typeface="微軟正黑體" pitchFamily="34" charset="-120"/>
                <a:ea typeface="微軟正黑體" pitchFamily="34" charset="-120"/>
              </a:rPr>
              <a:t>11/1</a:t>
            </a:r>
            <a:r>
              <a:rPr lang="zh-TW" altLang="en-US" sz="1600" b="1" dirty="0">
                <a:latin typeface="微軟正黑體" pitchFamily="34" charset="-120"/>
                <a:ea typeface="微軟正黑體" pitchFamily="34" charset="-120"/>
              </a:rPr>
              <a:t>                      </a:t>
            </a:r>
            <a:r>
              <a:rPr lang="en-US" altLang="zh-TW" sz="1600" b="1" dirty="0">
                <a:latin typeface="微軟正黑體" pitchFamily="34" charset="-120"/>
                <a:ea typeface="微軟正黑體" pitchFamily="34" charset="-120"/>
              </a:rPr>
              <a:t>12/31</a:t>
            </a:r>
          </a:p>
          <a:p>
            <a:pPr>
              <a:spcAft>
                <a:spcPts val="400"/>
              </a:spcAft>
            </a:pPr>
            <a:r>
              <a:rPr lang="zh-TW" altLang="en-US" sz="1700" b="1" dirty="0">
                <a:latin typeface="微軟正黑體" pitchFamily="34" charset="-120"/>
                <a:ea typeface="微軟正黑體" pitchFamily="34" charset="-120"/>
              </a:rPr>
              <a:t>    已實現</a:t>
            </a:r>
            <a:r>
              <a:rPr lang="en-US" altLang="zh-TW" sz="1700" b="1" dirty="0">
                <a:latin typeface="微軟正黑體" pitchFamily="34" charset="-120"/>
                <a:ea typeface="微軟正黑體" pitchFamily="34" charset="-120"/>
              </a:rPr>
              <a:t>$</a:t>
            </a:r>
            <a:r>
              <a:rPr lang="en-US" altLang="zh-TW" sz="1600" b="1" dirty="0">
                <a:latin typeface="微軟正黑體" pitchFamily="34" charset="-120"/>
                <a:ea typeface="微軟正黑體" pitchFamily="34" charset="-120"/>
              </a:rPr>
              <a:t>40,000</a:t>
            </a:r>
            <a:endParaRPr lang="zh-TW" altLang="en-US" sz="1600" b="1" dirty="0">
              <a:latin typeface="微軟正黑體" pitchFamily="34" charset="-120"/>
              <a:ea typeface="微軟正黑體" pitchFamily="34" charset="-120"/>
            </a:endParaRPr>
          </a:p>
        </p:txBody>
      </p:sp>
      <p:cxnSp>
        <p:nvCxnSpPr>
          <p:cNvPr id="53" name="肘形接點 52"/>
          <p:cNvCxnSpPr/>
          <p:nvPr/>
        </p:nvCxnSpPr>
        <p:spPr>
          <a:xfrm>
            <a:off x="4355976" y="4112013"/>
            <a:ext cx="2455809" cy="87503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3" t="38685" r="88768" b="55657"/>
          <a:stretch/>
        </p:blipFill>
        <p:spPr bwMode="auto">
          <a:xfrm>
            <a:off x="22718" y="566124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向上箭號 4"/>
          <p:cNvSpPr/>
          <p:nvPr/>
        </p:nvSpPr>
        <p:spPr>
          <a:xfrm>
            <a:off x="1305513" y="4296407"/>
            <a:ext cx="216024" cy="380946"/>
          </a:xfrm>
          <a:prstGeom prst="up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20" name="群組 19"/>
          <p:cNvGrpSpPr/>
          <p:nvPr/>
        </p:nvGrpSpPr>
        <p:grpSpPr>
          <a:xfrm>
            <a:off x="4627398" y="2879063"/>
            <a:ext cx="4284836" cy="862569"/>
            <a:chOff x="4679652" y="2852936"/>
            <a:chExt cx="4284836" cy="862569"/>
          </a:xfrm>
        </p:grpSpPr>
        <p:cxnSp>
          <p:nvCxnSpPr>
            <p:cNvPr id="14" name="直線接點 13"/>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8964488" y="2852936"/>
              <a:ext cx="0" cy="862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endCxn id="35" idx="3"/>
            </p:cNvCxnSpPr>
            <p:nvPr/>
          </p:nvCxnSpPr>
          <p:spPr>
            <a:xfrm flipH="1">
              <a:off x="8794344" y="3715505"/>
              <a:ext cx="17014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23" name="物件 22"/>
          <p:cNvGraphicFramePr>
            <a:graphicFrameLocks noChangeAspect="1"/>
          </p:cNvGraphicFramePr>
          <p:nvPr>
            <p:extLst>
              <p:ext uri="{D42A27DB-BD31-4B8C-83A1-F6EECF244321}">
                <p14:modId xmlns:p14="http://schemas.microsoft.com/office/powerpoint/2010/main" val="1068852957"/>
              </p:ext>
            </p:extLst>
          </p:nvPr>
        </p:nvGraphicFramePr>
        <p:xfrm>
          <a:off x="481666" y="5092288"/>
          <a:ext cx="2261251" cy="568960"/>
        </p:xfrm>
        <a:graphic>
          <a:graphicData uri="http://schemas.openxmlformats.org/presentationml/2006/ole">
            <mc:AlternateContent xmlns:mc="http://schemas.openxmlformats.org/markup-compatibility/2006">
              <mc:Choice xmlns:v="urn:schemas-microsoft-com:vml" Requires="v">
                <p:oleObj spid="_x0000_s9270" name="Equation" r:id="rId5" imgW="1473200" imgH="368300" progId="Equation.DSMT4">
                  <p:embed/>
                </p:oleObj>
              </mc:Choice>
              <mc:Fallback>
                <p:oleObj name="Equation" r:id="rId5" imgW="1473200" imgH="368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66" y="5092288"/>
                        <a:ext cx="2261251" cy="568960"/>
                      </a:xfrm>
                      <a:prstGeom prst="rect">
                        <a:avLst/>
                      </a:prstGeom>
                      <a:noFill/>
                    </p:spPr>
                  </p:pic>
                </p:oleObj>
              </mc:Fallback>
            </mc:AlternateContent>
          </a:graphicData>
        </a:graphic>
      </p:graphicFrame>
      <p:sp>
        <p:nvSpPr>
          <p:cNvPr id="24" name="矩形 23"/>
          <p:cNvSpPr/>
          <p:nvPr/>
        </p:nvSpPr>
        <p:spPr>
          <a:xfrm>
            <a:off x="6751259" y="3520667"/>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11/1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a:latin typeface="微軟正黑體" pitchFamily="34" charset="-120"/>
                <a:ea typeface="微軟正黑體" pitchFamily="34" charset="-120"/>
                <a:cs typeface="細明體" panose="02020509000000000000" pitchFamily="49" charset="-120"/>
              </a:rPr>
              <a:t>$120,000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27" name="矩形 26"/>
          <p:cNvSpPr/>
          <p:nvPr/>
        </p:nvSpPr>
        <p:spPr>
          <a:xfrm>
            <a:off x="4847797" y="3528430"/>
            <a:ext cx="201529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a:latin typeface="微軟正黑體" pitchFamily="34" charset="-120"/>
                <a:ea typeface="微軟正黑體" pitchFamily="34" charset="-120"/>
                <a:cs typeface="細明體" panose="02020509000000000000" pitchFamily="49" charset="-120"/>
              </a:rPr>
              <a:t>$40,000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28" name="矩形 27"/>
          <p:cNvSpPr/>
          <p:nvPr/>
        </p:nvSpPr>
        <p:spPr>
          <a:xfrm>
            <a:off x="6768891" y="3962007"/>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a:solidFill>
                  <a:srgbClr val="C566B1"/>
                </a:solidFill>
                <a:latin typeface="微軟正黑體" pitchFamily="34" charset="-120"/>
                <a:ea typeface="微軟正黑體" pitchFamily="34" charset="-120"/>
                <a:cs typeface="細明體" panose="02020509000000000000" pitchFamily="49" charset="-120"/>
              </a:rPr>
              <a:t>$80,000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5" name="矩形 54"/>
          <p:cNvSpPr/>
          <p:nvPr/>
        </p:nvSpPr>
        <p:spPr>
          <a:xfrm>
            <a:off x="6714929" y="4769562"/>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a:latin typeface="微軟正黑體" pitchFamily="34" charset="-120"/>
                <a:ea typeface="微軟正黑體" pitchFamily="34" charset="-120"/>
                <a:cs typeface="細明體" panose="02020509000000000000" pitchFamily="49" charset="-120"/>
              </a:rPr>
              <a:t>$40,000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6" name="矩形 55"/>
          <p:cNvSpPr/>
          <p:nvPr/>
        </p:nvSpPr>
        <p:spPr>
          <a:xfrm>
            <a:off x="6741271" y="5213932"/>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a:solidFill>
                  <a:srgbClr val="C566B1"/>
                </a:solidFill>
                <a:latin typeface="微軟正黑體" pitchFamily="34" charset="-120"/>
                <a:ea typeface="微軟正黑體" pitchFamily="34" charset="-120"/>
                <a:cs typeface="細明體" panose="02020509000000000000" pitchFamily="49" charset="-120"/>
              </a:rPr>
              <a:t>$40,000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Tree>
    <p:extLst>
      <p:ext uri="{BB962C8B-B14F-4D97-AF65-F5344CB8AC3E}">
        <p14:creationId xmlns:p14="http://schemas.microsoft.com/office/powerpoint/2010/main" val="41398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10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childTnLst>
                                </p:cTn>
                              </p:par>
                              <p:par>
                                <p:cTn id="32" presetID="10"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1000" fill="hold"/>
                                        <p:tgtEl>
                                          <p:spTgt spid="34"/>
                                        </p:tgtEl>
                                        <p:attrNameLst>
                                          <p:attrName>ppt_w</p:attrName>
                                        </p:attrNameLst>
                                      </p:cBhvr>
                                      <p:tavLst>
                                        <p:tav tm="0">
                                          <p:val>
                                            <p:strVal val="#ppt_w*0.70"/>
                                          </p:val>
                                        </p:tav>
                                        <p:tav tm="100000">
                                          <p:val>
                                            <p:strVal val="#ppt_w"/>
                                          </p:val>
                                        </p:tav>
                                      </p:tavLst>
                                    </p:anim>
                                    <p:anim calcmode="lin" valueType="num">
                                      <p:cBhvr>
                                        <p:cTn id="49" dur="1000" fill="hold"/>
                                        <p:tgtEl>
                                          <p:spTgt spid="34"/>
                                        </p:tgtEl>
                                        <p:attrNameLst>
                                          <p:attrName>ppt_h</p:attrName>
                                        </p:attrNameLst>
                                      </p:cBhvr>
                                      <p:tavLst>
                                        <p:tav tm="0">
                                          <p:val>
                                            <p:strVal val="#ppt_h"/>
                                          </p:val>
                                        </p:tav>
                                        <p:tav tm="100000">
                                          <p:val>
                                            <p:strVal val="#ppt_h"/>
                                          </p:val>
                                        </p:tav>
                                      </p:tavLst>
                                    </p:anim>
                                    <p:animEffect transition="in" filter="fade">
                                      <p:cBhvr>
                                        <p:cTn id="50" dur="1000"/>
                                        <p:tgtEl>
                                          <p:spTgt spid="34"/>
                                        </p:tgtEl>
                                      </p:cBhvr>
                                    </p:animEffect>
                                  </p:childTnLst>
                                </p:cTn>
                              </p:par>
                              <p:par>
                                <p:cTn id="51" presetID="55"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1000" fill="hold"/>
                                        <p:tgtEl>
                                          <p:spTgt spid="35"/>
                                        </p:tgtEl>
                                        <p:attrNameLst>
                                          <p:attrName>ppt_w</p:attrName>
                                        </p:attrNameLst>
                                      </p:cBhvr>
                                      <p:tavLst>
                                        <p:tav tm="0">
                                          <p:val>
                                            <p:strVal val="#ppt_w*0.70"/>
                                          </p:val>
                                        </p:tav>
                                        <p:tav tm="100000">
                                          <p:val>
                                            <p:strVal val="#ppt_w"/>
                                          </p:val>
                                        </p:tav>
                                      </p:tavLst>
                                    </p:anim>
                                    <p:anim calcmode="lin" valueType="num">
                                      <p:cBhvr>
                                        <p:cTn id="54" dur="1000" fill="hold"/>
                                        <p:tgtEl>
                                          <p:spTgt spid="35"/>
                                        </p:tgtEl>
                                        <p:attrNameLst>
                                          <p:attrName>ppt_h</p:attrName>
                                        </p:attrNameLst>
                                      </p:cBhvr>
                                      <p:tavLst>
                                        <p:tav tm="0">
                                          <p:val>
                                            <p:strVal val="#ppt_h"/>
                                          </p:val>
                                        </p:tav>
                                        <p:tav tm="100000">
                                          <p:val>
                                            <p:strVal val="#ppt_h"/>
                                          </p:val>
                                        </p:tav>
                                      </p:tavLst>
                                    </p:anim>
                                    <p:animEffect transition="in" filter="fade">
                                      <p:cBhvr>
                                        <p:cTn id="55" dur="1000"/>
                                        <p:tgtEl>
                                          <p:spTgt spid="35"/>
                                        </p:tgtEl>
                                      </p:cBhvr>
                                    </p:animEffect>
                                  </p:childTnLst>
                                </p:cTn>
                              </p:par>
                              <p:par>
                                <p:cTn id="56" presetID="55"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1000" fill="hold"/>
                                        <p:tgtEl>
                                          <p:spTgt spid="36"/>
                                        </p:tgtEl>
                                        <p:attrNameLst>
                                          <p:attrName>ppt_w</p:attrName>
                                        </p:attrNameLst>
                                      </p:cBhvr>
                                      <p:tavLst>
                                        <p:tav tm="0">
                                          <p:val>
                                            <p:strVal val="#ppt_w*0.70"/>
                                          </p:val>
                                        </p:tav>
                                        <p:tav tm="100000">
                                          <p:val>
                                            <p:strVal val="#ppt_w"/>
                                          </p:val>
                                        </p:tav>
                                      </p:tavLst>
                                    </p:anim>
                                    <p:anim calcmode="lin" valueType="num">
                                      <p:cBhvr>
                                        <p:cTn id="59" dur="1000" fill="hold"/>
                                        <p:tgtEl>
                                          <p:spTgt spid="36"/>
                                        </p:tgtEl>
                                        <p:attrNameLst>
                                          <p:attrName>ppt_h</p:attrName>
                                        </p:attrNameLst>
                                      </p:cBhvr>
                                      <p:tavLst>
                                        <p:tav tm="0">
                                          <p:val>
                                            <p:strVal val="#ppt_h"/>
                                          </p:val>
                                        </p:tav>
                                        <p:tav tm="100000">
                                          <p:val>
                                            <p:strVal val="#ppt_h"/>
                                          </p:val>
                                        </p:tav>
                                      </p:tavLst>
                                    </p:anim>
                                    <p:animEffect transition="in" filter="fade">
                                      <p:cBhvr>
                                        <p:cTn id="60" dur="10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up)">
                                      <p:cBhvr>
                                        <p:cTn id="65" dur="10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up)">
                                      <p:cBhvr>
                                        <p:cTn id="70" dur="10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10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10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10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left)">
                                      <p:cBhvr>
                                        <p:cTn id="90" dur="1000"/>
                                        <p:tgtEl>
                                          <p:spTgt spid="5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left)">
                                      <p:cBhvr>
                                        <p:cTn id="95" dur="10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left)">
                                      <p:cBhvr>
                                        <p:cTn id="100" dur="10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wipe(left)">
                                      <p:cBhvr>
                                        <p:cTn id="105" dur="1000"/>
                                        <p:tgtEl>
                                          <p:spTgt spid="54"/>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33" grpId="0"/>
      <p:bldP spid="34" grpId="0"/>
      <p:bldP spid="40" grpId="0" animBg="1"/>
      <p:bldP spid="41" grpId="0"/>
      <p:bldP spid="48" grpId="0"/>
      <p:bldP spid="5" grpId="0" animBg="1"/>
      <p:bldP spid="24" grpId="0"/>
      <p:bldP spid="27" grpId="0"/>
      <p:bldP spid="28" grpId="0"/>
      <p:bldP spid="55" grpId="0"/>
      <p:bldP spid="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240</a:t>
            </a:r>
            <a:endParaRPr lang="zh-TW" altLang="en-US" dirty="0"/>
          </a:p>
        </p:txBody>
      </p:sp>
      <p:sp>
        <p:nvSpPr>
          <p:cNvPr id="16" name="文字方塊 5"/>
          <p:cNvSpPr txBox="1">
            <a:spLocks noChangeArrowheads="1"/>
          </p:cNvSpPr>
          <p:nvPr/>
        </p:nvSpPr>
        <p:spPr bwMode="auto">
          <a:xfrm>
            <a:off x="683567" y="836712"/>
            <a:ext cx="8363673" cy="3570208"/>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a:t>
            </a:r>
            <a:r>
              <a:rPr lang="zh-TW" altLang="en-US" sz="2800" b="1" dirty="0" smtClean="0">
                <a:solidFill>
                  <a:schemeClr val="tx2"/>
                </a:solidFill>
                <a:latin typeface="微軟正黑體" pitchFamily="34" charset="-120"/>
                <a:ea typeface="微軟正黑體" pitchFamily="34" charset="-120"/>
              </a:rPr>
              <a:t>法</a:t>
            </a:r>
            <a:r>
              <a:rPr lang="en-US" altLang="zh-TW" sz="2800" b="1" dirty="0">
                <a:solidFill>
                  <a:schemeClr val="tx2"/>
                </a:solidFill>
                <a:latin typeface="微軟正黑體" pitchFamily="34" charset="-120"/>
                <a:ea typeface="微軟正黑體" pitchFamily="34" charset="-120"/>
              </a:rPr>
              <a:t>(</a:t>
            </a:r>
            <a:r>
              <a:rPr lang="zh-TW" altLang="en-US" sz="2800" b="1" dirty="0" smtClean="0">
                <a:solidFill>
                  <a:schemeClr val="tx2"/>
                </a:solidFill>
                <a:latin typeface="微軟正黑體" pitchFamily="34" charset="-120"/>
                <a:ea typeface="微軟正黑體" pitchFamily="34" charset="-120"/>
              </a:rPr>
              <a:t>又稱記</a:t>
            </a:r>
            <a:r>
              <a:rPr lang="zh-TW" altLang="en-US" sz="2800" b="1" dirty="0">
                <a:solidFill>
                  <a:schemeClr val="tx2"/>
                </a:solidFill>
                <a:latin typeface="微軟正黑體" pitchFamily="34" charset="-120"/>
                <a:ea typeface="微軟正黑體" pitchFamily="34" charset="-120"/>
              </a:rPr>
              <a:t>虛轉實</a:t>
            </a:r>
            <a:r>
              <a:rPr lang="zh-TW" altLang="en-US"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zh-TW" sz="2800" b="1" dirty="0">
                <a:latin typeface="微軟正黑體" pitchFamily="34" charset="-120"/>
                <a:ea typeface="微軟正黑體" pitchFamily="34" charset="-120"/>
              </a:rPr>
              <a:t>收到現金時</a:t>
            </a:r>
            <a:r>
              <a:rPr lang="zh-TW" altLang="zh-TW" sz="2800" b="1" dirty="0">
                <a:solidFill>
                  <a:srgbClr val="009999"/>
                </a:solidFill>
                <a:latin typeface="微軟正黑體" pitchFamily="34" charset="-120"/>
                <a:ea typeface="微軟正黑體" pitchFamily="34" charset="-120"/>
              </a:rPr>
              <a:t>以收益項目</a:t>
            </a:r>
            <a:r>
              <a:rPr lang="zh-TW" altLang="zh-TW" sz="2800" b="1" dirty="0">
                <a:latin typeface="微軟正黑體" pitchFamily="34" charset="-120"/>
                <a:ea typeface="微軟正黑體" pitchFamily="34" charset="-120"/>
              </a:rPr>
              <a:t>入帳，</a:t>
            </a:r>
            <a:r>
              <a:rPr lang="zh-TW" altLang="zh-TW" sz="2800" b="1" dirty="0">
                <a:solidFill>
                  <a:srgbClr val="009999"/>
                </a:solidFill>
                <a:latin typeface="微軟正黑體" pitchFamily="34" charset="-120"/>
                <a:ea typeface="微軟正黑體" pitchFamily="34" charset="-120"/>
              </a:rPr>
              <a:t>期末再將屬下期享有之收益轉為預收之負債類項目</a:t>
            </a:r>
            <a:r>
              <a:rPr lang="zh-TW" altLang="zh-TW" sz="2800" b="1" dirty="0">
                <a:latin typeface="微軟正黑體" pitchFamily="34" charset="-120"/>
                <a:ea typeface="微軟正黑體" pitchFamily="34" charset="-120"/>
              </a:rPr>
              <a:t>，由於先記虛帳戶，期末再將未到期部分調整為實帳戶，故稱為先虛後實法或記虛轉實法。</a:t>
            </a:r>
            <a:endParaRPr lang="zh-TW" altLang="en-US" sz="2800" b="1" dirty="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grpSp>
        <p:nvGrpSpPr>
          <p:cNvPr id="22" name="群組 15"/>
          <p:cNvGrpSpPr>
            <a:grpSpLocks/>
          </p:cNvGrpSpPr>
          <p:nvPr/>
        </p:nvGrpSpPr>
        <p:grpSpPr bwMode="auto">
          <a:xfrm>
            <a:off x="35496" y="4050483"/>
            <a:ext cx="4570482" cy="1431161"/>
            <a:chOff x="899592" y="3933056"/>
            <a:chExt cx="4571130" cy="1431221"/>
          </a:xfrm>
        </p:grpSpPr>
        <p:sp>
          <p:nvSpPr>
            <p:cNvPr id="23" name="矩形 22"/>
            <p:cNvSpPr/>
            <p:nvPr/>
          </p:nvSpPr>
          <p:spPr>
            <a:xfrm>
              <a:off x="2628029" y="4967799"/>
              <a:ext cx="684097" cy="288012"/>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24" name="文字方塊 17"/>
            <p:cNvSpPr txBox="1">
              <a:spLocks noChangeArrowheads="1"/>
            </p:cNvSpPr>
            <p:nvPr/>
          </p:nvSpPr>
          <p:spPr bwMode="auto">
            <a:xfrm>
              <a:off x="899592" y="3933056"/>
              <a:ext cx="4571130" cy="1431221"/>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收到</a:t>
              </a:r>
              <a:r>
                <a:rPr lang="zh-TW" altLang="en-US" sz="2400" b="1" dirty="0">
                  <a:latin typeface="微軟正黑體" pitchFamily="34" charset="-120"/>
                  <a:ea typeface="微軟正黑體" pitchFamily="34" charset="-120"/>
                </a:rPr>
                <a:t>現金時</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現        金            </a:t>
              </a:r>
              <a:r>
                <a:rPr lang="en-US" altLang="zh-TW" sz="2400" b="1" dirty="0">
                  <a:latin typeface="微軟正黑體" pitchFamily="34" charset="-120"/>
                  <a:ea typeface="微軟正黑體" pitchFamily="34" charset="-120"/>
                </a:rPr>
                <a:t>××</a:t>
              </a:r>
            </a:p>
            <a:p>
              <a:r>
                <a:rPr lang="zh-TW" altLang="en-US" sz="2400" b="1" dirty="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收入</a:t>
              </a:r>
              <a:r>
                <a:rPr lang="zh-TW" altLang="en-US" sz="2400" b="1" dirty="0" smtClean="0">
                  <a:solidFill>
                    <a:schemeClr val="bg1"/>
                  </a:solidFill>
                  <a:latin typeface="微軟正黑體" pitchFamily="34" charset="-120"/>
                  <a:ea typeface="微軟正黑體" pitchFamily="34" charset="-120"/>
                </a:rPr>
                <a:t>先虛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（收益＋）</a:t>
              </a:r>
            </a:p>
          </p:txBody>
        </p:sp>
        <p:cxnSp>
          <p:nvCxnSpPr>
            <p:cNvPr id="25" name="直線接點 24"/>
            <p:cNvCxnSpPr/>
            <p:nvPr/>
          </p:nvCxnSpPr>
          <p:spPr>
            <a:xfrm flipV="1">
              <a:off x="899592" y="4420129"/>
              <a:ext cx="4249074" cy="1980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文字方塊 19"/>
          <p:cNvSpPr txBox="1">
            <a:spLocks noChangeArrowheads="1"/>
          </p:cNvSpPr>
          <p:nvPr/>
        </p:nvSpPr>
        <p:spPr bwMode="auto">
          <a:xfrm>
            <a:off x="538733" y="5897438"/>
            <a:ext cx="2723823" cy="461665"/>
          </a:xfrm>
          <a:prstGeom prst="rect">
            <a:avLst/>
          </a:prstGeom>
          <a:noFill/>
          <a:ln w="9525">
            <a:noFill/>
            <a:miter lim="800000"/>
            <a:headEnd/>
            <a:tailEnd/>
          </a:ln>
        </p:spPr>
        <p:txBody>
          <a:bodyPr wrap="none">
            <a:spAutoFit/>
          </a:bodyPr>
          <a:lstStyle/>
          <a:p>
            <a:r>
              <a:rPr lang="zh-TW" altLang="en-US" sz="2400" b="1">
                <a:solidFill>
                  <a:srgbClr val="3377B9"/>
                </a:solidFill>
                <a:latin typeface="微軟正黑體" pitchFamily="34" charset="-120"/>
                <a:ea typeface="微軟正黑體" pitchFamily="34" charset="-120"/>
              </a:rPr>
              <a:t>→ 代表反方向沖銷</a:t>
            </a:r>
          </a:p>
        </p:txBody>
      </p:sp>
      <p:grpSp>
        <p:nvGrpSpPr>
          <p:cNvPr id="27" name="群組 20"/>
          <p:cNvGrpSpPr>
            <a:grpSpLocks/>
          </p:cNvGrpSpPr>
          <p:nvPr/>
        </p:nvGrpSpPr>
        <p:grpSpPr bwMode="auto">
          <a:xfrm>
            <a:off x="4605094" y="4046195"/>
            <a:ext cx="4647426" cy="1903085"/>
            <a:chOff x="899592" y="3933056"/>
            <a:chExt cx="4648084" cy="1901401"/>
          </a:xfrm>
        </p:grpSpPr>
        <p:sp>
          <p:nvSpPr>
            <p:cNvPr id="28" name="矩形 27"/>
            <p:cNvSpPr/>
            <p:nvPr/>
          </p:nvSpPr>
          <p:spPr>
            <a:xfrm>
              <a:off x="2677767" y="4971125"/>
              <a:ext cx="612087" cy="287745"/>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29" name="文字方塊 22"/>
            <p:cNvSpPr txBox="1">
              <a:spLocks noChangeArrowheads="1"/>
            </p:cNvSpPr>
            <p:nvPr/>
          </p:nvSpPr>
          <p:spPr bwMode="auto">
            <a:xfrm>
              <a:off x="899592" y="3933056"/>
              <a:ext cx="4648084" cy="1901401"/>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調   </a:t>
              </a:r>
              <a:r>
                <a:rPr lang="zh-TW" altLang="en-US" sz="2400" b="1" dirty="0">
                  <a:latin typeface="微軟正黑體" pitchFamily="34" charset="-120"/>
                  <a:ea typeface="微軟正黑體" pitchFamily="34" charset="-120"/>
                </a:rPr>
                <a:t>整   時</a:t>
              </a:r>
              <a:endParaRPr lang="en-US" altLang="zh-TW" sz="2400" b="1" dirty="0">
                <a:latin typeface="微軟正黑體" pitchFamily="34" charset="-120"/>
                <a:ea typeface="微軟正黑體" pitchFamily="34" charset="-120"/>
              </a:endParaRPr>
            </a:p>
            <a:p>
              <a:pPr>
                <a:spcAft>
                  <a:spcPts val="600"/>
                </a:spcAft>
              </a:pP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收入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（收益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pPr>
                <a:spcAft>
                  <a:spcPts val="800"/>
                </a:spcAft>
              </a:pPr>
              <a:r>
                <a:rPr lang="zh-TW" altLang="en-US" sz="2400" b="1" dirty="0">
                  <a:latin typeface="微軟正黑體" pitchFamily="34" charset="-120"/>
                  <a:ea typeface="微軟正黑體" pitchFamily="34" charset="-120"/>
                </a:rPr>
                <a:t>        預收</a:t>
              </a:r>
              <a:r>
                <a:rPr lang="en-US" altLang="zh-TW" sz="2400" b="1" dirty="0">
                  <a:latin typeface="微軟正黑體" pitchFamily="34" charset="-120"/>
                  <a:ea typeface="微軟正黑體" pitchFamily="34" charset="-120"/>
                </a:rPr>
                <a:t>××</a:t>
              </a:r>
              <a:r>
                <a:rPr lang="zh-TW" altLang="en-US" sz="2400" b="1" dirty="0" smtClean="0">
                  <a:solidFill>
                    <a:schemeClr val="bg1"/>
                  </a:solidFill>
                  <a:latin typeface="微軟正黑體" pitchFamily="34" charset="-120"/>
                  <a:ea typeface="微軟正黑體" pitchFamily="34" charset="-120"/>
                </a:rPr>
                <a:t>後實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（負債＋）</a:t>
              </a:r>
              <a:endParaRPr lang="en-US" altLang="zh-TW" sz="2400" b="1" dirty="0">
                <a:latin typeface="微軟正黑體" pitchFamily="34" charset="-120"/>
                <a:ea typeface="微軟正黑體" pitchFamily="34" charset="-120"/>
              </a:endParaRPr>
            </a:p>
            <a:p>
              <a:r>
                <a:rPr lang="zh-TW" altLang="en-US" sz="2400" b="1" dirty="0">
                  <a:latin typeface="微軟正黑體" pitchFamily="34" charset="-120"/>
                  <a:ea typeface="微軟正黑體" pitchFamily="34" charset="-120"/>
                </a:rPr>
                <a:t>（實帳戶增加）</a:t>
              </a:r>
            </a:p>
          </p:txBody>
        </p:sp>
        <p:cxnSp>
          <p:nvCxnSpPr>
            <p:cNvPr id="30" name="直線接點 29"/>
            <p:cNvCxnSpPr/>
            <p:nvPr/>
          </p:nvCxnSpPr>
          <p:spPr>
            <a:xfrm>
              <a:off x="899592" y="4413376"/>
              <a:ext cx="4442776" cy="42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1" name="文字方塊 24"/>
          <p:cNvSpPr txBox="1">
            <a:spLocks noChangeArrowheads="1"/>
          </p:cNvSpPr>
          <p:nvPr/>
        </p:nvSpPr>
        <p:spPr bwMode="auto">
          <a:xfrm>
            <a:off x="4859908" y="5919663"/>
            <a:ext cx="3599062" cy="461665"/>
          </a:xfrm>
          <a:prstGeom prst="rect">
            <a:avLst/>
          </a:prstGeom>
          <a:noFill/>
          <a:ln w="9525">
            <a:noFill/>
            <a:miter lim="800000"/>
            <a:headEnd/>
            <a:tailEnd/>
          </a:ln>
        </p:spPr>
        <p:txBody>
          <a:bodyPr wrap="none">
            <a:spAutoFit/>
          </a:bodyPr>
          <a:lstStyle/>
          <a:p>
            <a:r>
              <a:rPr lang="en-US" altLang="zh-TW" sz="2400" b="1" dirty="0">
                <a:solidFill>
                  <a:srgbClr val="3377B9"/>
                </a:solidFill>
                <a:latin typeface="微軟正黑體" pitchFamily="34" charset="-120"/>
                <a:ea typeface="微軟正黑體" pitchFamily="34" charset="-120"/>
              </a:rPr>
              <a:t>※</a:t>
            </a:r>
            <a:r>
              <a:rPr lang="zh-TW" altLang="en-US" sz="2400" b="1" dirty="0">
                <a:solidFill>
                  <a:srgbClr val="3377B9"/>
                </a:solidFill>
                <a:latin typeface="微軟正黑體" pitchFamily="34" charset="-120"/>
                <a:ea typeface="微軟正黑體" pitchFamily="34" charset="-120"/>
              </a:rPr>
              <a:t> 調整期末</a:t>
            </a:r>
            <a:r>
              <a:rPr lang="zh-TW" altLang="en-US" sz="2400" b="1" dirty="0">
                <a:solidFill>
                  <a:srgbClr val="C00000"/>
                </a:solidFill>
                <a:latin typeface="微軟正黑體" pitchFamily="34" charset="-120"/>
                <a:ea typeface="微軟正黑體" pitchFamily="34" charset="-120"/>
              </a:rPr>
              <a:t>未到期</a:t>
            </a:r>
            <a:r>
              <a:rPr lang="zh-TW" altLang="en-US" sz="2400" b="1" dirty="0">
                <a:solidFill>
                  <a:srgbClr val="3377B9"/>
                </a:solidFill>
                <a:latin typeface="微軟正黑體" pitchFamily="34" charset="-120"/>
                <a:ea typeface="微軟正黑體" pitchFamily="34" charset="-120"/>
              </a:rPr>
              <a:t>的部分</a:t>
            </a:r>
          </a:p>
        </p:txBody>
      </p:sp>
      <p:cxnSp>
        <p:nvCxnSpPr>
          <p:cNvPr id="32" name="直線單箭頭接點 31"/>
          <p:cNvCxnSpPr/>
          <p:nvPr/>
        </p:nvCxnSpPr>
        <p:spPr>
          <a:xfrm flipV="1">
            <a:off x="3851920" y="4734346"/>
            <a:ext cx="828000" cy="350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1000"/>
                                        <p:tgtEl>
                                          <p:spTgt spid="16">
                                            <p:txEl>
                                              <p:pRg st="1" end="1"/>
                                            </p:txEl>
                                          </p:spTgt>
                                        </p:tgtEl>
                                      </p:cBhvr>
                                    </p:animEffect>
                                    <p:anim calcmode="lin" valueType="num">
                                      <p:cBhvr>
                                        <p:cTn id="8"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strVal val="#ppt_w*0.70"/>
                                          </p:val>
                                        </p:tav>
                                        <p:tav tm="100000">
                                          <p:val>
                                            <p:strVal val="#ppt_w"/>
                                          </p:val>
                                        </p:tav>
                                      </p:tavLst>
                                    </p:anim>
                                    <p:anim calcmode="lin" valueType="num">
                                      <p:cBhvr>
                                        <p:cTn id="22" dur="1000" fill="hold"/>
                                        <p:tgtEl>
                                          <p:spTgt spid="22"/>
                                        </p:tgtEl>
                                        <p:attrNameLst>
                                          <p:attrName>ppt_h</p:attrName>
                                        </p:attrNameLst>
                                      </p:cBhvr>
                                      <p:tavLst>
                                        <p:tav tm="0">
                                          <p:val>
                                            <p:strVal val="#ppt_h"/>
                                          </p:val>
                                        </p:tav>
                                        <p:tav tm="100000">
                                          <p:val>
                                            <p:strVal val="#ppt_h"/>
                                          </p:val>
                                        </p:tav>
                                      </p:tavLst>
                                    </p:anim>
                                    <p:animEffect transition="in" filter="fade">
                                      <p:cBhvr>
                                        <p:cTn id="23" dur="10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0.70"/>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1000" fill="hold"/>
                                        <p:tgtEl>
                                          <p:spTgt spid="32"/>
                                        </p:tgtEl>
                                        <p:attrNameLst>
                                          <p:attrName>ppt_w</p:attrName>
                                        </p:attrNameLst>
                                      </p:cBhvr>
                                      <p:tavLst>
                                        <p:tav tm="0">
                                          <p:val>
                                            <p:strVal val="#ppt_w*0.70"/>
                                          </p:val>
                                        </p:tav>
                                        <p:tav tm="100000">
                                          <p:val>
                                            <p:strVal val="#ppt_w"/>
                                          </p:val>
                                        </p:tav>
                                      </p:tavLst>
                                    </p:anim>
                                    <p:anim calcmode="lin" valueType="num">
                                      <p:cBhvr>
                                        <p:cTn id="36" dur="1000" fill="hold"/>
                                        <p:tgtEl>
                                          <p:spTgt spid="32"/>
                                        </p:tgtEl>
                                        <p:attrNameLst>
                                          <p:attrName>ppt_h</p:attrName>
                                        </p:attrNameLst>
                                      </p:cBhvr>
                                      <p:tavLst>
                                        <p:tav tm="0">
                                          <p:val>
                                            <p:strVal val="#ppt_h"/>
                                          </p:val>
                                        </p:tav>
                                        <p:tav tm="100000">
                                          <p:val>
                                            <p:strVal val="#ppt_h"/>
                                          </p:val>
                                        </p:tav>
                                      </p:tavLst>
                                    </p:anim>
                                    <p:animEffect transition="in" filter="fade">
                                      <p:cBhvr>
                                        <p:cTn id="37" dur="1000"/>
                                        <p:tgtEl>
                                          <p:spTgt spid="32"/>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1000" fill="hold"/>
                                        <p:tgtEl>
                                          <p:spTgt spid="26"/>
                                        </p:tgtEl>
                                        <p:attrNameLst>
                                          <p:attrName>ppt_w</p:attrName>
                                        </p:attrNameLst>
                                      </p:cBhvr>
                                      <p:tavLst>
                                        <p:tav tm="0">
                                          <p:val>
                                            <p:strVal val="#ppt_w*0.70"/>
                                          </p:val>
                                        </p:tav>
                                        <p:tav tm="100000">
                                          <p:val>
                                            <p:strVal val="#ppt_w"/>
                                          </p:val>
                                        </p:tav>
                                      </p:tavLst>
                                    </p:anim>
                                    <p:anim calcmode="lin" valueType="num">
                                      <p:cBhvr>
                                        <p:cTn id="41" dur="1000" fill="hold"/>
                                        <p:tgtEl>
                                          <p:spTgt spid="26"/>
                                        </p:tgtEl>
                                        <p:attrNameLst>
                                          <p:attrName>ppt_h</p:attrName>
                                        </p:attrNameLst>
                                      </p:cBhvr>
                                      <p:tavLst>
                                        <p:tav tm="0">
                                          <p:val>
                                            <p:strVal val="#ppt_h"/>
                                          </p:val>
                                        </p:tav>
                                        <p:tav tm="100000">
                                          <p:val>
                                            <p:strVal val="#ppt_h"/>
                                          </p:val>
                                        </p:tav>
                                      </p:tavLst>
                                    </p:anim>
                                    <p:animEffect transition="in" filter="fade">
                                      <p:cBhvr>
                                        <p:cTn id="42" dur="1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1000" fill="hold"/>
                                        <p:tgtEl>
                                          <p:spTgt spid="31"/>
                                        </p:tgtEl>
                                        <p:attrNameLst>
                                          <p:attrName>ppt_w</p:attrName>
                                        </p:attrNameLst>
                                      </p:cBhvr>
                                      <p:tavLst>
                                        <p:tav tm="0">
                                          <p:val>
                                            <p:strVal val="#ppt_w*0.70"/>
                                          </p:val>
                                        </p:tav>
                                        <p:tav tm="100000">
                                          <p:val>
                                            <p:strVal val="#ppt_w"/>
                                          </p:val>
                                        </p:tav>
                                      </p:tavLst>
                                    </p:anim>
                                    <p:anim calcmode="lin" valueType="num">
                                      <p:cBhvr>
                                        <p:cTn id="48" dur="1000" fill="hold"/>
                                        <p:tgtEl>
                                          <p:spTgt spid="31"/>
                                        </p:tgtEl>
                                        <p:attrNameLst>
                                          <p:attrName>ppt_h</p:attrName>
                                        </p:attrNameLst>
                                      </p:cBhvr>
                                      <p:tavLst>
                                        <p:tav tm="0">
                                          <p:val>
                                            <p:strVal val="#ppt_h"/>
                                          </p:val>
                                        </p:tav>
                                        <p:tav tm="100000">
                                          <p:val>
                                            <p:strVal val="#ppt_h"/>
                                          </p:val>
                                        </p:tav>
                                      </p:tavLst>
                                    </p:anim>
                                    <p:animEffect transition="in" filter="fade">
                                      <p:cBhvr>
                                        <p:cTn id="4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表格 56"/>
          <p:cNvGraphicFramePr>
            <a:graphicFrameLocks noGrp="1"/>
          </p:cNvGraphicFramePr>
          <p:nvPr>
            <p:extLst>
              <p:ext uri="{D42A27DB-BD31-4B8C-83A1-F6EECF244321}">
                <p14:modId xmlns:p14="http://schemas.microsoft.com/office/powerpoint/2010/main" val="3358682019"/>
              </p:ext>
            </p:extLst>
          </p:nvPr>
        </p:nvGraphicFramePr>
        <p:xfrm>
          <a:off x="251517" y="1868006"/>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11/1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241</a:t>
            </a:r>
            <a:endParaRPr lang="zh-TW" altLang="en-US" dirty="0"/>
          </a:p>
        </p:txBody>
      </p:sp>
      <p:sp>
        <p:nvSpPr>
          <p:cNvPr id="16" name="文字方塊 5"/>
          <p:cNvSpPr txBox="1">
            <a:spLocks noChangeArrowheads="1"/>
          </p:cNvSpPr>
          <p:nvPr/>
        </p:nvSpPr>
        <p:spPr bwMode="auto">
          <a:xfrm>
            <a:off x="683568" y="836712"/>
            <a:ext cx="7777162" cy="523220"/>
          </a:xfrm>
          <a:prstGeom prst="rect">
            <a:avLst/>
          </a:prstGeom>
          <a:noFill/>
          <a:ln w="9525">
            <a:noFill/>
            <a:miter lim="800000"/>
            <a:headEnd/>
            <a:tailEnd/>
          </a:ln>
        </p:spPr>
        <p:txBody>
          <a:bodyPr>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a:solidFill>
                <a:schemeClr val="accent2">
                  <a:lumMod val="75000"/>
                </a:schemeClr>
              </a:solidFill>
              <a:latin typeface="微軟正黑體" pitchFamily="34" charset="-120"/>
              <a:ea typeface="微軟正黑體" pitchFamily="34" charset="-120"/>
            </a:endParaRPr>
          </a:p>
        </p:txBody>
      </p:sp>
      <p:sp>
        <p:nvSpPr>
          <p:cNvPr id="24" name="文字方塊 3"/>
          <p:cNvSpPr txBox="1">
            <a:spLocks noChangeArrowheads="1"/>
          </p:cNvSpPr>
          <p:nvPr/>
        </p:nvSpPr>
        <p:spPr bwMode="auto">
          <a:xfrm>
            <a:off x="828303" y="1268760"/>
            <a:ext cx="7704137" cy="522288"/>
          </a:xfrm>
          <a:prstGeom prst="rect">
            <a:avLst/>
          </a:prstGeom>
          <a:noFill/>
          <a:ln w="9525">
            <a:noFill/>
            <a:miter lim="800000"/>
            <a:headEnd/>
            <a:tailEnd/>
          </a:ln>
        </p:spPr>
        <p:txBody>
          <a:bodyPr>
            <a:spAutoFit/>
          </a:bodyPr>
          <a:lstStyle/>
          <a:p>
            <a:pPr eaLnBrk="1" hangingPunct="1"/>
            <a:r>
              <a:rPr lang="zh-TW" altLang="zh-TW" sz="2800" b="1" dirty="0">
                <a:latin typeface="微軟正黑體" pitchFamily="34" charset="-120"/>
                <a:ea typeface="微軟正黑體" pitchFamily="34" charset="-120"/>
              </a:rPr>
              <a:t>上例硯晨商店若採聯合基礎則會計分錄為：</a:t>
            </a:r>
            <a:endParaRPr lang="zh-TW" altLang="en-US" sz="2800" b="1" dirty="0">
              <a:latin typeface="微軟正黑體" pitchFamily="34" charset="-120"/>
              <a:ea typeface="微軟正黑體" pitchFamily="34" charset="-120"/>
            </a:endParaRPr>
          </a:p>
        </p:txBody>
      </p:sp>
      <p:sp>
        <p:nvSpPr>
          <p:cNvPr id="58" name="文字方塊 5"/>
          <p:cNvSpPr txBox="1">
            <a:spLocks noChangeArrowheads="1"/>
          </p:cNvSpPr>
          <p:nvPr/>
        </p:nvSpPr>
        <p:spPr bwMode="auto">
          <a:xfrm>
            <a:off x="1259632" y="5733256"/>
            <a:ext cx="7884080" cy="892552"/>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預收租金為貸餘</a:t>
            </a:r>
            <a:r>
              <a:rPr lang="en-US" altLang="zh-TW" sz="2600" b="1" dirty="0">
                <a:latin typeface="微軟正黑體" pitchFamily="34" charset="-120"/>
                <a:ea typeface="微軟正黑體" pitchFamily="34" charset="-120"/>
              </a:rPr>
              <a:t>$80,000</a:t>
            </a:r>
            <a:r>
              <a:rPr lang="zh-TW" altLang="en-US" sz="2600" b="1" dirty="0">
                <a:latin typeface="微軟正黑體" pitchFamily="34" charset="-120"/>
                <a:ea typeface="微軟正黑體" pitchFamily="34" charset="-120"/>
              </a:rPr>
              <a:t>，租金收入貸餘</a:t>
            </a:r>
            <a:r>
              <a:rPr lang="en-US" altLang="zh-TW" sz="2600" b="1" dirty="0">
                <a:latin typeface="微軟正黑體" pitchFamily="34" charset="-120"/>
                <a:ea typeface="微軟正黑體" pitchFamily="34" charset="-120"/>
              </a:rPr>
              <a:t>$40,000</a:t>
            </a:r>
            <a:r>
              <a:rPr lang="zh-TW" altLang="en-US" sz="2600" b="1" dirty="0">
                <a:latin typeface="微軟正黑體" pitchFamily="34" charset="-120"/>
                <a:ea typeface="微軟正黑體" pitchFamily="34" charset="-120"/>
              </a:rPr>
              <a:t>與先實後虛法相同，均可正確計算損益</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59" name="文字方塊 8"/>
          <p:cNvSpPr txBox="1">
            <a:spLocks noChangeArrowheads="1"/>
          </p:cNvSpPr>
          <p:nvPr/>
        </p:nvSpPr>
        <p:spPr bwMode="auto">
          <a:xfrm>
            <a:off x="281972" y="2237387"/>
            <a:ext cx="4437433"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現       </a:t>
            </a:r>
            <a:r>
              <a:rPr lang="zh-TW" altLang="en-US" sz="2400" b="1" dirty="0">
                <a:latin typeface="微軟正黑體" pitchFamily="34" charset="-120"/>
                <a:ea typeface="微軟正黑體" pitchFamily="34" charset="-120"/>
              </a:rPr>
              <a:t>金            </a:t>
            </a:r>
            <a:r>
              <a:rPr lang="en-US" altLang="zh-TW" sz="2400" b="1" dirty="0">
                <a:latin typeface="微軟正黑體" pitchFamily="34" charset="-120"/>
                <a:ea typeface="微軟正黑體" pitchFamily="34" charset="-120"/>
              </a:rPr>
              <a:t>120,000</a:t>
            </a:r>
          </a:p>
          <a:p>
            <a:pPr>
              <a:lnSpc>
                <a:spcPts val="3300"/>
              </a:lnSpc>
              <a:spcAft>
                <a:spcPts val="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租金收入                 </a:t>
            </a:r>
            <a:r>
              <a:rPr lang="en-US" altLang="zh-TW" sz="2400" b="1" dirty="0">
                <a:latin typeface="微軟正黑體" pitchFamily="34" charset="-120"/>
                <a:ea typeface="微軟正黑體" pitchFamily="34" charset="-120"/>
              </a:rPr>
              <a:t>120,000</a:t>
            </a:r>
            <a:endParaRPr lang="zh-TW" altLang="en-US" sz="2400" b="1" dirty="0">
              <a:latin typeface="微軟正黑體" pitchFamily="34" charset="-120"/>
              <a:ea typeface="微軟正黑體" pitchFamily="34" charset="-120"/>
            </a:endParaRPr>
          </a:p>
        </p:txBody>
      </p:sp>
      <p:sp>
        <p:nvSpPr>
          <p:cNvPr id="60"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將左列分錄過帳後，預收租金及租金收入兩帳戶之情形如下：</a:t>
            </a:r>
          </a:p>
        </p:txBody>
      </p:sp>
      <p:graphicFrame>
        <p:nvGraphicFramePr>
          <p:cNvPr id="61" name="表格 60"/>
          <p:cNvGraphicFramePr>
            <a:graphicFrameLocks noGrp="1"/>
          </p:cNvGraphicFramePr>
          <p:nvPr>
            <p:extLst>
              <p:ext uri="{D42A27DB-BD31-4B8C-83A1-F6EECF244321}">
                <p14:modId xmlns:p14="http://schemas.microsoft.com/office/powerpoint/2010/main" val="4071105034"/>
              </p:ext>
            </p:extLst>
          </p:nvPr>
        </p:nvGraphicFramePr>
        <p:xfrm>
          <a:off x="4860033" y="3137914"/>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租金收入</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3684306304"/>
              </p:ext>
            </p:extLst>
          </p:nvPr>
        </p:nvGraphicFramePr>
        <p:xfrm>
          <a:off x="4865400" y="4372290"/>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預收租金</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cxnSp>
        <p:nvCxnSpPr>
          <p:cNvPr id="63" name="直線單箭頭接點 62"/>
          <p:cNvCxnSpPr/>
          <p:nvPr/>
        </p:nvCxnSpPr>
        <p:spPr>
          <a:xfrm>
            <a:off x="3491880" y="3717032"/>
            <a:ext cx="151216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bwMode="auto">
          <a:xfrm>
            <a:off x="835650" y="3936198"/>
            <a:ext cx="1288375" cy="3340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65" name="文字方塊 26"/>
          <p:cNvSpPr txBox="1">
            <a:spLocks noChangeArrowheads="1"/>
          </p:cNvSpPr>
          <p:nvPr/>
        </p:nvSpPr>
        <p:spPr bwMode="auto">
          <a:xfrm>
            <a:off x="262445" y="3510704"/>
            <a:ext cx="4254691" cy="830997"/>
          </a:xfrm>
          <a:prstGeom prst="rect">
            <a:avLst/>
          </a:prstGeom>
          <a:noFill/>
          <a:ln w="9525">
            <a:noFill/>
            <a:miter lim="800000"/>
            <a:headEnd/>
            <a:tailEnd/>
          </a:ln>
        </p:spPr>
        <p:txBody>
          <a:bodyPr wrap="none">
            <a:spAutoFit/>
          </a:bodyPr>
          <a:lstStyle/>
          <a:p>
            <a:pPr>
              <a:spcAft>
                <a:spcPts val="0"/>
              </a:spcAft>
            </a:pPr>
            <a:r>
              <a:rPr lang="zh-TW" altLang="en-US" sz="2400" b="1" dirty="0" smtClean="0">
                <a:latin typeface="微軟正黑體" pitchFamily="34" charset="-120"/>
                <a:ea typeface="微軟正黑體" pitchFamily="34" charset="-120"/>
              </a:rPr>
              <a:t>租金收入            </a:t>
            </a:r>
            <a:r>
              <a:rPr lang="en-US" altLang="zh-TW" sz="2400" b="1" dirty="0" smtClean="0">
                <a:latin typeface="微軟正黑體" pitchFamily="34" charset="-120"/>
                <a:ea typeface="微軟正黑體" pitchFamily="34" charset="-120"/>
              </a:rPr>
              <a:t>80,000</a:t>
            </a:r>
            <a:endParaRPr lang="en-US" altLang="zh-TW" sz="2400" b="1" dirty="0">
              <a:latin typeface="微軟正黑體" pitchFamily="34" charset="-120"/>
              <a:ea typeface="微軟正黑體" pitchFamily="34" charset="-120"/>
            </a:endParaRPr>
          </a:p>
          <a:p>
            <a:pPr>
              <a:spcAft>
                <a:spcPts val="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預收租金                 </a:t>
            </a:r>
            <a:r>
              <a:rPr lang="en-US" altLang="zh-TW" sz="2400" b="1" dirty="0" smtClean="0">
                <a:latin typeface="微軟正黑體" pitchFamily="34" charset="-120"/>
                <a:ea typeface="微軟正黑體" pitchFamily="34" charset="-120"/>
              </a:rPr>
              <a:t>80,000</a:t>
            </a:r>
            <a:endParaRPr lang="zh-TW" altLang="en-US" sz="2400" b="1" dirty="0">
              <a:latin typeface="微軟正黑體" pitchFamily="34" charset="-120"/>
              <a:ea typeface="微軟正黑體" pitchFamily="34" charset="-120"/>
            </a:endParaRPr>
          </a:p>
        </p:txBody>
      </p:sp>
      <p:cxnSp>
        <p:nvCxnSpPr>
          <p:cNvPr id="72" name="肘形接點 71"/>
          <p:cNvCxnSpPr/>
          <p:nvPr/>
        </p:nvCxnSpPr>
        <p:spPr>
          <a:xfrm>
            <a:off x="4355976" y="4112013"/>
            <a:ext cx="2455809" cy="87503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3" t="38685" r="88768" b="55657"/>
          <a:stretch/>
        </p:blipFill>
        <p:spPr bwMode="auto">
          <a:xfrm>
            <a:off x="22718" y="566124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 name="群組 74"/>
          <p:cNvGrpSpPr/>
          <p:nvPr/>
        </p:nvGrpSpPr>
        <p:grpSpPr>
          <a:xfrm>
            <a:off x="4627398" y="2879063"/>
            <a:ext cx="4284836" cy="862569"/>
            <a:chOff x="4679652" y="2852936"/>
            <a:chExt cx="4284836" cy="862569"/>
          </a:xfrm>
        </p:grpSpPr>
        <p:cxnSp>
          <p:nvCxnSpPr>
            <p:cNvPr id="76" name="直線接點 75"/>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8964488" y="2852936"/>
              <a:ext cx="0" cy="862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a:endCxn id="61" idx="3"/>
            </p:cNvCxnSpPr>
            <p:nvPr/>
          </p:nvCxnSpPr>
          <p:spPr>
            <a:xfrm flipH="1">
              <a:off x="8794344" y="3715505"/>
              <a:ext cx="17014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79" name="物件 78"/>
          <p:cNvGraphicFramePr>
            <a:graphicFrameLocks noChangeAspect="1"/>
          </p:cNvGraphicFramePr>
          <p:nvPr>
            <p:extLst>
              <p:ext uri="{D42A27DB-BD31-4B8C-83A1-F6EECF244321}">
                <p14:modId xmlns:p14="http://schemas.microsoft.com/office/powerpoint/2010/main" val="2544345125"/>
              </p:ext>
            </p:extLst>
          </p:nvPr>
        </p:nvGraphicFramePr>
        <p:xfrm>
          <a:off x="471488" y="5092700"/>
          <a:ext cx="2281237" cy="568325"/>
        </p:xfrm>
        <a:graphic>
          <a:graphicData uri="http://schemas.openxmlformats.org/presentationml/2006/ole">
            <mc:AlternateContent xmlns:mc="http://schemas.openxmlformats.org/markup-compatibility/2006">
              <mc:Choice xmlns:v="urn:schemas-microsoft-com:vml" Requires="v">
                <p:oleObj spid="_x0000_s10292" name="Equation" r:id="rId5" imgW="1485720" imgH="368280" progId="Equation.DSMT4">
                  <p:embed/>
                </p:oleObj>
              </mc:Choice>
              <mc:Fallback>
                <p:oleObj name="Equation" r:id="rId5" imgW="1485720" imgH="368280" progId="Equation.DSMT4">
                  <p:embed/>
                  <p:pic>
                    <p:nvPicPr>
                      <p:cNvPr id="0" name=""/>
                      <p:cNvPicPr>
                        <a:picLocks noChangeAspect="1" noChangeArrowheads="1"/>
                      </p:cNvPicPr>
                      <p:nvPr/>
                    </p:nvPicPr>
                    <p:blipFill>
                      <a:blip r:embed="rId6"/>
                      <a:srcRect/>
                      <a:stretch>
                        <a:fillRect/>
                      </a:stretch>
                    </p:blipFill>
                    <p:spPr bwMode="auto">
                      <a:xfrm>
                        <a:off x="471488" y="5092700"/>
                        <a:ext cx="2281237" cy="568325"/>
                      </a:xfrm>
                      <a:prstGeom prst="rect">
                        <a:avLst/>
                      </a:prstGeom>
                      <a:noFill/>
                    </p:spPr>
                  </p:pic>
                </p:oleObj>
              </mc:Fallback>
            </mc:AlternateContent>
          </a:graphicData>
        </a:graphic>
      </p:graphicFrame>
      <p:sp>
        <p:nvSpPr>
          <p:cNvPr id="80" name="矩形 79"/>
          <p:cNvSpPr/>
          <p:nvPr/>
        </p:nvSpPr>
        <p:spPr>
          <a:xfrm>
            <a:off x="6751259" y="3520667"/>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11/1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a:latin typeface="微軟正黑體" pitchFamily="34" charset="-120"/>
                <a:ea typeface="微軟正黑體" pitchFamily="34" charset="-120"/>
                <a:cs typeface="細明體" panose="02020509000000000000" pitchFamily="49" charset="-120"/>
              </a:rPr>
              <a:t>$120,000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1" name="矩形 80"/>
          <p:cNvSpPr/>
          <p:nvPr/>
        </p:nvSpPr>
        <p:spPr>
          <a:xfrm>
            <a:off x="4847798" y="3528430"/>
            <a:ext cx="201529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$80,000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2" name="矩形 81"/>
          <p:cNvSpPr/>
          <p:nvPr/>
        </p:nvSpPr>
        <p:spPr>
          <a:xfrm>
            <a:off x="6768891" y="3962007"/>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$40,000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83" name="矩形 82"/>
          <p:cNvSpPr/>
          <p:nvPr/>
        </p:nvSpPr>
        <p:spPr>
          <a:xfrm>
            <a:off x="6714929" y="4769562"/>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$80,000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4" name="矩形 83"/>
          <p:cNvSpPr/>
          <p:nvPr/>
        </p:nvSpPr>
        <p:spPr>
          <a:xfrm>
            <a:off x="6741271" y="5213932"/>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$80,000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grpSp>
        <p:nvGrpSpPr>
          <p:cNvPr id="48" name="群組 5"/>
          <p:cNvGrpSpPr>
            <a:grpSpLocks/>
          </p:cNvGrpSpPr>
          <p:nvPr/>
        </p:nvGrpSpPr>
        <p:grpSpPr bwMode="auto">
          <a:xfrm>
            <a:off x="518991" y="4620292"/>
            <a:ext cx="3287713" cy="358775"/>
            <a:chOff x="1302235" y="4424952"/>
            <a:chExt cx="3287765" cy="358441"/>
          </a:xfrm>
        </p:grpSpPr>
        <p:sp>
          <p:nvSpPr>
            <p:cNvPr id="50" name="矩形 49"/>
            <p:cNvSpPr/>
            <p:nvPr/>
          </p:nvSpPr>
          <p:spPr>
            <a:xfrm>
              <a:off x="2394452" y="4494737"/>
              <a:ext cx="2193960" cy="288656"/>
            </a:xfrm>
            <a:prstGeom prst="rect">
              <a:avLst/>
            </a:prstGeom>
            <a:solidFill>
              <a:srgbClr val="FDEDD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51" name="矩形 50"/>
            <p:cNvSpPr/>
            <p:nvPr/>
          </p:nvSpPr>
          <p:spPr>
            <a:xfrm>
              <a:off x="1302235" y="4494737"/>
              <a:ext cx="1092217" cy="288656"/>
            </a:xfrm>
            <a:prstGeom prst="rect">
              <a:avLst/>
            </a:prstGeom>
            <a:solidFill>
              <a:srgbClr val="D5ECEB"/>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cxnSp>
          <p:nvCxnSpPr>
            <p:cNvPr id="52" name="直線接點 51"/>
            <p:cNvCxnSpPr/>
            <p:nvPr/>
          </p:nvCxnSpPr>
          <p:spPr>
            <a:xfrm>
              <a:off x="1302235" y="4424952"/>
              <a:ext cx="0" cy="144328"/>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2396040" y="4424952"/>
              <a:ext cx="0" cy="144328"/>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4590000" y="4424952"/>
              <a:ext cx="0" cy="144328"/>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49" name="文字方塊 10"/>
          <p:cNvSpPr txBox="1">
            <a:spLocks noChangeArrowheads="1"/>
          </p:cNvSpPr>
          <p:nvPr/>
        </p:nvSpPr>
        <p:spPr bwMode="auto">
          <a:xfrm>
            <a:off x="260229" y="4335313"/>
            <a:ext cx="3883025" cy="677863"/>
          </a:xfrm>
          <a:prstGeom prst="rect">
            <a:avLst/>
          </a:prstGeom>
          <a:noFill/>
          <a:ln w="9525">
            <a:noFill/>
            <a:miter lim="800000"/>
            <a:headEnd/>
            <a:tailEnd/>
          </a:ln>
        </p:spPr>
        <p:txBody>
          <a:bodyPr wrap="none">
            <a:spAutoFit/>
          </a:bodyPr>
          <a:lstStyle/>
          <a:p>
            <a:pPr>
              <a:spcAft>
                <a:spcPts val="600"/>
              </a:spcAft>
            </a:pPr>
            <a:r>
              <a:rPr lang="en-US" altLang="zh-TW" sz="1600" b="1" dirty="0">
                <a:latin typeface="微軟正黑體" pitchFamily="34" charset="-120"/>
                <a:ea typeface="微軟正黑體" pitchFamily="34" charset="-120"/>
              </a:rPr>
              <a:t>11/1</a:t>
            </a:r>
            <a:r>
              <a:rPr lang="zh-TW" altLang="en-US" sz="1600" b="1" dirty="0">
                <a:latin typeface="微軟正黑體" pitchFamily="34" charset="-120"/>
                <a:ea typeface="微軟正黑體" pitchFamily="34" charset="-120"/>
              </a:rPr>
              <a:t>           </a:t>
            </a:r>
            <a:r>
              <a:rPr lang="en-US" altLang="zh-TW" sz="1600" b="1" dirty="0">
                <a:latin typeface="微軟正黑體" pitchFamily="34" charset="-120"/>
                <a:ea typeface="微軟正黑體" pitchFamily="34" charset="-120"/>
              </a:rPr>
              <a:t>12/31</a:t>
            </a:r>
            <a:r>
              <a:rPr lang="zh-TW" altLang="en-US" sz="1600" b="1" dirty="0">
                <a:latin typeface="微軟正黑體" pitchFamily="34" charset="-120"/>
                <a:ea typeface="微軟正黑體" pitchFamily="34" charset="-120"/>
              </a:rPr>
              <a:t>                                </a:t>
            </a:r>
            <a:r>
              <a:rPr lang="en-US" altLang="zh-TW" sz="1600" b="1" dirty="0">
                <a:latin typeface="微軟正黑體" pitchFamily="34" charset="-120"/>
                <a:ea typeface="微軟正黑體" pitchFamily="34" charset="-120"/>
              </a:rPr>
              <a:t>4/30</a:t>
            </a:r>
          </a:p>
          <a:p>
            <a:pPr>
              <a:spcAft>
                <a:spcPts val="400"/>
              </a:spcAft>
            </a:pPr>
            <a:r>
              <a:rPr lang="zh-TW" altLang="en-US" sz="1700" b="1" dirty="0">
                <a:latin typeface="微軟正黑體" pitchFamily="34" charset="-120"/>
                <a:ea typeface="微軟正黑體" pitchFamily="34" charset="-120"/>
              </a:rPr>
              <a:t>                                 未實現</a:t>
            </a:r>
            <a:r>
              <a:rPr lang="en-US" altLang="zh-TW" sz="1700" b="1" dirty="0">
                <a:latin typeface="微軟正黑體" pitchFamily="34" charset="-120"/>
                <a:ea typeface="微軟正黑體" pitchFamily="34" charset="-120"/>
              </a:rPr>
              <a:t>$</a:t>
            </a:r>
            <a:r>
              <a:rPr lang="en-US" altLang="zh-TW" sz="1600" b="1" dirty="0">
                <a:latin typeface="微軟正黑體" pitchFamily="34" charset="-120"/>
                <a:ea typeface="微軟正黑體" pitchFamily="34" charset="-120"/>
              </a:rPr>
              <a:t>80,000</a:t>
            </a:r>
            <a:endParaRPr lang="zh-TW" altLang="en-US" sz="1600" b="1" dirty="0">
              <a:latin typeface="微軟正黑體" pitchFamily="34" charset="-120"/>
              <a:ea typeface="微軟正黑體" pitchFamily="34" charset="-120"/>
            </a:endParaRPr>
          </a:p>
        </p:txBody>
      </p:sp>
      <p:grpSp>
        <p:nvGrpSpPr>
          <p:cNvPr id="85" name="群組 84"/>
          <p:cNvGrpSpPr/>
          <p:nvPr/>
        </p:nvGrpSpPr>
        <p:grpSpPr>
          <a:xfrm>
            <a:off x="2143244" y="4116498"/>
            <a:ext cx="941314" cy="539535"/>
            <a:chOff x="4679652" y="2852936"/>
            <a:chExt cx="4284836" cy="862569"/>
          </a:xfrm>
        </p:grpSpPr>
        <p:cxnSp>
          <p:nvCxnSpPr>
            <p:cNvPr id="86" name="直線接點 85"/>
            <p:cNvCxnSpPr/>
            <p:nvPr/>
          </p:nvCxnSpPr>
          <p:spPr>
            <a:xfrm>
              <a:off x="4679652" y="2852936"/>
              <a:ext cx="4284836" cy="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8964488" y="2852936"/>
              <a:ext cx="0" cy="862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98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1000" fill="hold"/>
                                        <p:tgtEl>
                                          <p:spTgt spid="57"/>
                                        </p:tgtEl>
                                        <p:attrNameLst>
                                          <p:attrName>ppt_w</p:attrName>
                                        </p:attrNameLst>
                                      </p:cBhvr>
                                      <p:tavLst>
                                        <p:tav tm="0">
                                          <p:val>
                                            <p:strVal val="#ppt_w*0.70"/>
                                          </p:val>
                                        </p:tav>
                                        <p:tav tm="100000">
                                          <p:val>
                                            <p:strVal val="#ppt_w"/>
                                          </p:val>
                                        </p:tav>
                                      </p:tavLst>
                                    </p:anim>
                                    <p:anim calcmode="lin" valueType="num">
                                      <p:cBhvr>
                                        <p:cTn id="13" dur="1000" fill="hold"/>
                                        <p:tgtEl>
                                          <p:spTgt spid="57"/>
                                        </p:tgtEl>
                                        <p:attrNameLst>
                                          <p:attrName>ppt_h</p:attrName>
                                        </p:attrNameLst>
                                      </p:cBhvr>
                                      <p:tavLst>
                                        <p:tav tm="0">
                                          <p:val>
                                            <p:strVal val="#ppt_h"/>
                                          </p:val>
                                        </p:tav>
                                        <p:tav tm="100000">
                                          <p:val>
                                            <p:strVal val="#ppt_h"/>
                                          </p:val>
                                        </p:tav>
                                      </p:tavLst>
                                    </p:anim>
                                    <p:animEffect transition="in" filter="fade">
                                      <p:cBhvr>
                                        <p:cTn id="14" dur="10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10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childTnLst>
                                </p:cTn>
                              </p:par>
                              <p:par>
                                <p:cTn id="30" presetID="10" presetClass="entr" presetSubtype="0" fill="hold" nodeType="with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1000"/>
                                        <p:tgtEl>
                                          <p:spTgt spid="79"/>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1000"/>
                                        <p:tgtEl>
                                          <p:spTgt spid="49"/>
                                        </p:tgtEl>
                                      </p:cBhvr>
                                    </p:animEffect>
                                  </p:childTnLst>
                                </p:cTn>
                              </p:par>
                              <p:par>
                                <p:cTn id="39" presetID="22" presetClass="entr" presetSubtype="1"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wipe(up)">
                                      <p:cBhvr>
                                        <p:cTn id="41" dur="1000"/>
                                        <p:tgtEl>
                                          <p:spTgt spid="85"/>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1000" fill="hold"/>
                                        <p:tgtEl>
                                          <p:spTgt spid="60"/>
                                        </p:tgtEl>
                                        <p:attrNameLst>
                                          <p:attrName>ppt_w</p:attrName>
                                        </p:attrNameLst>
                                      </p:cBhvr>
                                      <p:tavLst>
                                        <p:tav tm="0">
                                          <p:val>
                                            <p:strVal val="#ppt_w*0.70"/>
                                          </p:val>
                                        </p:tav>
                                        <p:tav tm="100000">
                                          <p:val>
                                            <p:strVal val="#ppt_w"/>
                                          </p:val>
                                        </p:tav>
                                      </p:tavLst>
                                    </p:anim>
                                    <p:anim calcmode="lin" valueType="num">
                                      <p:cBhvr>
                                        <p:cTn id="47" dur="1000" fill="hold"/>
                                        <p:tgtEl>
                                          <p:spTgt spid="60"/>
                                        </p:tgtEl>
                                        <p:attrNameLst>
                                          <p:attrName>ppt_h</p:attrName>
                                        </p:attrNameLst>
                                      </p:cBhvr>
                                      <p:tavLst>
                                        <p:tav tm="0">
                                          <p:val>
                                            <p:strVal val="#ppt_h"/>
                                          </p:val>
                                        </p:tav>
                                        <p:tav tm="100000">
                                          <p:val>
                                            <p:strVal val="#ppt_h"/>
                                          </p:val>
                                        </p:tav>
                                      </p:tavLst>
                                    </p:anim>
                                    <p:animEffect transition="in" filter="fade">
                                      <p:cBhvr>
                                        <p:cTn id="48" dur="1000"/>
                                        <p:tgtEl>
                                          <p:spTgt spid="60"/>
                                        </p:tgtEl>
                                      </p:cBhvr>
                                    </p:animEffect>
                                  </p:childTnLst>
                                </p:cTn>
                              </p:par>
                              <p:par>
                                <p:cTn id="49" presetID="55"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p:cTn id="51" dur="1000" fill="hold"/>
                                        <p:tgtEl>
                                          <p:spTgt spid="61"/>
                                        </p:tgtEl>
                                        <p:attrNameLst>
                                          <p:attrName>ppt_w</p:attrName>
                                        </p:attrNameLst>
                                      </p:cBhvr>
                                      <p:tavLst>
                                        <p:tav tm="0">
                                          <p:val>
                                            <p:strVal val="#ppt_w*0.70"/>
                                          </p:val>
                                        </p:tav>
                                        <p:tav tm="100000">
                                          <p:val>
                                            <p:strVal val="#ppt_w"/>
                                          </p:val>
                                        </p:tav>
                                      </p:tavLst>
                                    </p:anim>
                                    <p:anim calcmode="lin" valueType="num">
                                      <p:cBhvr>
                                        <p:cTn id="52" dur="1000" fill="hold"/>
                                        <p:tgtEl>
                                          <p:spTgt spid="61"/>
                                        </p:tgtEl>
                                        <p:attrNameLst>
                                          <p:attrName>ppt_h</p:attrName>
                                        </p:attrNameLst>
                                      </p:cBhvr>
                                      <p:tavLst>
                                        <p:tav tm="0">
                                          <p:val>
                                            <p:strVal val="#ppt_h"/>
                                          </p:val>
                                        </p:tav>
                                        <p:tav tm="100000">
                                          <p:val>
                                            <p:strVal val="#ppt_h"/>
                                          </p:val>
                                        </p:tav>
                                      </p:tavLst>
                                    </p:anim>
                                    <p:animEffect transition="in" filter="fade">
                                      <p:cBhvr>
                                        <p:cTn id="53" dur="1000"/>
                                        <p:tgtEl>
                                          <p:spTgt spid="61"/>
                                        </p:tgtEl>
                                      </p:cBhvr>
                                    </p:animEffect>
                                  </p:childTnLst>
                                </p:cTn>
                              </p:par>
                              <p:par>
                                <p:cTn id="54" presetID="55"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p:cTn id="56" dur="1000" fill="hold"/>
                                        <p:tgtEl>
                                          <p:spTgt spid="62"/>
                                        </p:tgtEl>
                                        <p:attrNameLst>
                                          <p:attrName>ppt_w</p:attrName>
                                        </p:attrNameLst>
                                      </p:cBhvr>
                                      <p:tavLst>
                                        <p:tav tm="0">
                                          <p:val>
                                            <p:strVal val="#ppt_w*0.70"/>
                                          </p:val>
                                        </p:tav>
                                        <p:tav tm="100000">
                                          <p:val>
                                            <p:strVal val="#ppt_w"/>
                                          </p:val>
                                        </p:tav>
                                      </p:tavLst>
                                    </p:anim>
                                    <p:anim calcmode="lin" valueType="num">
                                      <p:cBhvr>
                                        <p:cTn id="57" dur="1000" fill="hold"/>
                                        <p:tgtEl>
                                          <p:spTgt spid="62"/>
                                        </p:tgtEl>
                                        <p:attrNameLst>
                                          <p:attrName>ppt_h</p:attrName>
                                        </p:attrNameLst>
                                      </p:cBhvr>
                                      <p:tavLst>
                                        <p:tav tm="0">
                                          <p:val>
                                            <p:strVal val="#ppt_h"/>
                                          </p:val>
                                        </p:tav>
                                        <p:tav tm="100000">
                                          <p:val>
                                            <p:strVal val="#ppt_h"/>
                                          </p:val>
                                        </p:tav>
                                      </p:tavLst>
                                    </p:anim>
                                    <p:animEffect transition="in" filter="fade">
                                      <p:cBhvr>
                                        <p:cTn id="58" dur="1000"/>
                                        <p:tgtEl>
                                          <p:spTgt spid="6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wipe(up)">
                                      <p:cBhvr>
                                        <p:cTn id="63" dur="1000"/>
                                        <p:tgtEl>
                                          <p:spTgt spid="7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ipe(up)">
                                      <p:cBhvr>
                                        <p:cTn id="68" dur="1000"/>
                                        <p:tgtEl>
                                          <p:spTgt spid="8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left)">
                                      <p:cBhvr>
                                        <p:cTn id="73" dur="1000"/>
                                        <p:tgtEl>
                                          <p:spTgt spid="6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wipe(left)">
                                      <p:cBhvr>
                                        <p:cTn id="78" dur="1000"/>
                                        <p:tgtEl>
                                          <p:spTgt spid="8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left)">
                                      <p:cBhvr>
                                        <p:cTn id="83" dur="1000"/>
                                        <p:tgtEl>
                                          <p:spTgt spid="8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wipe(left)">
                                      <p:cBhvr>
                                        <p:cTn id="88" dur="1000"/>
                                        <p:tgtEl>
                                          <p:spTgt spid="7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wipe(left)">
                                      <p:cBhvr>
                                        <p:cTn id="93" dur="1000"/>
                                        <p:tgtEl>
                                          <p:spTgt spid="8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wipe(left)">
                                      <p:cBhvr>
                                        <p:cTn id="98" dur="1000"/>
                                        <p:tgtEl>
                                          <p:spTgt spid="8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wipe(left)">
                                      <p:cBhvr>
                                        <p:cTn id="103" dur="1000"/>
                                        <p:tgtEl>
                                          <p:spTgt spid="7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wipe(left)">
                                      <p:cBhvr>
                                        <p:cTn id="106"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8" grpId="0"/>
      <p:bldP spid="59" grpId="0"/>
      <p:bldP spid="60" grpId="0"/>
      <p:bldP spid="64" grpId="0" animBg="1"/>
      <p:bldP spid="65" grpId="0"/>
      <p:bldP spid="80" grpId="0"/>
      <p:bldP spid="81" grpId="0"/>
      <p:bldP spid="82" grpId="0"/>
      <p:bldP spid="83" grpId="0"/>
      <p:bldP spid="84" grpId="0"/>
      <p:bldP spid="4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04048" y="5157192"/>
            <a:ext cx="3096344"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1475656" y="341784"/>
            <a:ext cx="864096" cy="1143000"/>
          </a:xfrm>
        </p:spPr>
        <p:txBody>
          <a:bodyPr anchor="t"/>
          <a:lstStyle/>
          <a:p>
            <a:pPr algn="l"/>
            <a:r>
              <a:rPr lang="en-US" altLang="zh-TW" dirty="0" smtClean="0"/>
              <a:t>10</a:t>
            </a:r>
            <a:endParaRPr lang="zh-TW" altLang="en-US" dirty="0"/>
          </a:p>
        </p:txBody>
      </p:sp>
      <p:sp>
        <p:nvSpPr>
          <p:cNvPr id="4" name="內容版面配置區 3"/>
          <p:cNvSpPr>
            <a:spLocks noGrp="1"/>
          </p:cNvSpPr>
          <p:nvPr>
            <p:ph sz="quarter" idx="11"/>
          </p:nvPr>
        </p:nvSpPr>
        <p:spPr/>
        <p:txBody>
          <a:bodyPr/>
          <a:lstStyle/>
          <a:p>
            <a:r>
              <a:rPr lang="en-US" altLang="zh-TW" dirty="0" smtClean="0"/>
              <a:t>241</a:t>
            </a:r>
            <a:endParaRPr lang="zh-TW" altLang="en-US" dirty="0"/>
          </a:p>
        </p:txBody>
      </p:sp>
      <p:sp>
        <p:nvSpPr>
          <p:cNvPr id="16" name="文字方塊 5"/>
          <p:cNvSpPr txBox="1">
            <a:spLocks noChangeArrowheads="1"/>
          </p:cNvSpPr>
          <p:nvPr/>
        </p:nvSpPr>
        <p:spPr bwMode="auto">
          <a:xfrm>
            <a:off x="683568" y="836712"/>
            <a:ext cx="8280920" cy="523220"/>
          </a:xfrm>
          <a:prstGeom prst="rect">
            <a:avLst/>
          </a:prstGeom>
          <a:noFill/>
          <a:ln w="9525">
            <a:noFill/>
            <a:miter lim="800000"/>
            <a:headEnd/>
            <a:tailEnd/>
          </a:ln>
        </p:spPr>
        <p:txBody>
          <a:bodyPr wrap="square">
            <a:spAutoFit/>
          </a:bodyPr>
          <a:lstStyle/>
          <a:p>
            <a:pPr eaLnBrk="1" hangingPunct="1">
              <a:spcBef>
                <a:spcPts val="1200"/>
              </a:spcBef>
              <a:defRPr/>
            </a:pPr>
            <a:r>
              <a:rPr lang="zh-TW" altLang="en-US" sz="2800" b="1" dirty="0">
                <a:latin typeface="微軟正黑體" pitchFamily="34" charset="-120"/>
                <a:ea typeface="微軟正黑體" pitchFamily="34" charset="-120"/>
              </a:rPr>
              <a:t>茲將上列二種會計基礎之記帳方法，列表比較如下：</a:t>
            </a:r>
            <a:endParaRPr lang="en-US" altLang="zh-TW" sz="2800" b="1" dirty="0">
              <a:solidFill>
                <a:schemeClr val="tx2"/>
              </a:solidFill>
              <a:latin typeface="微軟正黑體" pitchFamily="34" charset="-120"/>
              <a:ea typeface="微軟正黑體"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1440177515"/>
              </p:ext>
            </p:extLst>
          </p:nvPr>
        </p:nvGraphicFramePr>
        <p:xfrm>
          <a:off x="12576" y="1419984"/>
          <a:ext cx="9131424" cy="3881224"/>
        </p:xfrm>
        <a:graphic>
          <a:graphicData uri="http://schemas.openxmlformats.org/drawingml/2006/table">
            <a:tbl>
              <a:tblPr firstRow="1" bandRow="1">
                <a:tableStyleId>{5C22544A-7EE6-4342-B048-85BDC9FD1C3A}</a:tableStyleId>
              </a:tblPr>
              <a:tblGrid>
                <a:gridCol w="959024"/>
                <a:gridCol w="2736304"/>
                <a:gridCol w="2736304"/>
                <a:gridCol w="2699792"/>
              </a:tblGrid>
              <a:tr h="280824">
                <a:tc rowSpan="2">
                  <a:txBody>
                    <a:bodyPr/>
                    <a:lstStyle/>
                    <a:p>
                      <a:pPr algn="ct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rowSpan="2">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現金收付基礎</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gridSpan="2">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權責發生基礎</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hMerge="1">
                  <a:txBody>
                    <a:bodyPr/>
                    <a:lstStyle/>
                    <a:p>
                      <a:endParaRPr lang="zh-TW" altLang="en-US" dirty="0"/>
                    </a:p>
                  </a:txBody>
                  <a:tcPr/>
                </a:tc>
              </a:tr>
              <a:tr h="244624">
                <a:tc vMerge="1">
                  <a:txBody>
                    <a:bodyPr/>
                    <a:lstStyle/>
                    <a:p>
                      <a:endParaRPr lang="zh-TW" altLang="en-US" dirty="0"/>
                    </a:p>
                  </a:txBody>
                  <a:tcPr/>
                </a:tc>
                <a:tc vMerge="1">
                  <a:txBody>
                    <a:bodyPr/>
                    <a:lstStyle/>
                    <a:p>
                      <a:endParaRPr lang="zh-TW" altLang="en-US" dirty="0"/>
                    </a:p>
                  </a:txBody>
                  <a:tcPr/>
                </a:tc>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先實後虛法</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先虛後實法</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r>
              <a:tr h="712480">
                <a:tc>
                  <a:txBody>
                    <a:bodyPr/>
                    <a:lstStyle/>
                    <a:p>
                      <a:pPr algn="ctr"/>
                      <a:r>
                        <a:rPr kumimoji="1" lang="en-US" altLang="zh-TW" sz="2000" b="1" kern="1200" dirty="0" smtClean="0">
                          <a:solidFill>
                            <a:schemeClr val="tx1"/>
                          </a:solidFill>
                          <a:latin typeface="微軟正黑體" pitchFamily="34" charset="-120"/>
                          <a:ea typeface="微軟正黑體" pitchFamily="34" charset="-120"/>
                          <a:cs typeface="+mn-cs"/>
                        </a:rPr>
                        <a:t>11/1</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720080">
                <a:tc>
                  <a:txBody>
                    <a:bodyPr/>
                    <a:lstStyle/>
                    <a:p>
                      <a:pPr algn="ctr"/>
                      <a:r>
                        <a:rPr kumimoji="1" lang="en-US" altLang="zh-TW" sz="2000" b="1" kern="1200" dirty="0" smtClean="0">
                          <a:solidFill>
                            <a:schemeClr val="tx1"/>
                          </a:solidFill>
                          <a:latin typeface="微軟正黑體" pitchFamily="34" charset="-120"/>
                          <a:ea typeface="微軟正黑體" pitchFamily="34" charset="-120"/>
                          <a:cs typeface="+mn-cs"/>
                        </a:rPr>
                        <a:t>12/31</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622868">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過帳後各帳戶餘額</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650344">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結　果</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pPr algn="l"/>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pPr algn="l"/>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bl>
          </a:graphicData>
        </a:graphic>
      </p:graphicFrame>
      <p:sp>
        <p:nvSpPr>
          <p:cNvPr id="8" name="向右箭號 7"/>
          <p:cNvSpPr/>
          <p:nvPr/>
        </p:nvSpPr>
        <p:spPr>
          <a:xfrm rot="5400000">
            <a:off x="6426206" y="5607242"/>
            <a:ext cx="324036"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309498" y="5919663"/>
            <a:ext cx="2646878" cy="461665"/>
          </a:xfrm>
          <a:prstGeom prst="rect">
            <a:avLst/>
          </a:prstGeom>
        </p:spPr>
        <p:txBody>
          <a:bodyPr wrap="none">
            <a:spAutoFit/>
          </a:bodyPr>
          <a:lstStyle/>
          <a:p>
            <a:r>
              <a:rPr lang="zh-TW" altLang="en-US" sz="2400" b="1" dirty="0" smtClean="0">
                <a:solidFill>
                  <a:srgbClr val="FF0000"/>
                </a:solidFill>
                <a:latin typeface="微軟正黑體" panose="020B0604030504040204" pitchFamily="34" charset="-120"/>
                <a:ea typeface="微軟正黑體" panose="020B0604030504040204" pitchFamily="34" charset="-120"/>
              </a:rPr>
              <a:t>兩種方法結果相同</a:t>
            </a:r>
            <a:endParaRPr lang="zh-TW" altLang="en-US" sz="2400" b="1" dirty="0">
              <a:solidFill>
                <a:srgbClr val="FF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899592" y="2238149"/>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現　　金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120,000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租金</a:t>
            </a:r>
            <a:r>
              <a:rPr lang="zh-TW" altLang="en-US" sz="2000" b="1" dirty="0" smtClean="0">
                <a:latin typeface="微軟正黑體" pitchFamily="34" charset="-120"/>
                <a:ea typeface="微軟正黑體" pitchFamily="34" charset="-120"/>
              </a:rPr>
              <a:t>收入   </a:t>
            </a:r>
            <a:r>
              <a:rPr lang="en-US" altLang="zh-TW" sz="2000" b="1" dirty="0" smtClean="0">
                <a:latin typeface="微軟正黑體" pitchFamily="34" charset="-120"/>
                <a:ea typeface="微軟正黑體" pitchFamily="34" charset="-120"/>
              </a:rPr>
              <a:t>120,000</a:t>
            </a:r>
            <a:endParaRPr lang="zh-TW" altLang="en-US" sz="2000" b="1" dirty="0">
              <a:latin typeface="微軟正黑體" pitchFamily="34" charset="-120"/>
              <a:ea typeface="微軟正黑體" pitchFamily="34" charset="-120"/>
            </a:endParaRPr>
          </a:p>
        </p:txBody>
      </p:sp>
      <p:sp>
        <p:nvSpPr>
          <p:cNvPr id="10" name="矩形 9"/>
          <p:cNvSpPr/>
          <p:nvPr/>
        </p:nvSpPr>
        <p:spPr>
          <a:xfrm>
            <a:off x="899592" y="3045169"/>
            <a:ext cx="2880320" cy="400110"/>
          </a:xfrm>
          <a:prstGeom prst="rect">
            <a:avLst/>
          </a:prstGeom>
        </p:spPr>
        <p:txBody>
          <a:bodyPr wrap="square">
            <a:spAutoFit/>
          </a:bodyPr>
          <a:lstStyle/>
          <a:p>
            <a:pPr algn="ctr"/>
            <a:r>
              <a:rPr lang="zh-TW" altLang="en-US" sz="2000" b="1" dirty="0">
                <a:latin typeface="微軟正黑體" pitchFamily="34" charset="-120"/>
                <a:ea typeface="微軟正黑體" pitchFamily="34" charset="-120"/>
              </a:rPr>
              <a:t>不作調整</a:t>
            </a:r>
          </a:p>
        </p:txBody>
      </p:sp>
      <p:sp>
        <p:nvSpPr>
          <p:cNvPr id="11" name="矩形 10"/>
          <p:cNvSpPr/>
          <p:nvPr/>
        </p:nvSpPr>
        <p:spPr>
          <a:xfrm>
            <a:off x="917010" y="3933056"/>
            <a:ext cx="2880320" cy="400110"/>
          </a:xfrm>
          <a:prstGeom prst="rect">
            <a:avLst/>
          </a:prstGeom>
        </p:spPr>
        <p:txBody>
          <a:bodyPr wrap="square">
            <a:spAutoFit/>
          </a:bodyPr>
          <a:lstStyle/>
          <a:p>
            <a:r>
              <a:rPr lang="zh-TW" altLang="en-US" sz="2000" b="1" dirty="0">
                <a:latin typeface="微軟正黑體" pitchFamily="34" charset="-120"/>
                <a:ea typeface="微軟正黑體" pitchFamily="34" charset="-120"/>
              </a:rPr>
              <a:t>租金收入</a:t>
            </a:r>
            <a:r>
              <a:rPr lang="en-US" altLang="zh-TW" sz="2000" b="1" dirty="0">
                <a:latin typeface="微軟正黑體" pitchFamily="34" charset="-120"/>
                <a:ea typeface="微軟正黑體" pitchFamily="34" charset="-120"/>
              </a:rPr>
              <a:t>$120,000</a:t>
            </a:r>
            <a:endParaRPr lang="zh-TW" altLang="en-US" sz="2000" b="1" dirty="0">
              <a:latin typeface="微軟正黑體" pitchFamily="34" charset="-120"/>
              <a:ea typeface="微軟正黑體" pitchFamily="34" charset="-120"/>
            </a:endParaRPr>
          </a:p>
        </p:txBody>
      </p:sp>
      <p:sp>
        <p:nvSpPr>
          <p:cNvPr id="12" name="矩形 11"/>
          <p:cNvSpPr/>
          <p:nvPr/>
        </p:nvSpPr>
        <p:spPr>
          <a:xfrm>
            <a:off x="899592" y="4628158"/>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與實際不符</a:t>
            </a:r>
          </a:p>
          <a:p>
            <a:r>
              <a:rPr lang="zh-TW" altLang="en-US" sz="2000" b="1" dirty="0">
                <a:latin typeface="微軟正黑體" pitchFamily="34" charset="-120"/>
                <a:ea typeface="微軟正黑體" pitchFamily="34" charset="-120"/>
              </a:rPr>
              <a:t>無法計算正確損益</a:t>
            </a:r>
          </a:p>
        </p:txBody>
      </p:sp>
      <p:sp>
        <p:nvSpPr>
          <p:cNvPr id="13" name="矩形 12"/>
          <p:cNvSpPr/>
          <p:nvPr/>
        </p:nvSpPr>
        <p:spPr>
          <a:xfrm>
            <a:off x="3635896" y="2230991"/>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現　　金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120,000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預收</a:t>
            </a:r>
            <a:r>
              <a:rPr lang="zh-TW" altLang="en-US" sz="2000" b="1" dirty="0" smtClean="0">
                <a:latin typeface="微軟正黑體" pitchFamily="34" charset="-120"/>
                <a:ea typeface="微軟正黑體" pitchFamily="34" charset="-120"/>
              </a:rPr>
              <a:t>租金   </a:t>
            </a:r>
            <a:r>
              <a:rPr lang="en-US" altLang="zh-TW" sz="2000" b="1" dirty="0" smtClean="0">
                <a:latin typeface="微軟正黑體" pitchFamily="34" charset="-120"/>
                <a:ea typeface="微軟正黑體" pitchFamily="34" charset="-120"/>
              </a:rPr>
              <a:t>120,000</a:t>
            </a:r>
            <a:endParaRPr lang="zh-TW" altLang="en-US" sz="2000" b="1" dirty="0">
              <a:latin typeface="微軟正黑體" pitchFamily="34" charset="-120"/>
              <a:ea typeface="微軟正黑體" pitchFamily="34" charset="-120"/>
            </a:endParaRPr>
          </a:p>
        </p:txBody>
      </p:sp>
      <p:sp>
        <p:nvSpPr>
          <p:cNvPr id="14" name="矩形 13"/>
          <p:cNvSpPr/>
          <p:nvPr/>
        </p:nvSpPr>
        <p:spPr>
          <a:xfrm>
            <a:off x="3635896" y="2933653"/>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預收租金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40,000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租金收入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40,000</a:t>
            </a:r>
            <a:endParaRPr lang="zh-TW" altLang="en-US" sz="2000" b="1" dirty="0">
              <a:latin typeface="微軟正黑體" pitchFamily="34" charset="-120"/>
              <a:ea typeface="微軟正黑體" pitchFamily="34" charset="-120"/>
            </a:endParaRPr>
          </a:p>
        </p:txBody>
      </p:sp>
      <p:sp>
        <p:nvSpPr>
          <p:cNvPr id="15" name="矩形 14"/>
          <p:cNvSpPr/>
          <p:nvPr/>
        </p:nvSpPr>
        <p:spPr>
          <a:xfrm>
            <a:off x="3635896" y="3769286"/>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租金收入　  </a:t>
            </a:r>
            <a:r>
              <a:rPr lang="en-US" altLang="zh-TW" sz="2000" b="1" dirty="0">
                <a:latin typeface="微軟正黑體" pitchFamily="34" charset="-120"/>
                <a:ea typeface="微軟正黑體" pitchFamily="34" charset="-120"/>
              </a:rPr>
              <a:t>$40,000</a:t>
            </a:r>
          </a:p>
          <a:p>
            <a:r>
              <a:rPr lang="zh-TW" altLang="en-US" sz="2000" b="1" dirty="0">
                <a:latin typeface="微軟正黑體" pitchFamily="34" charset="-120"/>
                <a:ea typeface="微軟正黑體" pitchFamily="34" charset="-120"/>
              </a:rPr>
              <a:t>預收租金　  </a:t>
            </a:r>
            <a:r>
              <a:rPr lang="en-US" altLang="zh-TW" sz="2000" b="1" dirty="0">
                <a:latin typeface="微軟正黑體" pitchFamily="34" charset="-120"/>
                <a:ea typeface="微軟正黑體" pitchFamily="34" charset="-120"/>
              </a:rPr>
              <a:t>$80,000</a:t>
            </a:r>
            <a:endParaRPr lang="zh-TW" altLang="en-US" sz="2000" b="1" dirty="0">
              <a:latin typeface="微軟正黑體" pitchFamily="34" charset="-120"/>
              <a:ea typeface="微軟正黑體" pitchFamily="34" charset="-120"/>
            </a:endParaRPr>
          </a:p>
        </p:txBody>
      </p:sp>
      <p:sp>
        <p:nvSpPr>
          <p:cNvPr id="17" name="矩形 16"/>
          <p:cNvSpPr/>
          <p:nvPr/>
        </p:nvSpPr>
        <p:spPr>
          <a:xfrm>
            <a:off x="3635896" y="4776836"/>
            <a:ext cx="2880320" cy="400110"/>
          </a:xfrm>
          <a:prstGeom prst="rect">
            <a:avLst/>
          </a:prstGeom>
        </p:spPr>
        <p:txBody>
          <a:bodyPr wrap="square">
            <a:spAutoFit/>
          </a:bodyPr>
          <a:lstStyle/>
          <a:p>
            <a:r>
              <a:rPr lang="zh-TW" altLang="en-US" sz="2000" b="1" dirty="0">
                <a:latin typeface="微軟正黑體" pitchFamily="34" charset="-120"/>
                <a:ea typeface="微軟正黑體" pitchFamily="34" charset="-120"/>
              </a:rPr>
              <a:t>可計算正確損益</a:t>
            </a:r>
          </a:p>
        </p:txBody>
      </p:sp>
      <p:sp>
        <p:nvSpPr>
          <p:cNvPr id="18" name="矩形 17"/>
          <p:cNvSpPr/>
          <p:nvPr/>
        </p:nvSpPr>
        <p:spPr>
          <a:xfrm>
            <a:off x="6372200" y="2233327"/>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現　　</a:t>
            </a:r>
            <a:r>
              <a:rPr lang="zh-TW" altLang="en-US" sz="2000" b="1" dirty="0" smtClean="0">
                <a:latin typeface="微軟正黑體" pitchFamily="34" charset="-120"/>
                <a:ea typeface="微軟正黑體" pitchFamily="34" charset="-120"/>
              </a:rPr>
              <a:t>金    </a:t>
            </a:r>
            <a:r>
              <a:rPr lang="en-US" altLang="zh-TW" sz="2000" b="1" dirty="0" smtClean="0">
                <a:latin typeface="微軟正黑體" pitchFamily="34" charset="-120"/>
                <a:ea typeface="微軟正黑體" pitchFamily="34" charset="-120"/>
              </a:rPr>
              <a:t>120,000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租金</a:t>
            </a:r>
            <a:r>
              <a:rPr lang="zh-TW" altLang="en-US" sz="2000" b="1" dirty="0" smtClean="0">
                <a:latin typeface="微軟正黑體" pitchFamily="34" charset="-120"/>
                <a:ea typeface="微軟正黑體" pitchFamily="34" charset="-120"/>
              </a:rPr>
              <a:t>收入  </a:t>
            </a:r>
            <a:r>
              <a:rPr lang="zh-TW" altLang="en-US" sz="1200" b="1" dirty="0" smtClean="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120,000</a:t>
            </a:r>
            <a:endParaRPr lang="zh-TW" altLang="en-US" sz="2000" b="1" dirty="0">
              <a:latin typeface="微軟正黑體" pitchFamily="34" charset="-120"/>
              <a:ea typeface="微軟正黑體" pitchFamily="34" charset="-120"/>
            </a:endParaRPr>
          </a:p>
        </p:txBody>
      </p:sp>
      <p:sp>
        <p:nvSpPr>
          <p:cNvPr id="19" name="矩形 18"/>
          <p:cNvSpPr/>
          <p:nvPr/>
        </p:nvSpPr>
        <p:spPr>
          <a:xfrm>
            <a:off x="6372200" y="2924944"/>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租金收入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80,000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預收租金 </a:t>
            </a:r>
            <a:r>
              <a:rPr lang="zh-TW" altLang="en-US" sz="2000" b="1" dirty="0" smtClean="0">
                <a:latin typeface="微軟正黑體" pitchFamily="34" charset="-120"/>
                <a:ea typeface="微軟正黑體" pitchFamily="34" charset="-120"/>
              </a:rPr>
              <a:t>      </a:t>
            </a:r>
            <a:r>
              <a:rPr lang="en-US" altLang="zh-TW" sz="2000" b="1" dirty="0">
                <a:latin typeface="微軟正黑體" pitchFamily="34" charset="-120"/>
                <a:ea typeface="微軟正黑體" pitchFamily="34" charset="-120"/>
              </a:rPr>
              <a:t>80,000</a:t>
            </a:r>
            <a:endParaRPr lang="zh-TW" altLang="en-US" sz="2000" b="1" dirty="0">
              <a:latin typeface="微軟正黑體" pitchFamily="34" charset="-120"/>
              <a:ea typeface="微軟正黑體" pitchFamily="34" charset="-120"/>
            </a:endParaRPr>
          </a:p>
        </p:txBody>
      </p:sp>
      <p:sp>
        <p:nvSpPr>
          <p:cNvPr id="20" name="矩形 19"/>
          <p:cNvSpPr/>
          <p:nvPr/>
        </p:nvSpPr>
        <p:spPr>
          <a:xfrm>
            <a:off x="6372200" y="3762913"/>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租金收入     </a:t>
            </a:r>
            <a:r>
              <a:rPr lang="en-US" altLang="zh-TW" sz="2000" b="1" dirty="0">
                <a:latin typeface="微軟正黑體" pitchFamily="34" charset="-120"/>
                <a:ea typeface="微軟正黑體" pitchFamily="34" charset="-120"/>
              </a:rPr>
              <a:t>$40,000</a:t>
            </a:r>
          </a:p>
          <a:p>
            <a:r>
              <a:rPr lang="zh-TW" altLang="en-US" sz="2000" b="1" dirty="0">
                <a:latin typeface="微軟正黑體" pitchFamily="34" charset="-120"/>
                <a:ea typeface="微軟正黑體" pitchFamily="34" charset="-120"/>
              </a:rPr>
              <a:t>預收租金　 </a:t>
            </a:r>
            <a:r>
              <a:rPr lang="en-US" altLang="zh-TW" sz="2000" b="1" dirty="0">
                <a:latin typeface="微軟正黑體" pitchFamily="34" charset="-120"/>
                <a:ea typeface="微軟正黑體" pitchFamily="34" charset="-120"/>
              </a:rPr>
              <a:t>$80,000</a:t>
            </a:r>
            <a:endParaRPr lang="zh-TW" altLang="en-US" sz="2000" b="1" dirty="0">
              <a:latin typeface="微軟正黑體" pitchFamily="34" charset="-120"/>
              <a:ea typeface="微軟正黑體" pitchFamily="34" charset="-120"/>
            </a:endParaRPr>
          </a:p>
        </p:txBody>
      </p:sp>
      <p:sp>
        <p:nvSpPr>
          <p:cNvPr id="21" name="矩形 20"/>
          <p:cNvSpPr/>
          <p:nvPr/>
        </p:nvSpPr>
        <p:spPr>
          <a:xfrm>
            <a:off x="6372200" y="4768689"/>
            <a:ext cx="2880320" cy="400110"/>
          </a:xfrm>
          <a:prstGeom prst="rect">
            <a:avLst/>
          </a:prstGeom>
        </p:spPr>
        <p:txBody>
          <a:bodyPr wrap="square">
            <a:spAutoFit/>
          </a:bodyPr>
          <a:lstStyle/>
          <a:p>
            <a:r>
              <a:rPr lang="zh-TW" altLang="en-US" sz="2000" b="1" dirty="0">
                <a:latin typeface="微軟正黑體" pitchFamily="34" charset="-120"/>
                <a:ea typeface="微軟正黑體" pitchFamily="34" charset="-120"/>
              </a:rPr>
              <a:t>可計算正確損益</a:t>
            </a:r>
          </a:p>
        </p:txBody>
      </p:sp>
    </p:spTree>
    <p:extLst>
      <p:ext uri="{BB962C8B-B14F-4D97-AF65-F5344CB8AC3E}">
        <p14:creationId xmlns:p14="http://schemas.microsoft.com/office/powerpoint/2010/main" val="57832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strVal val="#ppt_w*0.70"/>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strVal val="#ppt_w*0.70"/>
                                          </p:val>
                                        </p:tav>
                                        <p:tav tm="100000">
                                          <p:val>
                                            <p:strVal val="#ppt_w"/>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animEffect transition="in" filter="fade">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ppt_w</p:attrName>
                                        </p:attrNameLst>
                                      </p:cBhvr>
                                      <p:tavLst>
                                        <p:tav tm="0">
                                          <p:val>
                                            <p:strVal val="#ppt_w*0.70"/>
                                          </p:val>
                                        </p:tav>
                                        <p:tav tm="100000">
                                          <p:val>
                                            <p:strVal val="#ppt_w"/>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animEffect transition="in" filter="fade">
                                      <p:cBhvr>
                                        <p:cTn id="58" dur="1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strVal val="#ppt_w*0.70"/>
                                          </p:val>
                                        </p:tav>
                                        <p:tav tm="100000">
                                          <p:val>
                                            <p:strVal val="#ppt_w"/>
                                          </p:val>
                                        </p:tav>
                                      </p:tavLst>
                                    </p:anim>
                                    <p:anim calcmode="lin" valueType="num">
                                      <p:cBhvr>
                                        <p:cTn id="64" dur="1000" fill="hold"/>
                                        <p:tgtEl>
                                          <p:spTgt spid="15"/>
                                        </p:tgtEl>
                                        <p:attrNameLst>
                                          <p:attrName>ppt_h</p:attrName>
                                        </p:attrNameLst>
                                      </p:cBhvr>
                                      <p:tavLst>
                                        <p:tav tm="0">
                                          <p:val>
                                            <p:strVal val="#ppt_h"/>
                                          </p:val>
                                        </p:tav>
                                        <p:tav tm="100000">
                                          <p:val>
                                            <p:strVal val="#ppt_h"/>
                                          </p:val>
                                        </p:tav>
                                      </p:tavLst>
                                    </p:anim>
                                    <p:animEffect transition="in" filter="fade">
                                      <p:cBhvr>
                                        <p:cTn id="65" dur="10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strVal val="#ppt_w*0.70"/>
                                          </p:val>
                                        </p:tav>
                                        <p:tav tm="100000">
                                          <p:val>
                                            <p:strVal val="#ppt_w"/>
                                          </p:val>
                                        </p:tav>
                                      </p:tavLst>
                                    </p:anim>
                                    <p:anim calcmode="lin" valueType="num">
                                      <p:cBhvr>
                                        <p:cTn id="71" dur="1000" fill="hold"/>
                                        <p:tgtEl>
                                          <p:spTgt spid="17"/>
                                        </p:tgtEl>
                                        <p:attrNameLst>
                                          <p:attrName>ppt_h</p:attrName>
                                        </p:attrNameLst>
                                      </p:cBhvr>
                                      <p:tavLst>
                                        <p:tav tm="0">
                                          <p:val>
                                            <p:strVal val="#ppt_h"/>
                                          </p:val>
                                        </p:tav>
                                        <p:tav tm="100000">
                                          <p:val>
                                            <p:strVal val="#ppt_h"/>
                                          </p:val>
                                        </p:tav>
                                      </p:tavLst>
                                    </p:anim>
                                    <p:animEffect transition="in" filter="fade">
                                      <p:cBhvr>
                                        <p:cTn id="72" dur="10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1000" fill="hold"/>
                                        <p:tgtEl>
                                          <p:spTgt spid="18"/>
                                        </p:tgtEl>
                                        <p:attrNameLst>
                                          <p:attrName>ppt_w</p:attrName>
                                        </p:attrNameLst>
                                      </p:cBhvr>
                                      <p:tavLst>
                                        <p:tav tm="0">
                                          <p:val>
                                            <p:strVal val="#ppt_w*0.70"/>
                                          </p:val>
                                        </p:tav>
                                        <p:tav tm="100000">
                                          <p:val>
                                            <p:strVal val="#ppt_w"/>
                                          </p:val>
                                        </p:tav>
                                      </p:tavLst>
                                    </p:anim>
                                    <p:anim calcmode="lin" valueType="num">
                                      <p:cBhvr>
                                        <p:cTn id="78" dur="1000" fill="hold"/>
                                        <p:tgtEl>
                                          <p:spTgt spid="18"/>
                                        </p:tgtEl>
                                        <p:attrNameLst>
                                          <p:attrName>ppt_h</p:attrName>
                                        </p:attrNameLst>
                                      </p:cBhvr>
                                      <p:tavLst>
                                        <p:tav tm="0">
                                          <p:val>
                                            <p:strVal val="#ppt_h"/>
                                          </p:val>
                                        </p:tav>
                                        <p:tav tm="100000">
                                          <p:val>
                                            <p:strVal val="#ppt_h"/>
                                          </p:val>
                                        </p:tav>
                                      </p:tavLst>
                                    </p:anim>
                                    <p:animEffect transition="in" filter="fade">
                                      <p:cBhvr>
                                        <p:cTn id="79" dur="10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strVal val="#ppt_w*0.70"/>
                                          </p:val>
                                        </p:tav>
                                        <p:tav tm="100000">
                                          <p:val>
                                            <p:strVal val="#ppt_w"/>
                                          </p:val>
                                        </p:tav>
                                      </p:tavLst>
                                    </p:anim>
                                    <p:anim calcmode="lin" valueType="num">
                                      <p:cBhvr>
                                        <p:cTn id="85" dur="1000" fill="hold"/>
                                        <p:tgtEl>
                                          <p:spTgt spid="19"/>
                                        </p:tgtEl>
                                        <p:attrNameLst>
                                          <p:attrName>ppt_h</p:attrName>
                                        </p:attrNameLst>
                                      </p:cBhvr>
                                      <p:tavLst>
                                        <p:tav tm="0">
                                          <p:val>
                                            <p:strVal val="#ppt_h"/>
                                          </p:val>
                                        </p:tav>
                                        <p:tav tm="100000">
                                          <p:val>
                                            <p:strVal val="#ppt_h"/>
                                          </p:val>
                                        </p:tav>
                                      </p:tavLst>
                                    </p:anim>
                                    <p:animEffect transition="in" filter="fade">
                                      <p:cBhvr>
                                        <p:cTn id="86" dur="10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1000" fill="hold"/>
                                        <p:tgtEl>
                                          <p:spTgt spid="20"/>
                                        </p:tgtEl>
                                        <p:attrNameLst>
                                          <p:attrName>ppt_w</p:attrName>
                                        </p:attrNameLst>
                                      </p:cBhvr>
                                      <p:tavLst>
                                        <p:tav tm="0">
                                          <p:val>
                                            <p:strVal val="#ppt_w*0.70"/>
                                          </p:val>
                                        </p:tav>
                                        <p:tav tm="100000">
                                          <p:val>
                                            <p:strVal val="#ppt_w"/>
                                          </p:val>
                                        </p:tav>
                                      </p:tavLst>
                                    </p:anim>
                                    <p:anim calcmode="lin" valueType="num">
                                      <p:cBhvr>
                                        <p:cTn id="92" dur="1000" fill="hold"/>
                                        <p:tgtEl>
                                          <p:spTgt spid="20"/>
                                        </p:tgtEl>
                                        <p:attrNameLst>
                                          <p:attrName>ppt_h</p:attrName>
                                        </p:attrNameLst>
                                      </p:cBhvr>
                                      <p:tavLst>
                                        <p:tav tm="0">
                                          <p:val>
                                            <p:strVal val="#ppt_h"/>
                                          </p:val>
                                        </p:tav>
                                        <p:tav tm="100000">
                                          <p:val>
                                            <p:strVal val="#ppt_h"/>
                                          </p:val>
                                        </p:tav>
                                      </p:tavLst>
                                    </p:anim>
                                    <p:animEffect transition="in" filter="fade">
                                      <p:cBhvr>
                                        <p:cTn id="93" dur="1000"/>
                                        <p:tgtEl>
                                          <p:spTgt spid="20"/>
                                        </p:tgtEl>
                                      </p:cBhvr>
                                    </p:animEffec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p:cTn id="98" dur="1000" fill="hold"/>
                                        <p:tgtEl>
                                          <p:spTgt spid="21"/>
                                        </p:tgtEl>
                                        <p:attrNameLst>
                                          <p:attrName>ppt_w</p:attrName>
                                        </p:attrNameLst>
                                      </p:cBhvr>
                                      <p:tavLst>
                                        <p:tav tm="0">
                                          <p:val>
                                            <p:strVal val="#ppt_w*0.70"/>
                                          </p:val>
                                        </p:tav>
                                        <p:tav tm="100000">
                                          <p:val>
                                            <p:strVal val="#ppt_w"/>
                                          </p:val>
                                        </p:tav>
                                      </p:tavLst>
                                    </p:anim>
                                    <p:anim calcmode="lin" valueType="num">
                                      <p:cBhvr>
                                        <p:cTn id="99" dur="1000" fill="hold"/>
                                        <p:tgtEl>
                                          <p:spTgt spid="21"/>
                                        </p:tgtEl>
                                        <p:attrNameLst>
                                          <p:attrName>ppt_h</p:attrName>
                                        </p:attrNameLst>
                                      </p:cBhvr>
                                      <p:tavLst>
                                        <p:tav tm="0">
                                          <p:val>
                                            <p:strVal val="#ppt_h"/>
                                          </p:val>
                                        </p:tav>
                                        <p:tav tm="100000">
                                          <p:val>
                                            <p:strVal val="#ppt_h"/>
                                          </p:val>
                                        </p:tav>
                                      </p:tavLst>
                                    </p:anim>
                                    <p:animEffect transition="in" filter="fade">
                                      <p:cBhvr>
                                        <p:cTn id="100" dur="10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Effect transition="in" filter="wipe(up)">
                                      <p:cBhvr>
                                        <p:cTn id="105" dur="1000"/>
                                        <p:tgtEl>
                                          <p:spTgt spid="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wipe(up)">
                                      <p:cBhvr>
                                        <p:cTn id="108" dur="1000"/>
                                        <p:tgtEl>
                                          <p:spTgt spid="8"/>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8" grpId="0" animBg="1"/>
      <p:bldP spid="9" grpId="0"/>
      <p:bldP spid="5" grpId="0"/>
      <p:bldP spid="10" grpId="0"/>
      <p:bldP spid="11" grpId="0"/>
      <p:bldP spid="12" grpId="0"/>
      <p:bldP spid="13" grpId="0"/>
      <p:bldP spid="14" grpId="0"/>
      <p:bldP spid="15" grpId="0"/>
      <p:bldP spid="17" grpId="0"/>
      <p:bldP spid="18" grpId="0"/>
      <p:bldP spid="19"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241</a:t>
            </a:r>
            <a:endParaRPr lang="zh-TW" altLang="en-US" dirty="0"/>
          </a:p>
        </p:txBody>
      </p:sp>
      <p:sp>
        <p:nvSpPr>
          <p:cNvPr id="3" name="文字版面配置區 2"/>
          <p:cNvSpPr>
            <a:spLocks noGrp="1"/>
          </p:cNvSpPr>
          <p:nvPr>
            <p:ph type="body" sz="quarter" idx="10"/>
          </p:nvPr>
        </p:nvSpPr>
        <p:spPr/>
        <p:txBody>
          <a:bodyPr/>
          <a:lstStyle/>
          <a:p>
            <a:r>
              <a:rPr lang="zh-TW" altLang="en-US" dirty="0"/>
              <a:t>先虛後實或先實後虛的比較</a:t>
            </a:r>
            <a:r>
              <a:rPr lang="zh-TW" altLang="en-US" dirty="0" smtClean="0"/>
              <a:t>：</a:t>
            </a:r>
            <a:endParaRPr lang="en-US" altLang="zh-TW" dirty="0" smtClean="0"/>
          </a:p>
          <a:p>
            <a:r>
              <a:rPr lang="en-US" altLang="zh-TW" dirty="0" smtClean="0"/>
              <a:t>1.</a:t>
            </a:r>
            <a:r>
              <a:rPr lang="zh-TW" altLang="en-US" dirty="0" smtClean="0"/>
              <a:t>收到現金</a:t>
            </a:r>
            <a:r>
              <a:rPr lang="zh-TW" altLang="en-US" dirty="0"/>
              <a:t>時，入帳的會計項目決定先虛或先實</a:t>
            </a:r>
            <a:r>
              <a:rPr lang="zh-TW" altLang="en-US" dirty="0" smtClean="0"/>
              <a:t>，</a:t>
            </a:r>
            <a:r>
              <a:rPr lang="en-US" altLang="zh-TW" dirty="0" smtClean="0"/>
              <a:t/>
            </a:r>
            <a:br>
              <a:rPr lang="en-US" altLang="zh-TW" dirty="0" smtClean="0"/>
            </a:br>
            <a:r>
              <a:rPr lang="zh-TW" altLang="en-US" dirty="0" smtClean="0"/>
              <a:t>若</a:t>
            </a:r>
            <a:r>
              <a:rPr lang="zh-TW" altLang="en-US" dirty="0"/>
              <a:t>以收入項目者為先虛，以預收項目者為先實。</a:t>
            </a:r>
          </a:p>
          <a:p>
            <a:r>
              <a:rPr lang="en-US" altLang="zh-TW" dirty="0" smtClean="0"/>
              <a:t>2.</a:t>
            </a:r>
            <a:r>
              <a:rPr lang="zh-TW" altLang="en-US" dirty="0" smtClean="0"/>
              <a:t>先</a:t>
            </a:r>
            <a:r>
              <a:rPr lang="zh-TW" altLang="en-US" dirty="0"/>
              <a:t>虛者調整則為後實（調整未到期的部分）</a:t>
            </a:r>
            <a:r>
              <a:rPr lang="zh-TW" altLang="en-US" dirty="0" smtClean="0"/>
              <a:t>。</a:t>
            </a:r>
            <a:r>
              <a:rPr lang="en-US" altLang="zh-TW" dirty="0" smtClean="0"/>
              <a:t/>
            </a:r>
            <a:br>
              <a:rPr lang="en-US" altLang="zh-TW" dirty="0" smtClean="0"/>
            </a:br>
            <a:r>
              <a:rPr lang="zh-TW" altLang="en-US" dirty="0" smtClean="0"/>
              <a:t>先</a:t>
            </a:r>
            <a:r>
              <a:rPr lang="zh-TW" altLang="en-US" dirty="0"/>
              <a:t>實者調整則為後虛（調整已到期的部分）。</a:t>
            </a:r>
          </a:p>
        </p:txBody>
      </p:sp>
    </p:spTree>
    <p:extLst>
      <p:ext uri="{BB962C8B-B14F-4D97-AF65-F5344CB8AC3E}">
        <p14:creationId xmlns:p14="http://schemas.microsoft.com/office/powerpoint/2010/main" val="37594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242</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47838542"/>
              </p:ext>
            </p:extLst>
          </p:nvPr>
        </p:nvGraphicFramePr>
        <p:xfrm>
          <a:off x="107950" y="2636838"/>
          <a:ext cx="8891588" cy="3419697"/>
        </p:xfrm>
        <a:graphic>
          <a:graphicData uri="http://schemas.openxmlformats.org/drawingml/2006/table">
            <a:tbl>
              <a:tblPr/>
              <a:tblGrid>
                <a:gridCol w="863650">
                  <a:extLst>
                    <a:ext uri="{9D8B030D-6E8A-4147-A177-3AD203B41FA5}">
                      <a16:colId xmlns="" xmlns:a16="http://schemas.microsoft.com/office/drawing/2014/main" val="822318413"/>
                    </a:ext>
                  </a:extLst>
                </a:gridCol>
                <a:gridCol w="2664296">
                  <a:extLst>
                    <a:ext uri="{9D8B030D-6E8A-4147-A177-3AD203B41FA5}">
                      <a16:colId xmlns="" xmlns:a16="http://schemas.microsoft.com/office/drawing/2014/main" val="886029624"/>
                    </a:ext>
                  </a:extLst>
                </a:gridCol>
                <a:gridCol w="2663767">
                  <a:extLst>
                    <a:ext uri="{9D8B030D-6E8A-4147-A177-3AD203B41FA5}">
                      <a16:colId xmlns="" xmlns:a16="http://schemas.microsoft.com/office/drawing/2014/main" val="20001"/>
                    </a:ext>
                  </a:extLst>
                </a:gridCol>
                <a:gridCol w="2699875">
                  <a:extLst>
                    <a:ext uri="{9D8B030D-6E8A-4147-A177-3AD203B41FA5}">
                      <a16:colId xmlns="" xmlns:a16="http://schemas.microsoft.com/office/drawing/2014/main" val="1473700907"/>
                    </a:ext>
                  </a:extLst>
                </a:gridCol>
              </a:tblGrid>
              <a:tr h="432022">
                <a:tc rowSpan="2">
                  <a:txBody>
                    <a:bodyPr/>
                    <a:lstStyle/>
                    <a:p>
                      <a:pPr algn="ctr">
                        <a:spcAft>
                          <a:spcPts val="0"/>
                        </a:spcAft>
                      </a:pPr>
                      <a:endParaRPr lang="zh-TW" sz="24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rowSpan="2">
                  <a:txBody>
                    <a:bodyPr/>
                    <a:lstStyle/>
                    <a:p>
                      <a:pPr algn="ctr"/>
                      <a:r>
                        <a:rPr lang="zh-TW" altLang="en-US" sz="2100" b="1" dirty="0" smtClean="0">
                          <a:latin typeface="微軟正黑體" panose="020B0604030504040204" pitchFamily="34" charset="-120"/>
                          <a:ea typeface="微軟正黑體" panose="020B0604030504040204" pitchFamily="34" charset="-120"/>
                        </a:rPr>
                        <a:t>現金收付基礎</a:t>
                      </a:r>
                      <a:endParaRPr lang="zh-TW" altLang="en-US" sz="2100" b="1" dirty="0">
                        <a:latin typeface="微軟正黑體" panose="020B0604030504040204" pitchFamily="34" charset="-120"/>
                        <a:ea typeface="微軟正黑體" panose="020B0604030504040204" pitchFamily="34" charset="-120"/>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gridSpan="2">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權責發生基礎</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hMerge="1">
                  <a:txBody>
                    <a:bodyPr/>
                    <a:lstStyle/>
                    <a:p>
                      <a:pPr algn="ctr">
                        <a:spcAft>
                          <a:spcPts val="0"/>
                        </a:spcAft>
                      </a:pP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432022">
                <a:tc vMerge="1">
                  <a:txBody>
                    <a:bodyPr/>
                    <a:lstStyle/>
                    <a:p>
                      <a:pPr algn="ctr">
                        <a:spcAft>
                          <a:spcPts val="0"/>
                        </a:spcAft>
                      </a:pPr>
                      <a:endParaRPr lang="zh-TW" sz="24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vMerge="1">
                  <a:txBody>
                    <a:bodyPr/>
                    <a:lstStyle/>
                    <a:p>
                      <a:pPr algn="ctr"/>
                      <a:endParaRPr lang="zh-TW" altLang="en-US" sz="2100" b="1" dirty="0">
                        <a:latin typeface="微軟正黑體" panose="020B0604030504040204" pitchFamily="34" charset="-120"/>
                        <a:ea typeface="微軟正黑體" panose="020B0604030504040204" pitchFamily="34" charset="-120"/>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先實後虛法</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先虛後實法</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r>
              <a:tr h="1259829">
                <a:tc>
                  <a:txBody>
                    <a:bodyPr/>
                    <a:lstStyle/>
                    <a:p>
                      <a:pPr algn="ctr">
                        <a:spcAft>
                          <a:spcPts val="0"/>
                        </a:spcAft>
                      </a:pPr>
                      <a:r>
                        <a:rPr lang="en-US" altLang="zh-TW" sz="2000" b="1" kern="100" dirty="0" smtClean="0">
                          <a:latin typeface="微軟正黑體" pitchFamily="34" charset="-120"/>
                          <a:ea typeface="微軟正黑體" pitchFamily="34" charset="-120"/>
                          <a:cs typeface="Courier New"/>
                        </a:rPr>
                        <a:t>4/1</a:t>
                      </a:r>
                      <a:endParaRPr lang="zh-TW" sz="20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just">
                        <a:spcAft>
                          <a:spcPts val="0"/>
                        </a:spcAft>
                      </a:pPr>
                      <a:endParaRPr lang="zh-TW" sz="20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295824">
                <a:tc>
                  <a:txBody>
                    <a:bodyPr/>
                    <a:lstStyle/>
                    <a:p>
                      <a:pPr algn="l">
                        <a:spcAft>
                          <a:spcPts val="0"/>
                        </a:spcAft>
                      </a:pPr>
                      <a:r>
                        <a:rPr lang="en-US" altLang="zh-TW" sz="2000" b="1" kern="100" spc="-100" baseline="0" dirty="0" smtClean="0">
                          <a:latin typeface="微軟正黑體" pitchFamily="34" charset="-120"/>
                          <a:ea typeface="微軟正黑體" pitchFamily="34" charset="-120"/>
                          <a:cs typeface="Courier New"/>
                        </a:rPr>
                        <a:t>12/31</a:t>
                      </a:r>
                      <a:endParaRPr lang="zh-TW" sz="2000" b="1" kern="100" spc="-100" baseline="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l">
                        <a:spcAft>
                          <a:spcPts val="0"/>
                        </a:spcAft>
                      </a:pPr>
                      <a:endParaRPr lang="zh-TW" sz="20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 name="矩形 25"/>
          <p:cNvSpPr>
            <a:spLocks noChangeArrowheads="1"/>
          </p:cNvSpPr>
          <p:nvPr/>
        </p:nvSpPr>
        <p:spPr bwMode="auto">
          <a:xfrm>
            <a:off x="179388" y="1196752"/>
            <a:ext cx="8713787" cy="982705"/>
          </a:xfrm>
          <a:prstGeom prst="rect">
            <a:avLst/>
          </a:prstGeom>
          <a:noFill/>
          <a:ln w="9525">
            <a:noFill/>
            <a:miter lim="800000"/>
            <a:headEnd/>
            <a:tailEnd/>
          </a:ln>
        </p:spPr>
        <p:txBody>
          <a:bodyPr>
            <a:spAutoFit/>
          </a:bodyPr>
          <a:lstStyle/>
          <a:p>
            <a:pPr algn="just" eaLnBrk="1" hangingPunct="1">
              <a:lnSpc>
                <a:spcPts val="3600"/>
              </a:lnSpc>
            </a:pPr>
            <a:r>
              <a:rPr lang="zh-TW" altLang="en-US" sz="2800" b="1" dirty="0">
                <a:latin typeface="微軟正黑體" pitchFamily="34" charset="-120"/>
                <a:ea typeface="微軟正黑體" pitchFamily="34" charset="-120"/>
              </a:rPr>
              <a:t>詩涵商店</a:t>
            </a:r>
            <a:r>
              <a:rPr lang="en-US" altLang="zh-TW" sz="2800" b="1" dirty="0">
                <a:latin typeface="微軟正黑體" pitchFamily="34" charset="-120"/>
                <a:ea typeface="微軟正黑體" pitchFamily="34" charset="-120"/>
              </a:rPr>
              <a:t>4</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日預收一年租金</a:t>
            </a:r>
            <a:r>
              <a:rPr lang="en-US" altLang="zh-TW" sz="2800" b="1" dirty="0">
                <a:latin typeface="微軟正黑體" pitchFamily="34" charset="-120"/>
                <a:ea typeface="微軟正黑體" pitchFamily="34" charset="-120"/>
              </a:rPr>
              <a:t>$360,000</a:t>
            </a:r>
            <a:r>
              <a:rPr lang="zh-TW" altLang="en-US" sz="2800" b="1" dirty="0">
                <a:latin typeface="微軟正黑體" pitchFamily="34" charset="-120"/>
                <a:ea typeface="微軟正黑體" pitchFamily="34" charset="-120"/>
              </a:rPr>
              <a:t>，分別依前述三種會計基礎作</a:t>
            </a:r>
            <a:r>
              <a:rPr lang="en-US" altLang="zh-TW" sz="2800" b="1" dirty="0">
                <a:latin typeface="微軟正黑體" pitchFamily="34" charset="-120"/>
                <a:ea typeface="微軟正黑體" pitchFamily="34" charset="-120"/>
              </a:rPr>
              <a:t>4/1</a:t>
            </a:r>
            <a:r>
              <a:rPr lang="zh-TW" altLang="en-US" sz="2800" b="1" dirty="0">
                <a:latin typeface="微軟正黑體" pitchFamily="34" charset="-120"/>
                <a:ea typeface="微軟正黑體" pitchFamily="34" charset="-120"/>
              </a:rPr>
              <a:t>及</a:t>
            </a:r>
            <a:r>
              <a:rPr lang="en-US" altLang="zh-TW" sz="2800" b="1" dirty="0">
                <a:latin typeface="微軟正黑體" pitchFamily="34" charset="-120"/>
                <a:ea typeface="微軟正黑體" pitchFamily="34" charset="-120"/>
              </a:rPr>
              <a:t>12/31</a:t>
            </a:r>
            <a:r>
              <a:rPr lang="zh-TW" altLang="en-US" sz="2800" b="1" dirty="0">
                <a:latin typeface="微軟正黑體" pitchFamily="34" charset="-120"/>
                <a:ea typeface="微軟正黑體" pitchFamily="34" charset="-120"/>
              </a:rPr>
              <a:t>之分錄：</a:t>
            </a:r>
          </a:p>
        </p:txBody>
      </p:sp>
      <p:sp>
        <p:nvSpPr>
          <p:cNvPr id="6" name="矩形 33"/>
          <p:cNvSpPr>
            <a:spLocks noChangeArrowheads="1"/>
          </p:cNvSpPr>
          <p:nvPr/>
        </p:nvSpPr>
        <p:spPr bwMode="auto">
          <a:xfrm>
            <a:off x="928115" y="3789040"/>
            <a:ext cx="2736850" cy="708025"/>
          </a:xfrm>
          <a:prstGeom prst="rect">
            <a:avLst/>
          </a:prstGeom>
          <a:noFill/>
          <a:ln w="9525">
            <a:noFill/>
            <a:miter lim="800000"/>
            <a:headEnd/>
            <a:tailEnd/>
          </a:ln>
        </p:spPr>
        <p:txBody>
          <a:bodyPr>
            <a:spAutoFit/>
          </a:bodyPr>
          <a:lstStyle/>
          <a:p>
            <a:pPr eaLnBrk="1" hangingPunct="1">
              <a:defRPr/>
            </a:pPr>
            <a:r>
              <a:rPr lang="zh-TW" altLang="en-US" sz="2000" b="1" spc="-100" dirty="0">
                <a:solidFill>
                  <a:srgbClr val="FF0000"/>
                </a:solidFill>
                <a:latin typeface="微軟正黑體" pitchFamily="34" charset="-120"/>
                <a:ea typeface="微軟正黑體" pitchFamily="34" charset="-120"/>
              </a:rPr>
              <a:t>現　    金    </a:t>
            </a:r>
            <a:r>
              <a:rPr lang="en-US" altLang="zh-TW" sz="2000" b="1" spc="-100" dirty="0">
                <a:solidFill>
                  <a:srgbClr val="FF0000"/>
                </a:solidFill>
                <a:latin typeface="微軟正黑體" pitchFamily="34" charset="-120"/>
                <a:ea typeface="微軟正黑體" pitchFamily="34" charset="-120"/>
              </a:rPr>
              <a:t>360,000</a:t>
            </a:r>
          </a:p>
          <a:p>
            <a:pPr eaLnBrk="1" hangingPunct="1">
              <a:defRPr/>
            </a:pPr>
            <a:r>
              <a:rPr lang="zh-TW" altLang="en-US" sz="2000" b="1" spc="-100" dirty="0">
                <a:solidFill>
                  <a:srgbClr val="FF0000"/>
                </a:solidFill>
                <a:latin typeface="微軟正黑體" pitchFamily="34" charset="-120"/>
                <a:ea typeface="微軟正黑體" pitchFamily="34" charset="-120"/>
              </a:rPr>
              <a:t>   　租金收入      </a:t>
            </a:r>
            <a:r>
              <a:rPr lang="en-US" altLang="zh-TW" sz="2000" b="1" spc="-100" dirty="0">
                <a:solidFill>
                  <a:srgbClr val="FF0000"/>
                </a:solidFill>
                <a:latin typeface="微軟正黑體" pitchFamily="34" charset="-120"/>
                <a:ea typeface="微軟正黑體" pitchFamily="34" charset="-120"/>
              </a:rPr>
              <a:t>360,000</a:t>
            </a:r>
            <a:endParaRPr lang="zh-TW" altLang="en-US" sz="2000" b="1" spc="-100" dirty="0">
              <a:solidFill>
                <a:srgbClr val="FF0000"/>
              </a:solidFill>
              <a:latin typeface="微軟正黑體" pitchFamily="34" charset="-120"/>
              <a:ea typeface="微軟正黑體" pitchFamily="34" charset="-120"/>
            </a:endParaRPr>
          </a:p>
        </p:txBody>
      </p:sp>
      <p:sp>
        <p:nvSpPr>
          <p:cNvPr id="7" name="矩形 33"/>
          <p:cNvSpPr>
            <a:spLocks noChangeArrowheads="1"/>
          </p:cNvSpPr>
          <p:nvPr/>
        </p:nvSpPr>
        <p:spPr bwMode="auto">
          <a:xfrm>
            <a:off x="3578225" y="3789040"/>
            <a:ext cx="2736850" cy="708025"/>
          </a:xfrm>
          <a:prstGeom prst="rect">
            <a:avLst/>
          </a:prstGeom>
          <a:noFill/>
          <a:ln w="9525">
            <a:noFill/>
            <a:miter lim="800000"/>
            <a:headEnd/>
            <a:tailEnd/>
          </a:ln>
        </p:spPr>
        <p:txBody>
          <a:bodyPr>
            <a:spAutoFit/>
          </a:bodyPr>
          <a:lstStyle/>
          <a:p>
            <a:pPr eaLnBrk="1" hangingPunct="1">
              <a:defRPr/>
            </a:pPr>
            <a:r>
              <a:rPr lang="zh-TW" altLang="en-US" sz="2000" b="1" spc="-100" dirty="0">
                <a:solidFill>
                  <a:srgbClr val="FF0000"/>
                </a:solidFill>
                <a:latin typeface="微軟正黑體" pitchFamily="34" charset="-120"/>
                <a:ea typeface="微軟正黑體" pitchFamily="34" charset="-120"/>
              </a:rPr>
              <a:t>現 　   金    </a:t>
            </a:r>
            <a:r>
              <a:rPr lang="en-US" altLang="zh-TW" sz="2000" b="1" spc="-100" dirty="0">
                <a:solidFill>
                  <a:srgbClr val="FF0000"/>
                </a:solidFill>
                <a:latin typeface="微軟正黑體" pitchFamily="34" charset="-120"/>
                <a:ea typeface="微軟正黑體" pitchFamily="34" charset="-120"/>
              </a:rPr>
              <a:t>360,000</a:t>
            </a:r>
          </a:p>
          <a:p>
            <a:pPr eaLnBrk="1" hangingPunct="1">
              <a:defRPr/>
            </a:pPr>
            <a:r>
              <a:rPr lang="zh-TW" altLang="en-US" sz="2000" b="1" spc="-100" dirty="0">
                <a:solidFill>
                  <a:srgbClr val="FF0000"/>
                </a:solidFill>
                <a:latin typeface="微軟正黑體" pitchFamily="34" charset="-120"/>
                <a:ea typeface="微軟正黑體" pitchFamily="34" charset="-120"/>
              </a:rPr>
              <a:t>   　預收租金      </a:t>
            </a:r>
            <a:r>
              <a:rPr lang="en-US" altLang="zh-TW" sz="2000" b="1" spc="-100" dirty="0">
                <a:solidFill>
                  <a:srgbClr val="FF0000"/>
                </a:solidFill>
                <a:latin typeface="微軟正黑體" pitchFamily="34" charset="-120"/>
                <a:ea typeface="微軟正黑體" pitchFamily="34" charset="-120"/>
              </a:rPr>
              <a:t>360,000</a:t>
            </a:r>
            <a:endParaRPr lang="zh-TW" altLang="en-US" sz="2000" b="1" spc="-100" dirty="0">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6242050" y="3789040"/>
            <a:ext cx="2736850" cy="708025"/>
          </a:xfrm>
          <a:prstGeom prst="rect">
            <a:avLst/>
          </a:prstGeom>
          <a:noFill/>
          <a:ln w="9525">
            <a:noFill/>
            <a:miter lim="800000"/>
            <a:headEnd/>
            <a:tailEnd/>
          </a:ln>
        </p:spPr>
        <p:txBody>
          <a:bodyPr>
            <a:spAutoFit/>
          </a:bodyPr>
          <a:lstStyle/>
          <a:p>
            <a:pPr eaLnBrk="1" hangingPunct="1">
              <a:defRPr/>
            </a:pPr>
            <a:r>
              <a:rPr lang="zh-TW" altLang="en-US" sz="2000" b="1" spc="-100" dirty="0">
                <a:solidFill>
                  <a:srgbClr val="FF0000"/>
                </a:solidFill>
                <a:latin typeface="微軟正黑體" pitchFamily="34" charset="-120"/>
                <a:ea typeface="微軟正黑體" pitchFamily="34" charset="-120"/>
              </a:rPr>
              <a:t>現  　  金    </a:t>
            </a:r>
            <a:r>
              <a:rPr lang="en-US" altLang="zh-TW" sz="2000" b="1" spc="-100" dirty="0">
                <a:solidFill>
                  <a:srgbClr val="FF0000"/>
                </a:solidFill>
                <a:latin typeface="微軟正黑體" pitchFamily="34" charset="-120"/>
                <a:ea typeface="微軟正黑體" pitchFamily="34" charset="-120"/>
              </a:rPr>
              <a:t>360,000</a:t>
            </a:r>
          </a:p>
          <a:p>
            <a:pPr eaLnBrk="1" hangingPunct="1">
              <a:defRPr/>
            </a:pPr>
            <a:r>
              <a:rPr lang="zh-TW" altLang="en-US" sz="2000" b="1" spc="-100" dirty="0">
                <a:solidFill>
                  <a:srgbClr val="FF0000"/>
                </a:solidFill>
                <a:latin typeface="微軟正黑體" pitchFamily="34" charset="-120"/>
                <a:ea typeface="微軟正黑體" pitchFamily="34" charset="-120"/>
              </a:rPr>
              <a:t>  　 租金收入      </a:t>
            </a:r>
            <a:r>
              <a:rPr lang="en-US" altLang="zh-TW" sz="2000" b="1" spc="-100" dirty="0">
                <a:solidFill>
                  <a:srgbClr val="FF0000"/>
                </a:solidFill>
                <a:latin typeface="微軟正黑體" pitchFamily="34" charset="-120"/>
                <a:ea typeface="微軟正黑體" pitchFamily="34" charset="-120"/>
              </a:rPr>
              <a:t>360,000</a:t>
            </a:r>
            <a:endParaRPr lang="zh-TW" altLang="en-US" sz="2000" b="1" spc="-100" dirty="0">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808038" y="5084440"/>
            <a:ext cx="2735262" cy="400050"/>
          </a:xfrm>
          <a:prstGeom prst="rect">
            <a:avLst/>
          </a:prstGeom>
          <a:noFill/>
          <a:ln w="9525">
            <a:noFill/>
            <a:miter lim="800000"/>
            <a:headEnd/>
            <a:tailEnd/>
          </a:ln>
        </p:spPr>
        <p:txBody>
          <a:bodyPr>
            <a:spAutoFit/>
          </a:bodyPr>
          <a:lstStyle/>
          <a:p>
            <a:pPr algn="ctr" eaLnBrk="1" hangingPunct="1"/>
            <a:r>
              <a:rPr lang="zh-TW" altLang="en-US" sz="2000" b="1" dirty="0">
                <a:solidFill>
                  <a:srgbClr val="FF0000"/>
                </a:solidFill>
                <a:latin typeface="微軟正黑體" pitchFamily="34" charset="-120"/>
                <a:ea typeface="微軟正黑體" pitchFamily="34" charset="-120"/>
              </a:rPr>
              <a:t>不作調整</a:t>
            </a:r>
          </a:p>
        </p:txBody>
      </p:sp>
      <p:sp>
        <p:nvSpPr>
          <p:cNvPr id="10" name="矩形 33"/>
          <p:cNvSpPr>
            <a:spLocks noChangeArrowheads="1"/>
          </p:cNvSpPr>
          <p:nvPr/>
        </p:nvSpPr>
        <p:spPr bwMode="auto">
          <a:xfrm>
            <a:off x="3578225" y="5013002"/>
            <a:ext cx="2736850" cy="708025"/>
          </a:xfrm>
          <a:prstGeom prst="rect">
            <a:avLst/>
          </a:prstGeom>
          <a:noFill/>
          <a:ln w="9525">
            <a:noFill/>
            <a:miter lim="800000"/>
            <a:headEnd/>
            <a:tailEnd/>
          </a:ln>
        </p:spPr>
        <p:txBody>
          <a:bodyPr>
            <a:spAutoFit/>
          </a:bodyPr>
          <a:lstStyle/>
          <a:p>
            <a:pPr eaLnBrk="1" hangingPunct="1">
              <a:defRPr/>
            </a:pPr>
            <a:r>
              <a:rPr lang="zh-TW" altLang="en-US" sz="2000" b="1" spc="-100" dirty="0">
                <a:solidFill>
                  <a:srgbClr val="FF0000"/>
                </a:solidFill>
                <a:latin typeface="微軟正黑體" pitchFamily="34" charset="-120"/>
                <a:ea typeface="微軟正黑體" pitchFamily="34" charset="-120"/>
              </a:rPr>
              <a:t>預收租金    </a:t>
            </a:r>
            <a:r>
              <a:rPr lang="en-US" altLang="zh-TW" sz="2000" b="1" spc="-100" dirty="0">
                <a:solidFill>
                  <a:srgbClr val="FF0000"/>
                </a:solidFill>
                <a:latin typeface="微軟正黑體" pitchFamily="34" charset="-120"/>
                <a:ea typeface="微軟正黑體" pitchFamily="34" charset="-120"/>
              </a:rPr>
              <a:t>270,000</a:t>
            </a:r>
          </a:p>
          <a:p>
            <a:pPr eaLnBrk="1" hangingPunct="1">
              <a:defRPr/>
            </a:pPr>
            <a:r>
              <a:rPr lang="zh-TW" altLang="en-US" sz="2000" b="1" spc="-100" dirty="0">
                <a:solidFill>
                  <a:srgbClr val="FF0000"/>
                </a:solidFill>
                <a:latin typeface="微軟正黑體" pitchFamily="34" charset="-120"/>
                <a:ea typeface="微軟正黑體" pitchFamily="34" charset="-120"/>
              </a:rPr>
              <a:t>   　  租金收入    </a:t>
            </a:r>
            <a:r>
              <a:rPr lang="en-US" altLang="zh-TW" sz="2000" b="1" spc="-100" dirty="0">
                <a:solidFill>
                  <a:srgbClr val="FF0000"/>
                </a:solidFill>
                <a:latin typeface="微軟正黑體" pitchFamily="34" charset="-120"/>
                <a:ea typeface="微軟正黑體" pitchFamily="34" charset="-120"/>
              </a:rPr>
              <a:t>270,000</a:t>
            </a:r>
            <a:endParaRPr lang="zh-TW" altLang="en-US" sz="2000" b="1" spc="-100" dirty="0">
              <a:solidFill>
                <a:srgbClr val="FF0000"/>
              </a:solidFill>
              <a:latin typeface="微軟正黑體" pitchFamily="34" charset="-120"/>
              <a:ea typeface="微軟正黑體" pitchFamily="34" charset="-120"/>
            </a:endParaRPr>
          </a:p>
        </p:txBody>
      </p:sp>
      <p:sp>
        <p:nvSpPr>
          <p:cNvPr id="11" name="矩形 33"/>
          <p:cNvSpPr>
            <a:spLocks noChangeArrowheads="1"/>
          </p:cNvSpPr>
          <p:nvPr/>
        </p:nvSpPr>
        <p:spPr bwMode="auto">
          <a:xfrm>
            <a:off x="6242050" y="5013002"/>
            <a:ext cx="2736850" cy="708025"/>
          </a:xfrm>
          <a:prstGeom prst="rect">
            <a:avLst/>
          </a:prstGeom>
          <a:noFill/>
          <a:ln w="9525">
            <a:noFill/>
            <a:miter lim="800000"/>
            <a:headEnd/>
            <a:tailEnd/>
          </a:ln>
        </p:spPr>
        <p:txBody>
          <a:bodyPr>
            <a:spAutoFit/>
          </a:bodyPr>
          <a:lstStyle/>
          <a:p>
            <a:pPr eaLnBrk="1" hangingPunct="1">
              <a:defRPr/>
            </a:pPr>
            <a:r>
              <a:rPr lang="zh-TW" altLang="en-US" sz="2000" b="1" spc="-100" dirty="0">
                <a:solidFill>
                  <a:srgbClr val="FF0000"/>
                </a:solidFill>
                <a:latin typeface="微軟正黑體" pitchFamily="34" charset="-120"/>
                <a:ea typeface="微軟正黑體" pitchFamily="34" charset="-120"/>
              </a:rPr>
              <a:t>租金收入    </a:t>
            </a:r>
            <a:r>
              <a:rPr lang="en-US" altLang="zh-TW" sz="2000" b="1" spc="-100" dirty="0">
                <a:solidFill>
                  <a:srgbClr val="FF0000"/>
                </a:solidFill>
                <a:latin typeface="微軟正黑體" pitchFamily="34" charset="-120"/>
                <a:ea typeface="微軟正黑體" pitchFamily="34" charset="-120"/>
              </a:rPr>
              <a:t>90,000</a:t>
            </a:r>
          </a:p>
          <a:p>
            <a:pPr eaLnBrk="1" hangingPunct="1">
              <a:defRPr/>
            </a:pPr>
            <a:r>
              <a:rPr lang="zh-TW" altLang="en-US" sz="2000" b="1" spc="-100" dirty="0">
                <a:solidFill>
                  <a:srgbClr val="FF0000"/>
                </a:solidFill>
                <a:latin typeface="微軟正黑體" pitchFamily="34" charset="-120"/>
                <a:ea typeface="微軟正黑體" pitchFamily="34" charset="-120"/>
              </a:rPr>
              <a:t>          預收租金      </a:t>
            </a:r>
            <a:r>
              <a:rPr lang="en-US" altLang="zh-TW" sz="2000" b="1" spc="-100" dirty="0">
                <a:solidFill>
                  <a:srgbClr val="FF0000"/>
                </a:solidFill>
                <a:latin typeface="微軟正黑體" pitchFamily="34" charset="-120"/>
                <a:ea typeface="微軟正黑體" pitchFamily="34" charset="-120"/>
              </a:rPr>
              <a:t>90,000</a:t>
            </a:r>
            <a:endParaRPr lang="zh-TW" altLang="en-US" sz="2000" b="1" spc="-100"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44560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400" decel="100000"/>
                                        <p:tgtEl>
                                          <p:spTgt spid="9"/>
                                        </p:tgtEl>
                                      </p:cBhvr>
                                    </p:animEffect>
                                    <p:anim calcmode="lin" valueType="num">
                                      <p:cBhvr>
                                        <p:cTn id="18" dur="400" decel="100000" fill="hold"/>
                                        <p:tgtEl>
                                          <p:spTgt spid="9"/>
                                        </p:tgtEl>
                                        <p:attrNameLst>
                                          <p:attrName>style.rotation</p:attrName>
                                        </p:attrNameLst>
                                      </p:cBhvr>
                                      <p:tavLst>
                                        <p:tav tm="0">
                                          <p:val>
                                            <p:fltVal val="-90"/>
                                          </p:val>
                                        </p:tav>
                                        <p:tav tm="100000">
                                          <p:val>
                                            <p:fltVal val="0"/>
                                          </p:val>
                                        </p:tav>
                                      </p:tavLst>
                                    </p:anim>
                                    <p:anim calcmode="lin" valueType="num">
                                      <p:cBhvr>
                                        <p:cTn id="19" dur="400" decel="100000" fill="hold"/>
                                        <p:tgtEl>
                                          <p:spTgt spid="9"/>
                                        </p:tgtEl>
                                        <p:attrNameLst>
                                          <p:attrName>ppt_x</p:attrName>
                                        </p:attrNameLst>
                                      </p:cBhvr>
                                      <p:tavLst>
                                        <p:tav tm="0">
                                          <p:val>
                                            <p:strVal val="#ppt_x+0.4"/>
                                          </p:val>
                                        </p:tav>
                                        <p:tav tm="100000">
                                          <p:val>
                                            <p:strVal val="#ppt_x-0.05"/>
                                          </p:val>
                                        </p:tav>
                                      </p:tavLst>
                                    </p:anim>
                                    <p:anim calcmode="lin" valueType="num">
                                      <p:cBhvr>
                                        <p:cTn id="20" dur="400" decel="100000" fill="hold"/>
                                        <p:tgtEl>
                                          <p:spTgt spid="9"/>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400" decel="100000"/>
                                        <p:tgtEl>
                                          <p:spTgt spid="10"/>
                                        </p:tgtEl>
                                      </p:cBhvr>
                                    </p:animEffect>
                                    <p:anim calcmode="lin" valueType="num">
                                      <p:cBhvr>
                                        <p:cTn id="38" dur="400" decel="100000" fill="hold"/>
                                        <p:tgtEl>
                                          <p:spTgt spid="10"/>
                                        </p:tgtEl>
                                        <p:attrNameLst>
                                          <p:attrName>style.rotation</p:attrName>
                                        </p:attrNameLst>
                                      </p:cBhvr>
                                      <p:tavLst>
                                        <p:tav tm="0">
                                          <p:val>
                                            <p:fltVal val="-90"/>
                                          </p:val>
                                        </p:tav>
                                        <p:tav tm="100000">
                                          <p:val>
                                            <p:fltVal val="0"/>
                                          </p:val>
                                        </p:tav>
                                      </p:tavLst>
                                    </p:anim>
                                    <p:anim calcmode="lin" valueType="num">
                                      <p:cBhvr>
                                        <p:cTn id="39" dur="400" decel="100000" fill="hold"/>
                                        <p:tgtEl>
                                          <p:spTgt spid="10"/>
                                        </p:tgtEl>
                                        <p:attrNameLst>
                                          <p:attrName>ppt_x</p:attrName>
                                        </p:attrNameLst>
                                      </p:cBhvr>
                                      <p:tavLst>
                                        <p:tav tm="0">
                                          <p:val>
                                            <p:strVal val="#ppt_x+0.4"/>
                                          </p:val>
                                        </p:tav>
                                        <p:tav tm="100000">
                                          <p:val>
                                            <p:strVal val="#ppt_x-0.05"/>
                                          </p:val>
                                        </p:tav>
                                      </p:tavLst>
                                    </p:anim>
                                    <p:anim calcmode="lin" valueType="num">
                                      <p:cBhvr>
                                        <p:cTn id="40" dur="400" decel="100000" fill="hold"/>
                                        <p:tgtEl>
                                          <p:spTgt spid="10"/>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400" decel="100000"/>
                                        <p:tgtEl>
                                          <p:spTgt spid="8"/>
                                        </p:tgtEl>
                                      </p:cBhvr>
                                    </p:animEffect>
                                    <p:anim calcmode="lin" valueType="num">
                                      <p:cBhvr>
                                        <p:cTn id="48" dur="400" decel="100000" fill="hold"/>
                                        <p:tgtEl>
                                          <p:spTgt spid="8"/>
                                        </p:tgtEl>
                                        <p:attrNameLst>
                                          <p:attrName>style.rotation</p:attrName>
                                        </p:attrNameLst>
                                      </p:cBhvr>
                                      <p:tavLst>
                                        <p:tav tm="0">
                                          <p:val>
                                            <p:fltVal val="-90"/>
                                          </p:val>
                                        </p:tav>
                                        <p:tav tm="100000">
                                          <p:val>
                                            <p:fltVal val="0"/>
                                          </p:val>
                                        </p:tav>
                                      </p:tavLst>
                                    </p:anim>
                                    <p:anim calcmode="lin" valueType="num">
                                      <p:cBhvr>
                                        <p:cTn id="49" dur="400" decel="100000" fill="hold"/>
                                        <p:tgtEl>
                                          <p:spTgt spid="8"/>
                                        </p:tgtEl>
                                        <p:attrNameLst>
                                          <p:attrName>ppt_x</p:attrName>
                                        </p:attrNameLst>
                                      </p:cBhvr>
                                      <p:tavLst>
                                        <p:tav tm="0">
                                          <p:val>
                                            <p:strVal val="#ppt_x+0.4"/>
                                          </p:val>
                                        </p:tav>
                                        <p:tav tm="100000">
                                          <p:val>
                                            <p:strVal val="#ppt_x-0.05"/>
                                          </p:val>
                                        </p:tav>
                                      </p:tavLst>
                                    </p:anim>
                                    <p:anim calcmode="lin" valueType="num">
                                      <p:cBhvr>
                                        <p:cTn id="50" dur="400" decel="100000" fill="hold"/>
                                        <p:tgtEl>
                                          <p:spTgt spid="8"/>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400" decel="100000"/>
                                        <p:tgtEl>
                                          <p:spTgt spid="11"/>
                                        </p:tgtEl>
                                      </p:cBhvr>
                                    </p:animEffect>
                                    <p:anim calcmode="lin" valueType="num">
                                      <p:cBhvr>
                                        <p:cTn id="58" dur="400" decel="100000" fill="hold"/>
                                        <p:tgtEl>
                                          <p:spTgt spid="11"/>
                                        </p:tgtEl>
                                        <p:attrNameLst>
                                          <p:attrName>style.rotation</p:attrName>
                                        </p:attrNameLst>
                                      </p:cBhvr>
                                      <p:tavLst>
                                        <p:tav tm="0">
                                          <p:val>
                                            <p:fltVal val="-90"/>
                                          </p:val>
                                        </p:tav>
                                        <p:tav tm="100000">
                                          <p:val>
                                            <p:fltVal val="0"/>
                                          </p:val>
                                        </p:tav>
                                      </p:tavLst>
                                    </p:anim>
                                    <p:anim calcmode="lin" valueType="num">
                                      <p:cBhvr>
                                        <p:cTn id="59" dur="400" decel="100000" fill="hold"/>
                                        <p:tgtEl>
                                          <p:spTgt spid="11"/>
                                        </p:tgtEl>
                                        <p:attrNameLst>
                                          <p:attrName>ppt_x</p:attrName>
                                        </p:attrNameLst>
                                      </p:cBhvr>
                                      <p:tavLst>
                                        <p:tav tm="0">
                                          <p:val>
                                            <p:strVal val="#ppt_x+0.4"/>
                                          </p:val>
                                        </p:tav>
                                        <p:tav tm="100000">
                                          <p:val>
                                            <p:strVal val="#ppt_x-0.05"/>
                                          </p:val>
                                        </p:tav>
                                      </p:tavLst>
                                    </p:anim>
                                    <p:anim calcmode="lin" valueType="num">
                                      <p:cBhvr>
                                        <p:cTn id="60" dur="400" decel="100000" fill="hold"/>
                                        <p:tgtEl>
                                          <p:spTgt spid="11"/>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11</a:t>
            </a:r>
            <a:endParaRPr lang="zh-TW" altLang="en-US" dirty="0"/>
          </a:p>
        </p:txBody>
      </p:sp>
      <p:sp>
        <p:nvSpPr>
          <p:cNvPr id="4" name="內容版面配置區 3"/>
          <p:cNvSpPr>
            <a:spLocks noGrp="1"/>
          </p:cNvSpPr>
          <p:nvPr>
            <p:ph sz="quarter" idx="11"/>
          </p:nvPr>
        </p:nvSpPr>
        <p:spPr/>
        <p:txBody>
          <a:bodyPr/>
          <a:lstStyle/>
          <a:p>
            <a:r>
              <a:rPr lang="en-US" altLang="zh-TW" dirty="0" smtClean="0"/>
              <a:t>242</a:t>
            </a:r>
            <a:endParaRPr lang="zh-TW" altLang="en-US" dirty="0"/>
          </a:p>
        </p:txBody>
      </p:sp>
      <p:sp>
        <p:nvSpPr>
          <p:cNvPr id="16" name="文字方塊 5"/>
          <p:cNvSpPr txBox="1">
            <a:spLocks noChangeArrowheads="1"/>
          </p:cNvSpPr>
          <p:nvPr/>
        </p:nvSpPr>
        <p:spPr bwMode="auto">
          <a:xfrm>
            <a:off x="179512" y="836712"/>
            <a:ext cx="8784976" cy="954107"/>
          </a:xfrm>
          <a:prstGeom prst="rect">
            <a:avLst/>
          </a:prstGeom>
          <a:noFill/>
          <a:ln w="9525">
            <a:noFill/>
            <a:miter lim="800000"/>
            <a:headEnd/>
            <a:tailEnd/>
          </a:ln>
        </p:spPr>
        <p:txBody>
          <a:bodyPr wrap="square">
            <a:spAutoFit/>
          </a:bodyPr>
          <a:lstStyle/>
          <a:p>
            <a:pPr eaLnBrk="1" hangingPunct="1">
              <a:spcBef>
                <a:spcPts val="1200"/>
              </a:spcBef>
              <a:defRPr/>
            </a:pPr>
            <a:r>
              <a:rPr lang="zh-TW" altLang="en-US" sz="2800" b="1" dirty="0">
                <a:latin typeface="微軟正黑體" pitchFamily="34" charset="-120"/>
                <a:ea typeface="微軟正黑體" pitchFamily="34" charset="-120"/>
              </a:rPr>
              <a:t>佳穎商店若已知年底調整前租金收入帳戶</a:t>
            </a:r>
            <a:r>
              <a:rPr lang="zh-TW" altLang="en-US" sz="2800" b="1" dirty="0" smtClean="0">
                <a:latin typeface="微軟正黑體" pitchFamily="34" charset="-120"/>
                <a:ea typeface="微軟正黑體" pitchFamily="34" charset="-120"/>
              </a:rPr>
              <a:t>餘額</a:t>
            </a:r>
            <a:r>
              <a:rPr lang="en-US" altLang="zh-TW" sz="2800" b="1" dirty="0" smtClean="0">
                <a:latin typeface="微軟正黑體" pitchFamily="34" charset="-120"/>
                <a:ea typeface="微軟正黑體" pitchFamily="34" charset="-120"/>
              </a:rPr>
              <a:t>100,000</a:t>
            </a:r>
            <a:r>
              <a:rPr lang="zh-TW" altLang="en-US" sz="2800" b="1" dirty="0">
                <a:latin typeface="微軟正黑體" pitchFamily="34" charset="-120"/>
                <a:ea typeface="微軟正黑體" pitchFamily="34" charset="-120"/>
              </a:rPr>
              <a:t>，至年底時尚有</a:t>
            </a:r>
            <a:r>
              <a:rPr lang="en-US" altLang="zh-TW" sz="2800" b="1" dirty="0">
                <a:latin typeface="微軟正黑體" pitchFamily="34" charset="-120"/>
                <a:ea typeface="微軟正黑體" pitchFamily="34" charset="-120"/>
              </a:rPr>
              <a:t>1/4</a:t>
            </a:r>
            <a:r>
              <a:rPr lang="zh-TW" altLang="en-US" sz="2800" b="1" dirty="0">
                <a:latin typeface="微軟正黑體" pitchFamily="34" charset="-120"/>
                <a:ea typeface="微軟正黑體" pitchFamily="34" charset="-120"/>
              </a:rPr>
              <a:t>未到期，則</a:t>
            </a:r>
            <a:r>
              <a:rPr lang="zh-TW" altLang="en-US" sz="2800" b="1" dirty="0" smtClean="0">
                <a:latin typeface="微軟正黑體" pitchFamily="34" charset="-120"/>
                <a:ea typeface="微軟正黑體" pitchFamily="34" charset="-120"/>
              </a:rPr>
              <a:t>調整時</a:t>
            </a:r>
            <a:r>
              <a:rPr lang="zh-TW" altLang="en-US" sz="2800" b="1" dirty="0">
                <a:latin typeface="微軟正黑體" pitchFamily="34" charset="-120"/>
                <a:ea typeface="微軟正黑體" pitchFamily="34" charset="-120"/>
              </a:rPr>
              <a:t>須分析：</a:t>
            </a:r>
          </a:p>
        </p:txBody>
      </p:sp>
      <p:graphicFrame>
        <p:nvGraphicFramePr>
          <p:cNvPr id="11" name="表格 10"/>
          <p:cNvGraphicFramePr>
            <a:graphicFrameLocks noGrp="1"/>
          </p:cNvGraphicFramePr>
          <p:nvPr>
            <p:extLst>
              <p:ext uri="{D42A27DB-BD31-4B8C-83A1-F6EECF244321}">
                <p14:modId xmlns:p14="http://schemas.microsoft.com/office/powerpoint/2010/main" val="3552304114"/>
              </p:ext>
            </p:extLst>
          </p:nvPr>
        </p:nvGraphicFramePr>
        <p:xfrm>
          <a:off x="251520" y="1916832"/>
          <a:ext cx="8712968" cy="4824536"/>
        </p:xfrm>
        <a:graphic>
          <a:graphicData uri="http://schemas.openxmlformats.org/drawingml/2006/table">
            <a:tbl>
              <a:tblPr/>
              <a:tblGrid>
                <a:gridCol w="4392488">
                  <a:extLst>
                    <a:ext uri="{9D8B030D-6E8A-4147-A177-3AD203B41FA5}">
                      <a16:colId xmlns="" xmlns:a16="http://schemas.microsoft.com/office/drawing/2014/main" val="828097403"/>
                    </a:ext>
                  </a:extLst>
                </a:gridCol>
                <a:gridCol w="4320480">
                  <a:extLst>
                    <a:ext uri="{9D8B030D-6E8A-4147-A177-3AD203B41FA5}">
                      <a16:colId xmlns="" xmlns:a16="http://schemas.microsoft.com/office/drawing/2014/main" val="3624063660"/>
                    </a:ext>
                  </a:extLst>
                </a:gridCol>
              </a:tblGrid>
              <a:tr h="792088">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1987704167"/>
                  </a:ext>
                </a:extLst>
              </a:tr>
              <a:tr h="443241">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3922383747"/>
                  </a:ext>
                </a:extLst>
              </a:tr>
              <a:tr h="358920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2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784497847"/>
                  </a:ext>
                </a:extLst>
              </a:tr>
            </a:tbl>
          </a:graphicData>
        </a:graphic>
      </p:graphicFrame>
      <p:grpSp>
        <p:nvGrpSpPr>
          <p:cNvPr id="20" name="群組 31"/>
          <p:cNvGrpSpPr>
            <a:grpSpLocks/>
          </p:cNvGrpSpPr>
          <p:nvPr/>
        </p:nvGrpSpPr>
        <p:grpSpPr bwMode="auto">
          <a:xfrm>
            <a:off x="683394" y="5278462"/>
            <a:ext cx="3384550" cy="958850"/>
            <a:chOff x="-7351674" y="4670258"/>
            <a:chExt cx="3384376" cy="958906"/>
          </a:xfrm>
        </p:grpSpPr>
        <p:grpSp>
          <p:nvGrpSpPr>
            <p:cNvPr id="21" name="群組 29"/>
            <p:cNvGrpSpPr>
              <a:grpSpLocks/>
            </p:cNvGrpSpPr>
            <p:nvPr/>
          </p:nvGrpSpPr>
          <p:grpSpPr bwMode="auto">
            <a:xfrm>
              <a:off x="-7351674" y="4847230"/>
              <a:ext cx="3384376" cy="781934"/>
              <a:chOff x="1029244" y="4653136"/>
              <a:chExt cx="3384376" cy="781934"/>
            </a:xfrm>
          </p:grpSpPr>
          <p:grpSp>
            <p:nvGrpSpPr>
              <p:cNvPr id="23" name="群組 20"/>
              <p:cNvGrpSpPr>
                <a:grpSpLocks/>
              </p:cNvGrpSpPr>
              <p:nvPr/>
            </p:nvGrpSpPr>
            <p:grpSpPr bwMode="auto">
              <a:xfrm>
                <a:off x="1029244" y="4653136"/>
                <a:ext cx="3384376" cy="781934"/>
                <a:chOff x="1029244" y="4653136"/>
                <a:chExt cx="3384376" cy="781934"/>
              </a:xfrm>
            </p:grpSpPr>
            <p:sp>
              <p:nvSpPr>
                <p:cNvPr id="26" name="矩形 25"/>
                <p:cNvSpPr/>
                <p:nvPr/>
              </p:nvSpPr>
              <p:spPr>
                <a:xfrm>
                  <a:off x="1029244" y="4825434"/>
                  <a:ext cx="1981098" cy="609636"/>
                </a:xfrm>
                <a:prstGeom prst="rect">
                  <a:avLst/>
                </a:prstGeom>
                <a:solidFill>
                  <a:srgbClr val="D5ECEB"/>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b="1" dirty="0">
                      <a:solidFill>
                        <a:schemeClr val="tx1"/>
                      </a:solidFill>
                      <a:latin typeface="微軟正黑體" pitchFamily="34" charset="-120"/>
                      <a:ea typeface="微軟正黑體" pitchFamily="34" charset="-120"/>
                    </a:rPr>
                    <a:t>已到期</a:t>
                  </a:r>
                  <a:r>
                    <a:rPr lang="en-US" altLang="zh-TW" b="1" dirty="0">
                      <a:solidFill>
                        <a:schemeClr val="tx1"/>
                      </a:solidFill>
                      <a:latin typeface="微軟正黑體" pitchFamily="34" charset="-120"/>
                      <a:ea typeface="微軟正黑體" pitchFamily="34" charset="-120"/>
                    </a:rPr>
                    <a:t>3/4</a:t>
                  </a:r>
                </a:p>
                <a:p>
                  <a:pPr algn="ctr">
                    <a:defRPr/>
                  </a:pPr>
                  <a:r>
                    <a:rPr lang="en-US" altLang="zh-TW" sz="1700" b="1" dirty="0">
                      <a:solidFill>
                        <a:schemeClr val="tx1"/>
                      </a:solidFill>
                      <a:latin typeface="微軟正黑體" pitchFamily="34" charset="-120"/>
                      <a:ea typeface="微軟正黑體" pitchFamily="34" charset="-120"/>
                    </a:rPr>
                    <a:t>$75,000</a:t>
                  </a:r>
                  <a:endParaRPr lang="zh-TW" altLang="en-US" sz="1700" b="1" dirty="0">
                    <a:solidFill>
                      <a:schemeClr val="tx1"/>
                    </a:solidFill>
                    <a:latin typeface="微軟正黑體" pitchFamily="34" charset="-120"/>
                    <a:ea typeface="微軟正黑體" pitchFamily="34" charset="-120"/>
                  </a:endParaRPr>
                </a:p>
              </p:txBody>
            </p:sp>
            <p:sp>
              <p:nvSpPr>
                <p:cNvPr id="27" name="矩形 26"/>
                <p:cNvSpPr/>
                <p:nvPr/>
              </p:nvSpPr>
              <p:spPr>
                <a:xfrm>
                  <a:off x="3010342" y="4825434"/>
                  <a:ext cx="1403278" cy="609636"/>
                </a:xfrm>
                <a:prstGeom prst="rect">
                  <a:avLst/>
                </a:prstGeom>
                <a:solidFill>
                  <a:srgbClr val="FDEDD3"/>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b="1" dirty="0">
                      <a:solidFill>
                        <a:schemeClr val="tx1"/>
                      </a:solidFill>
                      <a:latin typeface="微軟正黑體" pitchFamily="34" charset="-120"/>
                      <a:ea typeface="微軟正黑體" pitchFamily="34" charset="-120"/>
                    </a:rPr>
                    <a:t>未到期</a:t>
                  </a:r>
                  <a:r>
                    <a:rPr lang="en-US" altLang="zh-TW" b="1" dirty="0">
                      <a:solidFill>
                        <a:schemeClr val="tx1"/>
                      </a:solidFill>
                      <a:latin typeface="微軟正黑體" pitchFamily="34" charset="-120"/>
                      <a:ea typeface="微軟正黑體" pitchFamily="34" charset="-120"/>
                    </a:rPr>
                    <a:t>1/4</a:t>
                  </a:r>
                </a:p>
                <a:p>
                  <a:pPr algn="ctr">
                    <a:defRPr/>
                  </a:pPr>
                  <a:r>
                    <a:rPr lang="en-US" altLang="zh-TW" b="1" dirty="0">
                      <a:solidFill>
                        <a:schemeClr val="tx1"/>
                      </a:solidFill>
                      <a:latin typeface="微軟正黑體" pitchFamily="34" charset="-120"/>
                      <a:ea typeface="微軟正黑體" pitchFamily="34" charset="-120"/>
                    </a:rPr>
                    <a:t>$25,000</a:t>
                  </a:r>
                  <a:endParaRPr lang="zh-TW" altLang="en-US" b="1" dirty="0">
                    <a:solidFill>
                      <a:schemeClr val="tx1"/>
                    </a:solidFill>
                    <a:latin typeface="微軟正黑體" pitchFamily="34" charset="-120"/>
                    <a:ea typeface="微軟正黑體" pitchFamily="34" charset="-120"/>
                  </a:endParaRPr>
                </a:p>
              </p:txBody>
            </p:sp>
            <p:cxnSp>
              <p:nvCxnSpPr>
                <p:cNvPr id="28" name="直線接點 27"/>
                <p:cNvCxnSpPr/>
                <p:nvPr/>
              </p:nvCxnSpPr>
              <p:spPr>
                <a:xfrm>
                  <a:off x="4413620" y="4652387"/>
                  <a:ext cx="0" cy="252427"/>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1037181" y="4653974"/>
                  <a:ext cx="0" cy="252428"/>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cxnSp>
            <p:nvCxnSpPr>
              <p:cNvPr id="24" name="直線單箭頭接點 23"/>
              <p:cNvCxnSpPr/>
              <p:nvPr/>
            </p:nvCxnSpPr>
            <p:spPr>
              <a:xfrm>
                <a:off x="1029244" y="4723828"/>
                <a:ext cx="109373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0800000">
                <a:off x="3319888" y="4723828"/>
                <a:ext cx="109373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6157935" y="4670258"/>
              <a:ext cx="1149615" cy="353964"/>
            </a:xfrm>
            <a:prstGeom prst="rect">
              <a:avLst/>
            </a:prstGeom>
            <a:noFill/>
          </p:spPr>
          <p:txBody>
            <a:bodyPr wrap="none">
              <a:spAutoFit/>
            </a:bodyPr>
            <a:lstStyle/>
            <a:p>
              <a:pPr>
                <a:defRPr/>
              </a:pPr>
              <a:r>
                <a:rPr lang="en-US" altLang="zh-TW" sz="1700" b="1" kern="100" dirty="0">
                  <a:latin typeface="微軟正黑體" pitchFamily="34" charset="-120"/>
                  <a:ea typeface="微軟正黑體" pitchFamily="34" charset="-120"/>
                  <a:cs typeface="Courier New" panose="02070309020205020404" pitchFamily="49" charset="0"/>
                </a:rPr>
                <a:t>$100,000</a:t>
              </a:r>
              <a:endParaRPr lang="zh-TW" altLang="en-US" sz="1700" b="1" kern="100" dirty="0">
                <a:latin typeface="微軟正黑體" pitchFamily="34" charset="-120"/>
                <a:ea typeface="微軟正黑體" pitchFamily="34" charset="-120"/>
                <a:cs typeface="Courier New" panose="02070309020205020404" pitchFamily="49" charset="0"/>
              </a:endParaRPr>
            </a:p>
          </p:txBody>
        </p:sp>
      </p:grpSp>
      <p:sp>
        <p:nvSpPr>
          <p:cNvPr id="30" name="矩形 29"/>
          <p:cNvSpPr/>
          <p:nvPr/>
        </p:nvSpPr>
        <p:spPr>
          <a:xfrm>
            <a:off x="251519" y="1942959"/>
            <a:ext cx="8712967" cy="769441"/>
          </a:xfrm>
          <a:prstGeom prst="rect">
            <a:avLst/>
          </a:prstGeom>
        </p:spPr>
        <p:txBody>
          <a:bodyPr wrap="square">
            <a:spAutoFit/>
          </a:bodyPr>
          <a:lstStyle/>
          <a:p>
            <a:pPr marL="288000" lvl="0" indent="-288000" eaLnBrk="1" hangingPunct="1"/>
            <a:r>
              <a:rPr kumimoji="0" lang="en-US" altLang="zh-TW" sz="2200" b="1" dirty="0" smtClean="0">
                <a:latin typeface="新細明體" panose="02020500000000000000" pitchFamily="18" charset="-120"/>
                <a:ea typeface="細明體" panose="02020509000000000000" pitchFamily="49" charset="-120"/>
              </a:rPr>
              <a:t>⑴</a:t>
            </a:r>
            <a:r>
              <a:rPr kumimoji="0" lang="zh-TW" altLang="en-US" sz="2200" b="1" dirty="0" smtClean="0">
                <a:latin typeface="微軟正黑體" panose="020B0604030504040204" pitchFamily="34" charset="-120"/>
                <a:ea typeface="微軟正黑體" panose="020B0604030504040204" pitchFamily="34" charset="-120"/>
                <a:cs typeface="細明體" panose="02020509000000000000" pitchFamily="49" charset="-120"/>
              </a:rPr>
              <a:t>調整前使用「租金收入」帳戶，表示收現時用虛帳戶，採「先虛後實」法。</a:t>
            </a:r>
            <a:endParaRPr kumimoji="0" lang="zh-TW" altLang="zh-TW" sz="22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31" name="矩形 30"/>
          <p:cNvSpPr/>
          <p:nvPr/>
        </p:nvSpPr>
        <p:spPr>
          <a:xfrm>
            <a:off x="245934" y="2700211"/>
            <a:ext cx="8718553" cy="461665"/>
          </a:xfrm>
          <a:prstGeom prst="rect">
            <a:avLst/>
          </a:prstGeom>
        </p:spPr>
        <p:txBody>
          <a:bodyPr wrap="square">
            <a:spAutoFit/>
          </a:bodyPr>
          <a:lstStyle/>
          <a:p>
            <a:pPr lvl="0" eaLnBrk="1" hangingPunct="1"/>
            <a:r>
              <a:rPr kumimoji="0" lang="en-US" altLang="zh-TW" sz="2400" b="1" dirty="0" smtClean="0">
                <a:latin typeface="新細明體" panose="02020500000000000000" pitchFamily="18" charset="-120"/>
                <a:ea typeface="細明體" panose="02020509000000000000" pitchFamily="49" charset="-120"/>
              </a:rPr>
              <a:t>⑵</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調整實帳戶，即未到期</a:t>
            </a:r>
            <a:r>
              <a:rPr kumimoji="0" lang="en-US" altLang="zh-TW" sz="2400" b="1" dirty="0" smtClean="0">
                <a:latin typeface="微軟正黑體" panose="020B0604030504040204" pitchFamily="34" charset="-120"/>
                <a:ea typeface="微軟正黑體" panose="020B0604030504040204" pitchFamily="34" charset="-120"/>
                <a:cs typeface="細明體" panose="02020509000000000000" pitchFamily="49" charset="-120"/>
              </a:rPr>
              <a:t>(</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下年度</a:t>
            </a:r>
            <a:r>
              <a:rPr kumimoji="0" lang="en-US" altLang="zh-TW" sz="2400" b="1" dirty="0" smtClean="0">
                <a:latin typeface="微軟正黑體" panose="020B0604030504040204" pitchFamily="34" charset="-120"/>
                <a:ea typeface="微軟正黑體" panose="020B0604030504040204" pitchFamily="34" charset="-120"/>
                <a:cs typeface="細明體" panose="02020509000000000000" pitchFamily="49" charset="-120"/>
              </a:rPr>
              <a:t>)</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部分，調整金額為</a:t>
            </a:r>
            <a:r>
              <a:rPr kumimoji="0" lang="en-US" altLang="zh-TW" sz="2400" b="1" dirty="0" smtClean="0">
                <a:latin typeface="微軟正黑體" panose="020B0604030504040204" pitchFamily="34" charset="-120"/>
                <a:ea typeface="微軟正黑體" panose="020B0604030504040204" pitchFamily="34" charset="-120"/>
                <a:cs typeface="細明體" panose="02020509000000000000" pitchFamily="49" charset="-120"/>
              </a:rPr>
              <a:t>$25,000</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a:t>
            </a:r>
            <a:endParaRPr kumimoji="0" lang="zh-TW"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32" name="矩形 31"/>
          <p:cNvSpPr/>
          <p:nvPr/>
        </p:nvSpPr>
        <p:spPr>
          <a:xfrm>
            <a:off x="242811" y="3095022"/>
            <a:ext cx="4320480" cy="1846146"/>
          </a:xfrm>
          <a:prstGeom prst="rect">
            <a:avLst/>
          </a:prstGeom>
        </p:spPr>
        <p:txBody>
          <a:bodyPr wrap="square">
            <a:spAutoFit/>
          </a:bodyPr>
          <a:lstStyle/>
          <a:p>
            <a:pPr lvl="0" eaLnBrk="1" hangingPunct="1">
              <a:lnSpc>
                <a:spcPts val="3500"/>
              </a:lnSpc>
            </a:pPr>
            <a:r>
              <a:rPr kumimoji="0" lang="zh-TW" altLang="en-US" sz="2400" b="1" dirty="0" smtClean="0">
                <a:latin typeface="新細明體" panose="02020500000000000000" pitchFamily="18" charset="-120"/>
                <a:cs typeface="Courier New" panose="02070309020205020404" pitchFamily="49" charset="0"/>
              </a:rPr>
              <a:t>⑶</a:t>
            </a:r>
            <a:r>
              <a:rPr kumimoji="0" lang="zh-TW" altLang="en-US" sz="2400" b="1" dirty="0" smtClean="0">
                <a:latin typeface="微軟正黑體" panose="020B0604030504040204" pitchFamily="34" charset="-120"/>
                <a:ea typeface="微軟正黑體" panose="020B0604030504040204" pitchFamily="34" charset="-120"/>
                <a:cs typeface="Courier New" panose="02070309020205020404" pitchFamily="49" charset="0"/>
              </a:rPr>
              <a:t>調整分錄：調整未到期部分</a:t>
            </a:r>
            <a:endPar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pPr>
            <a:r>
              <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rPr>
              <a:t>12/31</a:t>
            </a:r>
          </a:p>
          <a:p>
            <a:pPr lvl="0" eaLnBrk="1" hangingPunct="1">
              <a:lnSpc>
                <a:spcPts val="3500"/>
              </a:lnSpc>
            </a:pPr>
            <a:r>
              <a:rPr kumimoji="0" lang="zh-TW" altLang="en-US" sz="2400" b="1" dirty="0" smtClean="0">
                <a:latin typeface="微軟正黑體" pitchFamily="34" charset="-120"/>
                <a:ea typeface="微軟正黑體" pitchFamily="34" charset="-120"/>
                <a:cs typeface="Courier New" panose="02070309020205020404" pitchFamily="49" charset="0"/>
              </a:rPr>
              <a:t>租金收入            </a:t>
            </a:r>
            <a:r>
              <a:rPr kumimoji="0" lang="en-US" altLang="zh-TW" sz="2400" b="1" dirty="0" smtClean="0">
                <a:latin typeface="微軟正黑體" pitchFamily="34" charset="-120"/>
                <a:ea typeface="微軟正黑體" pitchFamily="34" charset="-120"/>
                <a:cs typeface="Courier New" panose="02070309020205020404" pitchFamily="49" charset="0"/>
              </a:rPr>
              <a:t>25,000</a:t>
            </a:r>
          </a:p>
          <a:p>
            <a:pPr lvl="0" eaLnBrk="1" hangingPunct="1">
              <a:lnSpc>
                <a:spcPts val="3500"/>
              </a:lnSpc>
            </a:pPr>
            <a:r>
              <a:rPr kumimoji="0" lang="zh-TW" altLang="en-US" sz="2400" b="1" dirty="0" smtClean="0">
                <a:latin typeface="微軟正黑體" pitchFamily="34" charset="-120"/>
                <a:ea typeface="微軟正黑體" pitchFamily="34" charset="-120"/>
                <a:cs typeface="Courier New" panose="02070309020205020404" pitchFamily="49" charset="0"/>
              </a:rPr>
              <a:t>        預收租金                </a:t>
            </a:r>
            <a:r>
              <a:rPr kumimoji="0" lang="en-US" altLang="zh-TW" sz="2400" b="1" dirty="0" smtClean="0">
                <a:latin typeface="微軟正黑體" pitchFamily="34" charset="-120"/>
                <a:ea typeface="微軟正黑體" pitchFamily="34" charset="-120"/>
                <a:cs typeface="Courier New" panose="02070309020205020404" pitchFamily="49" charset="0"/>
              </a:rPr>
              <a:t>25,000</a:t>
            </a:r>
            <a:endParaRPr kumimoji="0" lang="zh-TW" altLang="zh-TW" sz="2400" b="1" dirty="0" smtClean="0">
              <a:latin typeface="微軟正黑體" pitchFamily="34" charset="-120"/>
              <a:ea typeface="微軟正黑體" pitchFamily="34" charset="-120"/>
              <a:cs typeface="Courier New" panose="02070309020205020404" pitchFamily="49" charset="0"/>
            </a:endParaRPr>
          </a:p>
        </p:txBody>
      </p:sp>
      <p:sp>
        <p:nvSpPr>
          <p:cNvPr id="33" name="矩形 32"/>
          <p:cNvSpPr/>
          <p:nvPr/>
        </p:nvSpPr>
        <p:spPr>
          <a:xfrm>
            <a:off x="4644008" y="2996952"/>
            <a:ext cx="1723549" cy="580800"/>
          </a:xfrm>
          <a:prstGeom prst="rect">
            <a:avLst/>
          </a:prstGeom>
        </p:spPr>
        <p:txBody>
          <a:bodyPr wrap="none">
            <a:spAutoFit/>
          </a:bodyPr>
          <a:lstStyle/>
          <a:p>
            <a:pPr lvl="0" eaLnBrk="1" hangingPunct="1">
              <a:lnSpc>
                <a:spcPct val="150000"/>
              </a:lnSpc>
            </a:pPr>
            <a:r>
              <a:rPr kumimoji="0" lang="en-US" altLang="zh-TW" sz="2400" b="1" dirty="0" smtClean="0">
                <a:latin typeface="細明體" panose="02020509000000000000" pitchFamily="49" charset="-120"/>
                <a:ea typeface="細明體" panose="02020509000000000000" pitchFamily="49" charset="-120"/>
              </a:rPr>
              <a:t>⑷</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過帳後：</a:t>
            </a:r>
            <a:endParaRPr kumimoji="0" lang="zh-TW" altLang="zh-TW" sz="2400" b="1" dirty="0" smtClean="0">
              <a:latin typeface="細明體" panose="02020509000000000000" pitchFamily="49" charset="-120"/>
              <a:ea typeface="細明體" panose="02020509000000000000" pitchFamily="49" charset="-120"/>
              <a:cs typeface="Courier New" panose="02070309020205020404" pitchFamily="49" charset="0"/>
            </a:endParaRPr>
          </a:p>
        </p:txBody>
      </p:sp>
      <p:graphicFrame>
        <p:nvGraphicFramePr>
          <p:cNvPr id="34" name="表格 33"/>
          <p:cNvGraphicFramePr>
            <a:graphicFrameLocks noGrp="1"/>
          </p:cNvGraphicFramePr>
          <p:nvPr>
            <p:extLst>
              <p:ext uri="{D42A27DB-BD31-4B8C-83A1-F6EECF244321}">
                <p14:modId xmlns:p14="http://schemas.microsoft.com/office/powerpoint/2010/main" val="2022711015"/>
              </p:ext>
            </p:extLst>
          </p:nvPr>
        </p:nvGraphicFramePr>
        <p:xfrm>
          <a:off x="4860033" y="3645024"/>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租金收入</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4057622752"/>
              </p:ext>
            </p:extLst>
          </p:nvPr>
        </p:nvGraphicFramePr>
        <p:xfrm>
          <a:off x="4865400" y="4940363"/>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預收租金</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cxnSp>
        <p:nvCxnSpPr>
          <p:cNvPr id="36" name="直線單箭頭接點 35"/>
          <p:cNvCxnSpPr/>
          <p:nvPr/>
        </p:nvCxnSpPr>
        <p:spPr>
          <a:xfrm>
            <a:off x="3491880" y="4224142"/>
            <a:ext cx="151216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接點 36"/>
          <p:cNvCxnSpPr/>
          <p:nvPr/>
        </p:nvCxnSpPr>
        <p:spPr>
          <a:xfrm>
            <a:off x="4355976" y="4661845"/>
            <a:ext cx="2455809" cy="87503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744847" y="4027777"/>
            <a:ext cx="2085827" cy="400110"/>
          </a:xfrm>
          <a:prstGeom prst="rect">
            <a:avLst/>
          </a:prstGeom>
        </p:spPr>
        <p:txBody>
          <a:bodyPr wrap="none">
            <a:spAutoFit/>
          </a:bodyPr>
          <a:lstStyle/>
          <a:p>
            <a:pPr algn="r">
              <a:spcAft>
                <a:spcPts val="0"/>
              </a:spcAft>
            </a:pPr>
            <a:r>
              <a:rPr lang="zh-TW" altLang="en-US" sz="2000" b="1" kern="100" dirty="0">
                <a:latin typeface="微軟正黑體" pitchFamily="34" charset="-120"/>
                <a:ea typeface="微軟正黑體" pitchFamily="34" charset="-120"/>
                <a:cs typeface="細明體" panose="02020509000000000000" pitchFamily="49" charset="-120"/>
              </a:rPr>
              <a:t>調整前</a:t>
            </a:r>
            <a:r>
              <a:rPr lang="en-US" altLang="zh-TW" sz="2000" b="1" kern="100" dirty="0" smtClean="0">
                <a:latin typeface="微軟正黑體" pitchFamily="34" charset="-120"/>
                <a:ea typeface="微軟正黑體" pitchFamily="34" charset="-120"/>
                <a:cs typeface="細明體" panose="02020509000000000000" pitchFamily="49" charset="-120"/>
              </a:rPr>
              <a:t>$100,000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39" name="矩形 38"/>
          <p:cNvSpPr/>
          <p:nvPr/>
        </p:nvSpPr>
        <p:spPr>
          <a:xfrm>
            <a:off x="4847798" y="4035540"/>
            <a:ext cx="201529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a:latin typeface="微軟正黑體" pitchFamily="34" charset="-120"/>
                <a:ea typeface="微軟正黑體" pitchFamily="34" charset="-120"/>
                <a:cs typeface="細明體" panose="02020509000000000000" pitchFamily="49" charset="-120"/>
              </a:rPr>
              <a:t>$25,000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40" name="矩形 39"/>
          <p:cNvSpPr/>
          <p:nvPr/>
        </p:nvSpPr>
        <p:spPr>
          <a:xfrm>
            <a:off x="6768891" y="4469117"/>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$75,000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41" name="矩形 40"/>
          <p:cNvSpPr/>
          <p:nvPr/>
        </p:nvSpPr>
        <p:spPr>
          <a:xfrm>
            <a:off x="6714929" y="5337635"/>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$25,000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42" name="矩形 41"/>
          <p:cNvSpPr/>
          <p:nvPr/>
        </p:nvSpPr>
        <p:spPr>
          <a:xfrm>
            <a:off x="6741271" y="5782005"/>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$25,000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Tree>
    <p:extLst>
      <p:ext uri="{BB962C8B-B14F-4D97-AF65-F5344CB8AC3E}">
        <p14:creationId xmlns:p14="http://schemas.microsoft.com/office/powerpoint/2010/main" val="39383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par>
                                <p:cTn id="10" presetID="55"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32">
                                            <p:txEl>
                                              <p:pRg st="0" end="0"/>
                                            </p:txEl>
                                          </p:spTgt>
                                        </p:tgtEl>
                                        <p:attrNameLst>
                                          <p:attrName>style.visibility</p:attrName>
                                        </p:attrNameLst>
                                      </p:cBhvr>
                                      <p:to>
                                        <p:strVal val="visible"/>
                                      </p:to>
                                    </p:set>
                                    <p:anim calcmode="lin" valueType="num">
                                      <p:cBhvr>
                                        <p:cTn id="29" dur="1000" fill="hold"/>
                                        <p:tgtEl>
                                          <p:spTgt spid="32">
                                            <p:txEl>
                                              <p:pRg st="0" end="0"/>
                                            </p:txEl>
                                          </p:spTgt>
                                        </p:tgtEl>
                                        <p:attrNameLst>
                                          <p:attrName>ppt_w</p:attrName>
                                        </p:attrNameLst>
                                      </p:cBhvr>
                                      <p:tavLst>
                                        <p:tav tm="0">
                                          <p:val>
                                            <p:strVal val="#ppt_w*0.70"/>
                                          </p:val>
                                        </p:tav>
                                        <p:tav tm="100000">
                                          <p:val>
                                            <p:strVal val="#ppt_w"/>
                                          </p:val>
                                        </p:tav>
                                      </p:tavLst>
                                    </p:anim>
                                    <p:anim calcmode="lin" valueType="num">
                                      <p:cBhvr>
                                        <p:cTn id="30" dur="1000" fill="hold"/>
                                        <p:tgtEl>
                                          <p:spTgt spid="32">
                                            <p:txEl>
                                              <p:pRg st="0" end="0"/>
                                            </p:txEl>
                                          </p:spTgt>
                                        </p:tgtEl>
                                        <p:attrNameLst>
                                          <p:attrName>ppt_h</p:attrName>
                                        </p:attrNameLst>
                                      </p:cBhvr>
                                      <p:tavLst>
                                        <p:tav tm="0">
                                          <p:val>
                                            <p:strVal val="#ppt_h"/>
                                          </p:val>
                                        </p:tav>
                                        <p:tav tm="100000">
                                          <p:val>
                                            <p:strVal val="#ppt_h"/>
                                          </p:val>
                                        </p:tav>
                                      </p:tavLst>
                                    </p:anim>
                                    <p:animEffect transition="in" filter="fade">
                                      <p:cBhvr>
                                        <p:cTn id="31" dur="1000"/>
                                        <p:tgtEl>
                                          <p:spTgt spid="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32">
                                            <p:txEl>
                                              <p:pRg st="1" end="1"/>
                                            </p:txEl>
                                          </p:spTgt>
                                        </p:tgtEl>
                                        <p:attrNameLst>
                                          <p:attrName>style.visibility</p:attrName>
                                        </p:attrNameLst>
                                      </p:cBhvr>
                                      <p:to>
                                        <p:strVal val="visible"/>
                                      </p:to>
                                    </p:set>
                                    <p:anim calcmode="lin" valueType="num">
                                      <p:cBhvr>
                                        <p:cTn id="36" dur="1000" fill="hold"/>
                                        <p:tgtEl>
                                          <p:spTgt spid="32">
                                            <p:txEl>
                                              <p:pRg st="1" end="1"/>
                                            </p:txEl>
                                          </p:spTgt>
                                        </p:tgtEl>
                                        <p:attrNameLst>
                                          <p:attrName>ppt_w</p:attrName>
                                        </p:attrNameLst>
                                      </p:cBhvr>
                                      <p:tavLst>
                                        <p:tav tm="0">
                                          <p:val>
                                            <p:strVal val="#ppt_w*0.70"/>
                                          </p:val>
                                        </p:tav>
                                        <p:tav tm="100000">
                                          <p:val>
                                            <p:strVal val="#ppt_w"/>
                                          </p:val>
                                        </p:tav>
                                      </p:tavLst>
                                    </p:anim>
                                    <p:anim calcmode="lin" valueType="num">
                                      <p:cBhvr>
                                        <p:cTn id="37" dur="1000" fill="hold"/>
                                        <p:tgtEl>
                                          <p:spTgt spid="32">
                                            <p:txEl>
                                              <p:pRg st="1" end="1"/>
                                            </p:txEl>
                                          </p:spTgt>
                                        </p:tgtEl>
                                        <p:attrNameLst>
                                          <p:attrName>ppt_h</p:attrName>
                                        </p:attrNameLst>
                                      </p:cBhvr>
                                      <p:tavLst>
                                        <p:tav tm="0">
                                          <p:val>
                                            <p:strVal val="#ppt_h"/>
                                          </p:val>
                                        </p:tav>
                                        <p:tav tm="100000">
                                          <p:val>
                                            <p:strVal val="#ppt_h"/>
                                          </p:val>
                                        </p:tav>
                                      </p:tavLst>
                                    </p:anim>
                                    <p:animEffect transition="in" filter="fade">
                                      <p:cBhvr>
                                        <p:cTn id="38" dur="1000"/>
                                        <p:tgtEl>
                                          <p:spTgt spid="32">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32">
                                            <p:txEl>
                                              <p:pRg st="2" end="2"/>
                                            </p:txEl>
                                          </p:spTgt>
                                        </p:tgtEl>
                                        <p:attrNameLst>
                                          <p:attrName>style.visibility</p:attrName>
                                        </p:attrNameLst>
                                      </p:cBhvr>
                                      <p:to>
                                        <p:strVal val="visible"/>
                                      </p:to>
                                    </p:set>
                                    <p:anim calcmode="lin" valueType="num">
                                      <p:cBhvr>
                                        <p:cTn id="43" dur="1000" fill="hold"/>
                                        <p:tgtEl>
                                          <p:spTgt spid="32">
                                            <p:txEl>
                                              <p:pRg st="2" end="2"/>
                                            </p:txEl>
                                          </p:spTgt>
                                        </p:tgtEl>
                                        <p:attrNameLst>
                                          <p:attrName>ppt_w</p:attrName>
                                        </p:attrNameLst>
                                      </p:cBhvr>
                                      <p:tavLst>
                                        <p:tav tm="0">
                                          <p:val>
                                            <p:strVal val="#ppt_w*0.70"/>
                                          </p:val>
                                        </p:tav>
                                        <p:tav tm="100000">
                                          <p:val>
                                            <p:strVal val="#ppt_w"/>
                                          </p:val>
                                        </p:tav>
                                      </p:tavLst>
                                    </p:anim>
                                    <p:anim calcmode="lin" valueType="num">
                                      <p:cBhvr>
                                        <p:cTn id="44" dur="1000" fill="hold"/>
                                        <p:tgtEl>
                                          <p:spTgt spid="32">
                                            <p:txEl>
                                              <p:pRg st="2" end="2"/>
                                            </p:txEl>
                                          </p:spTgt>
                                        </p:tgtEl>
                                        <p:attrNameLst>
                                          <p:attrName>ppt_h</p:attrName>
                                        </p:attrNameLst>
                                      </p:cBhvr>
                                      <p:tavLst>
                                        <p:tav tm="0">
                                          <p:val>
                                            <p:strVal val="#ppt_h"/>
                                          </p:val>
                                        </p:tav>
                                        <p:tav tm="100000">
                                          <p:val>
                                            <p:strVal val="#ppt_h"/>
                                          </p:val>
                                        </p:tav>
                                      </p:tavLst>
                                    </p:anim>
                                    <p:animEffect transition="in" filter="fade">
                                      <p:cBhvr>
                                        <p:cTn id="45" dur="1000"/>
                                        <p:tgtEl>
                                          <p:spTgt spid="32">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nodeType="clickEffect">
                                  <p:stCondLst>
                                    <p:cond delay="0"/>
                                  </p:stCondLst>
                                  <p:childTnLst>
                                    <p:set>
                                      <p:cBhvr>
                                        <p:cTn id="49" dur="1" fill="hold">
                                          <p:stCondLst>
                                            <p:cond delay="0"/>
                                          </p:stCondLst>
                                        </p:cTn>
                                        <p:tgtEl>
                                          <p:spTgt spid="32">
                                            <p:txEl>
                                              <p:pRg st="3" end="3"/>
                                            </p:txEl>
                                          </p:spTgt>
                                        </p:tgtEl>
                                        <p:attrNameLst>
                                          <p:attrName>style.visibility</p:attrName>
                                        </p:attrNameLst>
                                      </p:cBhvr>
                                      <p:to>
                                        <p:strVal val="visible"/>
                                      </p:to>
                                    </p:set>
                                    <p:anim calcmode="lin" valueType="num">
                                      <p:cBhvr>
                                        <p:cTn id="50" dur="1000" fill="hold"/>
                                        <p:tgtEl>
                                          <p:spTgt spid="32">
                                            <p:txEl>
                                              <p:pRg st="3" end="3"/>
                                            </p:txEl>
                                          </p:spTgt>
                                        </p:tgtEl>
                                        <p:attrNameLst>
                                          <p:attrName>ppt_w</p:attrName>
                                        </p:attrNameLst>
                                      </p:cBhvr>
                                      <p:tavLst>
                                        <p:tav tm="0">
                                          <p:val>
                                            <p:strVal val="#ppt_w*0.70"/>
                                          </p:val>
                                        </p:tav>
                                        <p:tav tm="100000">
                                          <p:val>
                                            <p:strVal val="#ppt_w"/>
                                          </p:val>
                                        </p:tav>
                                      </p:tavLst>
                                    </p:anim>
                                    <p:anim calcmode="lin" valueType="num">
                                      <p:cBhvr>
                                        <p:cTn id="51" dur="1000" fill="hold"/>
                                        <p:tgtEl>
                                          <p:spTgt spid="32">
                                            <p:txEl>
                                              <p:pRg st="3" end="3"/>
                                            </p:txEl>
                                          </p:spTgt>
                                        </p:tgtEl>
                                        <p:attrNameLst>
                                          <p:attrName>ppt_h</p:attrName>
                                        </p:attrNameLst>
                                      </p:cBhvr>
                                      <p:tavLst>
                                        <p:tav tm="0">
                                          <p:val>
                                            <p:strVal val="#ppt_h"/>
                                          </p:val>
                                        </p:tav>
                                        <p:tav tm="100000">
                                          <p:val>
                                            <p:strVal val="#ppt_h"/>
                                          </p:val>
                                        </p:tav>
                                      </p:tavLst>
                                    </p:anim>
                                    <p:animEffect transition="in" filter="fade">
                                      <p:cBhvr>
                                        <p:cTn id="52" dur="1000"/>
                                        <p:tgtEl>
                                          <p:spTgt spid="3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70"/>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Effect transition="in" filter="fade">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childTnLst>
                                </p:cTn>
                              </p:par>
                              <p:par>
                                <p:cTn id="65" presetID="55"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1000" fill="hold"/>
                                        <p:tgtEl>
                                          <p:spTgt spid="34"/>
                                        </p:tgtEl>
                                        <p:attrNameLst>
                                          <p:attrName>ppt_w</p:attrName>
                                        </p:attrNameLst>
                                      </p:cBhvr>
                                      <p:tavLst>
                                        <p:tav tm="0">
                                          <p:val>
                                            <p:strVal val="#ppt_w*0.70"/>
                                          </p:val>
                                        </p:tav>
                                        <p:tav tm="100000">
                                          <p:val>
                                            <p:strVal val="#ppt_w"/>
                                          </p:val>
                                        </p:tav>
                                      </p:tavLst>
                                    </p:anim>
                                    <p:anim calcmode="lin" valueType="num">
                                      <p:cBhvr>
                                        <p:cTn id="68" dur="1000" fill="hold"/>
                                        <p:tgtEl>
                                          <p:spTgt spid="34"/>
                                        </p:tgtEl>
                                        <p:attrNameLst>
                                          <p:attrName>ppt_h</p:attrName>
                                        </p:attrNameLst>
                                      </p:cBhvr>
                                      <p:tavLst>
                                        <p:tav tm="0">
                                          <p:val>
                                            <p:strVal val="#ppt_h"/>
                                          </p:val>
                                        </p:tav>
                                        <p:tav tm="100000">
                                          <p:val>
                                            <p:strVal val="#ppt_h"/>
                                          </p:val>
                                        </p:tav>
                                      </p:tavLst>
                                    </p:anim>
                                    <p:animEffect transition="in" filter="fade">
                                      <p:cBhvr>
                                        <p:cTn id="69" dur="1000"/>
                                        <p:tgtEl>
                                          <p:spTgt spid="34"/>
                                        </p:tgtEl>
                                      </p:cBhvr>
                                    </p:animEffect>
                                  </p:childTnLst>
                                </p:cTn>
                              </p:par>
                              <p:par>
                                <p:cTn id="70" presetID="55"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1000" fill="hold"/>
                                        <p:tgtEl>
                                          <p:spTgt spid="35"/>
                                        </p:tgtEl>
                                        <p:attrNameLst>
                                          <p:attrName>ppt_w</p:attrName>
                                        </p:attrNameLst>
                                      </p:cBhvr>
                                      <p:tavLst>
                                        <p:tav tm="0">
                                          <p:val>
                                            <p:strVal val="#ppt_w*0.70"/>
                                          </p:val>
                                        </p:tav>
                                        <p:tav tm="100000">
                                          <p:val>
                                            <p:strVal val="#ppt_w"/>
                                          </p:val>
                                        </p:tav>
                                      </p:tavLst>
                                    </p:anim>
                                    <p:anim calcmode="lin" valueType="num">
                                      <p:cBhvr>
                                        <p:cTn id="73" dur="1000" fill="hold"/>
                                        <p:tgtEl>
                                          <p:spTgt spid="35"/>
                                        </p:tgtEl>
                                        <p:attrNameLst>
                                          <p:attrName>ppt_h</p:attrName>
                                        </p:attrNameLst>
                                      </p:cBhvr>
                                      <p:tavLst>
                                        <p:tav tm="0">
                                          <p:val>
                                            <p:strVal val="#ppt_h"/>
                                          </p:val>
                                        </p:tav>
                                        <p:tav tm="100000">
                                          <p:val>
                                            <p:strVal val="#ppt_h"/>
                                          </p:val>
                                        </p:tav>
                                      </p:tavLst>
                                    </p:anim>
                                    <p:animEffect transition="in" filter="fade">
                                      <p:cBhvr>
                                        <p:cTn id="74" dur="10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up)">
                                      <p:cBhvr>
                                        <p:cTn id="79" dur="10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left)">
                                      <p:cBhvr>
                                        <p:cTn id="84" dur="10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1000"/>
                                        <p:tgtEl>
                                          <p:spTgt spid="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left)">
                                      <p:cBhvr>
                                        <p:cTn id="94" dur="10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1000"/>
                                        <p:tgtEl>
                                          <p:spTgt spid="3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left)">
                                      <p:cBhvr>
                                        <p:cTn id="104" dur="10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left)">
                                      <p:cBhvr>
                                        <p:cTn id="10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p:bldP spid="31" grpId="0"/>
      <p:bldP spid="33" grpId="0"/>
      <p:bldP spid="38" grpId="0"/>
      <p:bldP spid="39" grpId="0"/>
      <p:bldP spid="40"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69121" y="1124262"/>
            <a:ext cx="8047296" cy="4937815"/>
          </a:xfrm>
        </p:spPr>
        <p:txBody>
          <a:bodyPr/>
          <a:lstStyle/>
          <a:p>
            <a:pPr algn="just"/>
            <a:r>
              <a:rPr lang="en-US" altLang="zh-TW" dirty="0"/>
              <a:t>(</a:t>
            </a:r>
            <a:r>
              <a:rPr lang="zh-TW" altLang="en-US" dirty="0"/>
              <a:t>二</a:t>
            </a:r>
            <a:r>
              <a:rPr lang="en-US" altLang="zh-TW" dirty="0"/>
              <a:t>)</a:t>
            </a:r>
            <a:r>
              <a:rPr lang="zh-TW" altLang="en-US" dirty="0"/>
              <a:t>可正確表達企業之財務狀況與經營績效</a:t>
            </a:r>
          </a:p>
          <a:p>
            <a:pPr marL="720000" algn="just">
              <a:spcBef>
                <a:spcPts val="600"/>
              </a:spcBef>
            </a:pPr>
            <a:r>
              <a:rPr lang="zh-TW" altLang="en-US" sz="2800" dirty="0" smtClean="0"/>
              <a:t>各</a:t>
            </a:r>
            <a:r>
              <a:rPr lang="zh-TW" altLang="en-US" sz="2800" dirty="0"/>
              <a:t>帳戶經調整後，均能使帳面餘額與實際情形相符，所編之財務報表也能正確表達企業之財務狀況及經營績效。</a:t>
            </a:r>
          </a:p>
        </p:txBody>
      </p:sp>
      <p:sp>
        <p:nvSpPr>
          <p:cNvPr id="3" name="標題 2"/>
          <p:cNvSpPr>
            <a:spLocks noGrp="1"/>
          </p:cNvSpPr>
          <p:nvPr>
            <p:ph type="title"/>
          </p:nvPr>
        </p:nvSpPr>
        <p:spPr/>
        <p:txBody>
          <a:bodyPr/>
          <a:lstStyle/>
          <a:p>
            <a:r>
              <a:rPr lang="zh-TW" altLang="en-US" dirty="0"/>
              <a:t>三、調整之</a:t>
            </a:r>
            <a:r>
              <a:rPr lang="zh-TW" altLang="en-US" dirty="0" smtClean="0"/>
              <a:t>功能</a:t>
            </a:r>
            <a:endParaRPr lang="zh-TW" altLang="en-US" dirty="0"/>
          </a:p>
        </p:txBody>
      </p:sp>
      <p:sp>
        <p:nvSpPr>
          <p:cNvPr id="4" name="內容版面配置區 3"/>
          <p:cNvSpPr>
            <a:spLocks noGrp="1"/>
          </p:cNvSpPr>
          <p:nvPr>
            <p:ph sz="quarter" idx="11"/>
          </p:nvPr>
        </p:nvSpPr>
        <p:spPr/>
        <p:txBody>
          <a:bodyPr/>
          <a:lstStyle/>
          <a:p>
            <a:r>
              <a:rPr lang="en-US" altLang="zh-TW" dirty="0" smtClean="0"/>
              <a:t>225</a:t>
            </a:r>
            <a:endParaRPr lang="zh-TW" altLang="en-US" dirty="0"/>
          </a:p>
        </p:txBody>
      </p:sp>
    </p:spTree>
    <p:extLst>
      <p:ext uri="{BB962C8B-B14F-4D97-AF65-F5344CB8AC3E}">
        <p14:creationId xmlns:p14="http://schemas.microsoft.com/office/powerpoint/2010/main" val="273468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243</a:t>
            </a:r>
            <a:endParaRPr lang="zh-TW" altLang="en-US" dirty="0"/>
          </a:p>
        </p:txBody>
      </p:sp>
      <p:sp>
        <p:nvSpPr>
          <p:cNvPr id="5" name="矩形 25"/>
          <p:cNvSpPr>
            <a:spLocks noChangeArrowheads="1"/>
          </p:cNvSpPr>
          <p:nvPr/>
        </p:nvSpPr>
        <p:spPr bwMode="auto">
          <a:xfrm>
            <a:off x="179388" y="1268760"/>
            <a:ext cx="8713787" cy="523220"/>
          </a:xfrm>
          <a:prstGeom prst="rect">
            <a:avLst/>
          </a:prstGeom>
          <a:noFill/>
          <a:ln w="9525">
            <a:noFill/>
            <a:miter lim="800000"/>
            <a:headEnd/>
            <a:tailEnd/>
          </a:ln>
        </p:spPr>
        <p:txBody>
          <a:bodyPr>
            <a:spAutoFit/>
          </a:bodyPr>
          <a:lstStyle/>
          <a:p>
            <a:pPr algn="just" eaLnBrk="1" hangingPunct="1"/>
            <a:r>
              <a:rPr lang="zh-TW" altLang="en-US" sz="2800" b="1" dirty="0">
                <a:latin typeface="微軟正黑體" pitchFamily="34" charset="-120"/>
                <a:ea typeface="微軟正黑體" pitchFamily="34" charset="-120"/>
              </a:rPr>
              <a:t>將下列交易作成調整分錄：</a:t>
            </a:r>
          </a:p>
        </p:txBody>
      </p:sp>
      <p:graphicFrame>
        <p:nvGraphicFramePr>
          <p:cNvPr id="12" name="表格 11"/>
          <p:cNvGraphicFramePr>
            <a:graphicFrameLocks noGrp="1"/>
          </p:cNvGraphicFramePr>
          <p:nvPr>
            <p:extLst>
              <p:ext uri="{D42A27DB-BD31-4B8C-83A1-F6EECF244321}">
                <p14:modId xmlns:p14="http://schemas.microsoft.com/office/powerpoint/2010/main" val="213586541"/>
              </p:ext>
            </p:extLst>
          </p:nvPr>
        </p:nvGraphicFramePr>
        <p:xfrm>
          <a:off x="323850" y="1916113"/>
          <a:ext cx="8604250" cy="4091483"/>
        </p:xfrm>
        <a:graphic>
          <a:graphicData uri="http://schemas.openxmlformats.org/drawingml/2006/table">
            <a:tbl>
              <a:tblPr/>
              <a:tblGrid>
                <a:gridCol w="4392166">
                  <a:extLst>
                    <a:ext uri="{9D8B030D-6E8A-4147-A177-3AD203B41FA5}">
                      <a16:colId xmlns="" xmlns:a16="http://schemas.microsoft.com/office/drawing/2014/main" val="886029624"/>
                    </a:ext>
                  </a:extLst>
                </a:gridCol>
                <a:gridCol w="4212084">
                  <a:extLst>
                    <a:ext uri="{9D8B030D-6E8A-4147-A177-3AD203B41FA5}">
                      <a16:colId xmlns="" xmlns:a16="http://schemas.microsoft.com/office/drawing/2014/main" val="20001"/>
                    </a:ext>
                  </a:extLst>
                </a:gridCol>
              </a:tblGrid>
              <a:tr h="504775">
                <a:tc>
                  <a:txBody>
                    <a:bodyPr/>
                    <a:lstStyle/>
                    <a:p>
                      <a:pPr algn="ctr"/>
                      <a:r>
                        <a:rPr lang="zh-TW" altLang="en-US" sz="2800" b="1" dirty="0" smtClean="0">
                          <a:latin typeface="微軟正黑體" panose="020B0604030504040204" pitchFamily="34" charset="-120"/>
                          <a:ea typeface="微軟正黑體" panose="020B0604030504040204" pitchFamily="34" charset="-120"/>
                        </a:rPr>
                        <a:t>題               目</a:t>
                      </a:r>
                      <a:endParaRPr lang="zh-TW" altLang="en-US" sz="2800" b="1" dirty="0">
                        <a:latin typeface="微軟正黑體" panose="020B0604030504040204" pitchFamily="34" charset="-120"/>
                        <a:ea typeface="微軟正黑體" panose="020B0604030504040204" pitchFamily="34" charset="-120"/>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1872208">
                <a:tc>
                  <a:txBody>
                    <a:bodyPr/>
                    <a:lstStyle/>
                    <a:p>
                      <a:pPr marL="360000" indent="-360000" algn="l">
                        <a:lnSpc>
                          <a:spcPts val="4500"/>
                        </a:lnSpc>
                        <a:spcAft>
                          <a:spcPts val="1000"/>
                        </a:spcAft>
                        <a:buNone/>
                      </a:pPr>
                      <a:r>
                        <a:rPr lang="en-US" altLang="zh-TW" sz="2800" b="1" kern="100" dirty="0" smtClean="0">
                          <a:latin typeface="微軟正黑體" pitchFamily="34" charset="-120"/>
                          <a:ea typeface="微軟正黑體" pitchFamily="34" charset="-120"/>
                          <a:cs typeface="Courier New"/>
                        </a:rPr>
                        <a:t>1.</a:t>
                      </a:r>
                      <a:r>
                        <a:rPr lang="zh-TW" altLang="en-US" sz="2800" b="1" kern="100" dirty="0" smtClean="0">
                          <a:latin typeface="微軟正黑體" pitchFamily="34" charset="-120"/>
                          <a:ea typeface="微軟正黑體" pitchFamily="34" charset="-120"/>
                          <a:cs typeface="Courier New"/>
                        </a:rPr>
                        <a:t> 調整前租金收入帳戶餘額</a:t>
                      </a:r>
                      <a:r>
                        <a:rPr lang="en-US" altLang="zh-TW" sz="2800" b="1" kern="100" dirty="0" smtClean="0">
                          <a:latin typeface="微軟正黑體" pitchFamily="34" charset="-120"/>
                          <a:ea typeface="微軟正黑體" pitchFamily="34" charset="-120"/>
                          <a:cs typeface="Courier New"/>
                        </a:rPr>
                        <a:t>$10,000</a:t>
                      </a:r>
                      <a:r>
                        <a:rPr lang="zh-TW" altLang="en-US" sz="2800" b="1" kern="100" dirty="0" smtClean="0">
                          <a:latin typeface="微軟正黑體" pitchFamily="34" charset="-120"/>
                          <a:ea typeface="微軟正黑體" pitchFamily="34" charset="-120"/>
                          <a:cs typeface="Courier New"/>
                        </a:rPr>
                        <a:t>，到期末已實現　</a:t>
                      </a:r>
                      <a:r>
                        <a:rPr lang="zh-TW" altLang="en-US" sz="2800" b="1" kern="100" baseline="0" dirty="0" smtClean="0">
                          <a:latin typeface="微軟正黑體" pitchFamily="34" charset="-120"/>
                          <a:ea typeface="微軟正黑體" pitchFamily="34" charset="-120"/>
                          <a:cs typeface="Courier New"/>
                        </a:rPr>
                        <a:t> 。</a:t>
                      </a:r>
                      <a:endParaRPr lang="zh-TW" sz="2800" b="1" kern="100" dirty="0">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56169">
                <a:tc>
                  <a:txBody>
                    <a:bodyPr/>
                    <a:lstStyle/>
                    <a:p>
                      <a:pPr marL="360000" indent="-360000" algn="l" defTabSz="914400" rtl="0" eaLnBrk="1" latinLnBrk="0" hangingPunct="1">
                        <a:lnSpc>
                          <a:spcPts val="4500"/>
                        </a:lnSpc>
                        <a:spcAft>
                          <a:spcPts val="1000"/>
                        </a:spcAft>
                        <a:buNone/>
                      </a:pPr>
                      <a:r>
                        <a:rPr lang="en-US" altLang="zh-TW" sz="2800" b="1" kern="100" dirty="0" smtClean="0">
                          <a:solidFill>
                            <a:schemeClr val="tx1"/>
                          </a:solidFill>
                          <a:latin typeface="微軟正黑體" pitchFamily="34" charset="-120"/>
                          <a:ea typeface="微軟正黑體" pitchFamily="34" charset="-120"/>
                          <a:cs typeface="Courier New"/>
                        </a:rPr>
                        <a:t>2.</a:t>
                      </a:r>
                      <a:r>
                        <a:rPr lang="zh-TW" altLang="en-US" sz="2800" b="1" kern="100" dirty="0" smtClean="0">
                          <a:solidFill>
                            <a:schemeClr val="tx1"/>
                          </a:solidFill>
                          <a:latin typeface="微軟正黑體" pitchFamily="34" charset="-120"/>
                          <a:ea typeface="微軟正黑體" pitchFamily="34" charset="-120"/>
                          <a:cs typeface="Courier New"/>
                        </a:rPr>
                        <a:t> 調整前利息收入帳戶餘額</a:t>
                      </a:r>
                      <a:r>
                        <a:rPr lang="en-US" altLang="zh-TW" sz="2800" b="1" kern="100" dirty="0" smtClean="0">
                          <a:solidFill>
                            <a:schemeClr val="tx1"/>
                          </a:solidFill>
                          <a:latin typeface="微軟正黑體" pitchFamily="34" charset="-120"/>
                          <a:ea typeface="微軟正黑體" pitchFamily="34" charset="-120"/>
                          <a:cs typeface="Courier New"/>
                        </a:rPr>
                        <a:t>$6,000</a:t>
                      </a:r>
                      <a:r>
                        <a:rPr lang="zh-TW" altLang="en-US" sz="2800" b="1" kern="100" dirty="0" smtClean="0">
                          <a:solidFill>
                            <a:schemeClr val="tx1"/>
                          </a:solidFill>
                          <a:latin typeface="微軟正黑體" pitchFamily="34" charset="-120"/>
                          <a:ea typeface="微軟正黑體" pitchFamily="34" charset="-120"/>
                          <a:cs typeface="Courier New"/>
                        </a:rPr>
                        <a:t>，期末有     未實現</a:t>
                      </a:r>
                      <a:r>
                        <a:rPr lang="zh-TW" altLang="en-US" sz="2800" b="1" kern="100" baseline="0" dirty="0" smtClean="0">
                          <a:latin typeface="微軟正黑體" pitchFamily="34" charset="-120"/>
                          <a:ea typeface="微軟正黑體" pitchFamily="34" charset="-120"/>
                          <a:cs typeface="Courier New"/>
                        </a:rPr>
                        <a:t>。</a:t>
                      </a:r>
                      <a:endParaRPr lang="zh-TW" sz="2800" b="1" kern="100" dirty="0">
                        <a:solidFill>
                          <a:schemeClr val="tx1"/>
                        </a:solidFill>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19" name="矩形 33"/>
          <p:cNvSpPr>
            <a:spLocks noChangeArrowheads="1"/>
          </p:cNvSpPr>
          <p:nvPr/>
        </p:nvSpPr>
        <p:spPr bwMode="auto">
          <a:xfrm>
            <a:off x="4735332" y="2917780"/>
            <a:ext cx="4001416"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租金收入     </a:t>
            </a:r>
            <a:r>
              <a:rPr lang="en-US" altLang="zh-TW" sz="2800" b="1" dirty="0">
                <a:solidFill>
                  <a:srgbClr val="FF0000"/>
                </a:solidFill>
                <a:latin typeface="微軟正黑體" pitchFamily="34" charset="-120"/>
                <a:ea typeface="微軟正黑體" pitchFamily="34" charset="-120"/>
              </a:rPr>
              <a:t>6,000</a:t>
            </a:r>
          </a:p>
          <a:p>
            <a:pPr eaLnBrk="1" hangingPunct="1"/>
            <a:r>
              <a:rPr lang="zh-TW" altLang="en-US" sz="2800" b="1" dirty="0">
                <a:solidFill>
                  <a:srgbClr val="FF0000"/>
                </a:solidFill>
                <a:latin typeface="微軟正黑體" pitchFamily="34" charset="-120"/>
                <a:ea typeface="微軟正黑體" pitchFamily="34" charset="-120"/>
              </a:rPr>
              <a:t>    　預收租金        </a:t>
            </a:r>
            <a:r>
              <a:rPr lang="en-US" altLang="zh-TW" sz="2800" b="1" dirty="0">
                <a:solidFill>
                  <a:srgbClr val="FF0000"/>
                </a:solidFill>
                <a:latin typeface="微軟正黑體" pitchFamily="34" charset="-120"/>
                <a:ea typeface="微軟正黑體" pitchFamily="34" charset="-120"/>
              </a:rPr>
              <a:t>6,000</a:t>
            </a:r>
            <a:endParaRPr lang="zh-TW" altLang="en-US" sz="2800" b="1" dirty="0">
              <a:solidFill>
                <a:srgbClr val="FF0000"/>
              </a:solidFill>
              <a:latin typeface="微軟正黑體" pitchFamily="34" charset="-120"/>
              <a:ea typeface="微軟正黑體" pitchFamily="34" charset="-120"/>
            </a:endParaRPr>
          </a:p>
        </p:txBody>
      </p:sp>
      <p:sp>
        <p:nvSpPr>
          <p:cNvPr id="20" name="矩形 33"/>
          <p:cNvSpPr>
            <a:spLocks noChangeArrowheads="1"/>
          </p:cNvSpPr>
          <p:nvPr/>
        </p:nvSpPr>
        <p:spPr bwMode="auto">
          <a:xfrm>
            <a:off x="4735332" y="4681014"/>
            <a:ext cx="4001416"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利息收入     </a:t>
            </a:r>
            <a:r>
              <a:rPr lang="en-US" altLang="zh-TW" sz="2800" b="1" dirty="0">
                <a:solidFill>
                  <a:srgbClr val="FF0000"/>
                </a:solidFill>
                <a:latin typeface="微軟正黑體" pitchFamily="34" charset="-120"/>
                <a:ea typeface="微軟正黑體" pitchFamily="34" charset="-120"/>
              </a:rPr>
              <a:t>2,000</a:t>
            </a:r>
          </a:p>
          <a:p>
            <a:pPr eaLnBrk="1" hangingPunct="1"/>
            <a:r>
              <a:rPr lang="zh-TW" altLang="en-US" sz="2800" b="1" dirty="0">
                <a:solidFill>
                  <a:srgbClr val="FF0000"/>
                </a:solidFill>
                <a:latin typeface="微軟正黑體" pitchFamily="34" charset="-120"/>
                <a:ea typeface="微軟正黑體" pitchFamily="34" charset="-120"/>
              </a:rPr>
              <a:t>    　預收利息        </a:t>
            </a:r>
            <a:r>
              <a:rPr lang="en-US" altLang="zh-TW" sz="2800" b="1" dirty="0">
                <a:solidFill>
                  <a:srgbClr val="FF0000"/>
                </a:solidFill>
                <a:latin typeface="微軟正黑體" pitchFamily="34" charset="-120"/>
                <a:ea typeface="微軟正黑體" pitchFamily="34" charset="-120"/>
              </a:rPr>
              <a:t>2,000</a:t>
            </a:r>
            <a:endParaRPr lang="zh-TW" altLang="en-US" sz="2800" b="1" dirty="0">
              <a:solidFill>
                <a:srgbClr val="FF0000"/>
              </a:solidFill>
              <a:latin typeface="微軟正黑體" pitchFamily="34" charset="-120"/>
              <a:ea typeface="微軟正黑體" pitchFamily="34" charset="-120"/>
            </a:endParaRPr>
          </a:p>
        </p:txBody>
      </p:sp>
      <p:sp>
        <p:nvSpPr>
          <p:cNvPr id="2" name="Rectangle 2"/>
          <p:cNvSpPr>
            <a:spLocks noChangeArrowheads="1"/>
          </p:cNvSpPr>
          <p:nvPr/>
        </p:nvSpPr>
        <p:spPr bwMode="auto">
          <a:xfrm>
            <a:off x="1187624" y="34597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 name="物件 3"/>
          <p:cNvGraphicFramePr>
            <a:graphicFrameLocks noChangeAspect="1"/>
          </p:cNvGraphicFramePr>
          <p:nvPr>
            <p:extLst>
              <p:ext uri="{D42A27DB-BD31-4B8C-83A1-F6EECF244321}">
                <p14:modId xmlns:p14="http://schemas.microsoft.com/office/powerpoint/2010/main" val="728315805"/>
              </p:ext>
            </p:extLst>
          </p:nvPr>
        </p:nvGraphicFramePr>
        <p:xfrm>
          <a:off x="1187624" y="3469149"/>
          <a:ext cx="301708" cy="784440"/>
        </p:xfrm>
        <a:graphic>
          <a:graphicData uri="http://schemas.openxmlformats.org/presentationml/2006/ole">
            <mc:AlternateContent xmlns:mc="http://schemas.openxmlformats.org/markup-compatibility/2006">
              <mc:Choice xmlns:v="urn:schemas-microsoft-com:vml" Requires="v">
                <p:oleObj spid="_x0000_s11359" name="Equation" r:id="rId3" imgW="139700" imgH="368300" progId="Equation.DSMT4">
                  <p:embed/>
                </p:oleObj>
              </mc:Choice>
              <mc:Fallback>
                <p:oleObj name="Equation" r:id="rId3" imgW="139700" imgH="368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469149"/>
                        <a:ext cx="301708" cy="784440"/>
                      </a:xfrm>
                      <a:prstGeom prst="rect">
                        <a:avLst/>
                      </a:prstGeom>
                      <a:noFill/>
                    </p:spPr>
                  </p:pic>
                </p:oleObj>
              </mc:Fallback>
            </mc:AlternateContent>
          </a:graphicData>
        </a:graphic>
      </p:graphicFrame>
      <p:graphicFrame>
        <p:nvGraphicFramePr>
          <p:cNvPr id="21" name="物件 20"/>
          <p:cNvGraphicFramePr>
            <a:graphicFrameLocks noChangeAspect="1"/>
          </p:cNvGraphicFramePr>
          <p:nvPr>
            <p:extLst>
              <p:ext uri="{D42A27DB-BD31-4B8C-83A1-F6EECF244321}">
                <p14:modId xmlns:p14="http://schemas.microsoft.com/office/powerpoint/2010/main" val="608880653"/>
              </p:ext>
            </p:extLst>
          </p:nvPr>
        </p:nvGraphicFramePr>
        <p:xfrm>
          <a:off x="3734031" y="4771920"/>
          <a:ext cx="301708" cy="784440"/>
        </p:xfrm>
        <a:graphic>
          <a:graphicData uri="http://schemas.openxmlformats.org/presentationml/2006/ole">
            <mc:AlternateContent xmlns:mc="http://schemas.openxmlformats.org/markup-compatibility/2006">
              <mc:Choice xmlns:v="urn:schemas-microsoft-com:vml" Requires="v">
                <p:oleObj spid="_x0000_s11360" name="Equation" r:id="rId5" imgW="139680" imgH="368280" progId="Equation.DSMT4">
                  <p:embed/>
                </p:oleObj>
              </mc:Choice>
              <mc:Fallback>
                <p:oleObj name="Equation" r:id="rId5" imgW="139680" imgH="368280" progId="Equation.DSMT4">
                  <p:embed/>
                  <p:pic>
                    <p:nvPicPr>
                      <p:cNvPr id="0" name=""/>
                      <p:cNvPicPr>
                        <a:picLocks noChangeAspect="1" noChangeArrowheads="1"/>
                      </p:cNvPicPr>
                      <p:nvPr/>
                    </p:nvPicPr>
                    <p:blipFill>
                      <a:blip r:embed="rId6"/>
                      <a:srcRect/>
                      <a:stretch>
                        <a:fillRect/>
                      </a:stretch>
                    </p:blipFill>
                    <p:spPr bwMode="auto">
                      <a:xfrm>
                        <a:off x="3734031" y="4771920"/>
                        <a:ext cx="301708" cy="784440"/>
                      </a:xfrm>
                      <a:prstGeom prst="rect">
                        <a:avLst/>
                      </a:prstGeom>
                      <a:noFill/>
                    </p:spPr>
                  </p:pic>
                </p:oleObj>
              </mc:Fallback>
            </mc:AlternateContent>
          </a:graphicData>
        </a:graphic>
      </p:graphicFrame>
    </p:spTree>
    <p:extLst>
      <p:ext uri="{BB962C8B-B14F-4D97-AF65-F5344CB8AC3E}">
        <p14:creationId xmlns:p14="http://schemas.microsoft.com/office/powerpoint/2010/main" val="398563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400" decel="100000"/>
                                        <p:tgtEl>
                                          <p:spTgt spid="19"/>
                                        </p:tgtEl>
                                      </p:cBhvr>
                                    </p:animEffect>
                                    <p:anim calcmode="lin" valueType="num">
                                      <p:cBhvr>
                                        <p:cTn id="8" dur="400" decel="100000" fill="hold"/>
                                        <p:tgtEl>
                                          <p:spTgt spid="19"/>
                                        </p:tgtEl>
                                        <p:attrNameLst>
                                          <p:attrName>style.rotation</p:attrName>
                                        </p:attrNameLst>
                                      </p:cBhvr>
                                      <p:tavLst>
                                        <p:tav tm="0">
                                          <p:val>
                                            <p:fltVal val="-90"/>
                                          </p:val>
                                        </p:tav>
                                        <p:tav tm="100000">
                                          <p:val>
                                            <p:fltVal val="0"/>
                                          </p:val>
                                        </p:tav>
                                      </p:tavLst>
                                    </p:anim>
                                    <p:anim calcmode="lin" valueType="num">
                                      <p:cBhvr>
                                        <p:cTn id="9" dur="400" decel="100000" fill="hold"/>
                                        <p:tgtEl>
                                          <p:spTgt spid="19"/>
                                        </p:tgtEl>
                                        <p:attrNameLst>
                                          <p:attrName>ppt_x</p:attrName>
                                        </p:attrNameLst>
                                      </p:cBhvr>
                                      <p:tavLst>
                                        <p:tav tm="0">
                                          <p:val>
                                            <p:strVal val="#ppt_x+0.4"/>
                                          </p:val>
                                        </p:tav>
                                        <p:tav tm="100000">
                                          <p:val>
                                            <p:strVal val="#ppt_x-0.05"/>
                                          </p:val>
                                        </p:tav>
                                      </p:tavLst>
                                    </p:anim>
                                    <p:anim calcmode="lin" valueType="num">
                                      <p:cBhvr>
                                        <p:cTn id="10" dur="400" decel="100000" fill="hold"/>
                                        <p:tgtEl>
                                          <p:spTgt spid="19"/>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9"/>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400" decel="100000"/>
                                        <p:tgtEl>
                                          <p:spTgt spid="20"/>
                                        </p:tgtEl>
                                      </p:cBhvr>
                                    </p:animEffect>
                                    <p:anim calcmode="lin" valueType="num">
                                      <p:cBhvr>
                                        <p:cTn id="18" dur="400" decel="100000" fill="hold"/>
                                        <p:tgtEl>
                                          <p:spTgt spid="20"/>
                                        </p:tgtEl>
                                        <p:attrNameLst>
                                          <p:attrName>style.rotation</p:attrName>
                                        </p:attrNameLst>
                                      </p:cBhvr>
                                      <p:tavLst>
                                        <p:tav tm="0">
                                          <p:val>
                                            <p:fltVal val="-90"/>
                                          </p:val>
                                        </p:tav>
                                        <p:tav tm="100000">
                                          <p:val>
                                            <p:fltVal val="0"/>
                                          </p:val>
                                        </p:tav>
                                      </p:tavLst>
                                    </p:anim>
                                    <p:anim calcmode="lin" valueType="num">
                                      <p:cBhvr>
                                        <p:cTn id="19" dur="400" decel="100000" fill="hold"/>
                                        <p:tgtEl>
                                          <p:spTgt spid="20"/>
                                        </p:tgtEl>
                                        <p:attrNameLst>
                                          <p:attrName>ppt_x</p:attrName>
                                        </p:attrNameLst>
                                      </p:cBhvr>
                                      <p:tavLst>
                                        <p:tav tm="0">
                                          <p:val>
                                            <p:strVal val="#ppt_x+0.4"/>
                                          </p:val>
                                        </p:tav>
                                        <p:tav tm="100000">
                                          <p:val>
                                            <p:strVal val="#ppt_x-0.05"/>
                                          </p:val>
                                        </p:tav>
                                      </p:tavLst>
                                    </p:anim>
                                    <p:anim calcmode="lin" valueType="num">
                                      <p:cBhvr>
                                        <p:cTn id="20" dur="400" decel="100000" fill="hold"/>
                                        <p:tgtEl>
                                          <p:spTgt spid="20"/>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20"/>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243</a:t>
            </a:r>
            <a:endParaRPr lang="zh-TW" altLang="en-US" dirty="0"/>
          </a:p>
        </p:txBody>
      </p:sp>
      <p:sp>
        <p:nvSpPr>
          <p:cNvPr id="5" name="矩形 25"/>
          <p:cNvSpPr>
            <a:spLocks noChangeArrowheads="1"/>
          </p:cNvSpPr>
          <p:nvPr/>
        </p:nvSpPr>
        <p:spPr bwMode="auto">
          <a:xfrm>
            <a:off x="179388" y="1268760"/>
            <a:ext cx="8713787" cy="523220"/>
          </a:xfrm>
          <a:prstGeom prst="rect">
            <a:avLst/>
          </a:prstGeom>
          <a:noFill/>
          <a:ln w="9525">
            <a:noFill/>
            <a:miter lim="800000"/>
            <a:headEnd/>
            <a:tailEnd/>
          </a:ln>
        </p:spPr>
        <p:txBody>
          <a:bodyPr>
            <a:spAutoFit/>
          </a:bodyPr>
          <a:lstStyle/>
          <a:p>
            <a:pPr algn="just" eaLnBrk="1" hangingPunct="1"/>
            <a:r>
              <a:rPr lang="zh-TW" altLang="en-US" sz="2800" b="1" dirty="0">
                <a:latin typeface="微軟正黑體" pitchFamily="34" charset="-120"/>
                <a:ea typeface="微軟正黑體" pitchFamily="34" charset="-120"/>
              </a:rPr>
              <a:t>將下列交易作成調整分錄：</a:t>
            </a:r>
          </a:p>
        </p:txBody>
      </p:sp>
      <p:graphicFrame>
        <p:nvGraphicFramePr>
          <p:cNvPr id="12" name="表格 11"/>
          <p:cNvGraphicFramePr>
            <a:graphicFrameLocks noGrp="1"/>
          </p:cNvGraphicFramePr>
          <p:nvPr>
            <p:extLst>
              <p:ext uri="{D42A27DB-BD31-4B8C-83A1-F6EECF244321}">
                <p14:modId xmlns:p14="http://schemas.microsoft.com/office/powerpoint/2010/main" val="1168296684"/>
              </p:ext>
            </p:extLst>
          </p:nvPr>
        </p:nvGraphicFramePr>
        <p:xfrm>
          <a:off x="323850" y="1916113"/>
          <a:ext cx="8604250" cy="3601104"/>
        </p:xfrm>
        <a:graphic>
          <a:graphicData uri="http://schemas.openxmlformats.org/drawingml/2006/table">
            <a:tbl>
              <a:tblPr/>
              <a:tblGrid>
                <a:gridCol w="4392166">
                  <a:extLst>
                    <a:ext uri="{9D8B030D-6E8A-4147-A177-3AD203B41FA5}">
                      <a16:colId xmlns="" xmlns:a16="http://schemas.microsoft.com/office/drawing/2014/main" val="886029624"/>
                    </a:ext>
                  </a:extLst>
                </a:gridCol>
                <a:gridCol w="4212084">
                  <a:extLst>
                    <a:ext uri="{9D8B030D-6E8A-4147-A177-3AD203B41FA5}">
                      <a16:colId xmlns="" xmlns:a16="http://schemas.microsoft.com/office/drawing/2014/main" val="20001"/>
                    </a:ext>
                  </a:extLst>
                </a:gridCol>
              </a:tblGrid>
              <a:tr h="504775">
                <a:tc>
                  <a:txBody>
                    <a:bodyPr/>
                    <a:lstStyle/>
                    <a:p>
                      <a:pPr algn="ctr"/>
                      <a:r>
                        <a:rPr lang="zh-TW" altLang="en-US" sz="2800" b="1" dirty="0" smtClean="0">
                          <a:latin typeface="微軟正黑體" panose="020B0604030504040204" pitchFamily="34" charset="-120"/>
                          <a:ea typeface="微軟正黑體" panose="020B0604030504040204" pitchFamily="34" charset="-120"/>
                        </a:rPr>
                        <a:t>題               目</a:t>
                      </a:r>
                      <a:endParaRPr lang="zh-TW" altLang="en-US" sz="2800" b="1" dirty="0">
                        <a:latin typeface="微軟正黑體" panose="020B0604030504040204" pitchFamily="34" charset="-120"/>
                        <a:ea typeface="微軟正黑體" panose="020B0604030504040204" pitchFamily="34" charset="-120"/>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1440160">
                <a:tc>
                  <a:txBody>
                    <a:bodyPr/>
                    <a:lstStyle/>
                    <a:p>
                      <a:pPr marL="360000" indent="-360000" algn="l" defTabSz="914400" rtl="0" eaLnBrk="1" latinLnBrk="0" hangingPunct="1">
                        <a:lnSpc>
                          <a:spcPts val="4500"/>
                        </a:lnSpc>
                        <a:spcAft>
                          <a:spcPts val="1000"/>
                        </a:spcAft>
                        <a:buNone/>
                      </a:pPr>
                      <a:r>
                        <a:rPr lang="en-US" altLang="zh-TW" sz="2800" b="1" kern="100" dirty="0" smtClean="0">
                          <a:solidFill>
                            <a:schemeClr val="tx1"/>
                          </a:solidFill>
                          <a:latin typeface="微軟正黑體" pitchFamily="34" charset="-120"/>
                          <a:ea typeface="微軟正黑體" pitchFamily="34" charset="-120"/>
                          <a:cs typeface="Courier New"/>
                        </a:rPr>
                        <a:t>3.</a:t>
                      </a:r>
                      <a:r>
                        <a:rPr lang="zh-TW" altLang="en-US" sz="2800" b="1" kern="100" dirty="0" smtClean="0">
                          <a:solidFill>
                            <a:schemeClr val="tx1"/>
                          </a:solidFill>
                          <a:latin typeface="微軟正黑體" pitchFamily="34" charset="-120"/>
                          <a:ea typeface="微軟正黑體" pitchFamily="34" charset="-120"/>
                          <a:cs typeface="Courier New"/>
                        </a:rPr>
                        <a:t> 調整前預收租金</a:t>
                      </a:r>
                      <a:r>
                        <a:rPr lang="en-US" altLang="zh-TW" sz="2800" b="1" kern="100" dirty="0" smtClean="0">
                          <a:solidFill>
                            <a:schemeClr val="tx1"/>
                          </a:solidFill>
                          <a:latin typeface="微軟正黑體" pitchFamily="34" charset="-120"/>
                          <a:ea typeface="微軟正黑體" pitchFamily="34" charset="-120"/>
                          <a:cs typeface="Courier New"/>
                        </a:rPr>
                        <a:t>$20,000</a:t>
                      </a:r>
                      <a:r>
                        <a:rPr lang="zh-TW" altLang="en-US" sz="2800" b="1" kern="100" dirty="0" smtClean="0">
                          <a:solidFill>
                            <a:schemeClr val="tx1"/>
                          </a:solidFill>
                          <a:latin typeface="微軟正黑體" pitchFamily="34" charset="-120"/>
                          <a:ea typeface="微軟正黑體" pitchFamily="34" charset="-120"/>
                          <a:cs typeface="Courier New"/>
                        </a:rPr>
                        <a:t>，</a:t>
                      </a:r>
                      <a:endParaRPr lang="en-US" altLang="zh-TW" sz="2800" b="1" kern="100" dirty="0" smtClean="0">
                        <a:solidFill>
                          <a:schemeClr val="tx1"/>
                        </a:solidFill>
                        <a:latin typeface="微軟正黑體" pitchFamily="34" charset="-120"/>
                        <a:ea typeface="微軟正黑體" pitchFamily="34" charset="-120"/>
                        <a:cs typeface="Courier New"/>
                      </a:endParaRPr>
                    </a:p>
                    <a:p>
                      <a:pPr marL="360000" indent="-360000" algn="l" defTabSz="914400" rtl="0" eaLnBrk="1" latinLnBrk="0" hangingPunct="1">
                        <a:lnSpc>
                          <a:spcPts val="4500"/>
                        </a:lnSpc>
                        <a:spcAft>
                          <a:spcPts val="1000"/>
                        </a:spcAft>
                        <a:buNone/>
                      </a:pPr>
                      <a:r>
                        <a:rPr lang="zh-TW" altLang="en-US" sz="2800" b="1" kern="100" dirty="0" smtClean="0">
                          <a:solidFill>
                            <a:schemeClr val="tx1"/>
                          </a:solidFill>
                          <a:latin typeface="微軟正黑體" pitchFamily="34" charset="-120"/>
                          <a:ea typeface="微軟正黑體" pitchFamily="34" charset="-120"/>
                          <a:cs typeface="Courier New"/>
                        </a:rPr>
                        <a:t>    期末有      未實現。</a:t>
                      </a:r>
                      <a:endParaRPr lang="zh-TW" altLang="zh-TW" sz="2800" b="1" kern="100" dirty="0">
                        <a:solidFill>
                          <a:schemeClr val="tx1"/>
                        </a:solidFill>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56169">
                <a:tc>
                  <a:txBody>
                    <a:bodyPr/>
                    <a:lstStyle/>
                    <a:p>
                      <a:pPr marL="360000" indent="-360000" algn="l" defTabSz="914400" rtl="0" eaLnBrk="1" latinLnBrk="0" hangingPunct="1">
                        <a:lnSpc>
                          <a:spcPts val="4500"/>
                        </a:lnSpc>
                        <a:spcAft>
                          <a:spcPts val="1000"/>
                        </a:spcAft>
                        <a:buNone/>
                      </a:pPr>
                      <a:r>
                        <a:rPr lang="en-US" altLang="zh-TW" sz="2800" b="1" kern="100" dirty="0" smtClean="0">
                          <a:solidFill>
                            <a:schemeClr val="tx1"/>
                          </a:solidFill>
                          <a:latin typeface="微軟正黑體" pitchFamily="34" charset="-120"/>
                          <a:ea typeface="微軟正黑體" pitchFamily="34" charset="-120"/>
                          <a:cs typeface="Courier New"/>
                        </a:rPr>
                        <a:t>4.</a:t>
                      </a:r>
                      <a:r>
                        <a:rPr lang="zh-TW" altLang="en-US" sz="2800" b="1" kern="100" dirty="0" smtClean="0">
                          <a:solidFill>
                            <a:schemeClr val="tx1"/>
                          </a:solidFill>
                          <a:latin typeface="微軟正黑體" pitchFamily="34" charset="-120"/>
                          <a:ea typeface="微軟正黑體" pitchFamily="34" charset="-120"/>
                          <a:cs typeface="Courier New"/>
                        </a:rPr>
                        <a:t> 調整前預收佣金</a:t>
                      </a:r>
                      <a:r>
                        <a:rPr lang="en-US" altLang="zh-TW" sz="2800" b="1" kern="100" dirty="0" smtClean="0">
                          <a:solidFill>
                            <a:schemeClr val="tx1"/>
                          </a:solidFill>
                          <a:latin typeface="微軟正黑體" pitchFamily="34" charset="-120"/>
                          <a:ea typeface="微軟正黑體" pitchFamily="34" charset="-120"/>
                          <a:cs typeface="Courier New"/>
                        </a:rPr>
                        <a:t>$15,000</a:t>
                      </a:r>
                      <a:r>
                        <a:rPr lang="zh-TW" altLang="en-US" sz="2800" b="1" kern="100" dirty="0" smtClean="0">
                          <a:solidFill>
                            <a:schemeClr val="tx1"/>
                          </a:solidFill>
                          <a:latin typeface="微軟正黑體" pitchFamily="34" charset="-120"/>
                          <a:ea typeface="微軟正黑體" pitchFamily="34" charset="-120"/>
                          <a:cs typeface="Courier New"/>
                        </a:rPr>
                        <a:t>，</a:t>
                      </a:r>
                      <a:endParaRPr lang="en-US" altLang="zh-TW" sz="2800" b="1" kern="100" dirty="0" smtClean="0">
                        <a:solidFill>
                          <a:schemeClr val="tx1"/>
                        </a:solidFill>
                        <a:latin typeface="微軟正黑體" pitchFamily="34" charset="-120"/>
                        <a:ea typeface="微軟正黑體" pitchFamily="34" charset="-120"/>
                        <a:cs typeface="Courier New"/>
                      </a:endParaRPr>
                    </a:p>
                    <a:p>
                      <a:pPr marL="360000" indent="-360000" algn="l" defTabSz="914400" rtl="0" eaLnBrk="1" latinLnBrk="0" hangingPunct="1">
                        <a:lnSpc>
                          <a:spcPts val="4500"/>
                        </a:lnSpc>
                        <a:spcAft>
                          <a:spcPts val="1000"/>
                        </a:spcAft>
                        <a:buNone/>
                      </a:pPr>
                      <a:r>
                        <a:rPr lang="zh-TW" altLang="en-US" sz="2800" b="1" kern="100" dirty="0" smtClean="0">
                          <a:solidFill>
                            <a:schemeClr val="tx1"/>
                          </a:solidFill>
                          <a:latin typeface="微軟正黑體" pitchFamily="34" charset="-120"/>
                          <a:ea typeface="微軟正黑體" pitchFamily="34" charset="-120"/>
                          <a:cs typeface="Courier New"/>
                        </a:rPr>
                        <a:t>    期末已實現     。</a:t>
                      </a:r>
                      <a:endParaRPr lang="zh-TW" altLang="zh-TW" sz="2800" b="1" kern="100" dirty="0">
                        <a:solidFill>
                          <a:schemeClr val="tx1"/>
                        </a:solidFill>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2" name="Rectangle 2"/>
          <p:cNvSpPr>
            <a:spLocks noChangeArrowheads="1"/>
          </p:cNvSpPr>
          <p:nvPr/>
        </p:nvSpPr>
        <p:spPr bwMode="auto">
          <a:xfrm>
            <a:off x="1187624" y="34597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 name="物件 3"/>
          <p:cNvGraphicFramePr>
            <a:graphicFrameLocks noChangeAspect="1"/>
          </p:cNvGraphicFramePr>
          <p:nvPr>
            <p:extLst>
              <p:ext uri="{D42A27DB-BD31-4B8C-83A1-F6EECF244321}">
                <p14:modId xmlns:p14="http://schemas.microsoft.com/office/powerpoint/2010/main" val="3224030361"/>
              </p:ext>
            </p:extLst>
          </p:nvPr>
        </p:nvGraphicFramePr>
        <p:xfrm>
          <a:off x="1941513" y="2971800"/>
          <a:ext cx="328612" cy="785813"/>
        </p:xfrm>
        <a:graphic>
          <a:graphicData uri="http://schemas.openxmlformats.org/presentationml/2006/ole">
            <mc:AlternateContent xmlns:mc="http://schemas.openxmlformats.org/markup-compatibility/2006">
              <mc:Choice xmlns:v="urn:schemas-microsoft-com:vml" Requires="v">
                <p:oleObj spid="_x0000_s13406" name="Equation" r:id="rId3" imgW="152280" imgH="368280" progId="Equation.DSMT4">
                  <p:embed/>
                </p:oleObj>
              </mc:Choice>
              <mc:Fallback>
                <p:oleObj name="Equation" r:id="rId3" imgW="152280" imgH="368280" progId="Equation.DSMT4">
                  <p:embed/>
                  <p:pic>
                    <p:nvPicPr>
                      <p:cNvPr id="0" name=""/>
                      <p:cNvPicPr>
                        <a:picLocks noChangeAspect="1" noChangeArrowheads="1"/>
                      </p:cNvPicPr>
                      <p:nvPr/>
                    </p:nvPicPr>
                    <p:blipFill>
                      <a:blip r:embed="rId4"/>
                      <a:srcRect/>
                      <a:stretch>
                        <a:fillRect/>
                      </a:stretch>
                    </p:blipFill>
                    <p:spPr bwMode="auto">
                      <a:xfrm>
                        <a:off x="1941513" y="2971800"/>
                        <a:ext cx="328612" cy="785813"/>
                      </a:xfrm>
                      <a:prstGeom prst="rect">
                        <a:avLst/>
                      </a:prstGeom>
                      <a:noFill/>
                    </p:spPr>
                  </p:pic>
                </p:oleObj>
              </mc:Fallback>
            </mc:AlternateContent>
          </a:graphicData>
        </a:graphic>
      </p:graphicFrame>
      <p:graphicFrame>
        <p:nvGraphicFramePr>
          <p:cNvPr id="21" name="物件 20"/>
          <p:cNvGraphicFramePr>
            <a:graphicFrameLocks noChangeAspect="1"/>
          </p:cNvGraphicFramePr>
          <p:nvPr>
            <p:extLst>
              <p:ext uri="{D42A27DB-BD31-4B8C-83A1-F6EECF244321}">
                <p14:modId xmlns:p14="http://schemas.microsoft.com/office/powerpoint/2010/main" val="749394702"/>
              </p:ext>
            </p:extLst>
          </p:nvPr>
        </p:nvGraphicFramePr>
        <p:xfrm>
          <a:off x="2610366" y="4437112"/>
          <a:ext cx="301708" cy="784440"/>
        </p:xfrm>
        <a:graphic>
          <a:graphicData uri="http://schemas.openxmlformats.org/presentationml/2006/ole">
            <mc:AlternateContent xmlns:mc="http://schemas.openxmlformats.org/markup-compatibility/2006">
              <mc:Choice xmlns:v="urn:schemas-microsoft-com:vml" Requires="v">
                <p:oleObj spid="_x0000_s13407" name="Equation" r:id="rId5" imgW="139680" imgH="368280" progId="Equation.DSMT4">
                  <p:embed/>
                </p:oleObj>
              </mc:Choice>
              <mc:Fallback>
                <p:oleObj name="Equation" r:id="rId5" imgW="139680" imgH="368280" progId="Equation.DSMT4">
                  <p:embed/>
                  <p:pic>
                    <p:nvPicPr>
                      <p:cNvPr id="0" name=""/>
                      <p:cNvPicPr>
                        <a:picLocks noChangeAspect="1" noChangeArrowheads="1"/>
                      </p:cNvPicPr>
                      <p:nvPr/>
                    </p:nvPicPr>
                    <p:blipFill>
                      <a:blip r:embed="rId6"/>
                      <a:srcRect/>
                      <a:stretch>
                        <a:fillRect/>
                      </a:stretch>
                    </p:blipFill>
                    <p:spPr bwMode="auto">
                      <a:xfrm>
                        <a:off x="2610366" y="4437112"/>
                        <a:ext cx="301708" cy="784440"/>
                      </a:xfrm>
                      <a:prstGeom prst="rect">
                        <a:avLst/>
                      </a:prstGeom>
                      <a:noFill/>
                    </p:spPr>
                  </p:pic>
                </p:oleObj>
              </mc:Fallback>
            </mc:AlternateContent>
          </a:graphicData>
        </a:graphic>
      </p:graphicFrame>
      <p:sp>
        <p:nvSpPr>
          <p:cNvPr id="10" name="矩形 33"/>
          <p:cNvSpPr>
            <a:spLocks noChangeArrowheads="1"/>
          </p:cNvSpPr>
          <p:nvPr/>
        </p:nvSpPr>
        <p:spPr bwMode="auto">
          <a:xfrm>
            <a:off x="4749675" y="2619350"/>
            <a:ext cx="4214813" cy="954088"/>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預收租金     </a:t>
            </a:r>
            <a:r>
              <a:rPr lang="en-US" altLang="zh-TW" sz="2800" b="1" dirty="0">
                <a:solidFill>
                  <a:srgbClr val="FF0000"/>
                </a:solidFill>
                <a:latin typeface="微軟正黑體" pitchFamily="34" charset="-120"/>
                <a:ea typeface="微軟正黑體" pitchFamily="34" charset="-120"/>
              </a:rPr>
              <a:t>15,000</a:t>
            </a:r>
          </a:p>
          <a:p>
            <a:pPr eaLnBrk="1" hangingPunct="1"/>
            <a:r>
              <a:rPr lang="zh-TW" altLang="en-US" sz="2800" b="1" dirty="0">
                <a:solidFill>
                  <a:srgbClr val="FF0000"/>
                </a:solidFill>
                <a:latin typeface="微軟正黑體" pitchFamily="34" charset="-120"/>
                <a:ea typeface="微軟正黑體" pitchFamily="34" charset="-120"/>
              </a:rPr>
              <a:t>    　租金收入        </a:t>
            </a:r>
            <a:r>
              <a:rPr lang="en-US" altLang="zh-TW" sz="2800" b="1" dirty="0">
                <a:solidFill>
                  <a:srgbClr val="FF0000"/>
                </a:solidFill>
                <a:latin typeface="微軟正黑體" pitchFamily="34" charset="-120"/>
                <a:ea typeface="微軟正黑體" pitchFamily="34" charset="-120"/>
              </a:rPr>
              <a:t>15,000</a:t>
            </a:r>
            <a:endParaRPr lang="zh-TW" altLang="en-US" sz="2800" b="1" dirty="0">
              <a:solidFill>
                <a:srgbClr val="FF0000"/>
              </a:solidFill>
              <a:latin typeface="微軟正黑體" pitchFamily="34" charset="-120"/>
              <a:ea typeface="微軟正黑體" pitchFamily="34" charset="-120"/>
            </a:endParaRPr>
          </a:p>
        </p:txBody>
      </p:sp>
      <p:sp>
        <p:nvSpPr>
          <p:cNvPr id="11" name="矩形 33"/>
          <p:cNvSpPr>
            <a:spLocks noChangeArrowheads="1"/>
          </p:cNvSpPr>
          <p:nvPr/>
        </p:nvSpPr>
        <p:spPr bwMode="auto">
          <a:xfrm>
            <a:off x="4749674" y="4221088"/>
            <a:ext cx="4214813" cy="954107"/>
          </a:xfrm>
          <a:prstGeom prst="rect">
            <a:avLst/>
          </a:prstGeom>
          <a:noFill/>
          <a:ln w="9525">
            <a:noFill/>
            <a:miter lim="800000"/>
            <a:headEnd/>
            <a:tailEnd/>
          </a:ln>
        </p:spPr>
        <p:txBody>
          <a:bodyPr wrap="square">
            <a:spAutoFit/>
          </a:bodyPr>
          <a:lstStyle/>
          <a:p>
            <a:pPr eaLnBrk="1" hangingPunct="1"/>
            <a:r>
              <a:rPr lang="zh-TW" altLang="en-US" sz="2800" b="1" dirty="0">
                <a:solidFill>
                  <a:srgbClr val="FF0000"/>
                </a:solidFill>
                <a:latin typeface="微軟正黑體" pitchFamily="34" charset="-120"/>
                <a:ea typeface="微軟正黑體" pitchFamily="34" charset="-120"/>
              </a:rPr>
              <a:t>預收佣金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5,000</a:t>
            </a:r>
          </a:p>
          <a:p>
            <a:pPr eaLnBrk="1" hangingPunct="1"/>
            <a:r>
              <a:rPr lang="zh-TW" altLang="en-US" sz="2800" b="1" dirty="0">
                <a:solidFill>
                  <a:srgbClr val="FF0000"/>
                </a:solidFill>
                <a:latin typeface="微軟正黑體" pitchFamily="34" charset="-120"/>
                <a:ea typeface="微軟正黑體" pitchFamily="34" charset="-120"/>
              </a:rPr>
              <a:t>    　佣金收入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5,000</a:t>
            </a:r>
            <a:endParaRPr lang="zh-TW" altLang="en-US" sz="28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81189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decel="100000"/>
                                        <p:tgtEl>
                                          <p:spTgt spid="10"/>
                                        </p:tgtEl>
                                      </p:cBhvr>
                                    </p:animEffect>
                                    <p:anim calcmode="lin" valueType="num">
                                      <p:cBhvr>
                                        <p:cTn id="8" dur="400" decel="100000" fill="hold"/>
                                        <p:tgtEl>
                                          <p:spTgt spid="10"/>
                                        </p:tgtEl>
                                        <p:attrNameLst>
                                          <p:attrName>style.rotation</p:attrName>
                                        </p:attrNameLst>
                                      </p:cBhvr>
                                      <p:tavLst>
                                        <p:tav tm="0">
                                          <p:val>
                                            <p:fltVal val="-90"/>
                                          </p:val>
                                        </p:tav>
                                        <p:tav tm="100000">
                                          <p:val>
                                            <p:fltVal val="0"/>
                                          </p:val>
                                        </p:tav>
                                      </p:tavLst>
                                    </p:anim>
                                    <p:anim calcmode="lin" valueType="num">
                                      <p:cBhvr>
                                        <p:cTn id="9" dur="400" decel="100000" fill="hold"/>
                                        <p:tgtEl>
                                          <p:spTgt spid="10"/>
                                        </p:tgtEl>
                                        <p:attrNameLst>
                                          <p:attrName>ppt_x</p:attrName>
                                        </p:attrNameLst>
                                      </p:cBhvr>
                                      <p:tavLst>
                                        <p:tav tm="0">
                                          <p:val>
                                            <p:strVal val="#ppt_x+0.4"/>
                                          </p:val>
                                        </p:tav>
                                        <p:tav tm="100000">
                                          <p:val>
                                            <p:strVal val="#ppt_x-0.05"/>
                                          </p:val>
                                        </p:tav>
                                      </p:tavLst>
                                    </p:anim>
                                    <p:anim calcmode="lin" valueType="num">
                                      <p:cBhvr>
                                        <p:cTn id="10" dur="400" decel="100000" fill="hold"/>
                                        <p:tgtEl>
                                          <p:spTgt spid="10"/>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400" decel="100000"/>
                                        <p:tgtEl>
                                          <p:spTgt spid="11"/>
                                        </p:tgtEl>
                                      </p:cBhvr>
                                    </p:animEffect>
                                    <p:anim calcmode="lin" valueType="num">
                                      <p:cBhvr>
                                        <p:cTn id="18" dur="400" decel="100000" fill="hold"/>
                                        <p:tgtEl>
                                          <p:spTgt spid="11"/>
                                        </p:tgtEl>
                                        <p:attrNameLst>
                                          <p:attrName>style.rotation</p:attrName>
                                        </p:attrNameLst>
                                      </p:cBhvr>
                                      <p:tavLst>
                                        <p:tav tm="0">
                                          <p:val>
                                            <p:fltVal val="-90"/>
                                          </p:val>
                                        </p:tav>
                                        <p:tav tm="100000">
                                          <p:val>
                                            <p:fltVal val="0"/>
                                          </p:val>
                                        </p:tav>
                                      </p:tavLst>
                                    </p:anim>
                                    <p:anim calcmode="lin" valueType="num">
                                      <p:cBhvr>
                                        <p:cTn id="19" dur="400" decel="100000" fill="hold"/>
                                        <p:tgtEl>
                                          <p:spTgt spid="11"/>
                                        </p:tgtEl>
                                        <p:attrNameLst>
                                          <p:attrName>ppt_x</p:attrName>
                                        </p:attrNameLst>
                                      </p:cBhvr>
                                      <p:tavLst>
                                        <p:tav tm="0">
                                          <p:val>
                                            <p:strVal val="#ppt_x+0.4"/>
                                          </p:val>
                                        </p:tav>
                                        <p:tav tm="100000">
                                          <p:val>
                                            <p:strVal val="#ppt_x-0.05"/>
                                          </p:val>
                                        </p:tav>
                                      </p:tavLst>
                                    </p:anim>
                                    <p:anim calcmode="lin" valueType="num">
                                      <p:cBhvr>
                                        <p:cTn id="20" dur="400" decel="100000" fill="hold"/>
                                        <p:tgtEl>
                                          <p:spTgt spid="11"/>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所謂預付費用係指已支付現金之費用中，有一部分應屬下期負擔，屬下期之部分具有預付之資產性質，故須作調整</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例如</a:t>
            </a:r>
            <a:r>
              <a:rPr lang="zh-TW" altLang="en-US" dirty="0"/>
              <a:t>預付保險費、預付租金、預付利息等</a:t>
            </a:r>
            <a:r>
              <a:rPr lang="zh-TW" altLang="en-US" dirty="0" smtClean="0"/>
              <a:t>。</a:t>
            </a:r>
            <a:endParaRPr lang="en-US" altLang="zh-TW" dirty="0" smtClean="0"/>
          </a:p>
          <a:p>
            <a:pPr marL="457200" indent="-457200">
              <a:buFont typeface="Wingdings" panose="05000000000000000000" pitchFamily="2" charset="2"/>
              <a:buChar char="p"/>
            </a:pPr>
            <a:r>
              <a:rPr lang="zh-TW" altLang="en-US" dirty="0"/>
              <a:t>預付費用之調整，因採行之會計基礎不同，而有不同之會計處理，茲舉例說明預付費用之調整方法：</a:t>
            </a:r>
            <a:endParaRPr lang="en-US" altLang="zh-TW" dirty="0" smtClean="0"/>
          </a:p>
          <a:p>
            <a:endParaRPr lang="zh-TW" altLang="zh-TW" dirty="0"/>
          </a:p>
        </p:txBody>
      </p:sp>
      <p:sp>
        <p:nvSpPr>
          <p:cNvPr id="3" name="標題 2"/>
          <p:cNvSpPr>
            <a:spLocks noGrp="1"/>
          </p:cNvSpPr>
          <p:nvPr>
            <p:ph type="title"/>
          </p:nvPr>
        </p:nvSpPr>
        <p:spPr/>
        <p:txBody>
          <a:bodyPr/>
          <a:lstStyle/>
          <a:p>
            <a:r>
              <a:rPr lang="zh-TW" altLang="en-US" dirty="0"/>
              <a:t>二、預付費用之</a:t>
            </a:r>
            <a:r>
              <a:rPr lang="zh-TW" altLang="en-US" dirty="0" smtClean="0"/>
              <a:t>調整</a:t>
            </a:r>
            <a:endParaRPr lang="zh-TW" altLang="en-US" dirty="0"/>
          </a:p>
        </p:txBody>
      </p:sp>
      <p:sp>
        <p:nvSpPr>
          <p:cNvPr id="4" name="內容版面配置區 3"/>
          <p:cNvSpPr>
            <a:spLocks noGrp="1"/>
          </p:cNvSpPr>
          <p:nvPr>
            <p:ph sz="quarter" idx="11"/>
          </p:nvPr>
        </p:nvSpPr>
        <p:spPr/>
        <p:txBody>
          <a:bodyPr/>
          <a:lstStyle/>
          <a:p>
            <a:r>
              <a:rPr lang="en-US" altLang="zh-TW" dirty="0" smtClean="0"/>
              <a:t>243</a:t>
            </a:r>
            <a:endParaRPr lang="zh-TW" altLang="en-US" dirty="0"/>
          </a:p>
        </p:txBody>
      </p:sp>
    </p:spTree>
    <p:extLst>
      <p:ext uri="{BB962C8B-B14F-4D97-AF65-F5344CB8AC3E}">
        <p14:creationId xmlns:p14="http://schemas.microsoft.com/office/powerpoint/2010/main" val="14535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244</a:t>
            </a:r>
            <a:endParaRPr lang="zh-TW" altLang="en-US" dirty="0"/>
          </a:p>
        </p:txBody>
      </p:sp>
      <p:sp>
        <p:nvSpPr>
          <p:cNvPr id="16" name="文字方塊 5"/>
          <p:cNvSpPr txBox="1">
            <a:spLocks noChangeArrowheads="1"/>
          </p:cNvSpPr>
          <p:nvPr/>
        </p:nvSpPr>
        <p:spPr bwMode="auto">
          <a:xfrm>
            <a:off x="223707" y="904223"/>
            <a:ext cx="8747960" cy="1027589"/>
          </a:xfrm>
          <a:prstGeom prst="rect">
            <a:avLst/>
          </a:prstGeom>
          <a:noFill/>
          <a:ln w="9525">
            <a:noFill/>
            <a:miter lim="800000"/>
            <a:headEnd/>
            <a:tailEnd/>
          </a:ln>
        </p:spPr>
        <p:txBody>
          <a:bodyPr wrap="square">
            <a:spAutoFit/>
          </a:bodyPr>
          <a:lstStyle/>
          <a:p>
            <a:pPr eaLnBrk="1" hangingPunct="1">
              <a:lnSpc>
                <a:spcPts val="3800"/>
              </a:lnSpc>
            </a:pPr>
            <a:r>
              <a:rPr lang="zh-TW" altLang="en-US" sz="2800" b="1" dirty="0">
                <a:latin typeface="微軟正黑體" pitchFamily="34" charset="-120"/>
                <a:ea typeface="微軟正黑體" pitchFamily="34" charset="-120"/>
              </a:rPr>
              <a:t>假設</a:t>
            </a:r>
            <a:r>
              <a:rPr lang="zh-TW" altLang="en-US" sz="2800" b="1" dirty="0" smtClean="0">
                <a:latin typeface="微軟正黑體" pitchFamily="34" charset="-120"/>
                <a:ea typeface="微軟正黑體" pitchFamily="34" charset="-120"/>
              </a:rPr>
              <a:t>雯</a:t>
            </a:r>
            <a:r>
              <a:rPr lang="zh-TW" altLang="en-US" sz="2800" b="1" dirty="0">
                <a:latin typeface="微軟正黑體" pitchFamily="34" charset="-120"/>
                <a:ea typeface="微軟正黑體" pitchFamily="34" charset="-120"/>
              </a:rPr>
              <a:t>亭</a:t>
            </a:r>
            <a:r>
              <a:rPr lang="zh-TW" altLang="en-US" sz="2800" b="1" dirty="0" smtClean="0">
                <a:latin typeface="微軟正黑體" pitchFamily="34" charset="-120"/>
                <a:ea typeface="微軟正黑體" pitchFamily="34" charset="-120"/>
              </a:rPr>
              <a:t>商店</a:t>
            </a:r>
            <a:r>
              <a:rPr lang="zh-TW" altLang="en-US" sz="2800" b="1" dirty="0">
                <a:latin typeface="微軟正黑體" pitchFamily="34" charset="-120"/>
                <a:ea typeface="微軟正黑體" pitchFamily="34" charset="-120"/>
              </a:rPr>
              <a:t>於</a:t>
            </a:r>
            <a:r>
              <a:rPr lang="en-US" altLang="zh-TW" sz="2800" b="1" dirty="0">
                <a:latin typeface="微軟正黑體" pitchFamily="34" charset="-120"/>
                <a:ea typeface="微軟正黑體" pitchFamily="34" charset="-120"/>
              </a:rPr>
              <a:t>10</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日支付一年保險費</a:t>
            </a:r>
            <a:r>
              <a:rPr lang="en-US" altLang="zh-TW" sz="2800" b="1" dirty="0">
                <a:latin typeface="微軟正黑體" pitchFamily="34" charset="-120"/>
                <a:ea typeface="微軟正黑體" pitchFamily="34" charset="-120"/>
              </a:rPr>
              <a:t>$24,000</a:t>
            </a:r>
            <a:r>
              <a:rPr lang="zh-TW" altLang="en-US" sz="2800" b="1" dirty="0">
                <a:latin typeface="微軟正黑體" pitchFamily="34" charset="-120"/>
                <a:ea typeface="微軟正黑體" pitchFamily="34" charset="-120"/>
              </a:rPr>
              <a:t>。</a:t>
            </a:r>
          </a:p>
          <a:p>
            <a:pPr eaLnBrk="1" hangingPunct="1">
              <a:lnSpc>
                <a:spcPts val="3800"/>
              </a:lnSpc>
            </a:pPr>
            <a:r>
              <a:rPr lang="zh-TW" altLang="en-US" sz="2800" b="1" dirty="0">
                <a:latin typeface="微軟正黑體" pitchFamily="34" charset="-120"/>
                <a:ea typeface="微軟正黑體" pitchFamily="34" charset="-120"/>
              </a:rPr>
              <a:t>將一年之保險費圖解分析如下</a:t>
            </a:r>
          </a:p>
        </p:txBody>
      </p:sp>
      <p:grpSp>
        <p:nvGrpSpPr>
          <p:cNvPr id="6" name="群組 5"/>
          <p:cNvGrpSpPr/>
          <p:nvPr/>
        </p:nvGrpSpPr>
        <p:grpSpPr>
          <a:xfrm>
            <a:off x="323528" y="2060848"/>
            <a:ext cx="8556377" cy="1937389"/>
            <a:chOff x="480119" y="1448059"/>
            <a:chExt cx="8556377" cy="1937389"/>
          </a:xfrm>
        </p:grpSpPr>
        <p:grpSp>
          <p:nvGrpSpPr>
            <p:cNvPr id="7" name="群組 6"/>
            <p:cNvGrpSpPr/>
            <p:nvPr/>
          </p:nvGrpSpPr>
          <p:grpSpPr>
            <a:xfrm>
              <a:off x="971600" y="1916832"/>
              <a:ext cx="7704856" cy="576064"/>
              <a:chOff x="971600" y="4685748"/>
              <a:chExt cx="7704856" cy="576064"/>
            </a:xfrm>
          </p:grpSpPr>
          <p:sp>
            <p:nvSpPr>
              <p:cNvPr id="13" name="矩形 12"/>
              <p:cNvSpPr/>
              <p:nvPr/>
            </p:nvSpPr>
            <p:spPr>
              <a:xfrm>
                <a:off x="971600" y="4685748"/>
                <a:ext cx="1916446" cy="576064"/>
              </a:xfrm>
              <a:prstGeom prst="rect">
                <a:avLst/>
              </a:prstGeom>
              <a:solidFill>
                <a:srgbClr val="B9FFDC"/>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本年度</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sp>
            <p:nvSpPr>
              <p:cNvPr id="14" name="矩形 13"/>
              <p:cNvSpPr/>
              <p:nvPr/>
            </p:nvSpPr>
            <p:spPr>
              <a:xfrm>
                <a:off x="2888046" y="4685748"/>
                <a:ext cx="5788410" cy="576064"/>
              </a:xfrm>
              <a:prstGeom prst="rect">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下年度</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grpSp>
        <p:sp>
          <p:nvSpPr>
            <p:cNvPr id="8" name="文字方塊 7"/>
            <p:cNvSpPr txBox="1"/>
            <p:nvPr/>
          </p:nvSpPr>
          <p:spPr>
            <a:xfrm>
              <a:off x="480119" y="1448059"/>
              <a:ext cx="9829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11/1</a:t>
              </a:r>
              <a:endParaRPr lang="zh-TW" altLang="en-US" sz="2800" b="1"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2339752" y="1448059"/>
              <a:ext cx="11961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12/31</a:t>
              </a:r>
              <a:endParaRPr lang="zh-TW" altLang="en-US" sz="2800" b="1"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755576" y="2492896"/>
              <a:ext cx="2497800" cy="892552"/>
            </a:xfrm>
            <a:prstGeom prst="rect">
              <a:avLst/>
            </a:prstGeom>
            <a:noFill/>
          </p:spPr>
          <p:txBody>
            <a:bodyPr wrap="none" rtlCol="0">
              <a:spAutoFit/>
            </a:bodyPr>
            <a:lstStyle/>
            <a:p>
              <a:pPr algn="ctr"/>
              <a:r>
                <a:rPr lang="en-US" altLang="zh-TW" sz="2600" b="1" dirty="0" smtClean="0">
                  <a:solidFill>
                    <a:srgbClr val="339933"/>
                  </a:solidFill>
                  <a:latin typeface="微軟正黑體" panose="020B0604030504040204" pitchFamily="34" charset="-120"/>
                  <a:ea typeface="微軟正黑體" panose="020B0604030504040204" pitchFamily="34" charset="-120"/>
                </a:rPr>
                <a:t>3</a:t>
              </a:r>
              <a:r>
                <a:rPr lang="zh-TW" altLang="en-US" sz="2600" b="1" dirty="0" smtClean="0">
                  <a:solidFill>
                    <a:srgbClr val="339933"/>
                  </a:solidFill>
                  <a:latin typeface="微軟正黑體" panose="020B0604030504040204" pitchFamily="34" charset="-120"/>
                  <a:ea typeface="微軟正黑體" panose="020B0604030504040204" pitchFamily="34" charset="-120"/>
                </a:rPr>
                <a:t>個月</a:t>
              </a:r>
              <a:endParaRPr lang="en-US" altLang="zh-TW" sz="2600" b="1" dirty="0" smtClean="0">
                <a:solidFill>
                  <a:srgbClr val="339933"/>
                </a:solidFill>
                <a:latin typeface="微軟正黑體" panose="020B0604030504040204" pitchFamily="34" charset="-120"/>
                <a:ea typeface="微軟正黑體" panose="020B0604030504040204" pitchFamily="34" charset="-120"/>
              </a:endParaRPr>
            </a:p>
            <a:p>
              <a:pPr algn="ctr"/>
              <a:r>
                <a:rPr lang="en-US" altLang="zh-TW" sz="2600" b="1" dirty="0" smtClean="0">
                  <a:solidFill>
                    <a:srgbClr val="339933"/>
                  </a:solidFill>
                  <a:latin typeface="微軟正黑體" panose="020B0604030504040204" pitchFamily="34" charset="-120"/>
                  <a:ea typeface="微軟正黑體" panose="020B0604030504040204" pitchFamily="34" charset="-120"/>
                </a:rPr>
                <a:t>$6,000(</a:t>
              </a:r>
              <a:r>
                <a:rPr lang="zh-TW" altLang="en-US" sz="2600" b="1" dirty="0" smtClean="0">
                  <a:solidFill>
                    <a:srgbClr val="339933"/>
                  </a:solidFill>
                  <a:latin typeface="微軟正黑體" panose="020B0604030504040204" pitchFamily="34" charset="-120"/>
                  <a:ea typeface="微軟正黑體" panose="020B0604030504040204" pitchFamily="34" charset="-120"/>
                </a:rPr>
                <a:t>保險費</a:t>
              </a:r>
              <a:r>
                <a:rPr lang="en-US" altLang="zh-TW" sz="2600" b="1" dirty="0" smtClean="0">
                  <a:solidFill>
                    <a:srgbClr val="339933"/>
                  </a:solidFill>
                  <a:latin typeface="微軟正黑體" panose="020B0604030504040204" pitchFamily="34" charset="-120"/>
                  <a:ea typeface="微軟正黑體" panose="020B0604030504040204" pitchFamily="34" charset="-120"/>
                </a:rPr>
                <a:t>)</a:t>
              </a:r>
              <a:endParaRPr lang="zh-TW" altLang="en-US" sz="2600" b="1" dirty="0">
                <a:solidFill>
                  <a:srgbClr val="339933"/>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4106241" y="2492896"/>
              <a:ext cx="3363421" cy="892552"/>
            </a:xfrm>
            <a:prstGeom prst="rect">
              <a:avLst/>
            </a:prstGeom>
            <a:noFill/>
          </p:spPr>
          <p:txBody>
            <a:bodyPr wrap="none" rtlCol="0">
              <a:spAutoFit/>
            </a:bodyPr>
            <a:lstStyle/>
            <a:p>
              <a:pPr algn="ct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9</a:t>
              </a: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個月</a:t>
              </a:r>
              <a:endPar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$18,000(</a:t>
              </a: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預付保險費</a:t>
              </a: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a:t>
              </a:r>
              <a:endParaRPr lang="zh-TW" altLang="en-US" sz="2600" b="1" dirty="0">
                <a:solidFill>
                  <a:schemeClr val="accent6">
                    <a:lumMod val="75000"/>
                  </a:schemeClr>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8053535" y="1448059"/>
              <a:ext cx="9829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9/30</a:t>
              </a:r>
              <a:endParaRPr lang="zh-TW" altLang="en-US" sz="2800"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6061727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244</a:t>
            </a:r>
            <a:endParaRPr lang="zh-TW" altLang="en-US" dirty="0"/>
          </a:p>
        </p:txBody>
      </p:sp>
      <p:sp>
        <p:nvSpPr>
          <p:cNvPr id="16" name="文字方塊 5"/>
          <p:cNvSpPr txBox="1">
            <a:spLocks noChangeArrowheads="1"/>
          </p:cNvSpPr>
          <p:nvPr/>
        </p:nvSpPr>
        <p:spPr bwMode="auto">
          <a:xfrm>
            <a:off x="395536" y="836712"/>
            <a:ext cx="8568952" cy="2123658"/>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一</a:t>
            </a: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現金收付</a:t>
            </a:r>
            <a:r>
              <a:rPr lang="zh-TW" altLang="zh-TW" sz="2800" b="1" dirty="0" smtClean="0">
                <a:solidFill>
                  <a:schemeClr val="accent2">
                    <a:lumMod val="75000"/>
                  </a:schemeClr>
                </a:solidFill>
                <a:latin typeface="微軟正黑體" pitchFamily="34" charset="-120"/>
                <a:ea typeface="微軟正黑體" pitchFamily="34" charset="-120"/>
              </a:rPr>
              <a:t>基礎</a:t>
            </a:r>
            <a:endParaRPr lang="en-US" altLang="zh-TW" sz="2800" b="1" dirty="0">
              <a:solidFill>
                <a:schemeClr val="accent2">
                  <a:lumMod val="75000"/>
                </a:schemeClr>
              </a:solidFill>
              <a:latin typeface="微軟正黑體" pitchFamily="34" charset="-120"/>
              <a:ea typeface="微軟正黑體" pitchFamily="34" charset="-120"/>
            </a:endParaRPr>
          </a:p>
          <a:p>
            <a:pPr eaLnBrk="1" hangingPunct="1">
              <a:spcBef>
                <a:spcPts val="1200"/>
              </a:spcBef>
              <a:defRPr/>
            </a:pPr>
            <a:r>
              <a:rPr lang="zh-TW" altLang="zh-TW" sz="2800" b="1" dirty="0">
                <a:latin typeface="微軟正黑體" pitchFamily="34" charset="-120"/>
                <a:ea typeface="微軟正黑體" pitchFamily="34" charset="-120"/>
              </a:rPr>
              <a:t>支付現金時以費用項目入帳，全數當作本期之費用，期末不作調整。</a:t>
            </a:r>
            <a:endParaRPr lang="zh-TW" altLang="en-US" sz="2800" b="1" dirty="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1482575323"/>
              </p:ext>
            </p:extLst>
          </p:nvPr>
        </p:nvGraphicFramePr>
        <p:xfrm>
          <a:off x="467544" y="2492896"/>
          <a:ext cx="7776864" cy="1567830"/>
        </p:xfrm>
        <a:graphic>
          <a:graphicData uri="http://schemas.openxmlformats.org/drawingml/2006/table">
            <a:tbl>
              <a:tblPr>
                <a:tableStyleId>{8799B23B-EC83-4686-B30A-512413B5E67A}</a:tableStyleId>
              </a:tblPr>
              <a:tblGrid>
                <a:gridCol w="4680520">
                  <a:extLst>
                    <a:ext uri="{9D8B030D-6E8A-4147-A177-3AD203B41FA5}">
                      <a16:colId xmlns="" xmlns:a16="http://schemas.microsoft.com/office/drawing/2014/main" val="20000"/>
                    </a:ext>
                  </a:extLst>
                </a:gridCol>
                <a:gridCol w="3096344">
                  <a:extLst>
                    <a:ext uri="{9D8B030D-6E8A-4147-A177-3AD203B41FA5}">
                      <a16:colId xmlns="" xmlns:a16="http://schemas.microsoft.com/office/drawing/2014/main" val="20001"/>
                    </a:ext>
                  </a:extLst>
                </a:gridCol>
              </a:tblGrid>
              <a:tr h="1567830">
                <a:tc>
                  <a:txBody>
                    <a:bodyPr/>
                    <a:lstStyle/>
                    <a:p>
                      <a:pPr>
                        <a:lnSpc>
                          <a:spcPts val="3800"/>
                        </a:lnSpc>
                        <a:spcAft>
                          <a:spcPts val="0"/>
                        </a:spcAft>
                      </a:pPr>
                      <a:r>
                        <a:rPr lang="en-US" sz="2800" b="1" kern="100" dirty="0" smtClean="0">
                          <a:latin typeface="微軟正黑體" pitchFamily="34" charset="-120"/>
                          <a:ea typeface="微軟正黑體" pitchFamily="34" charset="-120"/>
                        </a:rPr>
                        <a:t>1</a:t>
                      </a:r>
                      <a:r>
                        <a:rPr lang="en-US" altLang="zh-TW" sz="2800" b="1" kern="100" dirty="0" smtClean="0">
                          <a:latin typeface="微軟正黑體" pitchFamily="34" charset="-120"/>
                          <a:ea typeface="微軟正黑體" pitchFamily="34" charset="-120"/>
                        </a:rPr>
                        <a:t>0</a:t>
                      </a:r>
                      <a:r>
                        <a:rPr lang="en-US" sz="2800" b="1" kern="100" dirty="0" smtClean="0">
                          <a:latin typeface="微軟正黑體" pitchFamily="34" charset="-120"/>
                          <a:ea typeface="微軟正黑體" pitchFamily="34" charset="-120"/>
                        </a:rPr>
                        <a:t>/1</a:t>
                      </a:r>
                      <a:r>
                        <a:rPr lang="en-US" sz="2800" b="1" kern="100" dirty="0">
                          <a:latin typeface="微軟正黑體" pitchFamily="34" charset="-120"/>
                          <a:ea typeface="微軟正黑體" pitchFamily="34" charset="-120"/>
                        </a:rPr>
                        <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tc>
                  <a:txBody>
                    <a:bodyPr/>
                    <a:lstStyle/>
                    <a:p>
                      <a:pPr>
                        <a:lnSpc>
                          <a:spcPts val="3800"/>
                        </a:lnSpc>
                        <a:spcAft>
                          <a:spcPts val="0"/>
                        </a:spcAft>
                      </a:pPr>
                      <a:r>
                        <a:rPr lang="en-US" sz="2800" b="1" kern="100" dirty="0">
                          <a:latin typeface="微軟正黑體" pitchFamily="34" charset="-120"/>
                          <a:ea typeface="微軟正黑體" pitchFamily="34" charset="-120"/>
                        </a:rPr>
                        <a:t>12/31</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1" name="文字方塊 10"/>
          <p:cNvSpPr txBox="1">
            <a:spLocks noChangeArrowheads="1"/>
          </p:cNvSpPr>
          <p:nvPr/>
        </p:nvSpPr>
        <p:spPr bwMode="auto">
          <a:xfrm>
            <a:off x="611560" y="4707141"/>
            <a:ext cx="7920880" cy="954107"/>
          </a:xfrm>
          <a:prstGeom prst="rect">
            <a:avLst/>
          </a:prstGeom>
          <a:noFill/>
          <a:ln w="9525">
            <a:noFill/>
            <a:miter lim="800000"/>
            <a:headEnd/>
            <a:tailEnd/>
          </a:ln>
        </p:spPr>
        <p:txBody>
          <a:bodyPr wrap="square">
            <a:spAutoFit/>
          </a:bodyPr>
          <a:lstStyle/>
          <a:p>
            <a:pPr eaLnBrk="1" hangingPunct="1"/>
            <a:r>
              <a:rPr lang="zh-TW" altLang="en-US" sz="2800" b="1" dirty="0">
                <a:latin typeface="微軟正黑體" pitchFamily="34" charset="-120"/>
                <a:ea typeface="微軟正黑體" pitchFamily="34" charset="-120"/>
              </a:rPr>
              <a:t>本年度之「保險費」項目</a:t>
            </a:r>
            <a:r>
              <a:rPr lang="en-US" altLang="zh-TW" sz="2800" b="1" dirty="0">
                <a:latin typeface="微軟正黑體" pitchFamily="34" charset="-120"/>
                <a:ea typeface="微軟正黑體" pitchFamily="34" charset="-120"/>
              </a:rPr>
              <a:t>$24,000</a:t>
            </a:r>
            <a:r>
              <a:rPr lang="zh-TW" altLang="en-US" sz="2800" b="1" dirty="0">
                <a:latin typeface="微軟正黑體" pitchFamily="34" charset="-120"/>
                <a:ea typeface="微軟正黑體" pitchFamily="34" charset="-120"/>
              </a:rPr>
              <a:t>與實際情況不符，無法計算正確之損益</a:t>
            </a:r>
            <a:r>
              <a:rPr lang="zh-TW" altLang="zh-TW"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pic>
        <p:nvPicPr>
          <p:cNvPr id="1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467544" y="4132734"/>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502380" y="2952862"/>
            <a:ext cx="4572000" cy="1066959"/>
          </a:xfrm>
          <a:prstGeom prst="rect">
            <a:avLst/>
          </a:prstGeom>
        </p:spPr>
        <p:txBody>
          <a:bodyPr>
            <a:spAutoFit/>
          </a:bodyPr>
          <a:lstStyle/>
          <a:p>
            <a:pPr>
              <a:lnSpc>
                <a:spcPts val="3800"/>
              </a:lnSpc>
              <a:spcAft>
                <a:spcPts val="0"/>
              </a:spcAft>
            </a:pPr>
            <a:r>
              <a:rPr lang="zh-TW" altLang="en-US" sz="2800" b="1" kern="100" dirty="0" smtClean="0">
                <a:latin typeface="微軟正黑體" pitchFamily="34" charset="-120"/>
                <a:ea typeface="微軟正黑體" pitchFamily="34" charset="-120"/>
              </a:rPr>
              <a:t>保 險 費           </a:t>
            </a:r>
            <a:r>
              <a:rPr lang="en-US" altLang="zh-TW" sz="2800" b="1" kern="100" dirty="0" smtClean="0">
                <a:latin typeface="微軟正黑體" pitchFamily="34" charset="-120"/>
                <a:ea typeface="微軟正黑體" pitchFamily="34" charset="-120"/>
              </a:rPr>
              <a:t>24,000</a:t>
            </a:r>
            <a:r>
              <a:rPr lang="en-US" altLang="zh-TW" sz="2800" b="1" kern="100" dirty="0">
                <a:latin typeface="微軟正黑體" pitchFamily="34" charset="-120"/>
                <a:ea typeface="微軟正黑體" pitchFamily="34" charset="-120"/>
              </a:rPr>
              <a:t/>
            </a:r>
            <a:br>
              <a:rPr lang="en-US" altLang="zh-TW" sz="2800" b="1" kern="100" dirty="0">
                <a:latin typeface="微軟正黑體" pitchFamily="34" charset="-120"/>
                <a:ea typeface="微軟正黑體" pitchFamily="34" charset="-120"/>
              </a:rPr>
            </a:br>
            <a:r>
              <a:rPr lang="zh-TW" altLang="zh-TW" sz="2800" b="1" kern="100" dirty="0">
                <a:latin typeface="微軟正黑體" pitchFamily="34" charset="-120"/>
                <a:ea typeface="微軟正黑體" pitchFamily="34" charset="-120"/>
              </a:rPr>
              <a:t>　　</a:t>
            </a:r>
            <a:r>
              <a:rPr lang="zh-TW" altLang="en-US" sz="2800" b="1" kern="100" dirty="0">
                <a:latin typeface="微軟正黑體" pitchFamily="34" charset="-120"/>
                <a:ea typeface="微軟正黑體" pitchFamily="34" charset="-120"/>
              </a:rPr>
              <a:t>現　　</a:t>
            </a:r>
            <a:r>
              <a:rPr lang="zh-TW" altLang="en-US" sz="2800" b="1" kern="100" dirty="0" smtClean="0">
                <a:latin typeface="微軟正黑體" pitchFamily="34" charset="-120"/>
                <a:ea typeface="微軟正黑體" pitchFamily="34" charset="-120"/>
              </a:rPr>
              <a:t>金  </a:t>
            </a:r>
            <a:r>
              <a:rPr lang="en-US" altLang="zh-TW" sz="2800" b="1" kern="100" dirty="0" smtClean="0">
                <a:latin typeface="微軟正黑體" pitchFamily="34" charset="-120"/>
                <a:ea typeface="微軟正黑體" pitchFamily="34" charset="-120"/>
              </a:rPr>
              <a:t>   </a:t>
            </a:r>
            <a:r>
              <a:rPr lang="zh-TW" altLang="en-US" sz="2800" b="1" kern="100" dirty="0" smtClean="0">
                <a:latin typeface="微軟正黑體" pitchFamily="34" charset="-120"/>
                <a:ea typeface="微軟正黑體" pitchFamily="34" charset="-120"/>
              </a:rPr>
              <a:t>       </a:t>
            </a:r>
            <a:r>
              <a:rPr lang="en-US" altLang="zh-TW" sz="2800" b="1" kern="100" dirty="0" smtClean="0">
                <a:latin typeface="微軟正黑體" pitchFamily="34" charset="-120"/>
                <a:ea typeface="微軟正黑體" pitchFamily="34" charset="-120"/>
              </a:rPr>
              <a:t>24,000</a:t>
            </a:r>
            <a:endParaRPr lang="zh-TW" altLang="zh-TW" sz="2800" b="1" kern="100" dirty="0">
              <a:latin typeface="微軟正黑體" pitchFamily="34" charset="-120"/>
              <a:ea typeface="微軟正黑體" pitchFamily="34" charset="-120"/>
              <a:cs typeface="Courier New"/>
            </a:endParaRPr>
          </a:p>
        </p:txBody>
      </p:sp>
      <p:sp>
        <p:nvSpPr>
          <p:cNvPr id="14" name="矩形 13"/>
          <p:cNvSpPr/>
          <p:nvPr/>
        </p:nvSpPr>
        <p:spPr>
          <a:xfrm>
            <a:off x="5877179" y="3174729"/>
            <a:ext cx="1620957" cy="540276"/>
          </a:xfrm>
          <a:prstGeom prst="rect">
            <a:avLst/>
          </a:prstGeom>
        </p:spPr>
        <p:txBody>
          <a:bodyPr wrap="none">
            <a:spAutoFit/>
          </a:bodyPr>
          <a:lstStyle/>
          <a:p>
            <a:pPr>
              <a:lnSpc>
                <a:spcPts val="3800"/>
              </a:lnSpc>
              <a:spcAft>
                <a:spcPts val="0"/>
              </a:spcAft>
            </a:pPr>
            <a:r>
              <a:rPr lang="zh-TW" altLang="zh-TW" sz="2800" b="1" kern="100" dirty="0">
                <a:latin typeface="微軟正黑體" pitchFamily="34" charset="-120"/>
                <a:ea typeface="微軟正黑體" pitchFamily="34" charset="-120"/>
              </a:rPr>
              <a:t>不作調整</a:t>
            </a:r>
            <a:endParaRPr lang="zh-TW" altLang="zh-TW" sz="2800" b="1" kern="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229470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strVal val="#ppt_w*0.70"/>
                                          </p:val>
                                        </p:tav>
                                        <p:tav tm="100000">
                                          <p:val>
                                            <p:strVal val="#ppt_w"/>
                                          </p:val>
                                        </p:tav>
                                      </p:tavLst>
                                    </p:anim>
                                    <p:anim calcmode="lin" valueType="num">
                                      <p:cBhvr>
                                        <p:cTn id="39" dur="1000" fill="hold"/>
                                        <p:tgtEl>
                                          <p:spTgt spid="12"/>
                                        </p:tgtEl>
                                        <p:attrNameLst>
                                          <p:attrName>ppt_h</p:attrName>
                                        </p:attrNameLst>
                                      </p:cBhvr>
                                      <p:tavLst>
                                        <p:tav tm="0">
                                          <p:val>
                                            <p:strVal val="#ppt_h"/>
                                          </p:val>
                                        </p:tav>
                                        <p:tav tm="100000">
                                          <p:val>
                                            <p:strVal val="#ppt_h"/>
                                          </p:val>
                                        </p:tav>
                                      </p:tavLst>
                                    </p:anim>
                                    <p:animEffect transition="in" filter="fade">
                                      <p:cBhvr>
                                        <p:cTn id="40" dur="1000"/>
                                        <p:tgtEl>
                                          <p:spTgt spid="12"/>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strVal val="#ppt_w*0.70"/>
                                          </p:val>
                                        </p:tav>
                                        <p:tav tm="100000">
                                          <p:val>
                                            <p:strVal val="#ppt_w"/>
                                          </p:val>
                                        </p:tav>
                                      </p:tavLst>
                                    </p:anim>
                                    <p:anim calcmode="lin" valueType="num">
                                      <p:cBhvr>
                                        <p:cTn id="44" dur="1000" fill="hold"/>
                                        <p:tgtEl>
                                          <p:spTgt spid="11"/>
                                        </p:tgtEl>
                                        <p:attrNameLst>
                                          <p:attrName>ppt_h</p:attrName>
                                        </p:attrNameLst>
                                      </p:cBhvr>
                                      <p:tavLst>
                                        <p:tav tm="0">
                                          <p:val>
                                            <p:strVal val="#ppt_h"/>
                                          </p:val>
                                        </p:tav>
                                        <p:tav tm="100000">
                                          <p:val>
                                            <p:strVal val="#ppt_h"/>
                                          </p:val>
                                        </p:tav>
                                      </p:tavLst>
                                    </p:anim>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244</a:t>
            </a:r>
            <a:endParaRPr lang="zh-TW" altLang="en-US" dirty="0"/>
          </a:p>
        </p:txBody>
      </p:sp>
      <p:sp>
        <p:nvSpPr>
          <p:cNvPr id="16" name="文字方塊 5"/>
          <p:cNvSpPr txBox="1">
            <a:spLocks noChangeArrowheads="1"/>
          </p:cNvSpPr>
          <p:nvPr/>
        </p:nvSpPr>
        <p:spPr bwMode="auto">
          <a:xfrm>
            <a:off x="395536" y="836712"/>
            <a:ext cx="8568952" cy="3293209"/>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zh-TW" sz="2800" b="1" dirty="0" smtClean="0">
                <a:solidFill>
                  <a:schemeClr val="tx2"/>
                </a:solidFill>
                <a:latin typeface="微軟正黑體" pitchFamily="34" charset="-120"/>
                <a:ea typeface="微軟正黑體" pitchFamily="34" charset="-120"/>
              </a:rPr>
              <a:t>先</a:t>
            </a:r>
            <a:r>
              <a:rPr lang="zh-TW" altLang="zh-TW" sz="2800" b="1" dirty="0">
                <a:solidFill>
                  <a:schemeClr val="tx2"/>
                </a:solidFill>
                <a:latin typeface="微軟正黑體" pitchFamily="34" charset="-120"/>
                <a:ea typeface="微軟正黑體" pitchFamily="34" charset="-120"/>
              </a:rPr>
              <a:t>實後虛</a:t>
            </a:r>
            <a:r>
              <a:rPr lang="zh-TW" altLang="zh-TW"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a:t>
            </a:r>
            <a:r>
              <a:rPr lang="zh-TW" altLang="zh-TW" sz="2800" b="1" dirty="0" smtClean="0">
                <a:solidFill>
                  <a:schemeClr val="tx2"/>
                </a:solidFill>
                <a:latin typeface="微軟正黑體" pitchFamily="34" charset="-120"/>
                <a:ea typeface="微軟正黑體" pitchFamily="34" charset="-120"/>
              </a:rPr>
              <a:t>記</a:t>
            </a:r>
            <a:r>
              <a:rPr lang="zh-TW" altLang="zh-TW" sz="2800" b="1" dirty="0">
                <a:solidFill>
                  <a:schemeClr val="tx2"/>
                </a:solidFill>
                <a:latin typeface="微軟正黑體" pitchFamily="34" charset="-120"/>
                <a:ea typeface="微軟正黑體" pitchFamily="34" charset="-120"/>
              </a:rPr>
              <a:t>實轉虛法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zh-TW" sz="2800" b="1" dirty="0" smtClean="0">
                <a:latin typeface="微軟正黑體" pitchFamily="34" charset="-120"/>
                <a:ea typeface="微軟正黑體" pitchFamily="34" charset="-120"/>
              </a:rPr>
              <a:t>支付</a:t>
            </a:r>
            <a:r>
              <a:rPr lang="zh-TW" altLang="zh-TW" sz="2800" b="1" dirty="0">
                <a:latin typeface="微軟正黑體" pitchFamily="34" charset="-120"/>
                <a:ea typeface="微軟正黑體" pitchFamily="34" charset="-120"/>
              </a:rPr>
              <a:t>現金時，以資產「預付費用」項目入帳，期末再將已到期或已耗用的部分由資產項目轉為費損類項目。</a:t>
            </a:r>
            <a:endParaRPr lang="zh-TW" altLang="en-US" sz="2800" b="1" dirty="0">
              <a:latin typeface="微軟正黑體" pitchFamily="34" charset="-120"/>
              <a:ea typeface="微軟正黑體" pitchFamily="34" charset="-120"/>
            </a:endParaRPr>
          </a:p>
          <a:p>
            <a:pPr eaLnBrk="1" hangingPunct="1">
              <a:spcBef>
                <a:spcPts val="1200"/>
              </a:spcBef>
              <a:defRPr/>
            </a:pPr>
            <a:endParaRPr lang="zh-TW" altLang="en-US" sz="2800" b="1" dirty="0" smtClean="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sp>
        <p:nvSpPr>
          <p:cNvPr id="15" name="文字方塊 10"/>
          <p:cNvSpPr txBox="1">
            <a:spLocks noChangeArrowheads="1"/>
          </p:cNvSpPr>
          <p:nvPr/>
        </p:nvSpPr>
        <p:spPr bwMode="auto">
          <a:xfrm>
            <a:off x="610741" y="4869160"/>
            <a:ext cx="2723823" cy="461665"/>
          </a:xfrm>
          <a:prstGeom prst="rect">
            <a:avLst/>
          </a:prstGeom>
          <a:noFill/>
          <a:ln w="9525">
            <a:noFill/>
            <a:miter lim="800000"/>
            <a:headEnd/>
            <a:tailEnd/>
          </a:ln>
        </p:spPr>
        <p:txBody>
          <a:bodyPr wrap="none">
            <a:spAutoFit/>
          </a:bodyPr>
          <a:lstStyle/>
          <a:p>
            <a:r>
              <a:rPr lang="zh-TW" altLang="en-US" sz="2400" b="1" dirty="0">
                <a:solidFill>
                  <a:srgbClr val="3377B9"/>
                </a:solidFill>
                <a:latin typeface="微軟正黑體" pitchFamily="34" charset="-120"/>
                <a:ea typeface="微軟正黑體" pitchFamily="34" charset="-120"/>
              </a:rPr>
              <a:t>→ 代表反方向沖銷</a:t>
            </a:r>
          </a:p>
        </p:txBody>
      </p:sp>
      <p:sp>
        <p:nvSpPr>
          <p:cNvPr id="21" name="文字方塊 18"/>
          <p:cNvSpPr txBox="1">
            <a:spLocks noChangeArrowheads="1"/>
          </p:cNvSpPr>
          <p:nvPr/>
        </p:nvSpPr>
        <p:spPr bwMode="auto">
          <a:xfrm>
            <a:off x="4931916" y="4869160"/>
            <a:ext cx="2983509" cy="461665"/>
          </a:xfrm>
          <a:prstGeom prst="rect">
            <a:avLst/>
          </a:prstGeom>
          <a:noFill/>
          <a:ln w="9525">
            <a:noFill/>
            <a:miter lim="800000"/>
            <a:headEnd/>
            <a:tailEnd/>
          </a:ln>
        </p:spPr>
        <p:txBody>
          <a:bodyPr wrap="none">
            <a:spAutoFit/>
          </a:bodyPr>
          <a:lstStyle/>
          <a:p>
            <a:r>
              <a:rPr lang="en-US" altLang="zh-TW" sz="2400" b="1" dirty="0">
                <a:solidFill>
                  <a:srgbClr val="3377B9"/>
                </a:solidFill>
                <a:latin typeface="微軟正黑體" pitchFamily="34" charset="-120"/>
                <a:ea typeface="微軟正黑體" pitchFamily="34" charset="-120"/>
              </a:rPr>
              <a:t>※</a:t>
            </a:r>
            <a:r>
              <a:rPr lang="zh-TW" altLang="en-US" sz="2400" b="1" dirty="0">
                <a:solidFill>
                  <a:srgbClr val="3377B9"/>
                </a:solidFill>
                <a:latin typeface="微軟正黑體" pitchFamily="34" charset="-120"/>
                <a:ea typeface="微軟正黑體" pitchFamily="34" charset="-120"/>
              </a:rPr>
              <a:t> 調整</a:t>
            </a:r>
            <a:r>
              <a:rPr lang="zh-TW" altLang="en-US" sz="2400" b="1" dirty="0">
                <a:solidFill>
                  <a:srgbClr val="C00000"/>
                </a:solidFill>
                <a:latin typeface="微軟正黑體" pitchFamily="34" charset="-120"/>
                <a:ea typeface="微軟正黑體" pitchFamily="34" charset="-120"/>
              </a:rPr>
              <a:t>已到期</a:t>
            </a:r>
            <a:r>
              <a:rPr lang="zh-TW" altLang="en-US" sz="2400" b="1" dirty="0">
                <a:solidFill>
                  <a:srgbClr val="3377B9"/>
                </a:solidFill>
                <a:latin typeface="微軟正黑體" pitchFamily="34" charset="-120"/>
                <a:ea typeface="微軟正黑體" pitchFamily="34" charset="-120"/>
              </a:rPr>
              <a:t>的部分</a:t>
            </a:r>
          </a:p>
        </p:txBody>
      </p:sp>
      <p:cxnSp>
        <p:nvCxnSpPr>
          <p:cNvPr id="22" name="直線單箭頭接點 21"/>
          <p:cNvCxnSpPr/>
          <p:nvPr/>
        </p:nvCxnSpPr>
        <p:spPr>
          <a:xfrm>
            <a:off x="3888048" y="4221088"/>
            <a:ext cx="1116000" cy="3603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群組 15"/>
          <p:cNvGrpSpPr>
            <a:grpSpLocks/>
          </p:cNvGrpSpPr>
          <p:nvPr/>
        </p:nvGrpSpPr>
        <p:grpSpPr bwMode="auto">
          <a:xfrm>
            <a:off x="72707" y="3432024"/>
            <a:ext cx="3954929" cy="1431161"/>
            <a:chOff x="899592" y="3933056"/>
            <a:chExt cx="3955489" cy="1431285"/>
          </a:xfrm>
        </p:grpSpPr>
        <p:sp>
          <p:nvSpPr>
            <p:cNvPr id="24" name="矩形 23"/>
            <p:cNvSpPr/>
            <p:nvPr/>
          </p:nvSpPr>
          <p:spPr>
            <a:xfrm>
              <a:off x="2087057" y="4506146"/>
              <a:ext cx="576082" cy="324028"/>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25" name="文字方塊 17"/>
            <p:cNvSpPr txBox="1">
              <a:spLocks noChangeArrowheads="1"/>
            </p:cNvSpPr>
            <p:nvPr/>
          </p:nvSpPr>
          <p:spPr bwMode="auto">
            <a:xfrm>
              <a:off x="899592" y="3933056"/>
              <a:ext cx="3955489" cy="1431285"/>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支付</a:t>
              </a:r>
              <a:r>
                <a:rPr lang="zh-TW" altLang="en-US" sz="2400" b="1" dirty="0">
                  <a:latin typeface="微軟正黑體" pitchFamily="34" charset="-120"/>
                  <a:ea typeface="微軟正黑體" pitchFamily="34" charset="-120"/>
                </a:rPr>
                <a:t>現金時</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預付</a:t>
              </a:r>
              <a:r>
                <a:rPr lang="en-US" altLang="zh-TW" sz="2400" b="1" dirty="0">
                  <a:latin typeface="微軟正黑體" pitchFamily="34" charset="-120"/>
                  <a:ea typeface="微軟正黑體" pitchFamily="34" charset="-120"/>
                </a:rPr>
                <a:t>××</a:t>
              </a:r>
              <a:r>
                <a:rPr lang="zh-TW" altLang="en-US" sz="2400" b="1" dirty="0" smtClean="0">
                  <a:solidFill>
                    <a:schemeClr val="bg1"/>
                  </a:solidFill>
                  <a:latin typeface="微軟正黑體" pitchFamily="34" charset="-120"/>
                  <a:ea typeface="微軟正黑體" pitchFamily="34" charset="-120"/>
                </a:rPr>
                <a:t>先實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（資產＋）</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       現       金            </a:t>
              </a:r>
              <a:r>
                <a:rPr lang="en-US" altLang="zh-TW" sz="2400" b="1" dirty="0">
                  <a:latin typeface="微軟正黑體" pitchFamily="34" charset="-120"/>
                  <a:ea typeface="微軟正黑體" pitchFamily="34" charset="-120"/>
                </a:rPr>
                <a:t>××</a:t>
              </a:r>
              <a:endParaRPr lang="zh-TW" altLang="en-US" sz="2400" b="1" dirty="0">
                <a:latin typeface="微軟正黑體" pitchFamily="34" charset="-120"/>
                <a:ea typeface="微軟正黑體" pitchFamily="34" charset="-120"/>
              </a:endParaRPr>
            </a:p>
          </p:txBody>
        </p:sp>
        <p:cxnSp>
          <p:nvCxnSpPr>
            <p:cNvPr id="26" name="直線接點 25"/>
            <p:cNvCxnSpPr/>
            <p:nvPr/>
          </p:nvCxnSpPr>
          <p:spPr>
            <a:xfrm>
              <a:off x="899592" y="4309325"/>
              <a:ext cx="385254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0"/>
          <p:cNvGrpSpPr>
            <a:grpSpLocks/>
          </p:cNvGrpSpPr>
          <p:nvPr/>
        </p:nvGrpSpPr>
        <p:grpSpPr bwMode="auto">
          <a:xfrm>
            <a:off x="4381182" y="3470131"/>
            <a:ext cx="4583306" cy="1903085"/>
            <a:chOff x="899592" y="3956618"/>
            <a:chExt cx="4583955" cy="1901681"/>
          </a:xfrm>
        </p:grpSpPr>
        <p:sp>
          <p:nvSpPr>
            <p:cNvPr id="28" name="矩形 27"/>
            <p:cNvSpPr/>
            <p:nvPr/>
          </p:nvSpPr>
          <p:spPr>
            <a:xfrm>
              <a:off x="2062751" y="4563143"/>
              <a:ext cx="612087" cy="287788"/>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29" name="文字方塊 22"/>
            <p:cNvSpPr txBox="1">
              <a:spLocks noChangeArrowheads="1"/>
            </p:cNvSpPr>
            <p:nvPr/>
          </p:nvSpPr>
          <p:spPr bwMode="auto">
            <a:xfrm>
              <a:off x="899592" y="3956618"/>
              <a:ext cx="4583955" cy="1901681"/>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期末</a:t>
              </a:r>
              <a:r>
                <a:rPr lang="zh-TW" altLang="en-US" sz="2400" b="1" dirty="0">
                  <a:latin typeface="微軟正黑體" pitchFamily="34" charset="-120"/>
                  <a:ea typeface="微軟正黑體" pitchFamily="34" charset="-120"/>
                </a:rPr>
                <a:t>調整時</a:t>
              </a:r>
              <a:endParaRPr lang="en-US" altLang="zh-TW" sz="2400" b="1" dirty="0">
                <a:latin typeface="微軟正黑體" pitchFamily="34" charset="-120"/>
                <a:ea typeface="微軟正黑體" pitchFamily="34" charset="-120"/>
              </a:endParaRPr>
            </a:p>
            <a:p>
              <a:pPr>
                <a:spcAft>
                  <a:spcPts val="600"/>
                </a:spcAft>
              </a:pP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費用</a:t>
              </a:r>
              <a:r>
                <a:rPr lang="zh-TW" altLang="en-US" sz="2400" b="1" dirty="0" smtClean="0">
                  <a:solidFill>
                    <a:schemeClr val="bg1"/>
                  </a:solidFill>
                  <a:latin typeface="微軟正黑體" pitchFamily="34" charset="-120"/>
                  <a:ea typeface="微軟正黑體" pitchFamily="34" charset="-120"/>
                </a:rPr>
                <a:t>後虛 </a:t>
              </a:r>
              <a:r>
                <a:rPr lang="en-US" altLang="zh-TW" sz="2400" b="1" dirty="0" smtClean="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（費損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pPr>
                <a:spcAft>
                  <a:spcPts val="800"/>
                </a:spcAft>
              </a:pPr>
              <a:r>
                <a:rPr lang="zh-TW" altLang="en-US" sz="2400" b="1" dirty="0">
                  <a:latin typeface="微軟正黑體" pitchFamily="34" charset="-120"/>
                  <a:ea typeface="微軟正黑體" pitchFamily="34" charset="-120"/>
                </a:rPr>
                <a:t>        預收</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（資產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endParaRPr lang="zh-TW" altLang="en-US" sz="2400" b="1" dirty="0">
                <a:latin typeface="微軟正黑體" pitchFamily="34" charset="-120"/>
                <a:ea typeface="微軟正黑體" pitchFamily="34" charset="-120"/>
              </a:endParaRPr>
            </a:p>
          </p:txBody>
        </p:sp>
        <p:cxnSp>
          <p:nvCxnSpPr>
            <p:cNvPr id="30" name="直線接點 29"/>
            <p:cNvCxnSpPr/>
            <p:nvPr/>
          </p:nvCxnSpPr>
          <p:spPr>
            <a:xfrm>
              <a:off x="899592" y="4308783"/>
              <a:ext cx="43926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2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p:cTn id="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 calcmode="lin" valueType="num">
                                      <p:cBhvr>
                                        <p:cTn id="14"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horizontal)">
                                      <p:cBhvr>
                                        <p:cTn id="21" dur="1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randombar(horizontal)">
                                      <p:cBhvr>
                                        <p:cTn id="26" dur="10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outVertical)">
                                      <p:cBhvr>
                                        <p:cTn id="31" dur="10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strVal val="#ppt_w*0.70"/>
                                          </p:val>
                                        </p:tav>
                                        <p:tav tm="100000">
                                          <p:val>
                                            <p:strVal val="#ppt_w"/>
                                          </p:val>
                                        </p:tav>
                                      </p:tavLst>
                                    </p:anim>
                                    <p:anim calcmode="lin" valueType="num">
                                      <p:cBhvr>
                                        <p:cTn id="44" dur="1000" fill="hold"/>
                                        <p:tgtEl>
                                          <p:spTgt spid="21"/>
                                        </p:tgtEl>
                                        <p:attrNameLst>
                                          <p:attrName>ppt_h</p:attrName>
                                        </p:attrNameLst>
                                      </p:cBhvr>
                                      <p:tavLst>
                                        <p:tav tm="0">
                                          <p:val>
                                            <p:strVal val="#ppt_h"/>
                                          </p:val>
                                        </p:tav>
                                        <p:tav tm="100000">
                                          <p:val>
                                            <p:strVal val="#ppt_h"/>
                                          </p:val>
                                        </p:tav>
                                      </p:tavLst>
                                    </p:anim>
                                    <p:animEffect transition="in" filter="fade">
                                      <p:cBhvr>
                                        <p:cTn id="4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5" grpId="0"/>
      <p:bldP spid="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245</a:t>
            </a:r>
            <a:endParaRPr lang="zh-TW" altLang="en-US" dirty="0"/>
          </a:p>
        </p:txBody>
      </p:sp>
      <p:sp>
        <p:nvSpPr>
          <p:cNvPr id="16" name="文字方塊 5"/>
          <p:cNvSpPr txBox="1">
            <a:spLocks noChangeArrowheads="1"/>
          </p:cNvSpPr>
          <p:nvPr/>
        </p:nvSpPr>
        <p:spPr bwMode="auto">
          <a:xfrm>
            <a:off x="467544" y="836712"/>
            <a:ext cx="7993186" cy="523220"/>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p:txBody>
      </p:sp>
      <p:sp>
        <p:nvSpPr>
          <p:cNvPr id="22" name="文字方塊 3"/>
          <p:cNvSpPr txBox="1">
            <a:spLocks noChangeArrowheads="1"/>
          </p:cNvSpPr>
          <p:nvPr/>
        </p:nvSpPr>
        <p:spPr bwMode="auto">
          <a:xfrm>
            <a:off x="1044327" y="1304304"/>
            <a:ext cx="7704137" cy="522288"/>
          </a:xfrm>
          <a:prstGeom prst="rect">
            <a:avLst/>
          </a:prstGeom>
          <a:noFill/>
          <a:ln w="9525">
            <a:noFill/>
            <a:miter lim="800000"/>
            <a:headEnd/>
            <a:tailEnd/>
          </a:ln>
        </p:spPr>
        <p:txBody>
          <a:bodyPr>
            <a:spAutoFit/>
          </a:bodyPr>
          <a:lstStyle/>
          <a:p>
            <a:pPr eaLnBrk="1" hangingPunct="1"/>
            <a:r>
              <a:rPr lang="zh-TW" altLang="zh-TW" sz="2800" b="1" dirty="0">
                <a:latin typeface="微軟正黑體" pitchFamily="34" charset="-120"/>
                <a:ea typeface="微軟正黑體" pitchFamily="34" charset="-120"/>
              </a:rPr>
              <a:t>上</a:t>
            </a:r>
            <a:r>
              <a:rPr lang="zh-TW" altLang="zh-TW" sz="2800" b="1" dirty="0" smtClean="0">
                <a:latin typeface="微軟正黑體" pitchFamily="34" charset="-120"/>
                <a:ea typeface="微軟正黑體" pitchFamily="34" charset="-120"/>
              </a:rPr>
              <a:t>例</a:t>
            </a:r>
            <a:r>
              <a:rPr lang="zh-TW" altLang="en-US" sz="2800" b="1" dirty="0" smtClean="0">
                <a:latin typeface="微軟正黑體" pitchFamily="34" charset="-120"/>
                <a:ea typeface="微軟正黑體" pitchFamily="34" charset="-120"/>
              </a:rPr>
              <a:t>雯亭</a:t>
            </a:r>
            <a:r>
              <a:rPr lang="zh-TW" altLang="zh-TW" sz="2800" b="1" dirty="0" smtClean="0">
                <a:latin typeface="微軟正黑體" pitchFamily="34" charset="-120"/>
                <a:ea typeface="微軟正黑體" pitchFamily="34" charset="-120"/>
              </a:rPr>
              <a:t>商店若</a:t>
            </a:r>
            <a:r>
              <a:rPr lang="zh-TW" altLang="en-US" sz="2800" b="1" dirty="0" smtClean="0">
                <a:latin typeface="微軟正黑體" pitchFamily="34" charset="-120"/>
                <a:ea typeface="微軟正黑體" pitchFamily="34" charset="-120"/>
              </a:rPr>
              <a:t>先實後虛法</a:t>
            </a:r>
            <a:r>
              <a:rPr lang="zh-TW" altLang="zh-TW" sz="2800" b="1" dirty="0" smtClean="0">
                <a:latin typeface="微軟正黑體" pitchFamily="34" charset="-120"/>
                <a:ea typeface="微軟正黑體" pitchFamily="34" charset="-120"/>
              </a:rPr>
              <a:t>則</a:t>
            </a:r>
            <a:r>
              <a:rPr lang="zh-TW" altLang="zh-TW" sz="2800" b="1" dirty="0">
                <a:latin typeface="微軟正黑體" pitchFamily="34" charset="-120"/>
                <a:ea typeface="微軟正黑體" pitchFamily="34" charset="-120"/>
              </a:rPr>
              <a:t>會計分錄為：</a:t>
            </a:r>
            <a:endParaRPr lang="zh-TW" altLang="en-US" sz="2800" b="1" dirty="0">
              <a:latin typeface="微軟正黑體" pitchFamily="34" charset="-120"/>
              <a:ea typeface="微軟正黑體" pitchFamily="34" charset="-120"/>
            </a:endParaRPr>
          </a:p>
        </p:txBody>
      </p:sp>
      <p:graphicFrame>
        <p:nvGraphicFramePr>
          <p:cNvPr id="36" name="表格 35"/>
          <p:cNvGraphicFramePr>
            <a:graphicFrameLocks noGrp="1"/>
          </p:cNvGraphicFramePr>
          <p:nvPr>
            <p:extLst>
              <p:ext uri="{D42A27DB-BD31-4B8C-83A1-F6EECF244321}">
                <p14:modId xmlns:p14="http://schemas.microsoft.com/office/powerpoint/2010/main" val="2361254838"/>
              </p:ext>
            </p:extLst>
          </p:nvPr>
        </p:nvGraphicFramePr>
        <p:xfrm>
          <a:off x="251517" y="1868006"/>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10/1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37" name="文字方塊 5"/>
          <p:cNvSpPr txBox="1">
            <a:spLocks noChangeArrowheads="1"/>
          </p:cNvSpPr>
          <p:nvPr/>
        </p:nvSpPr>
        <p:spPr bwMode="auto">
          <a:xfrm>
            <a:off x="1259632" y="5733256"/>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預付保險費為借餘</a:t>
            </a:r>
            <a:r>
              <a:rPr lang="en-US" altLang="zh-TW" sz="2600" b="1" dirty="0">
                <a:latin typeface="微軟正黑體" pitchFamily="34" charset="-120"/>
                <a:ea typeface="微軟正黑體" pitchFamily="34" charset="-120"/>
              </a:rPr>
              <a:t>$18,000</a:t>
            </a:r>
            <a:r>
              <a:rPr lang="zh-TW" altLang="en-US" sz="2600" b="1" dirty="0">
                <a:latin typeface="微軟正黑體" pitchFamily="34" charset="-120"/>
                <a:ea typeface="微軟正黑體" pitchFamily="34" charset="-120"/>
              </a:rPr>
              <a:t>，保險費為借餘</a:t>
            </a:r>
            <a:r>
              <a:rPr lang="en-US" altLang="zh-TW" sz="2600" b="1" dirty="0">
                <a:latin typeface="微軟正黑體" pitchFamily="34" charset="-120"/>
                <a:ea typeface="微軟正黑體" pitchFamily="34" charset="-120"/>
              </a:rPr>
              <a:t>$6,000</a:t>
            </a:r>
            <a:r>
              <a:rPr lang="zh-TW" altLang="en-US" sz="2600" b="1" dirty="0">
                <a:latin typeface="微軟正黑體" pitchFamily="34" charset="-120"/>
                <a:ea typeface="微軟正黑體" pitchFamily="34" charset="-120"/>
              </a:rPr>
              <a:t>，符合實際分析結果，可正確計算損益</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38" name="文字方塊 8"/>
          <p:cNvSpPr txBox="1">
            <a:spLocks noChangeArrowheads="1"/>
          </p:cNvSpPr>
          <p:nvPr/>
        </p:nvSpPr>
        <p:spPr bwMode="auto">
          <a:xfrm>
            <a:off x="281972" y="2237387"/>
            <a:ext cx="4485523"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a:latin typeface="微軟正黑體" pitchFamily="34" charset="-120"/>
                <a:ea typeface="微軟正黑體" pitchFamily="34" charset="-120"/>
              </a:rPr>
              <a:t>預付</a:t>
            </a:r>
            <a:r>
              <a:rPr lang="zh-TW" altLang="en-US" sz="2400" b="1" dirty="0" smtClean="0">
                <a:latin typeface="微軟正黑體" pitchFamily="34" charset="-120"/>
                <a:ea typeface="微軟正黑體" pitchFamily="34" charset="-120"/>
              </a:rPr>
              <a:t>保險費         </a:t>
            </a:r>
            <a:r>
              <a:rPr lang="en-US" altLang="zh-TW" sz="2400" b="1" dirty="0" smtClean="0">
                <a:latin typeface="微軟正黑體" pitchFamily="34" charset="-120"/>
                <a:ea typeface="微軟正黑體" pitchFamily="34" charset="-120"/>
              </a:rPr>
              <a:t>24,000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24,000</a:t>
            </a:r>
            <a:endParaRPr lang="zh-TW" altLang="en-US" sz="2400" b="1" dirty="0">
              <a:latin typeface="微軟正黑體" pitchFamily="34" charset="-120"/>
              <a:ea typeface="微軟正黑體" pitchFamily="34" charset="-120"/>
            </a:endParaRPr>
          </a:p>
        </p:txBody>
      </p:sp>
      <p:sp>
        <p:nvSpPr>
          <p:cNvPr id="39"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將左列分錄過帳後，預付保險費及保險費兩帳戶之情形如下：</a:t>
            </a:r>
          </a:p>
        </p:txBody>
      </p:sp>
      <p:graphicFrame>
        <p:nvGraphicFramePr>
          <p:cNvPr id="40" name="表格 39"/>
          <p:cNvGraphicFramePr>
            <a:graphicFrameLocks noGrp="1"/>
          </p:cNvGraphicFramePr>
          <p:nvPr>
            <p:extLst>
              <p:ext uri="{D42A27DB-BD31-4B8C-83A1-F6EECF244321}">
                <p14:modId xmlns:p14="http://schemas.microsoft.com/office/powerpoint/2010/main" val="2840215116"/>
              </p:ext>
            </p:extLst>
          </p:nvPr>
        </p:nvGraphicFramePr>
        <p:xfrm>
          <a:off x="4860033" y="2636912"/>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預付保險費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254811148"/>
              </p:ext>
            </p:extLst>
          </p:nvPr>
        </p:nvGraphicFramePr>
        <p:xfrm>
          <a:off x="4865400" y="4079408"/>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保險費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3" name="矩形 42"/>
          <p:cNvSpPr/>
          <p:nvPr/>
        </p:nvSpPr>
        <p:spPr bwMode="auto">
          <a:xfrm>
            <a:off x="279983" y="3564307"/>
            <a:ext cx="1288375"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4" name="文字方塊 26"/>
          <p:cNvSpPr txBox="1">
            <a:spLocks noChangeArrowheads="1"/>
          </p:cNvSpPr>
          <p:nvPr/>
        </p:nvSpPr>
        <p:spPr bwMode="auto">
          <a:xfrm>
            <a:off x="262445" y="3510704"/>
            <a:ext cx="4302781" cy="830997"/>
          </a:xfrm>
          <a:prstGeom prst="rect">
            <a:avLst/>
          </a:prstGeom>
          <a:noFill/>
          <a:ln w="9525">
            <a:noFill/>
            <a:miter lim="800000"/>
            <a:headEnd/>
            <a:tailEnd/>
          </a:ln>
        </p:spPr>
        <p:txBody>
          <a:bodyPr wrap="none">
            <a:spAutoFit/>
          </a:bodyPr>
          <a:lstStyle/>
          <a:p>
            <a:pPr>
              <a:spcAft>
                <a:spcPts val="0"/>
              </a:spcAft>
            </a:pPr>
            <a:r>
              <a:rPr lang="zh-TW" altLang="en-US" sz="2400" b="1" dirty="0" smtClean="0">
                <a:latin typeface="微軟正黑體" pitchFamily="34" charset="-120"/>
                <a:ea typeface="微軟正黑體" pitchFamily="34" charset="-120"/>
              </a:rPr>
              <a:t>保 險 費                 </a:t>
            </a:r>
            <a:r>
              <a:rPr lang="en-US" altLang="zh-TW" sz="2400" b="1" dirty="0" smtClean="0">
                <a:latin typeface="微軟正黑體" pitchFamily="34" charset="-120"/>
                <a:ea typeface="微軟正黑體" pitchFamily="34" charset="-120"/>
              </a:rPr>
              <a:t>6,000</a:t>
            </a:r>
            <a:endParaRPr lang="en-US" altLang="zh-TW" sz="2400" b="1" dirty="0">
              <a:latin typeface="微軟正黑體" pitchFamily="34" charset="-120"/>
              <a:ea typeface="微軟正黑體" pitchFamily="34" charset="-120"/>
            </a:endParaRPr>
          </a:p>
          <a:p>
            <a:pPr>
              <a:spcAft>
                <a:spcPts val="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預付保險費                </a:t>
            </a:r>
            <a:r>
              <a:rPr lang="en-US" altLang="zh-TW" sz="2400" b="1" dirty="0" smtClean="0">
                <a:latin typeface="微軟正黑體" pitchFamily="34" charset="-120"/>
                <a:ea typeface="微軟正黑體" pitchFamily="34" charset="-120"/>
              </a:rPr>
              <a:t>6,000</a:t>
            </a:r>
            <a:endParaRPr lang="zh-TW" altLang="en-US" sz="2400" b="1" dirty="0">
              <a:latin typeface="微軟正黑體" pitchFamily="34" charset="-120"/>
              <a:ea typeface="微軟正黑體" pitchFamily="34" charset="-120"/>
            </a:endParaRPr>
          </a:p>
        </p:txBody>
      </p:sp>
      <p:grpSp>
        <p:nvGrpSpPr>
          <p:cNvPr id="45" name="群組 35"/>
          <p:cNvGrpSpPr>
            <a:grpSpLocks/>
          </p:cNvGrpSpPr>
          <p:nvPr/>
        </p:nvGrpSpPr>
        <p:grpSpPr bwMode="auto">
          <a:xfrm>
            <a:off x="486467" y="4651226"/>
            <a:ext cx="3657600" cy="361950"/>
            <a:chOff x="1274025" y="4365104"/>
            <a:chExt cx="3658086" cy="362453"/>
          </a:xfrm>
        </p:grpSpPr>
        <p:sp>
          <p:nvSpPr>
            <p:cNvPr id="46" name="矩形 45"/>
            <p:cNvSpPr/>
            <p:nvPr/>
          </p:nvSpPr>
          <p:spPr>
            <a:xfrm>
              <a:off x="1274025" y="4439821"/>
              <a:ext cx="1641693" cy="287736"/>
            </a:xfrm>
            <a:prstGeom prst="rect">
              <a:avLst/>
            </a:prstGeom>
            <a:solidFill>
              <a:srgbClr val="D5ECEB"/>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7" name="矩形 46"/>
            <p:cNvSpPr/>
            <p:nvPr/>
          </p:nvSpPr>
          <p:spPr>
            <a:xfrm>
              <a:off x="2915718" y="4439821"/>
              <a:ext cx="2016393" cy="287736"/>
            </a:xfrm>
            <a:prstGeom prst="rect">
              <a:avLst/>
            </a:prstGeom>
            <a:solidFill>
              <a:srgbClr val="FDEDD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cxnSp>
          <p:nvCxnSpPr>
            <p:cNvPr id="48" name="直線接點 47"/>
            <p:cNvCxnSpPr/>
            <p:nvPr/>
          </p:nvCxnSpPr>
          <p:spPr>
            <a:xfrm>
              <a:off x="127402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291601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50" name="文字方塊 31"/>
          <p:cNvSpPr txBox="1">
            <a:spLocks noChangeArrowheads="1"/>
          </p:cNvSpPr>
          <p:nvPr/>
        </p:nvSpPr>
        <p:spPr bwMode="auto">
          <a:xfrm>
            <a:off x="346681" y="4382522"/>
            <a:ext cx="2348720" cy="677108"/>
          </a:xfrm>
          <a:prstGeom prst="rect">
            <a:avLst/>
          </a:prstGeom>
          <a:noFill/>
          <a:ln w="9525">
            <a:noFill/>
            <a:miter lim="800000"/>
            <a:headEnd/>
            <a:tailEnd/>
          </a:ln>
        </p:spPr>
        <p:txBody>
          <a:bodyPr wrap="none">
            <a:spAutoFit/>
          </a:bodyPr>
          <a:lstStyle/>
          <a:p>
            <a:pPr>
              <a:spcAft>
                <a:spcPts val="600"/>
              </a:spcAft>
            </a:pPr>
            <a:r>
              <a:rPr lang="en-US" altLang="zh-TW" sz="1600" b="1" dirty="0" smtClean="0">
                <a:latin typeface="微軟正黑體" pitchFamily="34" charset="-120"/>
                <a:ea typeface="微軟正黑體" pitchFamily="34" charset="-120"/>
              </a:rPr>
              <a:t>10/1</a:t>
            </a:r>
            <a:r>
              <a:rPr lang="zh-TW" altLang="en-US" sz="1600" b="1" dirty="0" smtClean="0">
                <a:latin typeface="微軟正黑體" pitchFamily="34" charset="-120"/>
                <a:ea typeface="微軟正黑體" pitchFamily="34" charset="-120"/>
              </a:rPr>
              <a:t>                      </a:t>
            </a:r>
            <a:r>
              <a:rPr lang="en-US" altLang="zh-TW" sz="1600" b="1" dirty="0">
                <a:latin typeface="微軟正黑體" pitchFamily="34" charset="-120"/>
                <a:ea typeface="微軟正黑體" pitchFamily="34" charset="-120"/>
              </a:rPr>
              <a:t>12/31</a:t>
            </a:r>
          </a:p>
          <a:p>
            <a:pPr>
              <a:spcAft>
                <a:spcPts val="400"/>
              </a:spcAft>
            </a:pPr>
            <a:r>
              <a:rPr lang="zh-TW" altLang="en-US" sz="1700" b="1" dirty="0">
                <a:latin typeface="微軟正黑體" pitchFamily="34" charset="-120"/>
                <a:ea typeface="微軟正黑體" pitchFamily="34" charset="-120"/>
              </a:rPr>
              <a:t>    </a:t>
            </a:r>
            <a:r>
              <a:rPr lang="zh-TW" altLang="en-US" sz="1700" b="1" dirty="0" smtClean="0">
                <a:latin typeface="微軟正黑體" pitchFamily="34" charset="-120"/>
                <a:ea typeface="微軟正黑體" pitchFamily="34" charset="-120"/>
              </a:rPr>
              <a:t>已過期</a:t>
            </a:r>
            <a:r>
              <a:rPr lang="en-US" altLang="zh-TW" sz="1700" b="1" dirty="0" smtClean="0">
                <a:latin typeface="微軟正黑體" pitchFamily="34" charset="-120"/>
                <a:ea typeface="微軟正黑體" pitchFamily="34" charset="-120"/>
              </a:rPr>
              <a:t>$6</a:t>
            </a:r>
            <a:r>
              <a:rPr lang="en-US" altLang="zh-TW" sz="1600" b="1" dirty="0" smtClean="0">
                <a:latin typeface="微軟正黑體" pitchFamily="34" charset="-120"/>
                <a:ea typeface="微軟正黑體" pitchFamily="34" charset="-120"/>
              </a:rPr>
              <a:t>,000</a:t>
            </a:r>
            <a:endParaRPr lang="zh-TW" altLang="en-US" sz="1600" b="1" dirty="0">
              <a:latin typeface="微軟正黑體" pitchFamily="34" charset="-120"/>
              <a:ea typeface="微軟正黑體" pitchFamily="34" charset="-120"/>
            </a:endParaRPr>
          </a:p>
        </p:txBody>
      </p:sp>
      <p:pic>
        <p:nvPicPr>
          <p:cNvPr id="5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3" t="38685" r="88768" b="55657"/>
          <a:stretch/>
        </p:blipFill>
        <p:spPr bwMode="auto">
          <a:xfrm>
            <a:off x="22718" y="566124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向上箭號 52"/>
          <p:cNvSpPr/>
          <p:nvPr/>
        </p:nvSpPr>
        <p:spPr>
          <a:xfrm>
            <a:off x="1305513" y="4296407"/>
            <a:ext cx="216024" cy="380946"/>
          </a:xfrm>
          <a:prstGeom prst="up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83" name="群組 82"/>
          <p:cNvGrpSpPr/>
          <p:nvPr/>
        </p:nvGrpSpPr>
        <p:grpSpPr>
          <a:xfrm flipV="1">
            <a:off x="4445401" y="3211422"/>
            <a:ext cx="4492959" cy="890247"/>
            <a:chOff x="4679652" y="2852936"/>
            <a:chExt cx="4284836" cy="868516"/>
          </a:xfrm>
        </p:grpSpPr>
        <p:cxnSp>
          <p:nvCxnSpPr>
            <p:cNvPr id="84" name="直線接點 83"/>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964488" y="2852936"/>
              <a:ext cx="0" cy="862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H="1">
              <a:off x="8794344" y="3721452"/>
              <a:ext cx="17014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87" name="物件 86"/>
          <p:cNvGraphicFramePr>
            <a:graphicFrameLocks noChangeAspect="1"/>
          </p:cNvGraphicFramePr>
          <p:nvPr>
            <p:extLst>
              <p:ext uri="{D42A27DB-BD31-4B8C-83A1-F6EECF244321}">
                <p14:modId xmlns:p14="http://schemas.microsoft.com/office/powerpoint/2010/main" val="2523387254"/>
              </p:ext>
            </p:extLst>
          </p:nvPr>
        </p:nvGraphicFramePr>
        <p:xfrm>
          <a:off x="608013" y="5092700"/>
          <a:ext cx="2008187" cy="568325"/>
        </p:xfrm>
        <a:graphic>
          <a:graphicData uri="http://schemas.openxmlformats.org/presentationml/2006/ole">
            <mc:AlternateContent xmlns:mc="http://schemas.openxmlformats.org/markup-compatibility/2006">
              <mc:Choice xmlns:v="urn:schemas-microsoft-com:vml" Requires="v">
                <p:oleObj spid="_x0000_s14384" name="Equation" r:id="rId5" imgW="1307880" imgH="368280" progId="Equation.DSMT4">
                  <p:embed/>
                </p:oleObj>
              </mc:Choice>
              <mc:Fallback>
                <p:oleObj name="Equation" r:id="rId5" imgW="1307880" imgH="368280" progId="Equation.DSMT4">
                  <p:embed/>
                  <p:pic>
                    <p:nvPicPr>
                      <p:cNvPr id="0" name=""/>
                      <p:cNvPicPr>
                        <a:picLocks noChangeAspect="1" noChangeArrowheads="1"/>
                      </p:cNvPicPr>
                      <p:nvPr/>
                    </p:nvPicPr>
                    <p:blipFill>
                      <a:blip r:embed="rId6"/>
                      <a:srcRect/>
                      <a:stretch>
                        <a:fillRect/>
                      </a:stretch>
                    </p:blipFill>
                    <p:spPr bwMode="auto">
                      <a:xfrm>
                        <a:off x="608013" y="5092700"/>
                        <a:ext cx="2008187" cy="568325"/>
                      </a:xfrm>
                      <a:prstGeom prst="rect">
                        <a:avLst/>
                      </a:prstGeom>
                      <a:noFill/>
                    </p:spPr>
                  </p:pic>
                </p:oleObj>
              </mc:Fallback>
            </mc:AlternateContent>
          </a:graphicData>
        </a:graphic>
      </p:graphicFrame>
      <p:sp>
        <p:nvSpPr>
          <p:cNvPr id="88" name="矩形 87"/>
          <p:cNvSpPr/>
          <p:nvPr/>
        </p:nvSpPr>
        <p:spPr>
          <a:xfrm>
            <a:off x="6711183" y="3019665"/>
            <a:ext cx="211949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$6,000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9" name="矩形 88"/>
          <p:cNvSpPr/>
          <p:nvPr/>
        </p:nvSpPr>
        <p:spPr>
          <a:xfrm>
            <a:off x="4871843" y="3027428"/>
            <a:ext cx="199125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10/1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$24,000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0" name="矩形 89"/>
          <p:cNvSpPr/>
          <p:nvPr/>
        </p:nvSpPr>
        <p:spPr>
          <a:xfrm>
            <a:off x="4796733" y="3461005"/>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$18,000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91" name="矩形 90"/>
          <p:cNvSpPr/>
          <p:nvPr/>
        </p:nvSpPr>
        <p:spPr>
          <a:xfrm>
            <a:off x="4792314" y="4476680"/>
            <a:ext cx="2055371"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$6,000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2" name="矩形 91"/>
          <p:cNvSpPr/>
          <p:nvPr/>
        </p:nvSpPr>
        <p:spPr>
          <a:xfrm>
            <a:off x="4818658" y="4921050"/>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grpSp>
        <p:nvGrpSpPr>
          <p:cNvPr id="12" name="群組 11"/>
          <p:cNvGrpSpPr/>
          <p:nvPr/>
        </p:nvGrpSpPr>
        <p:grpSpPr>
          <a:xfrm>
            <a:off x="4067944" y="3027428"/>
            <a:ext cx="936104" cy="183994"/>
            <a:chOff x="4067944" y="3027428"/>
            <a:chExt cx="936104" cy="183994"/>
          </a:xfrm>
        </p:grpSpPr>
        <p:cxnSp>
          <p:nvCxnSpPr>
            <p:cNvPr id="8" name="直線接點 7"/>
            <p:cNvCxnSpPr/>
            <p:nvPr/>
          </p:nvCxnSpPr>
          <p:spPr>
            <a:xfrm>
              <a:off x="4067944" y="3027428"/>
              <a:ext cx="0" cy="183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4067944" y="3211422"/>
              <a:ext cx="93610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3" name="群組 92"/>
          <p:cNvGrpSpPr/>
          <p:nvPr/>
        </p:nvGrpSpPr>
        <p:grpSpPr>
          <a:xfrm>
            <a:off x="3192803" y="3898398"/>
            <a:ext cx="1707433" cy="745432"/>
            <a:chOff x="3440631" y="3075289"/>
            <a:chExt cx="1563417" cy="136133"/>
          </a:xfrm>
        </p:grpSpPr>
        <p:cxnSp>
          <p:nvCxnSpPr>
            <p:cNvPr id="94" name="直線接點 93"/>
            <p:cNvCxnSpPr/>
            <p:nvPr/>
          </p:nvCxnSpPr>
          <p:spPr>
            <a:xfrm>
              <a:off x="3440631" y="3075289"/>
              <a:ext cx="0" cy="1361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V="1">
              <a:off x="3440631" y="3211083"/>
              <a:ext cx="1563417" cy="33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38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0.70"/>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childTnLst>
                                </p:cTn>
                              </p:par>
                              <p:par>
                                <p:cTn id="34" presetID="10" presetClass="entr" presetSubtype="0"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10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p:cTn id="41" dur="1000" fill="hold"/>
                                        <p:tgtEl>
                                          <p:spTgt spid="39"/>
                                        </p:tgtEl>
                                        <p:attrNameLst>
                                          <p:attrName>ppt_w</p:attrName>
                                        </p:attrNameLst>
                                      </p:cBhvr>
                                      <p:tavLst>
                                        <p:tav tm="0">
                                          <p:val>
                                            <p:strVal val="#ppt_w*0.70"/>
                                          </p:val>
                                        </p:tav>
                                        <p:tav tm="100000">
                                          <p:val>
                                            <p:strVal val="#ppt_w"/>
                                          </p:val>
                                        </p:tav>
                                      </p:tavLst>
                                    </p:anim>
                                    <p:anim calcmode="lin" valueType="num">
                                      <p:cBhvr>
                                        <p:cTn id="42" dur="1000" fill="hold"/>
                                        <p:tgtEl>
                                          <p:spTgt spid="39"/>
                                        </p:tgtEl>
                                        <p:attrNameLst>
                                          <p:attrName>ppt_h</p:attrName>
                                        </p:attrNameLst>
                                      </p:cBhvr>
                                      <p:tavLst>
                                        <p:tav tm="0">
                                          <p:val>
                                            <p:strVal val="#ppt_h"/>
                                          </p:val>
                                        </p:tav>
                                        <p:tav tm="100000">
                                          <p:val>
                                            <p:strVal val="#ppt_h"/>
                                          </p:val>
                                        </p:tav>
                                      </p:tavLst>
                                    </p:anim>
                                    <p:animEffect transition="in" filter="fade">
                                      <p:cBhvr>
                                        <p:cTn id="43" dur="1000"/>
                                        <p:tgtEl>
                                          <p:spTgt spid="39"/>
                                        </p:tgtEl>
                                      </p:cBhvr>
                                    </p:animEffect>
                                  </p:childTnLst>
                                </p:cTn>
                              </p:par>
                              <p:par>
                                <p:cTn id="44" presetID="55"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1000" fill="hold"/>
                                        <p:tgtEl>
                                          <p:spTgt spid="40"/>
                                        </p:tgtEl>
                                        <p:attrNameLst>
                                          <p:attrName>ppt_w</p:attrName>
                                        </p:attrNameLst>
                                      </p:cBhvr>
                                      <p:tavLst>
                                        <p:tav tm="0">
                                          <p:val>
                                            <p:strVal val="#ppt_w*0.70"/>
                                          </p:val>
                                        </p:tav>
                                        <p:tav tm="100000">
                                          <p:val>
                                            <p:strVal val="#ppt_w"/>
                                          </p:val>
                                        </p:tav>
                                      </p:tavLst>
                                    </p:anim>
                                    <p:anim calcmode="lin" valueType="num">
                                      <p:cBhvr>
                                        <p:cTn id="47" dur="1000" fill="hold"/>
                                        <p:tgtEl>
                                          <p:spTgt spid="40"/>
                                        </p:tgtEl>
                                        <p:attrNameLst>
                                          <p:attrName>ppt_h</p:attrName>
                                        </p:attrNameLst>
                                      </p:cBhvr>
                                      <p:tavLst>
                                        <p:tav tm="0">
                                          <p:val>
                                            <p:strVal val="#ppt_h"/>
                                          </p:val>
                                        </p:tav>
                                        <p:tav tm="100000">
                                          <p:val>
                                            <p:strVal val="#ppt_h"/>
                                          </p:val>
                                        </p:tav>
                                      </p:tavLst>
                                    </p:anim>
                                    <p:animEffect transition="in" filter="fade">
                                      <p:cBhvr>
                                        <p:cTn id="48" dur="1000"/>
                                        <p:tgtEl>
                                          <p:spTgt spid="40"/>
                                        </p:tgtEl>
                                      </p:cBhvr>
                                    </p:animEffect>
                                  </p:childTnLst>
                                </p:cTn>
                              </p:par>
                              <p:par>
                                <p:cTn id="49" presetID="55"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1000" fill="hold"/>
                                        <p:tgtEl>
                                          <p:spTgt spid="41"/>
                                        </p:tgtEl>
                                        <p:attrNameLst>
                                          <p:attrName>ppt_w</p:attrName>
                                        </p:attrNameLst>
                                      </p:cBhvr>
                                      <p:tavLst>
                                        <p:tav tm="0">
                                          <p:val>
                                            <p:strVal val="#ppt_w*0.70"/>
                                          </p:val>
                                        </p:tav>
                                        <p:tav tm="100000">
                                          <p:val>
                                            <p:strVal val="#ppt_w"/>
                                          </p:val>
                                        </p:tav>
                                      </p:tavLst>
                                    </p:anim>
                                    <p:anim calcmode="lin" valueType="num">
                                      <p:cBhvr>
                                        <p:cTn id="52" dur="1000" fill="hold"/>
                                        <p:tgtEl>
                                          <p:spTgt spid="41"/>
                                        </p:tgtEl>
                                        <p:attrNameLst>
                                          <p:attrName>ppt_h</p:attrName>
                                        </p:attrNameLst>
                                      </p:cBhvr>
                                      <p:tavLst>
                                        <p:tav tm="0">
                                          <p:val>
                                            <p:strVal val="#ppt_h"/>
                                          </p:val>
                                        </p:tav>
                                        <p:tav tm="100000">
                                          <p:val>
                                            <p:strVal val="#ppt_h"/>
                                          </p:val>
                                        </p:tav>
                                      </p:tavLst>
                                    </p:anim>
                                    <p:animEffect transition="in" filter="fade">
                                      <p:cBhvr>
                                        <p:cTn id="53" dur="10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1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left)">
                                      <p:cBhvr>
                                        <p:cTn id="63" dur="1000"/>
                                        <p:tgtEl>
                                          <p:spTgt spid="8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wipe(left)">
                                      <p:cBhvr>
                                        <p:cTn id="68" dur="1000"/>
                                        <p:tgtEl>
                                          <p:spTgt spid="8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10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100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wipe(left)">
                                      <p:cBhvr>
                                        <p:cTn id="83" dur="10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left)">
                                      <p:cBhvr>
                                        <p:cTn id="88" dur="1000"/>
                                        <p:tgtEl>
                                          <p:spTgt spid="9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wipe(left)">
                                      <p:cBhvr>
                                        <p:cTn id="93" dur="1000"/>
                                        <p:tgtEl>
                                          <p:spTgt spid="9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left)">
                                      <p:cBhvr>
                                        <p:cTn id="98" dur="1000"/>
                                        <p:tgtEl>
                                          <p:spTgt spid="5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3" grpId="0" animBg="1"/>
      <p:bldP spid="44" grpId="0"/>
      <p:bldP spid="50" grpId="0"/>
      <p:bldP spid="53" grpId="0" animBg="1"/>
      <p:bldP spid="88" grpId="0"/>
      <p:bldP spid="89" grpId="0"/>
      <p:bldP spid="90" grpId="0"/>
      <p:bldP spid="91" grpId="0"/>
      <p:bldP spid="9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245</a:t>
            </a:r>
            <a:endParaRPr lang="zh-TW" altLang="en-US" dirty="0"/>
          </a:p>
        </p:txBody>
      </p:sp>
      <p:sp>
        <p:nvSpPr>
          <p:cNvPr id="16" name="文字方塊 5"/>
          <p:cNvSpPr txBox="1">
            <a:spLocks noChangeArrowheads="1"/>
          </p:cNvSpPr>
          <p:nvPr/>
        </p:nvSpPr>
        <p:spPr bwMode="auto">
          <a:xfrm>
            <a:off x="467544" y="836712"/>
            <a:ext cx="8424936" cy="2123658"/>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a:t>
            </a:r>
            <a:r>
              <a:rPr lang="zh-TW" altLang="en-US" sz="2800" b="1" dirty="0" smtClean="0">
                <a:solidFill>
                  <a:schemeClr val="tx2"/>
                </a:solidFill>
                <a:latin typeface="微軟正黑體" pitchFamily="34" charset="-120"/>
                <a:ea typeface="微軟正黑體" pitchFamily="34" charset="-120"/>
              </a:rPr>
              <a:t>法</a:t>
            </a:r>
            <a:r>
              <a:rPr lang="en-US" altLang="zh-TW" sz="2800" b="1" dirty="0">
                <a:solidFill>
                  <a:schemeClr val="tx2"/>
                </a:solidFill>
                <a:latin typeface="微軟正黑體" pitchFamily="34" charset="-120"/>
                <a:ea typeface="微軟正黑體" pitchFamily="34" charset="-120"/>
              </a:rPr>
              <a:t>(</a:t>
            </a:r>
            <a:r>
              <a:rPr lang="zh-TW" altLang="en-US" sz="2800" b="1" dirty="0" smtClean="0">
                <a:solidFill>
                  <a:schemeClr val="tx2"/>
                </a:solidFill>
                <a:latin typeface="微軟正黑體" pitchFamily="34" charset="-120"/>
                <a:ea typeface="微軟正黑體" pitchFamily="34" charset="-120"/>
              </a:rPr>
              <a:t>又稱記</a:t>
            </a:r>
            <a:r>
              <a:rPr lang="zh-TW" altLang="en-US" sz="2800" b="1" dirty="0">
                <a:solidFill>
                  <a:schemeClr val="tx2"/>
                </a:solidFill>
                <a:latin typeface="微軟正黑體" pitchFamily="34" charset="-120"/>
                <a:ea typeface="微軟正黑體" pitchFamily="34" charset="-120"/>
              </a:rPr>
              <a:t>虛轉實</a:t>
            </a:r>
            <a:r>
              <a:rPr lang="zh-TW" altLang="en-US"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zh-TW" sz="2800" b="1" dirty="0">
                <a:latin typeface="微軟正黑體" pitchFamily="34" charset="-120"/>
                <a:ea typeface="微軟正黑體" pitchFamily="34" charset="-120"/>
              </a:rPr>
              <a:t>支付現金時，以費用項目入帳，期末調整時，再將未到期的部分，由費用項目轉為資產預付項目</a:t>
            </a:r>
            <a:r>
              <a:rPr lang="zh-TW" altLang="zh-TW"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sp>
        <p:nvSpPr>
          <p:cNvPr id="26" name="文字方塊 19"/>
          <p:cNvSpPr txBox="1">
            <a:spLocks noChangeArrowheads="1"/>
          </p:cNvSpPr>
          <p:nvPr/>
        </p:nvSpPr>
        <p:spPr bwMode="auto">
          <a:xfrm>
            <a:off x="538733" y="4725144"/>
            <a:ext cx="2723823" cy="461665"/>
          </a:xfrm>
          <a:prstGeom prst="rect">
            <a:avLst/>
          </a:prstGeom>
          <a:noFill/>
          <a:ln w="9525">
            <a:noFill/>
            <a:miter lim="800000"/>
            <a:headEnd/>
            <a:tailEnd/>
          </a:ln>
        </p:spPr>
        <p:txBody>
          <a:bodyPr wrap="none">
            <a:spAutoFit/>
          </a:bodyPr>
          <a:lstStyle/>
          <a:p>
            <a:r>
              <a:rPr lang="zh-TW" altLang="en-US" sz="2400" b="1" dirty="0">
                <a:solidFill>
                  <a:srgbClr val="3377B9"/>
                </a:solidFill>
                <a:latin typeface="微軟正黑體" pitchFamily="34" charset="-120"/>
                <a:ea typeface="微軟正黑體" pitchFamily="34" charset="-120"/>
              </a:rPr>
              <a:t>→ 代表反方向沖銷</a:t>
            </a:r>
          </a:p>
        </p:txBody>
      </p:sp>
      <p:sp>
        <p:nvSpPr>
          <p:cNvPr id="31" name="文字方塊 24"/>
          <p:cNvSpPr txBox="1">
            <a:spLocks noChangeArrowheads="1"/>
          </p:cNvSpPr>
          <p:nvPr/>
        </p:nvSpPr>
        <p:spPr bwMode="auto">
          <a:xfrm>
            <a:off x="4859908" y="4747369"/>
            <a:ext cx="3599062" cy="461665"/>
          </a:xfrm>
          <a:prstGeom prst="rect">
            <a:avLst/>
          </a:prstGeom>
          <a:noFill/>
          <a:ln w="9525">
            <a:noFill/>
            <a:miter lim="800000"/>
            <a:headEnd/>
            <a:tailEnd/>
          </a:ln>
        </p:spPr>
        <p:txBody>
          <a:bodyPr wrap="none">
            <a:spAutoFit/>
          </a:bodyPr>
          <a:lstStyle/>
          <a:p>
            <a:r>
              <a:rPr lang="en-US" altLang="zh-TW" sz="2400" b="1" dirty="0">
                <a:solidFill>
                  <a:srgbClr val="3377B9"/>
                </a:solidFill>
                <a:latin typeface="微軟正黑體" pitchFamily="34" charset="-120"/>
                <a:ea typeface="微軟正黑體" pitchFamily="34" charset="-120"/>
              </a:rPr>
              <a:t>※</a:t>
            </a:r>
            <a:r>
              <a:rPr lang="zh-TW" altLang="en-US" sz="2400" b="1" dirty="0">
                <a:solidFill>
                  <a:srgbClr val="3377B9"/>
                </a:solidFill>
                <a:latin typeface="微軟正黑體" pitchFamily="34" charset="-120"/>
                <a:ea typeface="微軟正黑體" pitchFamily="34" charset="-120"/>
              </a:rPr>
              <a:t> 調整期末</a:t>
            </a:r>
            <a:r>
              <a:rPr lang="zh-TW" altLang="en-US" sz="2400" b="1" dirty="0">
                <a:solidFill>
                  <a:srgbClr val="C00000"/>
                </a:solidFill>
                <a:latin typeface="微軟正黑體" pitchFamily="34" charset="-120"/>
                <a:ea typeface="微軟正黑體" pitchFamily="34" charset="-120"/>
              </a:rPr>
              <a:t>未到期</a:t>
            </a:r>
            <a:r>
              <a:rPr lang="zh-TW" altLang="en-US" sz="2400" b="1" dirty="0">
                <a:solidFill>
                  <a:srgbClr val="3377B9"/>
                </a:solidFill>
                <a:latin typeface="微軟正黑體" pitchFamily="34" charset="-120"/>
                <a:ea typeface="微軟正黑體" pitchFamily="34" charset="-120"/>
              </a:rPr>
              <a:t>的部分</a:t>
            </a:r>
          </a:p>
        </p:txBody>
      </p:sp>
      <p:cxnSp>
        <p:nvCxnSpPr>
          <p:cNvPr id="17" name="直線單箭頭接點 16"/>
          <p:cNvCxnSpPr/>
          <p:nvPr/>
        </p:nvCxnSpPr>
        <p:spPr>
          <a:xfrm>
            <a:off x="3888040" y="3933056"/>
            <a:ext cx="1044000" cy="3603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群組 15"/>
          <p:cNvGrpSpPr>
            <a:grpSpLocks/>
          </p:cNvGrpSpPr>
          <p:nvPr/>
        </p:nvGrpSpPr>
        <p:grpSpPr bwMode="auto">
          <a:xfrm>
            <a:off x="107504" y="3140968"/>
            <a:ext cx="3954929" cy="1431161"/>
            <a:chOff x="899592" y="3933056"/>
            <a:chExt cx="3955489" cy="1431284"/>
          </a:xfrm>
        </p:grpSpPr>
        <p:sp>
          <p:nvSpPr>
            <p:cNvPr id="19" name="矩形 18"/>
            <p:cNvSpPr/>
            <p:nvPr/>
          </p:nvSpPr>
          <p:spPr>
            <a:xfrm>
              <a:off x="2087960" y="4546381"/>
              <a:ext cx="612087" cy="288025"/>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20" name="文字方塊 17"/>
            <p:cNvSpPr txBox="1">
              <a:spLocks noChangeArrowheads="1"/>
            </p:cNvSpPr>
            <p:nvPr/>
          </p:nvSpPr>
          <p:spPr bwMode="auto">
            <a:xfrm>
              <a:off x="899592" y="3933056"/>
              <a:ext cx="3955489" cy="1431284"/>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支付</a:t>
              </a:r>
              <a:r>
                <a:rPr lang="zh-TW" altLang="en-US" sz="2400" b="1" dirty="0">
                  <a:latin typeface="微軟正黑體" pitchFamily="34" charset="-120"/>
                  <a:ea typeface="微軟正黑體" pitchFamily="34" charset="-120"/>
                </a:rPr>
                <a:t>現金時</a:t>
              </a:r>
              <a:endParaRPr lang="en-US" altLang="zh-TW" sz="2400" b="1" dirty="0">
                <a:latin typeface="微軟正黑體" pitchFamily="34" charset="-120"/>
                <a:ea typeface="微軟正黑體" pitchFamily="34" charset="-120"/>
              </a:endParaRPr>
            </a:p>
            <a:p>
              <a:pPr>
                <a:spcAft>
                  <a:spcPts val="600"/>
                </a:spcAft>
              </a:pP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費用</a:t>
              </a:r>
              <a:r>
                <a:rPr lang="zh-TW" altLang="en-US" sz="2400" b="1" dirty="0" smtClean="0">
                  <a:solidFill>
                    <a:schemeClr val="bg1"/>
                  </a:solidFill>
                  <a:latin typeface="微軟正黑體" pitchFamily="34" charset="-120"/>
                  <a:ea typeface="微軟正黑體" pitchFamily="34" charset="-120"/>
                </a:rPr>
                <a:t>先虛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（費損＋）</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       現       金            </a:t>
              </a:r>
              <a:r>
                <a:rPr lang="en-US" altLang="zh-TW" sz="2400" b="1" dirty="0">
                  <a:latin typeface="微軟正黑體" pitchFamily="34" charset="-120"/>
                  <a:ea typeface="微軟正黑體" pitchFamily="34" charset="-120"/>
                </a:rPr>
                <a:t>××</a:t>
              </a:r>
              <a:endParaRPr lang="zh-TW" altLang="en-US" sz="2400" b="1" dirty="0">
                <a:latin typeface="微軟正黑體" pitchFamily="34" charset="-120"/>
                <a:ea typeface="微軟正黑體" pitchFamily="34" charset="-120"/>
              </a:endParaRPr>
            </a:p>
          </p:txBody>
        </p:sp>
        <p:cxnSp>
          <p:nvCxnSpPr>
            <p:cNvPr id="21" name="直線接點 20"/>
            <p:cNvCxnSpPr/>
            <p:nvPr/>
          </p:nvCxnSpPr>
          <p:spPr>
            <a:xfrm>
              <a:off x="899592" y="4405134"/>
              <a:ext cx="36724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群組 20"/>
          <p:cNvGrpSpPr>
            <a:grpSpLocks/>
          </p:cNvGrpSpPr>
          <p:nvPr/>
        </p:nvGrpSpPr>
        <p:grpSpPr bwMode="auto">
          <a:xfrm>
            <a:off x="4415979" y="3179075"/>
            <a:ext cx="4583306" cy="1903085"/>
            <a:chOff x="899592" y="3956618"/>
            <a:chExt cx="4583955" cy="1901681"/>
          </a:xfrm>
        </p:grpSpPr>
        <p:sp>
          <p:nvSpPr>
            <p:cNvPr id="34" name="矩形 33"/>
            <p:cNvSpPr/>
            <p:nvPr/>
          </p:nvSpPr>
          <p:spPr>
            <a:xfrm>
              <a:off x="2064262" y="4529770"/>
              <a:ext cx="612087" cy="323761"/>
            </a:xfrm>
            <a:prstGeom prst="rect">
              <a:avLst/>
            </a:prstGeom>
            <a:solidFill>
              <a:srgbClr val="0074C1"/>
            </a:solidFill>
            <a:ln>
              <a:solidFill>
                <a:srgbClr val="0074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b="1"/>
            </a:p>
          </p:txBody>
        </p:sp>
        <p:sp>
          <p:nvSpPr>
            <p:cNvPr id="35" name="文字方塊 22"/>
            <p:cNvSpPr txBox="1">
              <a:spLocks noChangeArrowheads="1"/>
            </p:cNvSpPr>
            <p:nvPr/>
          </p:nvSpPr>
          <p:spPr bwMode="auto">
            <a:xfrm>
              <a:off x="899592" y="3956618"/>
              <a:ext cx="4583955" cy="1901681"/>
            </a:xfrm>
            <a:prstGeom prst="rect">
              <a:avLst/>
            </a:prstGeom>
            <a:noFill/>
            <a:ln w="9525">
              <a:noFill/>
              <a:miter lim="800000"/>
              <a:headEnd/>
              <a:tailEnd/>
            </a:ln>
          </p:spPr>
          <p:txBody>
            <a:bodyPr wrap="none">
              <a:spAutoFit/>
            </a:bodyPr>
            <a:lstStyle/>
            <a:p>
              <a:pPr>
                <a:spcAft>
                  <a:spcPts val="120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期末</a:t>
              </a:r>
              <a:r>
                <a:rPr lang="zh-TW" altLang="en-US" sz="2400" b="1" dirty="0">
                  <a:latin typeface="微軟正黑體" pitchFamily="34" charset="-120"/>
                  <a:ea typeface="微軟正黑體" pitchFamily="34" charset="-120"/>
                </a:rPr>
                <a:t>調整時</a:t>
              </a:r>
              <a:endParaRPr lang="en-US" altLang="zh-TW" sz="2400" b="1" dirty="0">
                <a:latin typeface="微軟正黑體" pitchFamily="34" charset="-120"/>
                <a:ea typeface="微軟正黑體" pitchFamily="34" charset="-120"/>
              </a:endParaRPr>
            </a:p>
            <a:p>
              <a:pPr>
                <a:spcAft>
                  <a:spcPts val="600"/>
                </a:spcAft>
              </a:pPr>
              <a:r>
                <a:rPr lang="zh-TW" altLang="en-US" sz="2400" b="1" dirty="0">
                  <a:latin typeface="微軟正黑體" pitchFamily="34" charset="-120"/>
                  <a:ea typeface="微軟正黑體" pitchFamily="34" charset="-120"/>
                </a:rPr>
                <a:t>預付</a:t>
              </a:r>
              <a:r>
                <a:rPr lang="en-US" altLang="zh-TW" sz="2400" b="1" dirty="0">
                  <a:latin typeface="微軟正黑體" pitchFamily="34" charset="-120"/>
                  <a:ea typeface="微軟正黑體" pitchFamily="34" charset="-120"/>
                </a:rPr>
                <a:t>××</a:t>
              </a:r>
              <a:r>
                <a:rPr lang="zh-TW" altLang="en-US" sz="2400" b="1" dirty="0" smtClean="0">
                  <a:solidFill>
                    <a:schemeClr val="bg1"/>
                  </a:solidFill>
                  <a:latin typeface="微軟正黑體" pitchFamily="34" charset="-120"/>
                  <a:ea typeface="微軟正黑體" pitchFamily="34" charset="-120"/>
                </a:rPr>
                <a:t>後實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（資產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pPr>
                <a:spcAft>
                  <a:spcPts val="800"/>
                </a:spcAft>
              </a:pPr>
              <a:r>
                <a:rPr lang="zh-TW" altLang="en-US" sz="2400" b="1" dirty="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費用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（費損 </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a:p>
              <a:endParaRPr lang="zh-TW" altLang="en-US" sz="2400" b="1" dirty="0">
                <a:latin typeface="微軟正黑體" pitchFamily="34" charset="-120"/>
                <a:ea typeface="微軟正黑體" pitchFamily="34" charset="-120"/>
              </a:endParaRPr>
            </a:p>
          </p:txBody>
        </p:sp>
        <p:cxnSp>
          <p:nvCxnSpPr>
            <p:cNvPr id="36" name="直線接點 35"/>
            <p:cNvCxnSpPr/>
            <p:nvPr/>
          </p:nvCxnSpPr>
          <p:spPr>
            <a:xfrm>
              <a:off x="899592" y="4395809"/>
              <a:ext cx="442862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826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p:cTn id="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 calcmode="lin" valueType="num">
                                      <p:cBhvr>
                                        <p:cTn id="14"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strVal val="#ppt_w*0.70"/>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Effect transition="in" filter="fade">
                                      <p:cBhvr>
                                        <p:cTn id="23" dur="1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strVal val="#ppt_w*0.70"/>
                                          </p:val>
                                        </p:tav>
                                        <p:tav tm="100000">
                                          <p:val>
                                            <p:strVal val="#ppt_w"/>
                                          </p:val>
                                        </p:tav>
                                      </p:tavLst>
                                    </p:anim>
                                    <p:anim calcmode="lin" valueType="num">
                                      <p:cBhvr>
                                        <p:cTn id="29" dur="1000" fill="hold"/>
                                        <p:tgtEl>
                                          <p:spTgt spid="33"/>
                                        </p:tgtEl>
                                        <p:attrNameLst>
                                          <p:attrName>ppt_h</p:attrName>
                                        </p:attrNameLst>
                                      </p:cBhvr>
                                      <p:tavLst>
                                        <p:tav tm="0">
                                          <p:val>
                                            <p:strVal val="#ppt_h"/>
                                          </p:val>
                                        </p:tav>
                                        <p:tav tm="100000">
                                          <p:val>
                                            <p:strVal val="#ppt_h"/>
                                          </p:val>
                                        </p:tav>
                                      </p:tavLst>
                                    </p:anim>
                                    <p:animEffect transition="in" filter="fade">
                                      <p:cBhvr>
                                        <p:cTn id="30" dur="10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outVertical)">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1000" fill="hold"/>
                                        <p:tgtEl>
                                          <p:spTgt spid="26"/>
                                        </p:tgtEl>
                                        <p:attrNameLst>
                                          <p:attrName>ppt_w</p:attrName>
                                        </p:attrNameLst>
                                      </p:cBhvr>
                                      <p:tavLst>
                                        <p:tav tm="0">
                                          <p:val>
                                            <p:strVal val="#ppt_w*0.70"/>
                                          </p:val>
                                        </p:tav>
                                        <p:tav tm="100000">
                                          <p:val>
                                            <p:strVal val="#ppt_w"/>
                                          </p:val>
                                        </p:tav>
                                      </p:tavLst>
                                    </p:anim>
                                    <p:anim calcmode="lin" valueType="num">
                                      <p:cBhvr>
                                        <p:cTn id="41" dur="1000" fill="hold"/>
                                        <p:tgtEl>
                                          <p:spTgt spid="26"/>
                                        </p:tgtEl>
                                        <p:attrNameLst>
                                          <p:attrName>ppt_h</p:attrName>
                                        </p:attrNameLst>
                                      </p:cBhvr>
                                      <p:tavLst>
                                        <p:tav tm="0">
                                          <p:val>
                                            <p:strVal val="#ppt_h"/>
                                          </p:val>
                                        </p:tav>
                                        <p:tav tm="100000">
                                          <p:val>
                                            <p:strVal val="#ppt_h"/>
                                          </p:val>
                                        </p:tav>
                                      </p:tavLst>
                                    </p:anim>
                                    <p:animEffect transition="in" filter="fade">
                                      <p:cBhvr>
                                        <p:cTn id="42" dur="1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1000" fill="hold"/>
                                        <p:tgtEl>
                                          <p:spTgt spid="31"/>
                                        </p:tgtEl>
                                        <p:attrNameLst>
                                          <p:attrName>ppt_w</p:attrName>
                                        </p:attrNameLst>
                                      </p:cBhvr>
                                      <p:tavLst>
                                        <p:tav tm="0">
                                          <p:val>
                                            <p:strVal val="#ppt_w*0.70"/>
                                          </p:val>
                                        </p:tav>
                                        <p:tav tm="100000">
                                          <p:val>
                                            <p:strVal val="#ppt_w"/>
                                          </p:val>
                                        </p:tav>
                                      </p:tavLst>
                                    </p:anim>
                                    <p:anim calcmode="lin" valueType="num">
                                      <p:cBhvr>
                                        <p:cTn id="48" dur="1000" fill="hold"/>
                                        <p:tgtEl>
                                          <p:spTgt spid="31"/>
                                        </p:tgtEl>
                                        <p:attrNameLst>
                                          <p:attrName>ppt_h</p:attrName>
                                        </p:attrNameLst>
                                      </p:cBhvr>
                                      <p:tavLst>
                                        <p:tav tm="0">
                                          <p:val>
                                            <p:strVal val="#ppt_h"/>
                                          </p:val>
                                        </p:tav>
                                        <p:tav tm="100000">
                                          <p:val>
                                            <p:strVal val="#ppt_h"/>
                                          </p:val>
                                        </p:tav>
                                      </p:tavLst>
                                    </p:anim>
                                    <p:animEffect transition="in" filter="fade">
                                      <p:cBhvr>
                                        <p:cTn id="4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6" grpId="0"/>
      <p:bldP spid="3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246</a:t>
            </a:r>
            <a:endParaRPr lang="zh-TW" altLang="en-US" dirty="0"/>
          </a:p>
        </p:txBody>
      </p:sp>
      <p:sp>
        <p:nvSpPr>
          <p:cNvPr id="16" name="文字方塊 5"/>
          <p:cNvSpPr txBox="1">
            <a:spLocks noChangeArrowheads="1"/>
          </p:cNvSpPr>
          <p:nvPr/>
        </p:nvSpPr>
        <p:spPr bwMode="auto">
          <a:xfrm>
            <a:off x="467544" y="836712"/>
            <a:ext cx="7993186" cy="523220"/>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a:solidFill>
                <a:schemeClr val="accent2">
                  <a:lumMod val="75000"/>
                </a:schemeClr>
              </a:solidFill>
              <a:latin typeface="微軟正黑體" pitchFamily="34" charset="-120"/>
              <a:ea typeface="微軟正黑體" pitchFamily="34" charset="-120"/>
            </a:endParaRPr>
          </a:p>
        </p:txBody>
      </p:sp>
      <p:sp>
        <p:nvSpPr>
          <p:cNvPr id="24" name="文字方塊 3"/>
          <p:cNvSpPr txBox="1">
            <a:spLocks noChangeArrowheads="1"/>
          </p:cNvSpPr>
          <p:nvPr/>
        </p:nvSpPr>
        <p:spPr bwMode="auto">
          <a:xfrm>
            <a:off x="1061745" y="1303596"/>
            <a:ext cx="7704137" cy="522288"/>
          </a:xfrm>
          <a:prstGeom prst="rect">
            <a:avLst/>
          </a:prstGeom>
          <a:noFill/>
          <a:ln w="9525">
            <a:noFill/>
            <a:miter lim="800000"/>
            <a:headEnd/>
            <a:tailEnd/>
          </a:ln>
        </p:spPr>
        <p:txBody>
          <a:bodyPr>
            <a:spAutoFit/>
          </a:bodyPr>
          <a:lstStyle/>
          <a:p>
            <a:pPr eaLnBrk="1" hangingPunct="1"/>
            <a:r>
              <a:rPr lang="zh-TW" altLang="zh-TW" sz="2800" b="1" dirty="0">
                <a:latin typeface="微軟正黑體" pitchFamily="34" charset="-120"/>
                <a:ea typeface="微軟正黑體" pitchFamily="34" charset="-120"/>
              </a:rPr>
              <a:t>上</a:t>
            </a:r>
            <a:r>
              <a:rPr lang="zh-TW" altLang="zh-TW" sz="2800" b="1" dirty="0" smtClean="0">
                <a:latin typeface="微軟正黑體" pitchFamily="34" charset="-120"/>
                <a:ea typeface="微軟正黑體" pitchFamily="34" charset="-120"/>
              </a:rPr>
              <a:t>例</a:t>
            </a:r>
            <a:r>
              <a:rPr lang="zh-TW" altLang="en-US" sz="2800" b="1" dirty="0" smtClean="0">
                <a:latin typeface="微軟正黑體" pitchFamily="34" charset="-120"/>
                <a:ea typeface="微軟正黑體" pitchFamily="34" charset="-120"/>
              </a:rPr>
              <a:t>雯</a:t>
            </a:r>
            <a:r>
              <a:rPr lang="zh-TW" altLang="en-US" sz="2800" b="1" dirty="0">
                <a:latin typeface="微軟正黑體" pitchFamily="34" charset="-120"/>
                <a:ea typeface="微軟正黑體" pitchFamily="34" charset="-120"/>
              </a:rPr>
              <a:t>亭</a:t>
            </a:r>
            <a:r>
              <a:rPr lang="zh-TW" altLang="zh-TW" sz="2800" b="1" dirty="0" smtClean="0">
                <a:latin typeface="微軟正黑體" pitchFamily="34" charset="-120"/>
                <a:ea typeface="微軟正黑體" pitchFamily="34" charset="-120"/>
              </a:rPr>
              <a:t>商店</a:t>
            </a:r>
            <a:r>
              <a:rPr lang="zh-TW" altLang="zh-TW" sz="2800" b="1" dirty="0">
                <a:latin typeface="微軟正黑體" pitchFamily="34" charset="-120"/>
                <a:ea typeface="微軟正黑體" pitchFamily="34" charset="-120"/>
              </a:rPr>
              <a:t>若</a:t>
            </a:r>
            <a:r>
              <a:rPr lang="zh-TW" altLang="zh-TW" sz="2800" b="1" dirty="0" smtClean="0">
                <a:latin typeface="微軟正黑體" pitchFamily="34" charset="-120"/>
                <a:ea typeface="微軟正黑體" pitchFamily="34" charset="-120"/>
              </a:rPr>
              <a:t>採</a:t>
            </a:r>
            <a:r>
              <a:rPr lang="zh-TW" altLang="en-US" sz="2800" b="1" dirty="0" smtClean="0">
                <a:latin typeface="微軟正黑體" pitchFamily="34" charset="-120"/>
                <a:ea typeface="微軟正黑體" pitchFamily="34" charset="-120"/>
              </a:rPr>
              <a:t>先虛後實法</a:t>
            </a:r>
            <a:r>
              <a:rPr lang="zh-TW" altLang="zh-TW" sz="2800" b="1" dirty="0" smtClean="0">
                <a:latin typeface="微軟正黑體" pitchFamily="34" charset="-120"/>
                <a:ea typeface="微軟正黑體" pitchFamily="34" charset="-120"/>
              </a:rPr>
              <a:t>則</a:t>
            </a:r>
            <a:r>
              <a:rPr lang="zh-TW" altLang="zh-TW" sz="2800" b="1" dirty="0">
                <a:latin typeface="微軟正黑體" pitchFamily="34" charset="-120"/>
                <a:ea typeface="微軟正黑體" pitchFamily="34" charset="-120"/>
              </a:rPr>
              <a:t>會計分錄為：</a:t>
            </a:r>
            <a:endParaRPr lang="zh-TW" altLang="en-US" sz="2800" b="1" dirty="0">
              <a:latin typeface="微軟正黑體" pitchFamily="34" charset="-120"/>
              <a:ea typeface="微軟正黑體" pitchFamily="34" charset="-120"/>
            </a:endParaRPr>
          </a:p>
        </p:txBody>
      </p:sp>
      <p:graphicFrame>
        <p:nvGraphicFramePr>
          <p:cNvPr id="38" name="表格 37"/>
          <p:cNvGraphicFramePr>
            <a:graphicFrameLocks noGrp="1"/>
          </p:cNvGraphicFramePr>
          <p:nvPr>
            <p:extLst>
              <p:ext uri="{D42A27DB-BD31-4B8C-83A1-F6EECF244321}">
                <p14:modId xmlns:p14="http://schemas.microsoft.com/office/powerpoint/2010/main" val="1301435653"/>
              </p:ext>
            </p:extLst>
          </p:nvPr>
        </p:nvGraphicFramePr>
        <p:xfrm>
          <a:off x="251517" y="1868006"/>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10/1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39" name="文字方塊 5"/>
          <p:cNvSpPr txBox="1">
            <a:spLocks noChangeArrowheads="1"/>
          </p:cNvSpPr>
          <p:nvPr/>
        </p:nvSpPr>
        <p:spPr bwMode="auto">
          <a:xfrm>
            <a:off x="1259632" y="5733256"/>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預付保險費為借餘</a:t>
            </a:r>
            <a:r>
              <a:rPr lang="en-US" altLang="zh-TW" sz="2600" b="1" dirty="0">
                <a:latin typeface="微軟正黑體" pitchFamily="34" charset="-120"/>
                <a:ea typeface="微軟正黑體" pitchFamily="34" charset="-120"/>
              </a:rPr>
              <a:t>$18,000</a:t>
            </a:r>
            <a:r>
              <a:rPr lang="zh-TW" altLang="en-US" sz="2600" b="1" dirty="0">
                <a:latin typeface="微軟正黑體" pitchFamily="34" charset="-120"/>
                <a:ea typeface="微軟正黑體" pitchFamily="34" charset="-120"/>
              </a:rPr>
              <a:t>，保險費為借餘</a:t>
            </a:r>
            <a:r>
              <a:rPr lang="en-US" altLang="zh-TW" sz="2600" b="1" dirty="0">
                <a:latin typeface="微軟正黑體" pitchFamily="34" charset="-120"/>
                <a:ea typeface="微軟正黑體" pitchFamily="34" charset="-120"/>
              </a:rPr>
              <a:t>$6,000</a:t>
            </a:r>
            <a:r>
              <a:rPr lang="zh-TW" altLang="en-US" sz="2600" b="1" dirty="0">
                <a:latin typeface="微軟正黑體" pitchFamily="34" charset="-120"/>
                <a:ea typeface="微軟正黑體" pitchFamily="34" charset="-120"/>
              </a:rPr>
              <a:t>，符合實際分析結果，可正確計算損益</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40" name="文字方塊 8"/>
          <p:cNvSpPr txBox="1">
            <a:spLocks noChangeArrowheads="1"/>
          </p:cNvSpPr>
          <p:nvPr/>
        </p:nvSpPr>
        <p:spPr bwMode="auto">
          <a:xfrm>
            <a:off x="281972" y="2237387"/>
            <a:ext cx="4485523"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保 險 費              </a:t>
            </a:r>
            <a:r>
              <a:rPr lang="en-US" altLang="zh-TW" sz="2400" b="1" dirty="0" smtClean="0">
                <a:latin typeface="微軟正黑體" pitchFamily="34" charset="-120"/>
                <a:ea typeface="微軟正黑體" pitchFamily="34" charset="-120"/>
              </a:rPr>
              <a:t>24,000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24,000</a:t>
            </a:r>
            <a:endParaRPr lang="zh-TW" altLang="en-US" sz="2400" b="1" dirty="0">
              <a:latin typeface="微軟正黑體" pitchFamily="34" charset="-120"/>
              <a:ea typeface="微軟正黑體" pitchFamily="34" charset="-120"/>
            </a:endParaRPr>
          </a:p>
        </p:txBody>
      </p:sp>
      <p:sp>
        <p:nvSpPr>
          <p:cNvPr id="41"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將左列分錄過帳後，預付保險費及保險費兩帳戶之情形如下：</a:t>
            </a:r>
          </a:p>
        </p:txBody>
      </p:sp>
      <p:graphicFrame>
        <p:nvGraphicFramePr>
          <p:cNvPr id="42" name="表格 41"/>
          <p:cNvGraphicFramePr>
            <a:graphicFrameLocks noGrp="1"/>
          </p:cNvGraphicFramePr>
          <p:nvPr>
            <p:extLst>
              <p:ext uri="{D42A27DB-BD31-4B8C-83A1-F6EECF244321}">
                <p14:modId xmlns:p14="http://schemas.microsoft.com/office/powerpoint/2010/main" val="2332223549"/>
              </p:ext>
            </p:extLst>
          </p:nvPr>
        </p:nvGraphicFramePr>
        <p:xfrm>
          <a:off x="4860033" y="2636912"/>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保險費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2254755812"/>
              </p:ext>
            </p:extLst>
          </p:nvPr>
        </p:nvGraphicFramePr>
        <p:xfrm>
          <a:off x="4865400" y="4079408"/>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預付保險費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4" name="矩形 43"/>
          <p:cNvSpPr/>
          <p:nvPr/>
        </p:nvSpPr>
        <p:spPr bwMode="auto">
          <a:xfrm>
            <a:off x="279983" y="3564307"/>
            <a:ext cx="3211897" cy="3340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5" name="文字方塊 26"/>
          <p:cNvSpPr txBox="1">
            <a:spLocks noChangeArrowheads="1"/>
          </p:cNvSpPr>
          <p:nvPr/>
        </p:nvSpPr>
        <p:spPr bwMode="auto">
          <a:xfrm>
            <a:off x="262445" y="3510704"/>
            <a:ext cx="4408579" cy="830997"/>
          </a:xfrm>
          <a:prstGeom prst="rect">
            <a:avLst/>
          </a:prstGeom>
          <a:noFill/>
          <a:ln w="9525">
            <a:noFill/>
            <a:miter lim="800000"/>
            <a:headEnd/>
            <a:tailEnd/>
          </a:ln>
        </p:spPr>
        <p:txBody>
          <a:bodyPr wrap="none">
            <a:spAutoFit/>
          </a:bodyPr>
          <a:lstStyle/>
          <a:p>
            <a:pPr>
              <a:spcAft>
                <a:spcPts val="0"/>
              </a:spcAft>
            </a:pPr>
            <a:r>
              <a:rPr lang="zh-TW" altLang="en-US" sz="2400" b="1" dirty="0" smtClean="0">
                <a:latin typeface="微軟正黑體" pitchFamily="34" charset="-120"/>
                <a:ea typeface="微軟正黑體" pitchFamily="34" charset="-120"/>
              </a:rPr>
              <a:t>預付保險費        </a:t>
            </a:r>
            <a:r>
              <a:rPr lang="en-US" altLang="zh-TW" sz="2400" b="1" dirty="0" smtClean="0">
                <a:latin typeface="微軟正黑體" pitchFamily="34" charset="-120"/>
                <a:ea typeface="微軟正黑體" pitchFamily="34" charset="-120"/>
              </a:rPr>
              <a:t>18,000</a:t>
            </a:r>
            <a:endParaRPr lang="en-US" altLang="zh-TW" sz="2400" b="1" dirty="0">
              <a:latin typeface="微軟正黑體" pitchFamily="34" charset="-120"/>
              <a:ea typeface="微軟正黑體" pitchFamily="34" charset="-120"/>
            </a:endParaRPr>
          </a:p>
          <a:p>
            <a:pPr>
              <a:spcAft>
                <a:spcPts val="0"/>
              </a:spcAft>
            </a:pP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 保 險 費                   </a:t>
            </a:r>
            <a:r>
              <a:rPr lang="en-US" altLang="zh-TW" sz="2400" b="1" dirty="0" smtClean="0">
                <a:latin typeface="微軟正黑體" pitchFamily="34" charset="-120"/>
                <a:ea typeface="微軟正黑體" pitchFamily="34" charset="-120"/>
              </a:rPr>
              <a:t>18,000</a:t>
            </a:r>
            <a:endParaRPr lang="zh-TW" altLang="en-US" sz="2400" b="1" dirty="0">
              <a:latin typeface="微軟正黑體" pitchFamily="34" charset="-120"/>
              <a:ea typeface="微軟正黑體" pitchFamily="34" charset="-120"/>
            </a:endParaRPr>
          </a:p>
        </p:txBody>
      </p:sp>
      <p:grpSp>
        <p:nvGrpSpPr>
          <p:cNvPr id="46" name="群組 35"/>
          <p:cNvGrpSpPr>
            <a:grpSpLocks/>
          </p:cNvGrpSpPr>
          <p:nvPr/>
        </p:nvGrpSpPr>
        <p:grpSpPr bwMode="auto">
          <a:xfrm>
            <a:off x="486467" y="4651226"/>
            <a:ext cx="3657600" cy="361950"/>
            <a:chOff x="1274025" y="4365104"/>
            <a:chExt cx="3658086" cy="362453"/>
          </a:xfrm>
        </p:grpSpPr>
        <p:sp>
          <p:nvSpPr>
            <p:cNvPr id="47" name="矩形 46"/>
            <p:cNvSpPr/>
            <p:nvPr/>
          </p:nvSpPr>
          <p:spPr>
            <a:xfrm>
              <a:off x="1274025" y="4439821"/>
              <a:ext cx="1641693" cy="287736"/>
            </a:xfrm>
            <a:prstGeom prst="rect">
              <a:avLst/>
            </a:prstGeom>
            <a:solidFill>
              <a:srgbClr val="D5ECEB"/>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8" name="矩形 47"/>
            <p:cNvSpPr/>
            <p:nvPr/>
          </p:nvSpPr>
          <p:spPr>
            <a:xfrm>
              <a:off x="2915718" y="4439821"/>
              <a:ext cx="2016393" cy="287736"/>
            </a:xfrm>
            <a:prstGeom prst="rect">
              <a:avLst/>
            </a:prstGeom>
            <a:solidFill>
              <a:srgbClr val="FDEDD3"/>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cxnSp>
          <p:nvCxnSpPr>
            <p:cNvPr id="49" name="直線接點 48"/>
            <p:cNvCxnSpPr/>
            <p:nvPr/>
          </p:nvCxnSpPr>
          <p:spPr>
            <a:xfrm>
              <a:off x="127402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2916015" y="4365104"/>
              <a:ext cx="0" cy="144664"/>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51" name="文字方塊 31"/>
          <p:cNvSpPr txBox="1">
            <a:spLocks noChangeArrowheads="1"/>
          </p:cNvSpPr>
          <p:nvPr/>
        </p:nvSpPr>
        <p:spPr bwMode="auto">
          <a:xfrm>
            <a:off x="346680" y="4382522"/>
            <a:ext cx="4098721" cy="677108"/>
          </a:xfrm>
          <a:prstGeom prst="rect">
            <a:avLst/>
          </a:prstGeom>
          <a:noFill/>
          <a:ln w="9525">
            <a:noFill/>
            <a:miter lim="800000"/>
            <a:headEnd/>
            <a:tailEnd/>
          </a:ln>
        </p:spPr>
        <p:txBody>
          <a:bodyPr wrap="square">
            <a:spAutoFit/>
          </a:bodyPr>
          <a:lstStyle/>
          <a:p>
            <a:pPr>
              <a:spcAft>
                <a:spcPts val="600"/>
              </a:spcAft>
            </a:pPr>
            <a:r>
              <a:rPr lang="en-US" altLang="zh-TW" sz="1600" b="1" dirty="0" smtClean="0">
                <a:latin typeface="微軟正黑體" pitchFamily="34" charset="-120"/>
                <a:ea typeface="微軟正黑體" pitchFamily="34" charset="-120"/>
              </a:rPr>
              <a:t>10/1</a:t>
            </a:r>
            <a:r>
              <a:rPr lang="zh-TW" altLang="en-US" sz="1600" b="1" dirty="0" smtClean="0">
                <a:latin typeface="微軟正黑體" pitchFamily="34" charset="-120"/>
                <a:ea typeface="微軟正黑體" pitchFamily="34" charset="-120"/>
              </a:rPr>
              <a:t>                   </a:t>
            </a:r>
            <a:r>
              <a:rPr lang="en-US" altLang="zh-TW" sz="1600" b="1" dirty="0" smtClean="0">
                <a:latin typeface="微軟正黑體" pitchFamily="34" charset="-120"/>
                <a:ea typeface="微軟正黑體" pitchFamily="34" charset="-120"/>
              </a:rPr>
              <a:t>12/31</a:t>
            </a:r>
            <a:r>
              <a:rPr lang="zh-TW" altLang="en-US" sz="1600" b="1" dirty="0" smtClean="0">
                <a:latin typeface="微軟正黑體" pitchFamily="34" charset="-120"/>
                <a:ea typeface="微軟正黑體" pitchFamily="34" charset="-120"/>
              </a:rPr>
              <a:t>                            </a:t>
            </a:r>
            <a:r>
              <a:rPr lang="en-US" altLang="zh-TW" sz="1600" b="1" dirty="0" smtClean="0">
                <a:latin typeface="微軟正黑體" pitchFamily="34" charset="-120"/>
                <a:ea typeface="微軟正黑體" pitchFamily="34" charset="-120"/>
              </a:rPr>
              <a:t>9/30</a:t>
            </a:r>
            <a:r>
              <a:rPr lang="zh-TW" altLang="en-US" sz="1600" b="1" dirty="0" smtClean="0">
                <a:latin typeface="微軟正黑體" pitchFamily="34" charset="-120"/>
                <a:ea typeface="微軟正黑體" pitchFamily="34" charset="-120"/>
              </a:rPr>
              <a:t>  </a:t>
            </a:r>
            <a:endParaRPr lang="en-US" altLang="zh-TW" sz="1600" b="1" dirty="0">
              <a:latin typeface="微軟正黑體" pitchFamily="34" charset="-120"/>
              <a:ea typeface="微軟正黑體" pitchFamily="34" charset="-120"/>
            </a:endParaRPr>
          </a:p>
          <a:p>
            <a:pPr>
              <a:spcAft>
                <a:spcPts val="400"/>
              </a:spcAft>
            </a:pPr>
            <a:r>
              <a:rPr lang="zh-TW" altLang="en-US" sz="1700" b="1" dirty="0">
                <a:latin typeface="微軟正黑體" pitchFamily="34" charset="-120"/>
                <a:ea typeface="微軟正黑體" pitchFamily="34" charset="-120"/>
              </a:rPr>
              <a:t>    </a:t>
            </a:r>
            <a:r>
              <a:rPr lang="zh-TW" altLang="en-US" sz="1700" b="1" dirty="0" smtClean="0">
                <a:latin typeface="微軟正黑體" pitchFamily="34" charset="-120"/>
                <a:ea typeface="微軟正黑體" pitchFamily="34" charset="-120"/>
              </a:rPr>
              <a:t>                                 未過期</a:t>
            </a:r>
            <a:r>
              <a:rPr lang="en-US" altLang="zh-TW" sz="1700" b="1" dirty="0" smtClean="0">
                <a:latin typeface="微軟正黑體" pitchFamily="34" charset="-120"/>
                <a:ea typeface="微軟正黑體" pitchFamily="34" charset="-120"/>
              </a:rPr>
              <a:t>$18</a:t>
            </a:r>
            <a:r>
              <a:rPr lang="en-US" altLang="zh-TW" sz="1600" b="1" dirty="0" smtClean="0">
                <a:latin typeface="微軟正黑體" pitchFamily="34" charset="-120"/>
                <a:ea typeface="微軟正黑體" pitchFamily="34" charset="-120"/>
              </a:rPr>
              <a:t>,000</a:t>
            </a:r>
            <a:endParaRPr lang="zh-TW" altLang="en-US" sz="1600" b="1" dirty="0">
              <a:latin typeface="微軟正黑體" pitchFamily="34" charset="-120"/>
              <a:ea typeface="微軟正黑體" pitchFamily="34" charset="-120"/>
            </a:endParaRPr>
          </a:p>
        </p:txBody>
      </p:sp>
      <p:pic>
        <p:nvPicPr>
          <p:cNvPr id="5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3" t="38685" r="88768" b="55657"/>
          <a:stretch/>
        </p:blipFill>
        <p:spPr bwMode="auto">
          <a:xfrm>
            <a:off x="22718" y="566124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4" name="群組 53"/>
          <p:cNvGrpSpPr/>
          <p:nvPr/>
        </p:nvGrpSpPr>
        <p:grpSpPr>
          <a:xfrm flipV="1">
            <a:off x="4445401" y="3211422"/>
            <a:ext cx="4492959" cy="890247"/>
            <a:chOff x="4679652" y="2852936"/>
            <a:chExt cx="4284836" cy="868516"/>
          </a:xfrm>
        </p:grpSpPr>
        <p:cxnSp>
          <p:nvCxnSpPr>
            <p:cNvPr id="55" name="直線接點 54"/>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8964488" y="2852936"/>
              <a:ext cx="0" cy="862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8794344" y="3721452"/>
              <a:ext cx="17014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89" name="物件 88"/>
          <p:cNvGraphicFramePr>
            <a:graphicFrameLocks noChangeAspect="1"/>
          </p:cNvGraphicFramePr>
          <p:nvPr>
            <p:extLst>
              <p:ext uri="{D42A27DB-BD31-4B8C-83A1-F6EECF244321}">
                <p14:modId xmlns:p14="http://schemas.microsoft.com/office/powerpoint/2010/main" val="2919029147"/>
              </p:ext>
            </p:extLst>
          </p:nvPr>
        </p:nvGraphicFramePr>
        <p:xfrm>
          <a:off x="2134773" y="5066573"/>
          <a:ext cx="2144713" cy="568325"/>
        </p:xfrm>
        <a:graphic>
          <a:graphicData uri="http://schemas.openxmlformats.org/presentationml/2006/ole">
            <mc:AlternateContent xmlns:mc="http://schemas.openxmlformats.org/markup-compatibility/2006">
              <mc:Choice xmlns:v="urn:schemas-microsoft-com:vml" Requires="v">
                <p:oleObj spid="_x0000_s15404" name="Equation" r:id="rId5" imgW="1396800" imgH="368280" progId="Equation.DSMT4">
                  <p:embed/>
                </p:oleObj>
              </mc:Choice>
              <mc:Fallback>
                <p:oleObj name="Equation" r:id="rId5" imgW="1396800" imgH="368280" progId="Equation.DSMT4">
                  <p:embed/>
                  <p:pic>
                    <p:nvPicPr>
                      <p:cNvPr id="0" name=""/>
                      <p:cNvPicPr>
                        <a:picLocks noChangeAspect="1" noChangeArrowheads="1"/>
                      </p:cNvPicPr>
                      <p:nvPr/>
                    </p:nvPicPr>
                    <p:blipFill>
                      <a:blip r:embed="rId6"/>
                      <a:srcRect/>
                      <a:stretch>
                        <a:fillRect/>
                      </a:stretch>
                    </p:blipFill>
                    <p:spPr bwMode="auto">
                      <a:xfrm>
                        <a:off x="2134773" y="5066573"/>
                        <a:ext cx="2144713" cy="568325"/>
                      </a:xfrm>
                      <a:prstGeom prst="rect">
                        <a:avLst/>
                      </a:prstGeom>
                      <a:noFill/>
                    </p:spPr>
                  </p:pic>
                </p:oleObj>
              </mc:Fallback>
            </mc:AlternateContent>
          </a:graphicData>
        </a:graphic>
      </p:graphicFrame>
      <p:sp>
        <p:nvSpPr>
          <p:cNvPr id="90" name="矩形 89"/>
          <p:cNvSpPr/>
          <p:nvPr/>
        </p:nvSpPr>
        <p:spPr>
          <a:xfrm>
            <a:off x="6687138" y="3019665"/>
            <a:ext cx="2143536"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$18,000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1" name="矩形 90"/>
          <p:cNvSpPr/>
          <p:nvPr/>
        </p:nvSpPr>
        <p:spPr>
          <a:xfrm>
            <a:off x="4871843" y="3027428"/>
            <a:ext cx="199125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10/1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$24,000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2" name="矩形 91"/>
          <p:cNvSpPr/>
          <p:nvPr/>
        </p:nvSpPr>
        <p:spPr>
          <a:xfrm>
            <a:off x="4820779" y="3461005"/>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93" name="矩形 92"/>
          <p:cNvSpPr/>
          <p:nvPr/>
        </p:nvSpPr>
        <p:spPr>
          <a:xfrm>
            <a:off x="4768270" y="4476680"/>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$18,000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4" name="矩形 93"/>
          <p:cNvSpPr/>
          <p:nvPr/>
        </p:nvSpPr>
        <p:spPr>
          <a:xfrm>
            <a:off x="4794613" y="4921050"/>
            <a:ext cx="2061782"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$18,000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grpSp>
        <p:nvGrpSpPr>
          <p:cNvPr id="95" name="群組 94"/>
          <p:cNvGrpSpPr/>
          <p:nvPr/>
        </p:nvGrpSpPr>
        <p:grpSpPr>
          <a:xfrm>
            <a:off x="2974985" y="2623567"/>
            <a:ext cx="2029063" cy="619145"/>
            <a:chOff x="4067944" y="3027428"/>
            <a:chExt cx="936104" cy="183994"/>
          </a:xfrm>
        </p:grpSpPr>
        <p:cxnSp>
          <p:nvCxnSpPr>
            <p:cNvPr id="96" name="直線接點 95"/>
            <p:cNvCxnSpPr/>
            <p:nvPr/>
          </p:nvCxnSpPr>
          <p:spPr>
            <a:xfrm>
              <a:off x="4067944" y="3027428"/>
              <a:ext cx="0" cy="1839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4067944" y="3211422"/>
              <a:ext cx="93610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8" name="群組 97"/>
          <p:cNvGrpSpPr/>
          <p:nvPr/>
        </p:nvGrpSpPr>
        <p:grpSpPr>
          <a:xfrm>
            <a:off x="3192803" y="3898398"/>
            <a:ext cx="1707433" cy="745432"/>
            <a:chOff x="3440631" y="3075289"/>
            <a:chExt cx="1563417" cy="136133"/>
          </a:xfrm>
        </p:grpSpPr>
        <p:cxnSp>
          <p:nvCxnSpPr>
            <p:cNvPr id="99" name="直線接點 98"/>
            <p:cNvCxnSpPr/>
            <p:nvPr/>
          </p:nvCxnSpPr>
          <p:spPr>
            <a:xfrm>
              <a:off x="3440631" y="3075289"/>
              <a:ext cx="0" cy="1361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flipV="1">
              <a:off x="3440631" y="3211083"/>
              <a:ext cx="1563417" cy="33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04" name="向上箭號 103"/>
          <p:cNvSpPr/>
          <p:nvPr/>
        </p:nvSpPr>
        <p:spPr>
          <a:xfrm>
            <a:off x="2489797" y="3944912"/>
            <a:ext cx="216024" cy="771523"/>
          </a:xfrm>
          <a:prstGeom prst="up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549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0.70"/>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childTnLst>
                                </p:cTn>
                              </p:par>
                              <p:par>
                                <p:cTn id="25" presetID="10"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1000"/>
                                        <p:tgtEl>
                                          <p:spTgt spid="10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childTnLst>
                                </p:cTn>
                              </p:par>
                              <p:par>
                                <p:cTn id="34" presetID="10"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10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1000" fill="hold"/>
                                        <p:tgtEl>
                                          <p:spTgt spid="41"/>
                                        </p:tgtEl>
                                        <p:attrNameLst>
                                          <p:attrName>ppt_w</p:attrName>
                                        </p:attrNameLst>
                                      </p:cBhvr>
                                      <p:tavLst>
                                        <p:tav tm="0">
                                          <p:val>
                                            <p:strVal val="#ppt_w*0.70"/>
                                          </p:val>
                                        </p:tav>
                                        <p:tav tm="100000">
                                          <p:val>
                                            <p:strVal val="#ppt_w"/>
                                          </p:val>
                                        </p:tav>
                                      </p:tavLst>
                                    </p:anim>
                                    <p:anim calcmode="lin" valueType="num">
                                      <p:cBhvr>
                                        <p:cTn id="42" dur="1000" fill="hold"/>
                                        <p:tgtEl>
                                          <p:spTgt spid="41"/>
                                        </p:tgtEl>
                                        <p:attrNameLst>
                                          <p:attrName>ppt_h</p:attrName>
                                        </p:attrNameLst>
                                      </p:cBhvr>
                                      <p:tavLst>
                                        <p:tav tm="0">
                                          <p:val>
                                            <p:strVal val="#ppt_h"/>
                                          </p:val>
                                        </p:tav>
                                        <p:tav tm="100000">
                                          <p:val>
                                            <p:strVal val="#ppt_h"/>
                                          </p:val>
                                        </p:tav>
                                      </p:tavLst>
                                    </p:anim>
                                    <p:animEffect transition="in" filter="fade">
                                      <p:cBhvr>
                                        <p:cTn id="43" dur="1000"/>
                                        <p:tgtEl>
                                          <p:spTgt spid="41"/>
                                        </p:tgtEl>
                                      </p:cBhvr>
                                    </p:animEffect>
                                  </p:childTnLst>
                                </p:cTn>
                              </p:par>
                              <p:par>
                                <p:cTn id="44" presetID="55"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1000" fill="hold"/>
                                        <p:tgtEl>
                                          <p:spTgt spid="42"/>
                                        </p:tgtEl>
                                        <p:attrNameLst>
                                          <p:attrName>ppt_w</p:attrName>
                                        </p:attrNameLst>
                                      </p:cBhvr>
                                      <p:tavLst>
                                        <p:tav tm="0">
                                          <p:val>
                                            <p:strVal val="#ppt_w*0.70"/>
                                          </p:val>
                                        </p:tav>
                                        <p:tav tm="100000">
                                          <p:val>
                                            <p:strVal val="#ppt_w"/>
                                          </p:val>
                                        </p:tav>
                                      </p:tavLst>
                                    </p:anim>
                                    <p:anim calcmode="lin" valueType="num">
                                      <p:cBhvr>
                                        <p:cTn id="47" dur="1000" fill="hold"/>
                                        <p:tgtEl>
                                          <p:spTgt spid="42"/>
                                        </p:tgtEl>
                                        <p:attrNameLst>
                                          <p:attrName>ppt_h</p:attrName>
                                        </p:attrNameLst>
                                      </p:cBhvr>
                                      <p:tavLst>
                                        <p:tav tm="0">
                                          <p:val>
                                            <p:strVal val="#ppt_h"/>
                                          </p:val>
                                        </p:tav>
                                        <p:tav tm="100000">
                                          <p:val>
                                            <p:strVal val="#ppt_h"/>
                                          </p:val>
                                        </p:tav>
                                      </p:tavLst>
                                    </p:anim>
                                    <p:animEffect transition="in" filter="fade">
                                      <p:cBhvr>
                                        <p:cTn id="48" dur="1000"/>
                                        <p:tgtEl>
                                          <p:spTgt spid="42"/>
                                        </p:tgtEl>
                                      </p:cBhvr>
                                    </p:animEffect>
                                  </p:childTnLst>
                                </p:cTn>
                              </p:par>
                              <p:par>
                                <p:cTn id="49" presetID="55"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1000" fill="hold"/>
                                        <p:tgtEl>
                                          <p:spTgt spid="43"/>
                                        </p:tgtEl>
                                        <p:attrNameLst>
                                          <p:attrName>ppt_w</p:attrName>
                                        </p:attrNameLst>
                                      </p:cBhvr>
                                      <p:tavLst>
                                        <p:tav tm="0">
                                          <p:val>
                                            <p:strVal val="#ppt_w*0.70"/>
                                          </p:val>
                                        </p:tav>
                                        <p:tav tm="100000">
                                          <p:val>
                                            <p:strVal val="#ppt_w"/>
                                          </p:val>
                                        </p:tav>
                                      </p:tavLst>
                                    </p:anim>
                                    <p:anim calcmode="lin" valueType="num">
                                      <p:cBhvr>
                                        <p:cTn id="52" dur="1000" fill="hold"/>
                                        <p:tgtEl>
                                          <p:spTgt spid="43"/>
                                        </p:tgtEl>
                                        <p:attrNameLst>
                                          <p:attrName>ppt_h</p:attrName>
                                        </p:attrNameLst>
                                      </p:cBhvr>
                                      <p:tavLst>
                                        <p:tav tm="0">
                                          <p:val>
                                            <p:strVal val="#ppt_h"/>
                                          </p:val>
                                        </p:tav>
                                        <p:tav tm="100000">
                                          <p:val>
                                            <p:strVal val="#ppt_h"/>
                                          </p:val>
                                        </p:tav>
                                      </p:tavLst>
                                    </p:anim>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left)">
                                      <p:cBhvr>
                                        <p:cTn id="58" dur="1000"/>
                                        <p:tgtEl>
                                          <p:spTgt spid="9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wipe(left)">
                                      <p:cBhvr>
                                        <p:cTn id="63" dur="1000"/>
                                        <p:tgtEl>
                                          <p:spTgt spid="9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left)">
                                      <p:cBhvr>
                                        <p:cTn id="68" dur="10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up)">
                                      <p:cBhvr>
                                        <p:cTn id="73" dur="1000"/>
                                        <p:tgtEl>
                                          <p:spTgt spid="9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left)">
                                      <p:cBhvr>
                                        <p:cTn id="78" dur="10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left)">
                                      <p:cBhvr>
                                        <p:cTn id="83" dur="1000"/>
                                        <p:tgtEl>
                                          <p:spTgt spid="9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wipe(left)">
                                      <p:cBhvr>
                                        <p:cTn id="88" dur="1000"/>
                                        <p:tgtEl>
                                          <p:spTgt spid="9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4"/>
                                        </p:tgtEl>
                                        <p:attrNameLst>
                                          <p:attrName>style.visibility</p:attrName>
                                        </p:attrNameLst>
                                      </p:cBhvr>
                                      <p:to>
                                        <p:strVal val="visible"/>
                                      </p:to>
                                    </p:set>
                                    <p:animEffect transition="in" filter="wipe(left)">
                                      <p:cBhvr>
                                        <p:cTn id="93" dur="1000"/>
                                        <p:tgtEl>
                                          <p:spTgt spid="9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left)">
                                      <p:cBhvr>
                                        <p:cTn id="98" dur="1000"/>
                                        <p:tgtEl>
                                          <p:spTgt spid="5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4" grpId="0" animBg="1"/>
      <p:bldP spid="45" grpId="0"/>
      <p:bldP spid="51" grpId="0"/>
      <p:bldP spid="90" grpId="0"/>
      <p:bldP spid="91" grpId="0"/>
      <p:bldP spid="92" grpId="0"/>
      <p:bldP spid="93" grpId="0"/>
      <p:bldP spid="94" grpId="0"/>
      <p:bldP spid="10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12</a:t>
            </a:r>
            <a:endParaRPr lang="zh-TW" altLang="en-US" dirty="0"/>
          </a:p>
        </p:txBody>
      </p:sp>
      <p:sp>
        <p:nvSpPr>
          <p:cNvPr id="4" name="內容版面配置區 3"/>
          <p:cNvSpPr>
            <a:spLocks noGrp="1"/>
          </p:cNvSpPr>
          <p:nvPr>
            <p:ph sz="quarter" idx="11"/>
          </p:nvPr>
        </p:nvSpPr>
        <p:spPr/>
        <p:txBody>
          <a:bodyPr/>
          <a:lstStyle/>
          <a:p>
            <a:r>
              <a:rPr lang="en-US" altLang="zh-TW" dirty="0" smtClean="0"/>
              <a:t>246</a:t>
            </a:r>
            <a:endParaRPr lang="zh-TW" altLang="en-US" dirty="0"/>
          </a:p>
        </p:txBody>
      </p:sp>
      <p:sp>
        <p:nvSpPr>
          <p:cNvPr id="16" name="文字方塊 5"/>
          <p:cNvSpPr txBox="1">
            <a:spLocks noChangeArrowheads="1"/>
          </p:cNvSpPr>
          <p:nvPr/>
        </p:nvSpPr>
        <p:spPr bwMode="auto">
          <a:xfrm>
            <a:off x="683568" y="836712"/>
            <a:ext cx="8280920" cy="523220"/>
          </a:xfrm>
          <a:prstGeom prst="rect">
            <a:avLst/>
          </a:prstGeom>
          <a:noFill/>
          <a:ln w="9525">
            <a:noFill/>
            <a:miter lim="800000"/>
            <a:headEnd/>
            <a:tailEnd/>
          </a:ln>
        </p:spPr>
        <p:txBody>
          <a:bodyPr wrap="square">
            <a:spAutoFit/>
          </a:bodyPr>
          <a:lstStyle/>
          <a:p>
            <a:pPr eaLnBrk="1" hangingPunct="1">
              <a:spcBef>
                <a:spcPts val="1200"/>
              </a:spcBef>
              <a:defRPr/>
            </a:pPr>
            <a:r>
              <a:rPr lang="zh-TW" altLang="en-US" sz="2800" b="1" dirty="0">
                <a:latin typeface="微軟正黑體" pitchFamily="34" charset="-120"/>
                <a:ea typeface="微軟正黑體" pitchFamily="34" charset="-120"/>
              </a:rPr>
              <a:t>茲將上列二種會計基礎之記帳方法，列表比較如下：</a:t>
            </a:r>
            <a:endParaRPr lang="en-US" altLang="zh-TW" sz="2800" b="1" dirty="0">
              <a:solidFill>
                <a:schemeClr val="tx2"/>
              </a:solidFill>
              <a:latin typeface="微軟正黑體" pitchFamily="34" charset="-120"/>
              <a:ea typeface="微軟正黑體"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413095654"/>
              </p:ext>
            </p:extLst>
          </p:nvPr>
        </p:nvGraphicFramePr>
        <p:xfrm>
          <a:off x="12576" y="1419984"/>
          <a:ext cx="9131424" cy="3230880"/>
        </p:xfrm>
        <a:graphic>
          <a:graphicData uri="http://schemas.openxmlformats.org/drawingml/2006/table">
            <a:tbl>
              <a:tblPr firstRow="1" bandRow="1">
                <a:tableStyleId>{5C22544A-7EE6-4342-B048-85BDC9FD1C3A}</a:tableStyleId>
              </a:tblPr>
              <a:tblGrid>
                <a:gridCol w="959024"/>
                <a:gridCol w="2736304"/>
                <a:gridCol w="2736304"/>
                <a:gridCol w="2699792"/>
              </a:tblGrid>
              <a:tr h="280824">
                <a:tc rowSpan="2">
                  <a:txBody>
                    <a:bodyPr/>
                    <a:lstStyle/>
                    <a:p>
                      <a:pPr algn="ct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rowSpan="2">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現金收付基礎</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gridSpan="2">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權責發生基礎</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hMerge="1">
                  <a:txBody>
                    <a:bodyPr/>
                    <a:lstStyle/>
                    <a:p>
                      <a:endParaRPr lang="zh-TW" altLang="en-US" dirty="0"/>
                    </a:p>
                  </a:txBody>
                  <a:tcPr/>
                </a:tc>
              </a:tr>
              <a:tr h="244624">
                <a:tc vMerge="1">
                  <a:txBody>
                    <a:bodyPr/>
                    <a:lstStyle/>
                    <a:p>
                      <a:endParaRPr lang="zh-TW" altLang="en-US" dirty="0"/>
                    </a:p>
                  </a:txBody>
                  <a:tcPr/>
                </a:tc>
                <a:tc vMerge="1">
                  <a:txBody>
                    <a:bodyPr/>
                    <a:lstStyle/>
                    <a:p>
                      <a:endParaRPr lang="zh-TW" altLang="en-US" dirty="0"/>
                    </a:p>
                  </a:txBody>
                  <a:tcPr/>
                </a:tc>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先實後虛法</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先虛後實法</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rgbClr val="ADE5AD">
                        <a:alpha val="34902"/>
                      </a:srgbClr>
                    </a:solidFill>
                  </a:tcPr>
                </a:tc>
              </a:tr>
              <a:tr h="712480">
                <a:tc>
                  <a:txBody>
                    <a:bodyPr/>
                    <a:lstStyle/>
                    <a:p>
                      <a:pPr algn="ctr"/>
                      <a:r>
                        <a:rPr kumimoji="1" lang="en-US" altLang="zh-TW" sz="2000" b="1" kern="1200" dirty="0" smtClean="0">
                          <a:solidFill>
                            <a:schemeClr val="tx1"/>
                          </a:solidFill>
                          <a:latin typeface="微軟正黑體" pitchFamily="34" charset="-120"/>
                          <a:ea typeface="微軟正黑體" pitchFamily="34" charset="-120"/>
                          <a:cs typeface="+mn-cs"/>
                        </a:rPr>
                        <a:t>10/1</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720080">
                <a:tc>
                  <a:txBody>
                    <a:bodyPr/>
                    <a:lstStyle/>
                    <a:p>
                      <a:pPr algn="ctr"/>
                      <a:r>
                        <a:rPr kumimoji="1" lang="en-US" altLang="zh-TW" sz="2000" b="1" kern="1200" dirty="0" smtClean="0">
                          <a:solidFill>
                            <a:schemeClr val="tx1"/>
                          </a:solidFill>
                          <a:latin typeface="微軟正黑體" pitchFamily="34" charset="-120"/>
                          <a:ea typeface="微軟正黑體" pitchFamily="34" charset="-120"/>
                          <a:cs typeface="+mn-cs"/>
                        </a:rPr>
                        <a:t>12/31</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622868">
                <a:tc>
                  <a:txBody>
                    <a:bodyPr/>
                    <a:lstStyle/>
                    <a:p>
                      <a:pPr algn="ctr"/>
                      <a:r>
                        <a:rPr kumimoji="1" lang="zh-TW" altLang="en-US" sz="2000" b="1" kern="1200" dirty="0" smtClean="0">
                          <a:solidFill>
                            <a:schemeClr val="tx1"/>
                          </a:solidFill>
                          <a:latin typeface="微軟正黑體" pitchFamily="34" charset="-120"/>
                          <a:ea typeface="微軟正黑體" pitchFamily="34" charset="-120"/>
                          <a:cs typeface="+mn-cs"/>
                        </a:rPr>
                        <a:t>過帳後各帳戶餘額</a:t>
                      </a:r>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a:txBody>
                    <a:bodyPr/>
                    <a:lstStyle/>
                    <a:p>
                      <a:endParaRPr kumimoji="1" lang="zh-TW" altLang="en-US" sz="2000" b="1" kern="1200" dirty="0">
                        <a:solidFill>
                          <a:schemeClr val="tx1"/>
                        </a:solidFill>
                        <a:latin typeface="微軟正黑體" pitchFamily="34" charset="-120"/>
                        <a:ea typeface="微軟正黑體" pitchFamily="34" charset="-120"/>
                        <a:cs typeface="+mn-cs"/>
                      </a:endParaRPr>
                    </a:p>
                  </a:txBody>
                  <a:tcPr anchor="ct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bl>
          </a:graphicData>
        </a:graphic>
      </p:graphicFrame>
      <p:sp>
        <p:nvSpPr>
          <p:cNvPr id="7" name="矩形 6"/>
          <p:cNvSpPr/>
          <p:nvPr/>
        </p:nvSpPr>
        <p:spPr>
          <a:xfrm>
            <a:off x="899592" y="2238149"/>
            <a:ext cx="2880320" cy="707886"/>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保 險 費      </a:t>
            </a:r>
            <a:r>
              <a:rPr lang="en-US" altLang="zh-TW" sz="2000" b="1" dirty="0" smtClean="0">
                <a:latin typeface="微軟正黑體" pitchFamily="34" charset="-120"/>
                <a:ea typeface="微軟正黑體" pitchFamily="34" charset="-120"/>
              </a:rPr>
              <a:t>24,000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現    金         </a:t>
            </a:r>
            <a:r>
              <a:rPr lang="en-US" altLang="zh-TW" sz="2000" b="1" dirty="0" smtClean="0">
                <a:latin typeface="微軟正黑體" pitchFamily="34" charset="-120"/>
                <a:ea typeface="微軟正黑體" pitchFamily="34" charset="-120"/>
              </a:rPr>
              <a:t>24,000</a:t>
            </a:r>
            <a:endParaRPr lang="zh-TW" altLang="en-US" sz="2000" b="1" dirty="0">
              <a:latin typeface="微軟正黑體" pitchFamily="34" charset="-120"/>
              <a:ea typeface="微軟正黑體" pitchFamily="34" charset="-120"/>
            </a:endParaRPr>
          </a:p>
        </p:txBody>
      </p:sp>
      <p:sp>
        <p:nvSpPr>
          <p:cNvPr id="8" name="矩形 7"/>
          <p:cNvSpPr/>
          <p:nvPr/>
        </p:nvSpPr>
        <p:spPr>
          <a:xfrm>
            <a:off x="899592" y="3045169"/>
            <a:ext cx="2880320" cy="400110"/>
          </a:xfrm>
          <a:prstGeom prst="rect">
            <a:avLst/>
          </a:prstGeom>
        </p:spPr>
        <p:txBody>
          <a:bodyPr wrap="square">
            <a:spAutoFit/>
          </a:bodyPr>
          <a:lstStyle/>
          <a:p>
            <a:pPr algn="ctr"/>
            <a:r>
              <a:rPr lang="zh-TW" altLang="en-US" sz="2000" b="1" dirty="0">
                <a:latin typeface="微軟正黑體" pitchFamily="34" charset="-120"/>
                <a:ea typeface="微軟正黑體" pitchFamily="34" charset="-120"/>
              </a:rPr>
              <a:t>不作調整</a:t>
            </a:r>
          </a:p>
        </p:txBody>
      </p:sp>
      <p:sp>
        <p:nvSpPr>
          <p:cNvPr id="9" name="矩形 8"/>
          <p:cNvSpPr/>
          <p:nvPr/>
        </p:nvSpPr>
        <p:spPr>
          <a:xfrm>
            <a:off x="917010" y="3933056"/>
            <a:ext cx="2646878" cy="400110"/>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保險費</a:t>
            </a:r>
            <a:r>
              <a:rPr lang="en-US" altLang="zh-TW" sz="2000" b="1" dirty="0" smtClean="0">
                <a:latin typeface="微軟正黑體" pitchFamily="34" charset="-120"/>
                <a:ea typeface="微軟正黑體" pitchFamily="34" charset="-120"/>
              </a:rPr>
              <a:t>$24,000</a:t>
            </a:r>
            <a:endParaRPr lang="zh-TW" altLang="en-US" sz="2000" b="1" dirty="0">
              <a:latin typeface="微軟正黑體" pitchFamily="34" charset="-120"/>
              <a:ea typeface="微軟正黑體" pitchFamily="34" charset="-120"/>
            </a:endParaRPr>
          </a:p>
        </p:txBody>
      </p:sp>
      <p:sp>
        <p:nvSpPr>
          <p:cNvPr id="11" name="矩形 10"/>
          <p:cNvSpPr/>
          <p:nvPr/>
        </p:nvSpPr>
        <p:spPr>
          <a:xfrm>
            <a:off x="3635896" y="2230991"/>
            <a:ext cx="2880320" cy="707886"/>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預付保險費   </a:t>
            </a:r>
            <a:r>
              <a:rPr lang="en-US" altLang="zh-TW" sz="2000" b="1" dirty="0" smtClean="0">
                <a:latin typeface="微軟正黑體" pitchFamily="34" charset="-120"/>
                <a:ea typeface="微軟正黑體" pitchFamily="34" charset="-120"/>
              </a:rPr>
              <a:t>24,000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現　　金     </a:t>
            </a:r>
            <a:r>
              <a:rPr lang="en-US" altLang="zh-TW" sz="2000" b="1" dirty="0" smtClean="0">
                <a:latin typeface="微軟正黑體" pitchFamily="34" charset="-120"/>
                <a:ea typeface="微軟正黑體" pitchFamily="34" charset="-120"/>
              </a:rPr>
              <a:t>24,000</a:t>
            </a:r>
            <a:endParaRPr lang="zh-TW" altLang="en-US" sz="2000" b="1" dirty="0">
              <a:latin typeface="微軟正黑體" pitchFamily="34" charset="-120"/>
              <a:ea typeface="微軟正黑體" pitchFamily="34" charset="-120"/>
            </a:endParaRPr>
          </a:p>
        </p:txBody>
      </p:sp>
      <p:sp>
        <p:nvSpPr>
          <p:cNvPr id="12" name="矩形 11"/>
          <p:cNvSpPr/>
          <p:nvPr/>
        </p:nvSpPr>
        <p:spPr>
          <a:xfrm>
            <a:off x="3635896" y="2933653"/>
            <a:ext cx="2880320" cy="707886"/>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保 險 費           </a:t>
            </a:r>
            <a:r>
              <a:rPr lang="en-US" altLang="zh-TW" sz="2000" b="1" dirty="0" smtClean="0">
                <a:latin typeface="微軟正黑體" pitchFamily="34" charset="-120"/>
                <a:ea typeface="微軟正黑體" pitchFamily="34" charset="-120"/>
              </a:rPr>
              <a:t>6,000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預付保險費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6,000</a:t>
            </a:r>
            <a:endParaRPr lang="zh-TW" altLang="en-US" sz="2000" b="1" dirty="0">
              <a:latin typeface="微軟正黑體" pitchFamily="34" charset="-120"/>
              <a:ea typeface="微軟正黑體" pitchFamily="34" charset="-120"/>
            </a:endParaRPr>
          </a:p>
        </p:txBody>
      </p:sp>
      <p:sp>
        <p:nvSpPr>
          <p:cNvPr id="13" name="矩形 12"/>
          <p:cNvSpPr/>
          <p:nvPr/>
        </p:nvSpPr>
        <p:spPr>
          <a:xfrm>
            <a:off x="3635896" y="3769286"/>
            <a:ext cx="2728253" cy="707886"/>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保險費　</a:t>
            </a:r>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$6,000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預付保險費</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$18,000</a:t>
            </a:r>
            <a:endParaRPr lang="zh-TW" altLang="en-US" sz="2000" b="1" dirty="0">
              <a:latin typeface="微軟正黑體" pitchFamily="34" charset="-120"/>
              <a:ea typeface="微軟正黑體" pitchFamily="34" charset="-120"/>
            </a:endParaRPr>
          </a:p>
        </p:txBody>
      </p:sp>
      <p:sp>
        <p:nvSpPr>
          <p:cNvPr id="15" name="矩形 14"/>
          <p:cNvSpPr/>
          <p:nvPr/>
        </p:nvSpPr>
        <p:spPr>
          <a:xfrm>
            <a:off x="6372200" y="2233327"/>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保 險 費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24,000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    現</a:t>
            </a:r>
            <a:r>
              <a:rPr lang="zh-TW" altLang="en-US" sz="2000" b="1" dirty="0">
                <a:latin typeface="微軟正黑體" pitchFamily="34" charset="-120"/>
                <a:ea typeface="微軟正黑體" pitchFamily="34" charset="-120"/>
              </a:rPr>
              <a:t>　　金     </a:t>
            </a:r>
            <a:r>
              <a:rPr lang="en-US" altLang="zh-TW" sz="2000" b="1" dirty="0">
                <a:latin typeface="微軟正黑體" pitchFamily="34" charset="-120"/>
                <a:ea typeface="微軟正黑體" pitchFamily="34" charset="-120"/>
              </a:rPr>
              <a:t>24,000</a:t>
            </a:r>
            <a:endParaRPr lang="zh-TW" altLang="en-US" sz="2000" b="1" dirty="0">
              <a:latin typeface="微軟正黑體" pitchFamily="34" charset="-120"/>
              <a:ea typeface="微軟正黑體" pitchFamily="34" charset="-120"/>
            </a:endParaRPr>
          </a:p>
        </p:txBody>
      </p:sp>
      <p:sp>
        <p:nvSpPr>
          <p:cNvPr id="17" name="矩形 16"/>
          <p:cNvSpPr/>
          <p:nvPr/>
        </p:nvSpPr>
        <p:spPr>
          <a:xfrm>
            <a:off x="6372200" y="2924944"/>
            <a:ext cx="2880320" cy="707886"/>
          </a:xfrm>
          <a:prstGeom prst="rect">
            <a:avLst/>
          </a:prstGeom>
        </p:spPr>
        <p:txBody>
          <a:bodyPr wrap="square">
            <a:spAutoFit/>
          </a:bodyPr>
          <a:lstStyle/>
          <a:p>
            <a:r>
              <a:rPr lang="zh-TW" altLang="en-US" sz="2000" b="1" dirty="0">
                <a:latin typeface="微軟正黑體" pitchFamily="34" charset="-120"/>
                <a:ea typeface="微軟正黑體" pitchFamily="34" charset="-120"/>
              </a:rPr>
              <a:t>預付保險費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18,000</a:t>
            </a:r>
          </a:p>
          <a:p>
            <a:r>
              <a:rPr lang="en-US" altLang="zh-TW" sz="2000" b="1" dirty="0" smtClean="0">
                <a:latin typeface="微軟正黑體" pitchFamily="34" charset="-120"/>
                <a:ea typeface="微軟正黑體" pitchFamily="34" charset="-120"/>
              </a:rPr>
              <a:t> </a:t>
            </a:r>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   保 </a:t>
            </a:r>
            <a:r>
              <a:rPr lang="zh-TW" altLang="en-US" sz="2000" b="1" dirty="0">
                <a:latin typeface="微軟正黑體" pitchFamily="34" charset="-120"/>
                <a:ea typeface="微軟正黑體" pitchFamily="34" charset="-120"/>
              </a:rPr>
              <a:t>險 費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18,000</a:t>
            </a:r>
            <a:endParaRPr lang="zh-TW" altLang="en-US" sz="2000" b="1" dirty="0">
              <a:latin typeface="微軟正黑體" pitchFamily="34" charset="-120"/>
              <a:ea typeface="微軟正黑體" pitchFamily="34" charset="-120"/>
            </a:endParaRPr>
          </a:p>
        </p:txBody>
      </p:sp>
      <p:sp>
        <p:nvSpPr>
          <p:cNvPr id="20" name="矩形 19"/>
          <p:cNvSpPr/>
          <p:nvPr/>
        </p:nvSpPr>
        <p:spPr>
          <a:xfrm>
            <a:off x="6398327" y="3769286"/>
            <a:ext cx="2711495" cy="707886"/>
          </a:xfrm>
          <a:prstGeom prst="rect">
            <a:avLst/>
          </a:prstGeom>
        </p:spPr>
        <p:txBody>
          <a:bodyPr wrap="square">
            <a:spAutoFit/>
          </a:bodyPr>
          <a:lstStyle/>
          <a:p>
            <a:r>
              <a:rPr lang="zh-TW" altLang="en-US" sz="2000" b="1" dirty="0" smtClean="0">
                <a:latin typeface="微軟正黑體" pitchFamily="34" charset="-120"/>
                <a:ea typeface="微軟正黑體" pitchFamily="34" charset="-120"/>
              </a:rPr>
              <a:t>保險費　</a:t>
            </a:r>
            <a:r>
              <a:rPr lang="zh-TW" altLang="en-US" sz="2000" b="1" dirty="0">
                <a:latin typeface="微軟正黑體" pitchFamily="34" charset="-120"/>
                <a:ea typeface="微軟正黑體" pitchFamily="34" charset="-120"/>
              </a:rPr>
              <a:t>　 </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$6,000</a:t>
            </a:r>
            <a:endParaRPr lang="en-US" altLang="zh-TW" sz="2000" b="1" dirty="0">
              <a:latin typeface="微軟正黑體" pitchFamily="34" charset="-120"/>
              <a:ea typeface="微軟正黑體" pitchFamily="34" charset="-120"/>
            </a:endParaRPr>
          </a:p>
          <a:p>
            <a:r>
              <a:rPr lang="zh-TW" altLang="en-US" sz="2000" b="1" dirty="0">
                <a:latin typeface="微軟正黑體" pitchFamily="34" charset="-120"/>
                <a:ea typeface="微軟正黑體" pitchFamily="34" charset="-120"/>
              </a:rPr>
              <a:t>預付保險費</a:t>
            </a:r>
            <a:r>
              <a:rPr lang="zh-TW" altLang="en-US" sz="2000" b="1" dirty="0" smtClean="0">
                <a:latin typeface="微軟正黑體" pitchFamily="34" charset="-120"/>
                <a:ea typeface="微軟正黑體" pitchFamily="34" charset="-120"/>
              </a:rPr>
              <a:t>  </a:t>
            </a:r>
            <a:r>
              <a:rPr lang="en-US" altLang="zh-TW" sz="2000" b="1" dirty="0" smtClean="0">
                <a:latin typeface="微軟正黑體" pitchFamily="34" charset="-120"/>
                <a:ea typeface="微軟正黑體" pitchFamily="34" charset="-120"/>
              </a:rPr>
              <a:t>$18,000</a:t>
            </a:r>
            <a:endParaRPr lang="zh-TW" altLang="en-US" sz="2000" b="1" dirty="0">
              <a:latin typeface="微軟正黑體" pitchFamily="34" charset="-120"/>
              <a:ea typeface="微軟正黑體" pitchFamily="34" charset="-120"/>
            </a:endParaRPr>
          </a:p>
        </p:txBody>
      </p:sp>
    </p:spTree>
    <p:extLst>
      <p:ext uri="{BB962C8B-B14F-4D97-AF65-F5344CB8AC3E}">
        <p14:creationId xmlns:p14="http://schemas.microsoft.com/office/powerpoint/2010/main" val="69062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0.70"/>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strVal val="#ppt_w*0.70"/>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Effect transition="in" filter="fade">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strVal val="#ppt_w*0.70"/>
                                          </p:val>
                                        </p:tav>
                                        <p:tav tm="100000">
                                          <p:val>
                                            <p:strVal val="#ppt_w"/>
                                          </p:val>
                                        </p:tav>
                                      </p:tavLst>
                                    </p:anim>
                                    <p:anim calcmode="lin" valueType="num">
                                      <p:cBhvr>
                                        <p:cTn id="43" dur="1000" fill="hold"/>
                                        <p:tgtEl>
                                          <p:spTgt spid="11"/>
                                        </p:tgtEl>
                                        <p:attrNameLst>
                                          <p:attrName>ppt_h</p:attrName>
                                        </p:attrNameLst>
                                      </p:cBhvr>
                                      <p:tavLst>
                                        <p:tav tm="0">
                                          <p:val>
                                            <p:strVal val="#ppt_h"/>
                                          </p:val>
                                        </p:tav>
                                        <p:tav tm="100000">
                                          <p:val>
                                            <p:strVal val="#ppt_h"/>
                                          </p:val>
                                        </p:tav>
                                      </p:tavLst>
                                    </p:anim>
                                    <p:animEffect transition="in" filter="fade">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strVal val="#ppt_w*0.70"/>
                                          </p:val>
                                        </p:tav>
                                        <p:tav tm="100000">
                                          <p:val>
                                            <p:strVal val="#ppt_w"/>
                                          </p:val>
                                        </p:tav>
                                      </p:tavLst>
                                    </p:anim>
                                    <p:anim calcmode="lin" valueType="num">
                                      <p:cBhvr>
                                        <p:cTn id="50" dur="1000" fill="hold"/>
                                        <p:tgtEl>
                                          <p:spTgt spid="12"/>
                                        </p:tgtEl>
                                        <p:attrNameLst>
                                          <p:attrName>ppt_h</p:attrName>
                                        </p:attrNameLst>
                                      </p:cBhvr>
                                      <p:tavLst>
                                        <p:tav tm="0">
                                          <p:val>
                                            <p:strVal val="#ppt_h"/>
                                          </p:val>
                                        </p:tav>
                                        <p:tav tm="100000">
                                          <p:val>
                                            <p:strVal val="#ppt_h"/>
                                          </p:val>
                                        </p:tav>
                                      </p:tavLst>
                                    </p:anim>
                                    <p:animEffect transition="in" filter="fade">
                                      <p:cBhvr>
                                        <p:cTn id="51" dur="1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strVal val="#ppt_w*0.70"/>
                                          </p:val>
                                        </p:tav>
                                        <p:tav tm="100000">
                                          <p:val>
                                            <p:strVal val="#ppt_w"/>
                                          </p:val>
                                        </p:tav>
                                      </p:tavLst>
                                    </p:anim>
                                    <p:anim calcmode="lin" valueType="num">
                                      <p:cBhvr>
                                        <p:cTn id="57" dur="1000" fill="hold"/>
                                        <p:tgtEl>
                                          <p:spTgt spid="13"/>
                                        </p:tgtEl>
                                        <p:attrNameLst>
                                          <p:attrName>ppt_h</p:attrName>
                                        </p:attrNameLst>
                                      </p:cBhvr>
                                      <p:tavLst>
                                        <p:tav tm="0">
                                          <p:val>
                                            <p:strVal val="#ppt_h"/>
                                          </p:val>
                                        </p:tav>
                                        <p:tav tm="100000">
                                          <p:val>
                                            <p:strVal val="#ppt_h"/>
                                          </p:val>
                                        </p:tav>
                                      </p:tavLst>
                                    </p:anim>
                                    <p:animEffect transition="in" filter="fade">
                                      <p:cBhvr>
                                        <p:cTn id="58" dur="10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strVal val="#ppt_w*0.70"/>
                                          </p:val>
                                        </p:tav>
                                        <p:tav tm="100000">
                                          <p:val>
                                            <p:strVal val="#ppt_w"/>
                                          </p:val>
                                        </p:tav>
                                      </p:tavLst>
                                    </p:anim>
                                    <p:anim calcmode="lin" valueType="num">
                                      <p:cBhvr>
                                        <p:cTn id="64" dur="1000" fill="hold"/>
                                        <p:tgtEl>
                                          <p:spTgt spid="15"/>
                                        </p:tgtEl>
                                        <p:attrNameLst>
                                          <p:attrName>ppt_h</p:attrName>
                                        </p:attrNameLst>
                                      </p:cBhvr>
                                      <p:tavLst>
                                        <p:tav tm="0">
                                          <p:val>
                                            <p:strVal val="#ppt_h"/>
                                          </p:val>
                                        </p:tav>
                                        <p:tav tm="100000">
                                          <p:val>
                                            <p:strVal val="#ppt_h"/>
                                          </p:val>
                                        </p:tav>
                                      </p:tavLst>
                                    </p:anim>
                                    <p:animEffect transition="in" filter="fade">
                                      <p:cBhvr>
                                        <p:cTn id="65" dur="10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1000" fill="hold"/>
                                        <p:tgtEl>
                                          <p:spTgt spid="17"/>
                                        </p:tgtEl>
                                        <p:attrNameLst>
                                          <p:attrName>ppt_w</p:attrName>
                                        </p:attrNameLst>
                                      </p:cBhvr>
                                      <p:tavLst>
                                        <p:tav tm="0">
                                          <p:val>
                                            <p:strVal val="#ppt_w*0.70"/>
                                          </p:val>
                                        </p:tav>
                                        <p:tav tm="100000">
                                          <p:val>
                                            <p:strVal val="#ppt_w"/>
                                          </p:val>
                                        </p:tav>
                                      </p:tavLst>
                                    </p:anim>
                                    <p:anim calcmode="lin" valueType="num">
                                      <p:cBhvr>
                                        <p:cTn id="71" dur="1000" fill="hold"/>
                                        <p:tgtEl>
                                          <p:spTgt spid="17"/>
                                        </p:tgtEl>
                                        <p:attrNameLst>
                                          <p:attrName>ppt_h</p:attrName>
                                        </p:attrNameLst>
                                      </p:cBhvr>
                                      <p:tavLst>
                                        <p:tav tm="0">
                                          <p:val>
                                            <p:strVal val="#ppt_h"/>
                                          </p:val>
                                        </p:tav>
                                        <p:tav tm="100000">
                                          <p:val>
                                            <p:strVal val="#ppt_h"/>
                                          </p:val>
                                        </p:tav>
                                      </p:tavLst>
                                    </p:anim>
                                    <p:animEffect transition="in" filter="fade">
                                      <p:cBhvr>
                                        <p:cTn id="72" dur="10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strVal val="#ppt_w*0.70"/>
                                          </p:val>
                                        </p:tav>
                                        <p:tav tm="100000">
                                          <p:val>
                                            <p:strVal val="#ppt_w"/>
                                          </p:val>
                                        </p:tav>
                                      </p:tavLst>
                                    </p:anim>
                                    <p:anim calcmode="lin" valueType="num">
                                      <p:cBhvr>
                                        <p:cTn id="78" dur="1000" fill="hold"/>
                                        <p:tgtEl>
                                          <p:spTgt spid="20"/>
                                        </p:tgtEl>
                                        <p:attrNameLst>
                                          <p:attrName>ppt_h</p:attrName>
                                        </p:attrNameLst>
                                      </p:cBhvr>
                                      <p:tavLst>
                                        <p:tav tm="0">
                                          <p:val>
                                            <p:strVal val="#ppt_h"/>
                                          </p:val>
                                        </p:tav>
                                        <p:tav tm="100000">
                                          <p:val>
                                            <p:strVal val="#ppt_h"/>
                                          </p:val>
                                        </p:tav>
                                      </p:tavLst>
                                    </p:anim>
                                    <p:animEffect transition="in" filter="fade">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8" grpId="0"/>
      <p:bldP spid="9" grpId="0"/>
      <p:bldP spid="11" grpId="0"/>
      <p:bldP spid="12" grpId="0"/>
      <p:bldP spid="13" grpId="0"/>
      <p:bldP spid="15" grpId="0"/>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quarter" idx="11"/>
          </p:nvPr>
        </p:nvSpPr>
        <p:spPr/>
        <p:txBody>
          <a:bodyPr/>
          <a:lstStyle/>
          <a:p>
            <a:r>
              <a:rPr lang="en-US" altLang="zh-TW" dirty="0" smtClean="0"/>
              <a:t>225</a:t>
            </a:r>
            <a:endParaRPr lang="zh-TW" altLang="en-US" dirty="0"/>
          </a:p>
        </p:txBody>
      </p:sp>
      <p:sp>
        <p:nvSpPr>
          <p:cNvPr id="6" name="矩形 31"/>
          <p:cNvSpPr>
            <a:spLocks noChangeArrowheads="1"/>
          </p:cNvSpPr>
          <p:nvPr/>
        </p:nvSpPr>
        <p:spPr bwMode="auto">
          <a:xfrm>
            <a:off x="539750" y="1228725"/>
            <a:ext cx="8208714" cy="4124206"/>
          </a:xfrm>
          <a:prstGeom prst="rect">
            <a:avLst/>
          </a:prstGeom>
          <a:noFill/>
          <a:ln w="9525">
            <a:noFill/>
            <a:miter lim="800000"/>
            <a:headEnd/>
            <a:tailEnd/>
          </a:ln>
        </p:spPr>
        <p:txBody>
          <a:bodyPr wrap="square">
            <a:spAutoFit/>
          </a:bodyPr>
          <a:lstStyle/>
          <a:p>
            <a:pPr eaLnBrk="1" hangingPunct="1">
              <a:spcBef>
                <a:spcPts val="600"/>
              </a:spcBef>
              <a:defRPr/>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修正帳面金額之工作是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編表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結帳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試算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調整。</a:t>
            </a:r>
            <a:endParaRPr lang="en-US" altLang="zh-TW" sz="2800" b="1" dirty="0">
              <a:latin typeface="微軟正黑體" pitchFamily="34" charset="-120"/>
              <a:ea typeface="微軟正黑體" pitchFamily="34" charset="-120"/>
            </a:endParaRPr>
          </a:p>
          <a:p>
            <a:pPr eaLnBrk="1" hangingPunct="1">
              <a:spcBef>
                <a:spcPts val="600"/>
              </a:spcBef>
              <a:defRPr/>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)2.</a:t>
            </a:r>
            <a:r>
              <a:rPr lang="zh-TW" altLang="en-US" sz="2800" b="1" spc="-100" dirty="0">
                <a:latin typeface="微軟正黑體" pitchFamily="34" charset="-120"/>
                <a:ea typeface="微軟正黑體" pitchFamily="34" charset="-120"/>
              </a:rPr>
              <a:t>某一會計事項期末應調整而未調整，其結果為</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不影響資產負債表及綜合損益表的正確性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僅使資產負債表不正確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en-US" altLang="zh-TW" sz="2800" b="1" dirty="0" smtClean="0">
                <a:latin typeface="微軟正黑體" pitchFamily="34" charset="-120"/>
                <a:ea typeface="微軟正黑體" pitchFamily="34" charset="-120"/>
              </a:rPr>
              <a:t>)</a:t>
            </a:r>
            <a:r>
              <a:rPr lang="zh-TW" altLang="en-US" sz="2800" b="1" dirty="0" smtClean="0">
                <a:latin typeface="微軟正黑體" pitchFamily="34" charset="-120"/>
                <a:ea typeface="微軟正黑體" pitchFamily="34" charset="-120"/>
              </a:rPr>
              <a:t>僅</a:t>
            </a:r>
            <a:r>
              <a:rPr lang="zh-TW" altLang="en-US" sz="2800" b="1" dirty="0">
                <a:latin typeface="微軟正黑體" pitchFamily="34" charset="-120"/>
                <a:ea typeface="微軟正黑體" pitchFamily="34" charset="-120"/>
              </a:rPr>
              <a:t>使綜合損益表不正確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使資產負債表與綜合損益表均不正確。</a:t>
            </a:r>
            <a:endParaRPr lang="en-US" altLang="zh-TW" sz="2800" b="1" dirty="0">
              <a:latin typeface="微軟正黑體" pitchFamily="34" charset="-120"/>
              <a:ea typeface="微軟正黑體" pitchFamily="34" charset="-120"/>
            </a:endParaRPr>
          </a:p>
          <a:p>
            <a:pPr eaLnBrk="1" hangingPunct="1">
              <a:spcBef>
                <a:spcPts val="600"/>
              </a:spcBef>
              <a:defRPr/>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)3.</a:t>
            </a:r>
            <a:r>
              <a:rPr lang="zh-TW" altLang="en-US" sz="2800" b="1" dirty="0">
                <a:latin typeface="微軟正黑體" pitchFamily="34" charset="-120"/>
                <a:ea typeface="微軟正黑體" pitchFamily="34" charset="-120"/>
              </a:rPr>
              <a:t>會計程序中第四個步驟是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試算　</a:t>
            </a:r>
            <a:r>
              <a:rPr lang="en-US" altLang="zh-TW" sz="2800" b="1" dirty="0">
                <a:latin typeface="微軟正黑體" pitchFamily="34" charset="-120"/>
                <a:ea typeface="微軟正黑體" pitchFamily="34" charset="-120"/>
              </a:rPr>
              <a:t>(B) </a:t>
            </a:r>
            <a:r>
              <a:rPr lang="zh-TW" altLang="en-US" sz="2800" b="1" dirty="0">
                <a:latin typeface="微軟正黑體" pitchFamily="34" charset="-120"/>
                <a:ea typeface="微軟正黑體" pitchFamily="34" charset="-120"/>
              </a:rPr>
              <a:t>調整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結帳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編表。</a:t>
            </a:r>
          </a:p>
        </p:txBody>
      </p:sp>
      <p:sp>
        <p:nvSpPr>
          <p:cNvPr id="7" name="矩形 33"/>
          <p:cNvSpPr>
            <a:spLocks noChangeArrowheads="1"/>
          </p:cNvSpPr>
          <p:nvPr/>
        </p:nvSpPr>
        <p:spPr bwMode="auto">
          <a:xfrm>
            <a:off x="713604" y="4381545"/>
            <a:ext cx="552634"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8" name="矩形 28"/>
          <p:cNvSpPr>
            <a:spLocks noChangeArrowheads="1"/>
          </p:cNvSpPr>
          <p:nvPr/>
        </p:nvSpPr>
        <p:spPr bwMode="auto">
          <a:xfrm>
            <a:off x="713604" y="1228725"/>
            <a:ext cx="552634"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Ｄ</a:t>
            </a:r>
          </a:p>
        </p:txBody>
      </p:sp>
      <p:sp>
        <p:nvSpPr>
          <p:cNvPr id="9" name="矩形 28"/>
          <p:cNvSpPr>
            <a:spLocks noChangeArrowheads="1"/>
          </p:cNvSpPr>
          <p:nvPr/>
        </p:nvSpPr>
        <p:spPr bwMode="auto">
          <a:xfrm>
            <a:off x="713604" y="2166982"/>
            <a:ext cx="552634"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Ｄ</a:t>
            </a:r>
          </a:p>
        </p:txBody>
      </p:sp>
    </p:spTree>
    <p:extLst>
      <p:ext uri="{BB962C8B-B14F-4D97-AF65-F5344CB8AC3E}">
        <p14:creationId xmlns:p14="http://schemas.microsoft.com/office/powerpoint/2010/main" val="31303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400" decel="100000"/>
                                        <p:tgtEl>
                                          <p:spTgt spid="8"/>
                                        </p:tgtEl>
                                      </p:cBhvr>
                                    </p:animEffect>
                                    <p:anim calcmode="lin" valueType="num">
                                      <p:cBhvr>
                                        <p:cTn id="8" dur="400" decel="100000" fill="hold"/>
                                        <p:tgtEl>
                                          <p:spTgt spid="8"/>
                                        </p:tgtEl>
                                        <p:attrNameLst>
                                          <p:attrName>style.rotation</p:attrName>
                                        </p:attrNameLst>
                                      </p:cBhvr>
                                      <p:tavLst>
                                        <p:tav tm="0">
                                          <p:val>
                                            <p:fltVal val="-90"/>
                                          </p:val>
                                        </p:tav>
                                        <p:tav tm="100000">
                                          <p:val>
                                            <p:fltVal val="0"/>
                                          </p:val>
                                        </p:tav>
                                      </p:tavLst>
                                    </p:anim>
                                    <p:anim calcmode="lin" valueType="num">
                                      <p:cBhvr>
                                        <p:cTn id="9" dur="400" decel="100000" fill="hold"/>
                                        <p:tgtEl>
                                          <p:spTgt spid="8"/>
                                        </p:tgtEl>
                                        <p:attrNameLst>
                                          <p:attrName>ppt_x</p:attrName>
                                        </p:attrNameLst>
                                      </p:cBhvr>
                                      <p:tavLst>
                                        <p:tav tm="0">
                                          <p:val>
                                            <p:strVal val="#ppt_x+0.4"/>
                                          </p:val>
                                        </p:tav>
                                        <p:tav tm="100000">
                                          <p:val>
                                            <p:strVal val="#ppt_x-0.05"/>
                                          </p:val>
                                        </p:tav>
                                      </p:tavLst>
                                    </p:anim>
                                    <p:anim calcmode="lin" valueType="num">
                                      <p:cBhvr>
                                        <p:cTn id="10" dur="400" decel="100000" fill="hold"/>
                                        <p:tgtEl>
                                          <p:spTgt spid="8"/>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400" decel="100000"/>
                                        <p:tgtEl>
                                          <p:spTgt spid="9"/>
                                        </p:tgtEl>
                                      </p:cBhvr>
                                    </p:animEffect>
                                    <p:anim calcmode="lin" valueType="num">
                                      <p:cBhvr>
                                        <p:cTn id="18" dur="400" decel="100000" fill="hold"/>
                                        <p:tgtEl>
                                          <p:spTgt spid="9"/>
                                        </p:tgtEl>
                                        <p:attrNameLst>
                                          <p:attrName>style.rotation</p:attrName>
                                        </p:attrNameLst>
                                      </p:cBhvr>
                                      <p:tavLst>
                                        <p:tav tm="0">
                                          <p:val>
                                            <p:fltVal val="-90"/>
                                          </p:val>
                                        </p:tav>
                                        <p:tav tm="100000">
                                          <p:val>
                                            <p:fltVal val="0"/>
                                          </p:val>
                                        </p:tav>
                                      </p:tavLst>
                                    </p:anim>
                                    <p:anim calcmode="lin" valueType="num">
                                      <p:cBhvr>
                                        <p:cTn id="19" dur="400" decel="100000" fill="hold"/>
                                        <p:tgtEl>
                                          <p:spTgt spid="9"/>
                                        </p:tgtEl>
                                        <p:attrNameLst>
                                          <p:attrName>ppt_x</p:attrName>
                                        </p:attrNameLst>
                                      </p:cBhvr>
                                      <p:tavLst>
                                        <p:tav tm="0">
                                          <p:val>
                                            <p:strVal val="#ppt_x+0.4"/>
                                          </p:val>
                                        </p:tav>
                                        <p:tav tm="100000">
                                          <p:val>
                                            <p:strVal val="#ppt_x-0.05"/>
                                          </p:val>
                                        </p:tav>
                                      </p:tavLst>
                                    </p:anim>
                                    <p:anim calcmode="lin" valueType="num">
                                      <p:cBhvr>
                                        <p:cTn id="20" dur="400" decel="100000" fill="hold"/>
                                        <p:tgtEl>
                                          <p:spTgt spid="9"/>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246</a:t>
            </a:r>
            <a:endParaRPr lang="zh-TW" altLang="en-US" dirty="0"/>
          </a:p>
        </p:txBody>
      </p:sp>
      <p:sp>
        <p:nvSpPr>
          <p:cNvPr id="3" name="文字版面配置區 2"/>
          <p:cNvSpPr>
            <a:spLocks noGrp="1"/>
          </p:cNvSpPr>
          <p:nvPr>
            <p:ph type="body" sz="quarter" idx="10"/>
          </p:nvPr>
        </p:nvSpPr>
        <p:spPr/>
        <p:txBody>
          <a:bodyPr/>
          <a:lstStyle/>
          <a:p>
            <a:r>
              <a:rPr lang="zh-TW" altLang="en-US" dirty="0"/>
              <a:t>採用先虛後實法或先實後虛法，應注意：</a:t>
            </a:r>
          </a:p>
          <a:p>
            <a:r>
              <a:rPr lang="en-US" altLang="zh-TW" dirty="0" smtClean="0"/>
              <a:t>1.</a:t>
            </a:r>
            <a:r>
              <a:rPr lang="zh-TW" altLang="en-US" dirty="0" smtClean="0"/>
              <a:t>付現</a:t>
            </a:r>
            <a:r>
              <a:rPr lang="zh-TW" altLang="en-US" dirty="0"/>
              <a:t>時採用的會計項目，若以費用入帳者為先虛</a:t>
            </a:r>
            <a:r>
              <a:rPr lang="zh-TW" altLang="en-US" dirty="0" smtClean="0"/>
              <a:t>，</a:t>
            </a:r>
            <a:r>
              <a:rPr lang="en-US" altLang="zh-TW" dirty="0" smtClean="0"/>
              <a:t/>
            </a:r>
            <a:br>
              <a:rPr lang="en-US" altLang="zh-TW" dirty="0" smtClean="0"/>
            </a:br>
            <a:r>
              <a:rPr lang="zh-TW" altLang="en-US" dirty="0" smtClean="0"/>
              <a:t>以預付</a:t>
            </a:r>
            <a:r>
              <a:rPr lang="zh-TW" altLang="en-US" dirty="0"/>
              <a:t>費用入帳者為先實。</a:t>
            </a:r>
          </a:p>
          <a:p>
            <a:r>
              <a:rPr lang="en-US" altLang="zh-TW" dirty="0" smtClean="0"/>
              <a:t>2.</a:t>
            </a:r>
            <a:r>
              <a:rPr lang="zh-TW" altLang="en-US" dirty="0" smtClean="0"/>
              <a:t>先虛</a:t>
            </a:r>
            <a:r>
              <a:rPr lang="zh-TW" altLang="en-US" dirty="0"/>
              <a:t>者調整則為後實（調整未到期的部分），</a:t>
            </a:r>
          </a:p>
          <a:p>
            <a:r>
              <a:rPr lang="zh-TW" altLang="en-US" dirty="0"/>
              <a:t>　先實者調整則為後虛（調整已到期的部分）。</a:t>
            </a:r>
          </a:p>
        </p:txBody>
      </p:sp>
    </p:spTree>
    <p:extLst>
      <p:ext uri="{BB962C8B-B14F-4D97-AF65-F5344CB8AC3E}">
        <p14:creationId xmlns:p14="http://schemas.microsoft.com/office/powerpoint/2010/main" val="309371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2078087799"/>
              </p:ext>
            </p:extLst>
          </p:nvPr>
        </p:nvGraphicFramePr>
        <p:xfrm>
          <a:off x="107950" y="2636838"/>
          <a:ext cx="8891588" cy="3419697"/>
        </p:xfrm>
        <a:graphic>
          <a:graphicData uri="http://schemas.openxmlformats.org/drawingml/2006/table">
            <a:tbl>
              <a:tblPr/>
              <a:tblGrid>
                <a:gridCol w="863650">
                  <a:extLst>
                    <a:ext uri="{9D8B030D-6E8A-4147-A177-3AD203B41FA5}">
                      <a16:colId xmlns="" xmlns:a16="http://schemas.microsoft.com/office/drawing/2014/main" val="822318413"/>
                    </a:ext>
                  </a:extLst>
                </a:gridCol>
                <a:gridCol w="2664296">
                  <a:extLst>
                    <a:ext uri="{9D8B030D-6E8A-4147-A177-3AD203B41FA5}">
                      <a16:colId xmlns="" xmlns:a16="http://schemas.microsoft.com/office/drawing/2014/main" val="886029624"/>
                    </a:ext>
                  </a:extLst>
                </a:gridCol>
                <a:gridCol w="2663767">
                  <a:extLst>
                    <a:ext uri="{9D8B030D-6E8A-4147-A177-3AD203B41FA5}">
                      <a16:colId xmlns="" xmlns:a16="http://schemas.microsoft.com/office/drawing/2014/main" val="20001"/>
                    </a:ext>
                  </a:extLst>
                </a:gridCol>
                <a:gridCol w="2699875">
                  <a:extLst>
                    <a:ext uri="{9D8B030D-6E8A-4147-A177-3AD203B41FA5}">
                      <a16:colId xmlns="" xmlns:a16="http://schemas.microsoft.com/office/drawing/2014/main" val="1473700907"/>
                    </a:ext>
                  </a:extLst>
                </a:gridCol>
              </a:tblGrid>
              <a:tr h="432022">
                <a:tc rowSpan="2">
                  <a:txBody>
                    <a:bodyPr/>
                    <a:lstStyle/>
                    <a:p>
                      <a:pPr algn="ctr">
                        <a:spcAft>
                          <a:spcPts val="0"/>
                        </a:spcAft>
                      </a:pPr>
                      <a:endParaRPr lang="zh-TW" sz="24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rowSpan="2">
                  <a:txBody>
                    <a:bodyPr/>
                    <a:lstStyle/>
                    <a:p>
                      <a:pPr algn="ctr"/>
                      <a:r>
                        <a:rPr lang="zh-TW" altLang="en-US" sz="2100" b="1" dirty="0" smtClean="0">
                          <a:latin typeface="微軟正黑體" panose="020B0604030504040204" pitchFamily="34" charset="-120"/>
                          <a:ea typeface="微軟正黑體" panose="020B0604030504040204" pitchFamily="34" charset="-120"/>
                        </a:rPr>
                        <a:t>現金收付基礎</a:t>
                      </a:r>
                      <a:endParaRPr lang="zh-TW" altLang="en-US" sz="2100" b="1" dirty="0">
                        <a:latin typeface="微軟正黑體" panose="020B0604030504040204" pitchFamily="34" charset="-120"/>
                        <a:ea typeface="微軟正黑體" panose="020B0604030504040204" pitchFamily="34" charset="-120"/>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gridSpan="2">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權責發生基礎</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hMerge="1">
                  <a:txBody>
                    <a:bodyPr/>
                    <a:lstStyle/>
                    <a:p>
                      <a:pPr algn="ctr">
                        <a:spcAft>
                          <a:spcPts val="0"/>
                        </a:spcAft>
                      </a:pP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432022">
                <a:tc vMerge="1">
                  <a:txBody>
                    <a:bodyPr/>
                    <a:lstStyle/>
                    <a:p>
                      <a:pPr algn="ctr">
                        <a:spcAft>
                          <a:spcPts val="0"/>
                        </a:spcAft>
                      </a:pPr>
                      <a:endParaRPr lang="zh-TW" sz="24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vMerge="1">
                  <a:txBody>
                    <a:bodyPr/>
                    <a:lstStyle/>
                    <a:p>
                      <a:pPr algn="ctr"/>
                      <a:endParaRPr lang="zh-TW" altLang="en-US" sz="2100" b="1" dirty="0">
                        <a:latin typeface="微軟正黑體" panose="020B0604030504040204" pitchFamily="34" charset="-120"/>
                        <a:ea typeface="微軟正黑體" panose="020B0604030504040204" pitchFamily="34" charset="-120"/>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先實後虛法</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100" b="1" kern="100" dirty="0" smtClean="0">
                          <a:latin typeface="微軟正黑體" pitchFamily="34" charset="-120"/>
                          <a:ea typeface="微軟正黑體" pitchFamily="34" charset="-120"/>
                          <a:cs typeface="Courier New"/>
                        </a:rPr>
                        <a:t>先虛後實法</a:t>
                      </a:r>
                      <a:endParaRPr lang="zh-TW" sz="21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r>
              <a:tr h="1259829">
                <a:tc>
                  <a:txBody>
                    <a:bodyPr/>
                    <a:lstStyle/>
                    <a:p>
                      <a:pPr algn="ctr">
                        <a:spcAft>
                          <a:spcPts val="0"/>
                        </a:spcAft>
                      </a:pPr>
                      <a:r>
                        <a:rPr lang="en-US" altLang="zh-TW" sz="2000" b="1" kern="100" dirty="0" smtClean="0">
                          <a:latin typeface="微軟正黑體" pitchFamily="34" charset="-120"/>
                          <a:ea typeface="微軟正黑體" pitchFamily="34" charset="-120"/>
                          <a:cs typeface="Courier New"/>
                        </a:rPr>
                        <a:t>12/1</a:t>
                      </a:r>
                      <a:endParaRPr lang="zh-TW" sz="2000" b="1"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just">
                        <a:spcAft>
                          <a:spcPts val="0"/>
                        </a:spcAft>
                      </a:pPr>
                      <a:endParaRPr lang="zh-TW" sz="20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295824">
                <a:tc>
                  <a:txBody>
                    <a:bodyPr/>
                    <a:lstStyle/>
                    <a:p>
                      <a:pPr algn="l">
                        <a:spcAft>
                          <a:spcPts val="0"/>
                        </a:spcAft>
                      </a:pPr>
                      <a:r>
                        <a:rPr lang="en-US" altLang="zh-TW" sz="2000" b="1" kern="100" spc="-100" baseline="0" dirty="0" smtClean="0">
                          <a:latin typeface="微軟正黑體" pitchFamily="34" charset="-120"/>
                          <a:ea typeface="微軟正黑體" pitchFamily="34" charset="-120"/>
                          <a:cs typeface="Courier New"/>
                        </a:rPr>
                        <a:t>12/31</a:t>
                      </a:r>
                      <a:endParaRPr lang="zh-TW" sz="2000" b="1" kern="100" spc="-100" baseline="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l">
                        <a:spcAft>
                          <a:spcPts val="0"/>
                        </a:spcAft>
                      </a:pPr>
                      <a:endParaRPr lang="zh-TW" sz="2000" kern="100" dirty="0">
                        <a:latin typeface="微軟正黑體" pitchFamily="34" charset="-120"/>
                        <a:ea typeface="微軟正黑體" pitchFamily="34" charset="-120"/>
                        <a:cs typeface="Courier New"/>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000" kern="100" dirty="0">
                        <a:solidFill>
                          <a:schemeClr val="tx1"/>
                        </a:solidFill>
                        <a:latin typeface="微軟正黑體" pitchFamily="34" charset="-120"/>
                        <a:ea typeface="微軟正黑體" pitchFamily="34" charset="-120"/>
                        <a:cs typeface="細明體"/>
                      </a:endParaRPr>
                    </a:p>
                  </a:txBody>
                  <a:tcPr marL="68192" marR="68192"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2" name="文字版面配置區 1"/>
          <p:cNvSpPr>
            <a:spLocks noGrp="1"/>
          </p:cNvSpPr>
          <p:nvPr>
            <p:ph type="body" sz="quarter" idx="10"/>
          </p:nvPr>
        </p:nvSpPr>
        <p:spPr/>
        <p:txBody>
          <a:bodyPr/>
          <a:lstStyle/>
          <a:p>
            <a:pPr marL="0">
              <a:lnSpc>
                <a:spcPts val="3800"/>
              </a:lnSpc>
            </a:pPr>
            <a:r>
              <a:rPr lang="zh-TW" altLang="en-US" b="1" dirty="0"/>
              <a:t>詩涵商店若於</a:t>
            </a:r>
            <a:r>
              <a:rPr lang="en-US" altLang="zh-TW" b="1" dirty="0"/>
              <a:t>12/1</a:t>
            </a:r>
            <a:r>
              <a:rPr lang="zh-TW" altLang="en-US" b="1" dirty="0"/>
              <a:t>支付三個月租金</a:t>
            </a:r>
            <a:r>
              <a:rPr lang="en-US" altLang="zh-TW" b="1" dirty="0"/>
              <a:t>$120,000</a:t>
            </a:r>
            <a:r>
              <a:rPr lang="zh-TW" altLang="en-US" b="1" dirty="0"/>
              <a:t>，請依前述二種會計基礎作成分錄。</a:t>
            </a:r>
          </a:p>
        </p:txBody>
      </p:sp>
      <p:sp>
        <p:nvSpPr>
          <p:cNvPr id="3" name="內容版面配置區 2"/>
          <p:cNvSpPr>
            <a:spLocks noGrp="1"/>
          </p:cNvSpPr>
          <p:nvPr>
            <p:ph sz="quarter" idx="11"/>
          </p:nvPr>
        </p:nvSpPr>
        <p:spPr/>
        <p:txBody>
          <a:bodyPr/>
          <a:lstStyle/>
          <a:p>
            <a:r>
              <a:rPr lang="en-US" altLang="zh-TW" dirty="0" smtClean="0"/>
              <a:t>247</a:t>
            </a:r>
            <a:endParaRPr lang="zh-TW" altLang="en-US" dirty="0"/>
          </a:p>
        </p:txBody>
      </p:sp>
      <p:sp>
        <p:nvSpPr>
          <p:cNvPr id="5" name="矩形 33"/>
          <p:cNvSpPr>
            <a:spLocks noChangeArrowheads="1"/>
          </p:cNvSpPr>
          <p:nvPr/>
        </p:nvSpPr>
        <p:spPr bwMode="auto">
          <a:xfrm>
            <a:off x="909141" y="3802285"/>
            <a:ext cx="2798763"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租金支出   </a:t>
            </a:r>
            <a:r>
              <a:rPr lang="en-US" altLang="zh-TW" sz="2000" b="1">
                <a:solidFill>
                  <a:srgbClr val="FF0000"/>
                </a:solidFill>
                <a:latin typeface="微軟正黑體" pitchFamily="34" charset="-120"/>
                <a:ea typeface="微軟正黑體" pitchFamily="34" charset="-120"/>
              </a:rPr>
              <a:t>120,000</a:t>
            </a:r>
          </a:p>
          <a:p>
            <a:pPr eaLnBrk="1" hangingPunct="1"/>
            <a:r>
              <a:rPr lang="zh-TW" altLang="en-US" sz="2000" b="1">
                <a:solidFill>
                  <a:srgbClr val="FF0000"/>
                </a:solidFill>
                <a:latin typeface="微軟正黑體" pitchFamily="34" charset="-120"/>
                <a:ea typeface="微軟正黑體" pitchFamily="34" charset="-120"/>
              </a:rPr>
              <a:t>   　 現    金     </a:t>
            </a:r>
            <a:r>
              <a:rPr lang="en-US" altLang="zh-TW" sz="2000" b="1">
                <a:solidFill>
                  <a:srgbClr val="FF0000"/>
                </a:solidFill>
                <a:latin typeface="微軟正黑體" pitchFamily="34" charset="-120"/>
                <a:ea typeface="微軟正黑體" pitchFamily="34" charset="-120"/>
              </a:rPr>
              <a:t>120,000</a:t>
            </a:r>
            <a:endParaRPr lang="zh-TW" altLang="en-US" sz="2000" b="1">
              <a:solidFill>
                <a:srgbClr val="FF0000"/>
              </a:solidFill>
              <a:latin typeface="微軟正黑體" pitchFamily="34" charset="-120"/>
              <a:ea typeface="微軟正黑體" pitchFamily="34" charset="-120"/>
            </a:endParaRPr>
          </a:p>
        </p:txBody>
      </p:sp>
      <p:sp>
        <p:nvSpPr>
          <p:cNvPr id="6" name="矩形 33"/>
          <p:cNvSpPr>
            <a:spLocks noChangeArrowheads="1"/>
          </p:cNvSpPr>
          <p:nvPr/>
        </p:nvSpPr>
        <p:spPr bwMode="auto">
          <a:xfrm>
            <a:off x="3563938" y="3802285"/>
            <a:ext cx="2808287"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預付租金   </a:t>
            </a:r>
            <a:r>
              <a:rPr lang="en-US" altLang="zh-TW" sz="2000" b="1">
                <a:solidFill>
                  <a:srgbClr val="FF0000"/>
                </a:solidFill>
                <a:latin typeface="微軟正黑體" pitchFamily="34" charset="-120"/>
                <a:ea typeface="微軟正黑體" pitchFamily="34" charset="-120"/>
              </a:rPr>
              <a:t>120,000</a:t>
            </a:r>
          </a:p>
          <a:p>
            <a:pPr eaLnBrk="1" hangingPunct="1"/>
            <a:r>
              <a:rPr lang="zh-TW" altLang="en-US" sz="2000" b="1">
                <a:solidFill>
                  <a:srgbClr val="FF0000"/>
                </a:solidFill>
                <a:latin typeface="微軟正黑體" pitchFamily="34" charset="-120"/>
                <a:ea typeface="微軟正黑體" pitchFamily="34" charset="-120"/>
              </a:rPr>
              <a:t>        現    金      </a:t>
            </a:r>
            <a:r>
              <a:rPr lang="en-US" altLang="zh-TW" sz="2000" b="1">
                <a:solidFill>
                  <a:srgbClr val="FF0000"/>
                </a:solidFill>
                <a:latin typeface="微軟正黑體" pitchFamily="34" charset="-120"/>
                <a:ea typeface="微軟正黑體" pitchFamily="34" charset="-120"/>
              </a:rPr>
              <a:t>120,000</a:t>
            </a:r>
            <a:endParaRPr lang="zh-TW" altLang="en-US" sz="2000" b="1">
              <a:solidFill>
                <a:srgbClr val="FF0000"/>
              </a:solidFill>
              <a:latin typeface="微軟正黑體" pitchFamily="34" charset="-120"/>
              <a:ea typeface="微軟正黑體" pitchFamily="34" charset="-120"/>
            </a:endParaRPr>
          </a:p>
        </p:txBody>
      </p:sp>
      <p:sp>
        <p:nvSpPr>
          <p:cNvPr id="7" name="矩形 33"/>
          <p:cNvSpPr>
            <a:spLocks noChangeArrowheads="1"/>
          </p:cNvSpPr>
          <p:nvPr/>
        </p:nvSpPr>
        <p:spPr bwMode="auto">
          <a:xfrm>
            <a:off x="6270625" y="3802285"/>
            <a:ext cx="2816225"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租金支出    </a:t>
            </a:r>
            <a:r>
              <a:rPr lang="en-US" altLang="zh-TW" sz="2000" b="1">
                <a:solidFill>
                  <a:srgbClr val="FF0000"/>
                </a:solidFill>
                <a:latin typeface="微軟正黑體" pitchFamily="34" charset="-120"/>
                <a:ea typeface="微軟正黑體" pitchFamily="34" charset="-120"/>
              </a:rPr>
              <a:t>120,000</a:t>
            </a:r>
          </a:p>
          <a:p>
            <a:pPr eaLnBrk="1" hangingPunct="1"/>
            <a:r>
              <a:rPr lang="zh-TW" altLang="en-US" sz="2000" b="1">
                <a:solidFill>
                  <a:srgbClr val="FF0000"/>
                </a:solidFill>
                <a:latin typeface="微軟正黑體" pitchFamily="34" charset="-120"/>
                <a:ea typeface="微軟正黑體" pitchFamily="34" charset="-120"/>
              </a:rPr>
              <a:t>        現    金      </a:t>
            </a:r>
            <a:r>
              <a:rPr lang="en-US" altLang="zh-TW" sz="2000" b="1">
                <a:solidFill>
                  <a:srgbClr val="FF0000"/>
                </a:solidFill>
                <a:latin typeface="微軟正黑體" pitchFamily="34" charset="-120"/>
                <a:ea typeface="微軟正黑體" pitchFamily="34" charset="-120"/>
              </a:rPr>
              <a:t>120,000</a:t>
            </a:r>
            <a:endParaRPr lang="zh-TW" altLang="en-US" sz="2000" b="1">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6227763" y="4953223"/>
            <a:ext cx="2916237"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預付租金    </a:t>
            </a:r>
            <a:r>
              <a:rPr lang="en-US" altLang="zh-TW" sz="2000" b="1">
                <a:solidFill>
                  <a:srgbClr val="FF0000"/>
                </a:solidFill>
                <a:latin typeface="微軟正黑體" pitchFamily="34" charset="-120"/>
                <a:ea typeface="微軟正黑體" pitchFamily="34" charset="-120"/>
              </a:rPr>
              <a:t>80,000</a:t>
            </a:r>
          </a:p>
          <a:p>
            <a:pPr eaLnBrk="1" hangingPunct="1"/>
            <a:r>
              <a:rPr lang="zh-TW" altLang="en-US" sz="2000" b="1">
                <a:solidFill>
                  <a:srgbClr val="FF0000"/>
                </a:solidFill>
                <a:latin typeface="微軟正黑體" pitchFamily="34" charset="-120"/>
                <a:ea typeface="微軟正黑體" pitchFamily="34" charset="-120"/>
              </a:rPr>
              <a:t>        租金支出     </a:t>
            </a:r>
            <a:r>
              <a:rPr lang="en-US" altLang="zh-TW" sz="2000" b="1">
                <a:solidFill>
                  <a:srgbClr val="FF0000"/>
                </a:solidFill>
                <a:latin typeface="微軟正黑體" pitchFamily="34" charset="-120"/>
                <a:ea typeface="微軟正黑體" pitchFamily="34" charset="-120"/>
              </a:rPr>
              <a:t>80,000</a:t>
            </a:r>
            <a:endParaRPr lang="zh-TW" altLang="en-US" sz="2000" b="1">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3540125" y="4953223"/>
            <a:ext cx="2832100"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租金支出    </a:t>
            </a:r>
            <a:r>
              <a:rPr lang="en-US" altLang="zh-TW" sz="2000" b="1">
                <a:solidFill>
                  <a:srgbClr val="FF0000"/>
                </a:solidFill>
                <a:latin typeface="微軟正黑體" pitchFamily="34" charset="-120"/>
                <a:ea typeface="微軟正黑體" pitchFamily="34" charset="-120"/>
              </a:rPr>
              <a:t>40,000</a:t>
            </a:r>
          </a:p>
          <a:p>
            <a:pPr eaLnBrk="1" hangingPunct="1"/>
            <a:r>
              <a:rPr lang="zh-TW" altLang="en-US" sz="2000" b="1">
                <a:solidFill>
                  <a:srgbClr val="FF0000"/>
                </a:solidFill>
                <a:latin typeface="微軟正黑體" pitchFamily="34" charset="-120"/>
                <a:ea typeface="微軟正黑體" pitchFamily="34" charset="-120"/>
              </a:rPr>
              <a:t>       預付租金     </a:t>
            </a:r>
            <a:r>
              <a:rPr lang="en-US" altLang="zh-TW" sz="2000" b="1">
                <a:solidFill>
                  <a:srgbClr val="FF0000"/>
                </a:solidFill>
                <a:latin typeface="微軟正黑體" pitchFamily="34" charset="-120"/>
                <a:ea typeface="微軟正黑體" pitchFamily="34" charset="-120"/>
              </a:rPr>
              <a:t>40,000</a:t>
            </a:r>
            <a:endParaRPr lang="zh-TW" altLang="en-US" sz="2000" b="1">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1048841" y="5129435"/>
            <a:ext cx="2376488" cy="400050"/>
          </a:xfrm>
          <a:prstGeom prst="rect">
            <a:avLst/>
          </a:prstGeom>
          <a:noFill/>
          <a:ln w="9525">
            <a:noFill/>
            <a:miter lim="800000"/>
            <a:headEnd/>
            <a:tailEnd/>
          </a:ln>
        </p:spPr>
        <p:txBody>
          <a:bodyPr>
            <a:spAutoFit/>
          </a:bodyPr>
          <a:lstStyle/>
          <a:p>
            <a:pPr algn="ctr" eaLnBrk="1" hangingPunct="1"/>
            <a:r>
              <a:rPr lang="zh-TW" altLang="en-US" sz="2000" b="1">
                <a:solidFill>
                  <a:srgbClr val="FF0000"/>
                </a:solidFill>
                <a:latin typeface="微軟正黑體" pitchFamily="34" charset="-120"/>
                <a:ea typeface="微軟正黑體" pitchFamily="34" charset="-120"/>
              </a:rPr>
              <a:t>不作調整</a:t>
            </a:r>
          </a:p>
        </p:txBody>
      </p:sp>
    </p:spTree>
    <p:extLst>
      <p:ext uri="{BB962C8B-B14F-4D97-AF65-F5344CB8AC3E}">
        <p14:creationId xmlns:p14="http://schemas.microsoft.com/office/powerpoint/2010/main" val="312214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400" decel="100000"/>
                                        <p:tgtEl>
                                          <p:spTgt spid="10"/>
                                        </p:tgtEl>
                                      </p:cBhvr>
                                    </p:animEffect>
                                    <p:anim calcmode="lin" valueType="num">
                                      <p:cBhvr>
                                        <p:cTn id="38" dur="400" decel="100000" fill="hold"/>
                                        <p:tgtEl>
                                          <p:spTgt spid="10"/>
                                        </p:tgtEl>
                                        <p:attrNameLst>
                                          <p:attrName>style.rotation</p:attrName>
                                        </p:attrNameLst>
                                      </p:cBhvr>
                                      <p:tavLst>
                                        <p:tav tm="0">
                                          <p:val>
                                            <p:fltVal val="-90"/>
                                          </p:val>
                                        </p:tav>
                                        <p:tav tm="100000">
                                          <p:val>
                                            <p:fltVal val="0"/>
                                          </p:val>
                                        </p:tav>
                                      </p:tavLst>
                                    </p:anim>
                                    <p:anim calcmode="lin" valueType="num">
                                      <p:cBhvr>
                                        <p:cTn id="39" dur="400" decel="100000" fill="hold"/>
                                        <p:tgtEl>
                                          <p:spTgt spid="10"/>
                                        </p:tgtEl>
                                        <p:attrNameLst>
                                          <p:attrName>ppt_x</p:attrName>
                                        </p:attrNameLst>
                                      </p:cBhvr>
                                      <p:tavLst>
                                        <p:tav tm="0">
                                          <p:val>
                                            <p:strVal val="#ppt_x+0.4"/>
                                          </p:val>
                                        </p:tav>
                                        <p:tav tm="100000">
                                          <p:val>
                                            <p:strVal val="#ppt_x-0.05"/>
                                          </p:val>
                                        </p:tav>
                                      </p:tavLst>
                                    </p:anim>
                                    <p:anim calcmode="lin" valueType="num">
                                      <p:cBhvr>
                                        <p:cTn id="40" dur="400" decel="100000" fill="hold"/>
                                        <p:tgtEl>
                                          <p:spTgt spid="10"/>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400" decel="100000"/>
                                        <p:tgtEl>
                                          <p:spTgt spid="9"/>
                                        </p:tgtEl>
                                      </p:cBhvr>
                                    </p:animEffect>
                                    <p:anim calcmode="lin" valueType="num">
                                      <p:cBhvr>
                                        <p:cTn id="48" dur="400" decel="100000" fill="hold"/>
                                        <p:tgtEl>
                                          <p:spTgt spid="9"/>
                                        </p:tgtEl>
                                        <p:attrNameLst>
                                          <p:attrName>style.rotation</p:attrName>
                                        </p:attrNameLst>
                                      </p:cBhvr>
                                      <p:tavLst>
                                        <p:tav tm="0">
                                          <p:val>
                                            <p:fltVal val="-90"/>
                                          </p:val>
                                        </p:tav>
                                        <p:tav tm="100000">
                                          <p:val>
                                            <p:fltVal val="0"/>
                                          </p:val>
                                        </p:tav>
                                      </p:tavLst>
                                    </p:anim>
                                    <p:anim calcmode="lin" valueType="num">
                                      <p:cBhvr>
                                        <p:cTn id="49" dur="400" decel="100000" fill="hold"/>
                                        <p:tgtEl>
                                          <p:spTgt spid="9"/>
                                        </p:tgtEl>
                                        <p:attrNameLst>
                                          <p:attrName>ppt_x</p:attrName>
                                        </p:attrNameLst>
                                      </p:cBhvr>
                                      <p:tavLst>
                                        <p:tav tm="0">
                                          <p:val>
                                            <p:strVal val="#ppt_x+0.4"/>
                                          </p:val>
                                        </p:tav>
                                        <p:tav tm="100000">
                                          <p:val>
                                            <p:strVal val="#ppt_x-0.05"/>
                                          </p:val>
                                        </p:tav>
                                      </p:tavLst>
                                    </p:anim>
                                    <p:anim calcmode="lin" valueType="num">
                                      <p:cBhvr>
                                        <p:cTn id="50" dur="400" decel="100000" fill="hold"/>
                                        <p:tgtEl>
                                          <p:spTgt spid="9"/>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400" decel="100000"/>
                                        <p:tgtEl>
                                          <p:spTgt spid="8"/>
                                        </p:tgtEl>
                                      </p:cBhvr>
                                    </p:animEffect>
                                    <p:anim calcmode="lin" valueType="num">
                                      <p:cBhvr>
                                        <p:cTn id="58" dur="400" decel="100000" fill="hold"/>
                                        <p:tgtEl>
                                          <p:spTgt spid="8"/>
                                        </p:tgtEl>
                                        <p:attrNameLst>
                                          <p:attrName>style.rotation</p:attrName>
                                        </p:attrNameLst>
                                      </p:cBhvr>
                                      <p:tavLst>
                                        <p:tav tm="0">
                                          <p:val>
                                            <p:fltVal val="-90"/>
                                          </p:val>
                                        </p:tav>
                                        <p:tav tm="100000">
                                          <p:val>
                                            <p:fltVal val="0"/>
                                          </p:val>
                                        </p:tav>
                                      </p:tavLst>
                                    </p:anim>
                                    <p:anim calcmode="lin" valueType="num">
                                      <p:cBhvr>
                                        <p:cTn id="59" dur="400" decel="100000" fill="hold"/>
                                        <p:tgtEl>
                                          <p:spTgt spid="8"/>
                                        </p:tgtEl>
                                        <p:attrNameLst>
                                          <p:attrName>ppt_x</p:attrName>
                                        </p:attrNameLst>
                                      </p:cBhvr>
                                      <p:tavLst>
                                        <p:tav tm="0">
                                          <p:val>
                                            <p:strVal val="#ppt_x+0.4"/>
                                          </p:val>
                                        </p:tav>
                                        <p:tav tm="100000">
                                          <p:val>
                                            <p:strVal val="#ppt_x-0.05"/>
                                          </p:val>
                                        </p:tav>
                                      </p:tavLst>
                                    </p:anim>
                                    <p:anim calcmode="lin" valueType="num">
                                      <p:cBhvr>
                                        <p:cTn id="60" dur="400" decel="100000" fill="hold"/>
                                        <p:tgtEl>
                                          <p:spTgt spid="8"/>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a:t>
            </a:r>
            <a:endParaRPr lang="zh-TW" altLang="en-US" dirty="0"/>
          </a:p>
        </p:txBody>
      </p:sp>
      <p:sp>
        <p:nvSpPr>
          <p:cNvPr id="3" name="文字版面配置區 2"/>
          <p:cNvSpPr>
            <a:spLocks noGrp="1"/>
          </p:cNvSpPr>
          <p:nvPr>
            <p:ph type="body" sz="quarter" idx="10"/>
          </p:nvPr>
        </p:nvSpPr>
        <p:spPr/>
        <p:txBody>
          <a:bodyPr/>
          <a:lstStyle/>
          <a:p>
            <a:r>
              <a:rPr lang="zh-TW" altLang="en-US" dirty="0"/>
              <a:t>兆雅商店期末調整前廣告費帳戶餘額</a:t>
            </a:r>
            <a:r>
              <a:rPr lang="en-US" altLang="zh-TW" dirty="0"/>
              <a:t>$20,000</a:t>
            </a:r>
            <a:r>
              <a:rPr lang="zh-TW" altLang="en-US" dirty="0"/>
              <a:t>，其中有</a:t>
            </a:r>
            <a:r>
              <a:rPr lang="en-US" altLang="zh-TW" dirty="0"/>
              <a:t>1/4</a:t>
            </a:r>
            <a:r>
              <a:rPr lang="zh-TW" altLang="en-US" dirty="0"/>
              <a:t>已過期，試作調整分錄。</a:t>
            </a:r>
          </a:p>
          <a:p>
            <a:r>
              <a:rPr lang="zh-TW" altLang="en-US" dirty="0" smtClean="0"/>
              <a:t>分析</a:t>
            </a:r>
            <a:r>
              <a:rPr lang="zh-TW" altLang="en-US" dirty="0"/>
              <a:t>：</a:t>
            </a:r>
          </a:p>
        </p:txBody>
      </p:sp>
      <p:sp>
        <p:nvSpPr>
          <p:cNvPr id="4" name="內容版面配置區 3"/>
          <p:cNvSpPr>
            <a:spLocks noGrp="1"/>
          </p:cNvSpPr>
          <p:nvPr>
            <p:ph sz="quarter" idx="11"/>
          </p:nvPr>
        </p:nvSpPr>
        <p:spPr/>
        <p:txBody>
          <a:bodyPr/>
          <a:lstStyle/>
          <a:p>
            <a:r>
              <a:rPr lang="en-US" altLang="zh-TW" dirty="0" smtClean="0"/>
              <a:t>247</a:t>
            </a:r>
            <a:endParaRPr lang="zh-TW" altLang="en-US" dirty="0"/>
          </a:p>
        </p:txBody>
      </p:sp>
      <p:grpSp>
        <p:nvGrpSpPr>
          <p:cNvPr id="6" name="群組 5"/>
          <p:cNvGrpSpPr/>
          <p:nvPr/>
        </p:nvGrpSpPr>
        <p:grpSpPr>
          <a:xfrm>
            <a:off x="815009" y="2438760"/>
            <a:ext cx="7704856" cy="1937389"/>
            <a:chOff x="971600" y="1448059"/>
            <a:chExt cx="7704856" cy="1937389"/>
          </a:xfrm>
        </p:grpSpPr>
        <p:grpSp>
          <p:nvGrpSpPr>
            <p:cNvPr id="7" name="群組 6"/>
            <p:cNvGrpSpPr/>
            <p:nvPr/>
          </p:nvGrpSpPr>
          <p:grpSpPr>
            <a:xfrm>
              <a:off x="971600" y="1916832"/>
              <a:ext cx="7704856" cy="576064"/>
              <a:chOff x="971600" y="4685748"/>
              <a:chExt cx="7704856" cy="576064"/>
            </a:xfrm>
          </p:grpSpPr>
          <p:sp>
            <p:nvSpPr>
              <p:cNvPr id="13" name="矩形 12"/>
              <p:cNvSpPr/>
              <p:nvPr/>
            </p:nvSpPr>
            <p:spPr>
              <a:xfrm>
                <a:off x="971600" y="4685748"/>
                <a:ext cx="3284598" cy="576064"/>
              </a:xfrm>
              <a:prstGeom prst="rect">
                <a:avLst/>
              </a:prstGeom>
              <a:solidFill>
                <a:srgbClr val="B9FFDC"/>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已過期</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sp>
            <p:nvSpPr>
              <p:cNvPr id="14" name="矩形 13"/>
              <p:cNvSpPr/>
              <p:nvPr/>
            </p:nvSpPr>
            <p:spPr>
              <a:xfrm>
                <a:off x="4256198" y="4685748"/>
                <a:ext cx="4420258" cy="576064"/>
              </a:xfrm>
              <a:prstGeom prst="rect">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solidFill>
                      <a:schemeClr val="tx1"/>
                    </a:solidFill>
                    <a:latin typeface="微軟正黑體" panose="020B0604030504040204" pitchFamily="34" charset="-120"/>
                    <a:ea typeface="微軟正黑體" panose="020B0604030504040204" pitchFamily="34" charset="-120"/>
                  </a:rPr>
                  <a:t>未過期</a:t>
                </a:r>
                <a:endParaRPr lang="zh-TW" altLang="en-US" sz="2800" b="1" dirty="0">
                  <a:solidFill>
                    <a:schemeClr val="tx1"/>
                  </a:solidFill>
                  <a:latin typeface="微軟正黑體" panose="020B0604030504040204" pitchFamily="34" charset="-120"/>
                  <a:ea typeface="微軟正黑體" panose="020B0604030504040204" pitchFamily="34" charset="-120"/>
                </a:endParaRPr>
              </a:p>
            </p:txBody>
          </p:sp>
        </p:grpSp>
        <p:sp>
          <p:nvSpPr>
            <p:cNvPr id="9" name="文字方塊 8"/>
            <p:cNvSpPr txBox="1"/>
            <p:nvPr/>
          </p:nvSpPr>
          <p:spPr>
            <a:xfrm>
              <a:off x="3687491" y="1448059"/>
              <a:ext cx="1196161" cy="523220"/>
            </a:xfrm>
            <a:prstGeom prst="rect">
              <a:avLst/>
            </a:prstGeom>
            <a:noFill/>
          </p:spPr>
          <p:txBody>
            <a:bodyPr wrap="none" rtlCol="0">
              <a:spAutoFit/>
            </a:bodyPr>
            <a:lstStyle/>
            <a:p>
              <a:r>
                <a:rPr lang="en-US" altLang="zh-TW" sz="2800" b="1" dirty="0" smtClean="0">
                  <a:latin typeface="微軟正黑體" panose="020B0604030504040204" pitchFamily="34" charset="-120"/>
                  <a:ea typeface="微軟正黑體" panose="020B0604030504040204" pitchFamily="34" charset="-120"/>
                </a:rPr>
                <a:t>12/31</a:t>
              </a:r>
              <a:endParaRPr lang="zh-TW" altLang="en-US" sz="2800" b="1"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555029" y="2492896"/>
              <a:ext cx="2085828" cy="892552"/>
            </a:xfrm>
            <a:prstGeom prst="rect">
              <a:avLst/>
            </a:prstGeom>
            <a:noFill/>
          </p:spPr>
          <p:txBody>
            <a:bodyPr wrap="none" rtlCol="0">
              <a:spAutoFit/>
            </a:bodyPr>
            <a:lstStyle/>
            <a:p>
              <a:pPr algn="ctr"/>
              <a:r>
                <a:rPr lang="en-US" altLang="zh-TW" sz="2600" b="1" dirty="0" smtClean="0">
                  <a:solidFill>
                    <a:srgbClr val="339933"/>
                  </a:solidFill>
                  <a:latin typeface="微軟正黑體" panose="020B0604030504040204" pitchFamily="34" charset="-120"/>
                  <a:ea typeface="微軟正黑體" panose="020B0604030504040204" pitchFamily="34" charset="-120"/>
                </a:rPr>
                <a:t>$5,000</a:t>
              </a:r>
            </a:p>
            <a:p>
              <a:pPr algn="ctr"/>
              <a:r>
                <a:rPr lang="zh-TW" altLang="en-US" sz="2600" b="1" dirty="0" smtClean="0">
                  <a:solidFill>
                    <a:srgbClr val="339933"/>
                  </a:solidFill>
                  <a:latin typeface="微軟正黑體" panose="020B0604030504040204" pitchFamily="34" charset="-120"/>
                  <a:ea typeface="微軟正黑體" panose="020B0604030504040204" pitchFamily="34" charset="-120"/>
                </a:rPr>
                <a:t>廣告費</a:t>
              </a:r>
              <a:r>
                <a:rPr lang="en-US" altLang="zh-TW" sz="2600" b="1" dirty="0" smtClean="0">
                  <a:solidFill>
                    <a:srgbClr val="339933"/>
                  </a:solidFill>
                  <a:latin typeface="微軟正黑體" panose="020B0604030504040204" pitchFamily="34" charset="-120"/>
                  <a:ea typeface="微軟正黑體" panose="020B0604030504040204" pitchFamily="34" charset="-120"/>
                </a:rPr>
                <a:t>(</a:t>
              </a:r>
              <a:r>
                <a:rPr lang="zh-TW" altLang="en-US" sz="2600" b="1" dirty="0" smtClean="0">
                  <a:solidFill>
                    <a:srgbClr val="339933"/>
                  </a:solidFill>
                  <a:latin typeface="微軟正黑體" panose="020B0604030504040204" pitchFamily="34" charset="-120"/>
                  <a:ea typeface="微軟正黑體" panose="020B0604030504040204" pitchFamily="34" charset="-120"/>
                </a:rPr>
                <a:t>費損</a:t>
              </a:r>
              <a:r>
                <a:rPr lang="en-US" altLang="zh-TW" sz="2600" b="1" dirty="0" smtClean="0">
                  <a:solidFill>
                    <a:srgbClr val="339933"/>
                  </a:solidFill>
                  <a:latin typeface="微軟正黑體" panose="020B0604030504040204" pitchFamily="34" charset="-120"/>
                  <a:ea typeface="微軟正黑體" panose="020B0604030504040204" pitchFamily="34" charset="-120"/>
                </a:rPr>
                <a:t>)</a:t>
              </a:r>
              <a:endParaRPr lang="zh-TW" altLang="en-US" sz="2600" b="1" dirty="0">
                <a:solidFill>
                  <a:srgbClr val="339933"/>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5000249" y="2492896"/>
              <a:ext cx="2752678" cy="892552"/>
            </a:xfrm>
            <a:prstGeom prst="rect">
              <a:avLst/>
            </a:prstGeom>
            <a:noFill/>
          </p:spPr>
          <p:txBody>
            <a:bodyPr wrap="none" rtlCol="0">
              <a:spAutoFit/>
            </a:bodyPr>
            <a:lstStyle/>
            <a:p>
              <a:pPr algn="ct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$15,000</a:t>
              </a:r>
            </a:p>
            <a:p>
              <a:pPr algn="ct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預付廣告費</a:t>
              </a: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a:t>
              </a:r>
              <a:r>
                <a:rPr lang="zh-TW" altLang="en-US" sz="2600" b="1" dirty="0" smtClean="0">
                  <a:solidFill>
                    <a:schemeClr val="accent6">
                      <a:lumMod val="75000"/>
                    </a:schemeClr>
                  </a:solidFill>
                  <a:latin typeface="微軟正黑體" panose="020B0604030504040204" pitchFamily="34" charset="-120"/>
                  <a:ea typeface="微軟正黑體" panose="020B0604030504040204" pitchFamily="34" charset="-120"/>
                </a:rPr>
                <a:t>資產</a:t>
              </a:r>
              <a:r>
                <a:rPr lang="en-US" altLang="zh-TW" sz="2600" b="1" dirty="0" smtClean="0">
                  <a:solidFill>
                    <a:schemeClr val="accent6">
                      <a:lumMod val="75000"/>
                    </a:schemeClr>
                  </a:solidFill>
                  <a:latin typeface="微軟正黑體" panose="020B0604030504040204" pitchFamily="34" charset="-120"/>
                  <a:ea typeface="微軟正黑體" panose="020B0604030504040204" pitchFamily="34" charset="-120"/>
                </a:rPr>
                <a:t>)</a:t>
              </a:r>
              <a:endParaRPr lang="zh-TW" altLang="en-US" sz="2600" b="1" dirty="0">
                <a:solidFill>
                  <a:schemeClr val="accent6">
                    <a:lumMod val="75000"/>
                  </a:schemeClr>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481683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a:t>
            </a:r>
            <a:endParaRPr lang="zh-TW" altLang="en-US" dirty="0"/>
          </a:p>
        </p:txBody>
      </p:sp>
      <p:sp>
        <p:nvSpPr>
          <p:cNvPr id="3" name="文字版面配置區 2"/>
          <p:cNvSpPr>
            <a:spLocks noGrp="1"/>
          </p:cNvSpPr>
          <p:nvPr>
            <p:ph type="body" sz="quarter" idx="10"/>
          </p:nvPr>
        </p:nvSpPr>
        <p:spPr/>
        <p:txBody>
          <a:bodyPr/>
          <a:lstStyle/>
          <a:p>
            <a:r>
              <a:rPr lang="zh-TW" altLang="en-US" dirty="0"/>
              <a:t>兆雅商店期末調整前廣告費帳戶餘額</a:t>
            </a:r>
            <a:r>
              <a:rPr lang="en-US" altLang="zh-TW" dirty="0"/>
              <a:t>$20,000</a:t>
            </a:r>
            <a:r>
              <a:rPr lang="zh-TW" altLang="en-US" dirty="0"/>
              <a:t>，其中有</a:t>
            </a:r>
            <a:r>
              <a:rPr lang="en-US" altLang="zh-TW" dirty="0"/>
              <a:t>1/4</a:t>
            </a:r>
            <a:r>
              <a:rPr lang="zh-TW" altLang="en-US" dirty="0"/>
              <a:t>已過期，試作調整分錄</a:t>
            </a:r>
            <a:r>
              <a:rPr lang="zh-TW" altLang="en-US" dirty="0" smtClean="0"/>
              <a:t>。</a:t>
            </a:r>
            <a:endParaRPr lang="zh-TW" altLang="en-US" dirty="0"/>
          </a:p>
        </p:txBody>
      </p:sp>
      <p:sp>
        <p:nvSpPr>
          <p:cNvPr id="4" name="內容版面配置區 3"/>
          <p:cNvSpPr>
            <a:spLocks noGrp="1"/>
          </p:cNvSpPr>
          <p:nvPr>
            <p:ph sz="quarter" idx="11"/>
          </p:nvPr>
        </p:nvSpPr>
        <p:spPr/>
        <p:txBody>
          <a:bodyPr/>
          <a:lstStyle/>
          <a:p>
            <a:r>
              <a:rPr lang="en-US" altLang="zh-TW" dirty="0" smtClean="0"/>
              <a:t>247</a:t>
            </a:r>
            <a:endParaRPr lang="zh-TW" altLang="en-US" dirty="0"/>
          </a:p>
        </p:txBody>
      </p:sp>
      <p:graphicFrame>
        <p:nvGraphicFramePr>
          <p:cNvPr id="30" name="表格 29"/>
          <p:cNvGraphicFramePr>
            <a:graphicFrameLocks noGrp="1"/>
          </p:cNvGraphicFramePr>
          <p:nvPr>
            <p:extLst>
              <p:ext uri="{D42A27DB-BD31-4B8C-83A1-F6EECF244321}">
                <p14:modId xmlns:p14="http://schemas.microsoft.com/office/powerpoint/2010/main" val="3125666066"/>
              </p:ext>
            </p:extLst>
          </p:nvPr>
        </p:nvGraphicFramePr>
        <p:xfrm>
          <a:off x="251520" y="1916832"/>
          <a:ext cx="8712968" cy="4813343"/>
        </p:xfrm>
        <a:graphic>
          <a:graphicData uri="http://schemas.openxmlformats.org/drawingml/2006/table">
            <a:tbl>
              <a:tblPr/>
              <a:tblGrid>
                <a:gridCol w="4392488">
                  <a:extLst>
                    <a:ext uri="{9D8B030D-6E8A-4147-A177-3AD203B41FA5}">
                      <a16:colId xmlns="" xmlns:a16="http://schemas.microsoft.com/office/drawing/2014/main" val="828097403"/>
                    </a:ext>
                  </a:extLst>
                </a:gridCol>
                <a:gridCol w="4320480">
                  <a:extLst>
                    <a:ext uri="{9D8B030D-6E8A-4147-A177-3AD203B41FA5}">
                      <a16:colId xmlns="" xmlns:a16="http://schemas.microsoft.com/office/drawing/2014/main" val="3624063660"/>
                    </a:ext>
                  </a:extLst>
                </a:gridCol>
              </a:tblGrid>
              <a:tr h="432048">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1987704167"/>
                  </a:ext>
                </a:extLst>
              </a:tr>
              <a:tr h="792088">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3922383747"/>
                  </a:ext>
                </a:extLst>
              </a:tr>
              <a:tr h="358920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2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784497847"/>
                  </a:ext>
                </a:extLst>
              </a:tr>
            </a:tbl>
          </a:graphicData>
        </a:graphic>
      </p:graphicFrame>
      <p:grpSp>
        <p:nvGrpSpPr>
          <p:cNvPr id="31" name="群組 31"/>
          <p:cNvGrpSpPr>
            <a:grpSpLocks/>
          </p:cNvGrpSpPr>
          <p:nvPr/>
        </p:nvGrpSpPr>
        <p:grpSpPr bwMode="auto">
          <a:xfrm>
            <a:off x="323528" y="5422478"/>
            <a:ext cx="3384551" cy="958850"/>
            <a:chOff x="-7351674" y="4670258"/>
            <a:chExt cx="3384377" cy="958906"/>
          </a:xfrm>
        </p:grpSpPr>
        <p:grpSp>
          <p:nvGrpSpPr>
            <p:cNvPr id="32" name="群組 29"/>
            <p:cNvGrpSpPr>
              <a:grpSpLocks/>
            </p:cNvGrpSpPr>
            <p:nvPr/>
          </p:nvGrpSpPr>
          <p:grpSpPr bwMode="auto">
            <a:xfrm>
              <a:off x="-7351674" y="4846481"/>
              <a:ext cx="3384377" cy="782683"/>
              <a:chOff x="1029244" y="4652387"/>
              <a:chExt cx="3384377" cy="782683"/>
            </a:xfrm>
          </p:grpSpPr>
          <p:grpSp>
            <p:nvGrpSpPr>
              <p:cNvPr id="34" name="群組 20"/>
              <p:cNvGrpSpPr>
                <a:grpSpLocks/>
              </p:cNvGrpSpPr>
              <p:nvPr/>
            </p:nvGrpSpPr>
            <p:grpSpPr bwMode="auto">
              <a:xfrm>
                <a:off x="1029244" y="4652387"/>
                <a:ext cx="3384377" cy="782683"/>
                <a:chOff x="1029244" y="4652387"/>
                <a:chExt cx="3384377" cy="782683"/>
              </a:xfrm>
            </p:grpSpPr>
            <p:sp>
              <p:nvSpPr>
                <p:cNvPr id="37" name="矩形 36"/>
                <p:cNvSpPr/>
                <p:nvPr/>
              </p:nvSpPr>
              <p:spPr>
                <a:xfrm>
                  <a:off x="1029244" y="4825434"/>
                  <a:ext cx="1296251" cy="609636"/>
                </a:xfrm>
                <a:prstGeom prst="rect">
                  <a:avLst/>
                </a:prstGeom>
                <a:solidFill>
                  <a:srgbClr val="D5ECEB"/>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b="1" dirty="0">
                      <a:solidFill>
                        <a:schemeClr val="tx1"/>
                      </a:solidFill>
                      <a:latin typeface="微軟正黑體" pitchFamily="34" charset="-120"/>
                      <a:ea typeface="微軟正黑體" pitchFamily="34" charset="-120"/>
                    </a:rPr>
                    <a:t>已</a:t>
                  </a:r>
                  <a:r>
                    <a:rPr lang="zh-TW" altLang="en-US" b="1" dirty="0" smtClean="0">
                      <a:solidFill>
                        <a:schemeClr val="tx1"/>
                      </a:solidFill>
                      <a:latin typeface="微軟正黑體" pitchFamily="34" charset="-120"/>
                      <a:ea typeface="微軟正黑體" pitchFamily="34" charset="-120"/>
                    </a:rPr>
                    <a:t>到期</a:t>
                  </a:r>
                  <a:r>
                    <a:rPr lang="en-US" altLang="zh-TW" b="1" dirty="0" smtClean="0">
                      <a:solidFill>
                        <a:schemeClr val="tx1"/>
                      </a:solidFill>
                      <a:latin typeface="微軟正黑體" pitchFamily="34" charset="-120"/>
                      <a:ea typeface="微軟正黑體" pitchFamily="34" charset="-120"/>
                    </a:rPr>
                    <a:t>1/4</a:t>
                  </a:r>
                  <a:endParaRPr lang="en-US" altLang="zh-TW" b="1" dirty="0">
                    <a:solidFill>
                      <a:schemeClr val="tx1"/>
                    </a:solidFill>
                    <a:latin typeface="微軟正黑體" pitchFamily="34" charset="-120"/>
                    <a:ea typeface="微軟正黑體" pitchFamily="34" charset="-120"/>
                  </a:endParaRPr>
                </a:p>
                <a:p>
                  <a:pPr algn="ctr">
                    <a:defRPr/>
                  </a:pPr>
                  <a:r>
                    <a:rPr lang="en-US" altLang="zh-TW" sz="1700" b="1" dirty="0" smtClean="0">
                      <a:solidFill>
                        <a:schemeClr val="tx1"/>
                      </a:solidFill>
                      <a:latin typeface="微軟正黑體" pitchFamily="34" charset="-120"/>
                      <a:ea typeface="微軟正黑體" pitchFamily="34" charset="-120"/>
                    </a:rPr>
                    <a:t>$5,000</a:t>
                  </a:r>
                  <a:endParaRPr lang="zh-TW" altLang="en-US" sz="1700" b="1" dirty="0">
                    <a:solidFill>
                      <a:schemeClr val="tx1"/>
                    </a:solidFill>
                    <a:latin typeface="微軟正黑體" pitchFamily="34" charset="-120"/>
                    <a:ea typeface="微軟正黑體" pitchFamily="34" charset="-120"/>
                  </a:endParaRPr>
                </a:p>
              </p:txBody>
            </p:sp>
            <p:sp>
              <p:nvSpPr>
                <p:cNvPr id="38" name="矩形 37"/>
                <p:cNvSpPr/>
                <p:nvPr/>
              </p:nvSpPr>
              <p:spPr>
                <a:xfrm>
                  <a:off x="2325496" y="4825434"/>
                  <a:ext cx="2088125" cy="609636"/>
                </a:xfrm>
                <a:prstGeom prst="rect">
                  <a:avLst/>
                </a:prstGeom>
                <a:solidFill>
                  <a:srgbClr val="FDEDD3"/>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b="1" dirty="0">
                      <a:solidFill>
                        <a:schemeClr val="tx1"/>
                      </a:solidFill>
                      <a:latin typeface="微軟正黑體" pitchFamily="34" charset="-120"/>
                      <a:ea typeface="微軟正黑體" pitchFamily="34" charset="-120"/>
                    </a:rPr>
                    <a:t>未</a:t>
                  </a:r>
                  <a:r>
                    <a:rPr lang="zh-TW" altLang="en-US" b="1" dirty="0" smtClean="0">
                      <a:solidFill>
                        <a:schemeClr val="tx1"/>
                      </a:solidFill>
                      <a:latin typeface="微軟正黑體" pitchFamily="34" charset="-120"/>
                      <a:ea typeface="微軟正黑體" pitchFamily="34" charset="-120"/>
                    </a:rPr>
                    <a:t>到期</a:t>
                  </a:r>
                  <a:r>
                    <a:rPr lang="en-US" altLang="zh-TW" b="1" dirty="0" smtClean="0">
                      <a:solidFill>
                        <a:schemeClr val="tx1"/>
                      </a:solidFill>
                      <a:latin typeface="微軟正黑體" pitchFamily="34" charset="-120"/>
                      <a:ea typeface="微軟正黑體" pitchFamily="34" charset="-120"/>
                    </a:rPr>
                    <a:t>3/4</a:t>
                  </a:r>
                  <a:endParaRPr lang="en-US" altLang="zh-TW" b="1" dirty="0">
                    <a:solidFill>
                      <a:schemeClr val="tx1"/>
                    </a:solidFill>
                    <a:latin typeface="微軟正黑體" pitchFamily="34" charset="-120"/>
                    <a:ea typeface="微軟正黑體" pitchFamily="34" charset="-120"/>
                  </a:endParaRPr>
                </a:p>
                <a:p>
                  <a:pPr algn="ctr">
                    <a:defRPr/>
                  </a:pPr>
                  <a:r>
                    <a:rPr lang="en-US" altLang="zh-TW" b="1" dirty="0" smtClean="0">
                      <a:solidFill>
                        <a:schemeClr val="tx1"/>
                      </a:solidFill>
                      <a:latin typeface="微軟正黑體" pitchFamily="34" charset="-120"/>
                      <a:ea typeface="微軟正黑體" pitchFamily="34" charset="-120"/>
                    </a:rPr>
                    <a:t>$15,000</a:t>
                  </a:r>
                  <a:endParaRPr lang="zh-TW" altLang="en-US" b="1" dirty="0">
                    <a:solidFill>
                      <a:schemeClr val="tx1"/>
                    </a:solidFill>
                    <a:latin typeface="微軟正黑體" pitchFamily="34" charset="-120"/>
                    <a:ea typeface="微軟正黑體" pitchFamily="34" charset="-120"/>
                  </a:endParaRPr>
                </a:p>
              </p:txBody>
            </p:sp>
            <p:cxnSp>
              <p:nvCxnSpPr>
                <p:cNvPr id="39" name="直線接點 38"/>
                <p:cNvCxnSpPr/>
                <p:nvPr/>
              </p:nvCxnSpPr>
              <p:spPr>
                <a:xfrm>
                  <a:off x="4413620" y="4652387"/>
                  <a:ext cx="0" cy="252427"/>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1037181" y="4653974"/>
                  <a:ext cx="0" cy="252428"/>
                </a:xfrm>
                <a:prstGeom prst="line">
                  <a:avLst/>
                </a:prstGeom>
                <a:ln w="19050">
                  <a:solidFill>
                    <a:srgbClr val="BFBFBF"/>
                  </a:solidFill>
                </a:ln>
              </p:spPr>
              <p:style>
                <a:lnRef idx="1">
                  <a:schemeClr val="accent1"/>
                </a:lnRef>
                <a:fillRef idx="0">
                  <a:schemeClr val="accent1"/>
                </a:fillRef>
                <a:effectRef idx="0">
                  <a:schemeClr val="accent1"/>
                </a:effectRef>
                <a:fontRef idx="minor">
                  <a:schemeClr val="tx1"/>
                </a:fontRef>
              </p:style>
            </p:cxnSp>
          </p:grpSp>
          <p:cxnSp>
            <p:nvCxnSpPr>
              <p:cNvPr id="35" name="直線單箭頭接點 34"/>
              <p:cNvCxnSpPr/>
              <p:nvPr/>
            </p:nvCxnSpPr>
            <p:spPr>
              <a:xfrm>
                <a:off x="1029244" y="4723828"/>
                <a:ext cx="109373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rot="10800000">
                <a:off x="3319888" y="4723828"/>
                <a:ext cx="109373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文字方塊 32"/>
            <p:cNvSpPr txBox="1"/>
            <p:nvPr/>
          </p:nvSpPr>
          <p:spPr>
            <a:xfrm>
              <a:off x="-6157935" y="4670258"/>
              <a:ext cx="1019779" cy="353964"/>
            </a:xfrm>
            <a:prstGeom prst="rect">
              <a:avLst/>
            </a:prstGeom>
            <a:noFill/>
          </p:spPr>
          <p:txBody>
            <a:bodyPr wrap="none">
              <a:spAutoFit/>
            </a:bodyPr>
            <a:lstStyle/>
            <a:p>
              <a:pPr>
                <a:defRPr/>
              </a:pPr>
              <a:r>
                <a:rPr lang="en-US" altLang="zh-TW" sz="1700" b="1" kern="100" dirty="0" smtClean="0">
                  <a:latin typeface="微軟正黑體" pitchFamily="34" charset="-120"/>
                  <a:ea typeface="微軟正黑體" pitchFamily="34" charset="-120"/>
                  <a:cs typeface="Courier New" panose="02070309020205020404" pitchFamily="49" charset="0"/>
                </a:rPr>
                <a:t>$20,000</a:t>
              </a:r>
              <a:endParaRPr lang="zh-TW" altLang="en-US" sz="1700" b="1" kern="100" dirty="0">
                <a:latin typeface="微軟正黑體" pitchFamily="34" charset="-120"/>
                <a:ea typeface="微軟正黑體" pitchFamily="34" charset="-120"/>
                <a:cs typeface="Courier New" panose="02070309020205020404" pitchFamily="49" charset="0"/>
              </a:endParaRPr>
            </a:p>
          </p:txBody>
        </p:sp>
      </p:grpSp>
      <p:sp>
        <p:nvSpPr>
          <p:cNvPr id="41" name="矩形 40"/>
          <p:cNvSpPr/>
          <p:nvPr/>
        </p:nvSpPr>
        <p:spPr>
          <a:xfrm>
            <a:off x="251519" y="1942959"/>
            <a:ext cx="8712967" cy="430887"/>
          </a:xfrm>
          <a:prstGeom prst="rect">
            <a:avLst/>
          </a:prstGeom>
        </p:spPr>
        <p:txBody>
          <a:bodyPr wrap="square">
            <a:spAutoFit/>
          </a:bodyPr>
          <a:lstStyle/>
          <a:p>
            <a:pPr marL="288000" lvl="0" indent="-288000" eaLnBrk="1" hangingPunct="1"/>
            <a:r>
              <a:rPr kumimoji="0" lang="en-US" altLang="zh-TW" sz="2200" b="1" dirty="0" smtClean="0">
                <a:latin typeface="新細明體" panose="02020500000000000000" pitchFamily="18" charset="-120"/>
                <a:ea typeface="細明體" panose="02020509000000000000" pitchFamily="49" charset="-120"/>
              </a:rPr>
              <a:t>⑴</a:t>
            </a:r>
            <a:r>
              <a:rPr kumimoji="0" lang="zh-TW" altLang="en-US" sz="2200" b="1" dirty="0">
                <a:latin typeface="微軟正黑體" panose="020B0604030504040204" pitchFamily="34" charset="-120"/>
                <a:ea typeface="微軟正黑體" panose="020B0604030504040204" pitchFamily="34" charset="-120"/>
                <a:cs typeface="細明體" panose="02020509000000000000" pitchFamily="49" charset="-120"/>
              </a:rPr>
              <a:t>調整前使用廣告費（費損）項目，代表採用「先虛後實法」。</a:t>
            </a:r>
            <a:endParaRPr kumimoji="0" lang="zh-TW" altLang="zh-TW" sz="22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42" name="矩形 41"/>
          <p:cNvSpPr/>
          <p:nvPr/>
        </p:nvSpPr>
        <p:spPr>
          <a:xfrm>
            <a:off x="245934" y="2348880"/>
            <a:ext cx="8718553" cy="830997"/>
          </a:xfrm>
          <a:prstGeom prst="rect">
            <a:avLst/>
          </a:prstGeom>
        </p:spPr>
        <p:txBody>
          <a:bodyPr wrap="square">
            <a:spAutoFit/>
          </a:bodyPr>
          <a:lstStyle/>
          <a:p>
            <a:pPr marL="360000" lvl="0" indent="-360000" eaLnBrk="1" hangingPunct="1"/>
            <a:r>
              <a:rPr kumimoji="0" lang="en-US" altLang="zh-TW" sz="2400" b="1" dirty="0" smtClean="0">
                <a:latin typeface="新細明體" panose="02020500000000000000" pitchFamily="18" charset="-120"/>
                <a:ea typeface="細明體" panose="02020509000000000000" pitchFamily="49" charset="-120"/>
              </a:rPr>
              <a:t>⑵</a:t>
            </a:r>
            <a:r>
              <a:rPr kumimoji="0" lang="zh-TW" altLang="en-US" sz="2400" b="1" dirty="0">
                <a:latin typeface="微軟正黑體" panose="020B0604030504040204" pitchFamily="34" charset="-120"/>
                <a:ea typeface="微軟正黑體" panose="020B0604030504040204" pitchFamily="34" charset="-120"/>
                <a:cs typeface="細明體" panose="02020509000000000000" pitchFamily="49" charset="-120"/>
              </a:rPr>
              <a:t>調整未到期的部分，由虛帳戶「廣告費」減少，轉入實帳戶「預付廣告費」增加。</a:t>
            </a:r>
            <a:endParaRPr kumimoji="0" lang="zh-TW"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43" name="矩形 42"/>
          <p:cNvSpPr/>
          <p:nvPr/>
        </p:nvSpPr>
        <p:spPr>
          <a:xfrm>
            <a:off x="242811" y="3095022"/>
            <a:ext cx="4320480" cy="1887696"/>
          </a:xfrm>
          <a:prstGeom prst="rect">
            <a:avLst/>
          </a:prstGeom>
        </p:spPr>
        <p:txBody>
          <a:bodyPr wrap="square">
            <a:spAutoFit/>
          </a:bodyPr>
          <a:lstStyle/>
          <a:p>
            <a:pPr lvl="0" eaLnBrk="1" hangingPunct="1">
              <a:lnSpc>
                <a:spcPts val="3500"/>
              </a:lnSpc>
            </a:pPr>
            <a:r>
              <a:rPr kumimoji="0" lang="zh-TW" altLang="en-US" sz="2400" b="1" dirty="0" smtClean="0">
                <a:latin typeface="新細明體" panose="02020500000000000000" pitchFamily="18" charset="-120"/>
                <a:cs typeface="Courier New" panose="02070309020205020404" pitchFamily="49" charset="0"/>
              </a:rPr>
              <a:t>⑶</a:t>
            </a:r>
            <a:r>
              <a:rPr kumimoji="0" lang="zh-TW" altLang="en-US" sz="2400" b="1" dirty="0" smtClean="0">
                <a:latin typeface="微軟正黑體" panose="020B0604030504040204" pitchFamily="34" charset="-120"/>
                <a:ea typeface="微軟正黑體" panose="020B0604030504040204" pitchFamily="34" charset="-120"/>
                <a:cs typeface="Courier New" panose="02070309020205020404" pitchFamily="49" charset="0"/>
              </a:rPr>
              <a:t>調整分錄：調整未到期部分</a:t>
            </a:r>
            <a:endPar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pPr>
            <a:r>
              <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rPr>
              <a:t>12/31</a:t>
            </a:r>
          </a:p>
          <a:p>
            <a:pPr lvl="0" eaLnBrk="1" hangingPunct="1">
              <a:lnSpc>
                <a:spcPts val="3500"/>
              </a:lnSpc>
            </a:pPr>
            <a:r>
              <a:rPr kumimoji="0" lang="zh-TW" altLang="en-US" sz="2400" b="1" dirty="0">
                <a:latin typeface="微軟正黑體" pitchFamily="34" charset="-120"/>
                <a:ea typeface="微軟正黑體" pitchFamily="34" charset="-120"/>
                <a:cs typeface="Courier New" panose="02070309020205020404" pitchFamily="49" charset="0"/>
              </a:rPr>
              <a:t>預付</a:t>
            </a:r>
            <a:r>
              <a:rPr kumimoji="0" lang="zh-TW" altLang="en-US" sz="2400" b="1" dirty="0" smtClean="0">
                <a:latin typeface="微軟正黑體" pitchFamily="34" charset="-120"/>
                <a:ea typeface="微軟正黑體" pitchFamily="34" charset="-120"/>
                <a:cs typeface="Courier New" panose="02070309020205020404" pitchFamily="49" charset="0"/>
              </a:rPr>
              <a:t>廣告費        </a:t>
            </a:r>
            <a:r>
              <a:rPr kumimoji="0" lang="en-US" altLang="zh-TW" sz="2400" b="1" dirty="0" smtClean="0">
                <a:latin typeface="微軟正黑體" pitchFamily="34" charset="-120"/>
                <a:ea typeface="微軟正黑體" pitchFamily="34" charset="-120"/>
                <a:cs typeface="Courier New" panose="02070309020205020404" pitchFamily="49" charset="0"/>
              </a:rPr>
              <a:t>15,000</a:t>
            </a:r>
          </a:p>
          <a:p>
            <a:pPr lvl="0" eaLnBrk="1" hangingPunct="1">
              <a:lnSpc>
                <a:spcPts val="3500"/>
              </a:lnSpc>
            </a:pPr>
            <a:r>
              <a:rPr kumimoji="0" lang="zh-TW" altLang="en-US" sz="2400" b="1" dirty="0" smtClean="0">
                <a:latin typeface="微軟正黑體" pitchFamily="34" charset="-120"/>
                <a:ea typeface="微軟正黑體" pitchFamily="34" charset="-120"/>
                <a:cs typeface="Courier New" panose="02070309020205020404" pitchFamily="49" charset="0"/>
              </a:rPr>
              <a:t>　　廣 告 費　　　　  </a:t>
            </a:r>
            <a:r>
              <a:rPr kumimoji="0" lang="en-US" altLang="zh-TW" sz="2400" b="1" dirty="0" smtClean="0">
                <a:latin typeface="微軟正黑體" pitchFamily="34" charset="-120"/>
                <a:ea typeface="微軟正黑體" pitchFamily="34" charset="-120"/>
                <a:cs typeface="Courier New" panose="02070309020205020404" pitchFamily="49" charset="0"/>
              </a:rPr>
              <a:t>15,000</a:t>
            </a:r>
            <a:endParaRPr kumimoji="0" lang="zh-TW" altLang="zh-TW" sz="2400" b="1" dirty="0" smtClean="0">
              <a:latin typeface="微軟正黑體" pitchFamily="34" charset="-120"/>
              <a:ea typeface="微軟正黑體" pitchFamily="34" charset="-120"/>
              <a:cs typeface="Courier New" panose="02070309020205020404" pitchFamily="49" charset="0"/>
            </a:endParaRPr>
          </a:p>
        </p:txBody>
      </p:sp>
      <p:sp>
        <p:nvSpPr>
          <p:cNvPr id="44" name="矩形 43"/>
          <p:cNvSpPr/>
          <p:nvPr/>
        </p:nvSpPr>
        <p:spPr>
          <a:xfrm>
            <a:off x="4644008" y="2996952"/>
            <a:ext cx="1723549" cy="580800"/>
          </a:xfrm>
          <a:prstGeom prst="rect">
            <a:avLst/>
          </a:prstGeom>
        </p:spPr>
        <p:txBody>
          <a:bodyPr wrap="none">
            <a:spAutoFit/>
          </a:bodyPr>
          <a:lstStyle/>
          <a:p>
            <a:pPr lvl="0" eaLnBrk="1" hangingPunct="1">
              <a:lnSpc>
                <a:spcPct val="150000"/>
              </a:lnSpc>
            </a:pPr>
            <a:r>
              <a:rPr kumimoji="0" lang="en-US" altLang="zh-TW" sz="2400" b="1" dirty="0" smtClean="0">
                <a:latin typeface="細明體" panose="02020509000000000000" pitchFamily="49" charset="-120"/>
                <a:ea typeface="細明體" panose="02020509000000000000" pitchFamily="49" charset="-120"/>
              </a:rPr>
              <a:t>⑷</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過帳後：</a:t>
            </a:r>
            <a:endParaRPr kumimoji="0" lang="zh-TW" altLang="zh-TW" sz="2400" b="1" dirty="0" smtClean="0">
              <a:latin typeface="細明體" panose="02020509000000000000" pitchFamily="49" charset="-120"/>
              <a:ea typeface="細明體" panose="02020509000000000000" pitchFamily="49" charset="-120"/>
              <a:cs typeface="Courier New" panose="02070309020205020404" pitchFamily="49"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4092035460"/>
              </p:ext>
            </p:extLst>
          </p:nvPr>
        </p:nvGraphicFramePr>
        <p:xfrm>
          <a:off x="4860033" y="3645024"/>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廣告費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53928534"/>
              </p:ext>
            </p:extLst>
          </p:nvPr>
        </p:nvGraphicFramePr>
        <p:xfrm>
          <a:off x="4865400" y="4940363"/>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預付廣告費</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9" name="矩形 48"/>
          <p:cNvSpPr/>
          <p:nvPr/>
        </p:nvSpPr>
        <p:spPr>
          <a:xfrm>
            <a:off x="6687138" y="4027777"/>
            <a:ext cx="2143536"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$15,000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0" name="矩形 49"/>
          <p:cNvSpPr/>
          <p:nvPr/>
        </p:nvSpPr>
        <p:spPr>
          <a:xfrm>
            <a:off x="4801311" y="4035540"/>
            <a:ext cx="2061783" cy="400110"/>
          </a:xfrm>
          <a:prstGeom prst="rect">
            <a:avLst/>
          </a:prstGeom>
        </p:spPr>
        <p:txBody>
          <a:bodyPr wrap="none">
            <a:spAutoFit/>
          </a:bodyPr>
          <a:lstStyle/>
          <a:p>
            <a:pPr algn="r">
              <a:spcAft>
                <a:spcPts val="0"/>
              </a:spcAft>
            </a:pPr>
            <a:r>
              <a:rPr lang="zh-TW" altLang="en-US" sz="2000" b="1" kern="100" dirty="0" smtClean="0">
                <a:latin typeface="微軟正黑體" pitchFamily="34" charset="-120"/>
                <a:ea typeface="微軟正黑體" pitchFamily="34" charset="-120"/>
                <a:cs typeface="細明體" panose="02020509000000000000" pitchFamily="49" charset="-120"/>
              </a:rPr>
              <a:t>調整前  </a:t>
            </a:r>
            <a:r>
              <a:rPr lang="en-US" altLang="zh-TW" sz="2000" b="1" kern="100" dirty="0">
                <a:latin typeface="微軟正黑體" pitchFamily="34" charset="-120"/>
                <a:ea typeface="微軟正黑體" pitchFamily="34" charset="-120"/>
                <a:cs typeface="細明體" panose="02020509000000000000" pitchFamily="49" charset="-120"/>
              </a:rPr>
              <a:t>$</a:t>
            </a:r>
            <a:r>
              <a:rPr lang="en-US" altLang="zh-TW" sz="2000" b="1" kern="100" dirty="0" smtClean="0">
                <a:latin typeface="微軟正黑體" pitchFamily="34" charset="-120"/>
                <a:ea typeface="微軟正黑體" pitchFamily="34" charset="-120"/>
                <a:cs typeface="細明體" panose="02020509000000000000" pitchFamily="49" charset="-120"/>
              </a:rPr>
              <a:t>2</a:t>
            </a:r>
            <a:r>
              <a:rPr lang="en-US" altLang="zh-TW" sz="2000" b="1" kern="100" dirty="0">
                <a:latin typeface="微軟正黑體" pitchFamily="34" charset="-120"/>
                <a:ea typeface="微軟正黑體" pitchFamily="34" charset="-120"/>
                <a:cs typeface="細明體" panose="02020509000000000000" pitchFamily="49" charset="-120"/>
              </a:rPr>
              <a:t>0</a:t>
            </a:r>
            <a:r>
              <a:rPr lang="en-US" altLang="zh-TW" sz="2000" b="1" kern="100" dirty="0" smtClean="0">
                <a:latin typeface="微軟正黑體" pitchFamily="34" charset="-120"/>
                <a:ea typeface="微軟正黑體" pitchFamily="34" charset="-120"/>
                <a:cs typeface="細明體" panose="02020509000000000000" pitchFamily="49" charset="-120"/>
              </a:rPr>
              <a:t>,000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1" name="矩形 50"/>
          <p:cNvSpPr/>
          <p:nvPr/>
        </p:nvSpPr>
        <p:spPr>
          <a:xfrm>
            <a:off x="4949341" y="4442990"/>
            <a:ext cx="190949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$5,000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2" name="矩形 51"/>
          <p:cNvSpPr/>
          <p:nvPr/>
        </p:nvSpPr>
        <p:spPr>
          <a:xfrm>
            <a:off x="4785796" y="5337635"/>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$15,000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3" name="矩形 52"/>
          <p:cNvSpPr/>
          <p:nvPr/>
        </p:nvSpPr>
        <p:spPr>
          <a:xfrm>
            <a:off x="4797055" y="5782005"/>
            <a:ext cx="2061783"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$15,000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grpSp>
        <p:nvGrpSpPr>
          <p:cNvPr id="57" name="群組 56"/>
          <p:cNvGrpSpPr/>
          <p:nvPr/>
        </p:nvGrpSpPr>
        <p:grpSpPr>
          <a:xfrm>
            <a:off x="3995935" y="3579445"/>
            <a:ext cx="4916300" cy="929676"/>
            <a:chOff x="4679651" y="2846570"/>
            <a:chExt cx="4284837" cy="1242328"/>
          </a:xfrm>
        </p:grpSpPr>
        <p:cxnSp>
          <p:nvCxnSpPr>
            <p:cNvPr id="58" name="直線接點 57"/>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8964488" y="2846570"/>
              <a:ext cx="0" cy="8659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H="1">
              <a:off x="8794344" y="3721452"/>
              <a:ext cx="170144"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4679651" y="2852936"/>
              <a:ext cx="3023" cy="12359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2" name="群組 61"/>
          <p:cNvGrpSpPr/>
          <p:nvPr/>
        </p:nvGrpSpPr>
        <p:grpSpPr>
          <a:xfrm>
            <a:off x="3021412" y="4434281"/>
            <a:ext cx="1884501" cy="1096698"/>
            <a:chOff x="3440631" y="3075289"/>
            <a:chExt cx="1563417" cy="136133"/>
          </a:xfrm>
        </p:grpSpPr>
        <p:cxnSp>
          <p:nvCxnSpPr>
            <p:cNvPr id="63" name="直線接點 62"/>
            <p:cNvCxnSpPr/>
            <p:nvPr/>
          </p:nvCxnSpPr>
          <p:spPr>
            <a:xfrm>
              <a:off x="3440631" y="3075289"/>
              <a:ext cx="0" cy="1361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V="1">
              <a:off x="3440631" y="3211083"/>
              <a:ext cx="1563417" cy="33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050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0.70"/>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anim calcmode="lin" valueType="num">
                                      <p:cBhvr>
                                        <p:cTn id="24" dur="1000" fill="hold"/>
                                        <p:tgtEl>
                                          <p:spTgt spid="43">
                                            <p:txEl>
                                              <p:pRg st="0" end="0"/>
                                            </p:txEl>
                                          </p:spTgt>
                                        </p:tgtEl>
                                        <p:attrNameLst>
                                          <p:attrName>ppt_w</p:attrName>
                                        </p:attrNameLst>
                                      </p:cBhvr>
                                      <p:tavLst>
                                        <p:tav tm="0">
                                          <p:val>
                                            <p:strVal val="#ppt_w*0.70"/>
                                          </p:val>
                                        </p:tav>
                                        <p:tav tm="100000">
                                          <p:val>
                                            <p:strVal val="#ppt_w"/>
                                          </p:val>
                                        </p:tav>
                                      </p:tavLst>
                                    </p:anim>
                                    <p:anim calcmode="lin" valueType="num">
                                      <p:cBhvr>
                                        <p:cTn id="25" dur="1000" fill="hold"/>
                                        <p:tgtEl>
                                          <p:spTgt spid="43">
                                            <p:txEl>
                                              <p:pRg st="0" end="0"/>
                                            </p:txEl>
                                          </p:spTgt>
                                        </p:tgtEl>
                                        <p:attrNameLst>
                                          <p:attrName>ppt_h</p:attrName>
                                        </p:attrNameLst>
                                      </p:cBhvr>
                                      <p:tavLst>
                                        <p:tav tm="0">
                                          <p:val>
                                            <p:strVal val="#ppt_h"/>
                                          </p:val>
                                        </p:tav>
                                        <p:tav tm="100000">
                                          <p:val>
                                            <p:strVal val="#ppt_h"/>
                                          </p:val>
                                        </p:tav>
                                      </p:tavLst>
                                    </p:anim>
                                    <p:animEffect transition="in" filter="fade">
                                      <p:cBhvr>
                                        <p:cTn id="26" dur="1000"/>
                                        <p:tgtEl>
                                          <p:spTgt spid="4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43">
                                            <p:txEl>
                                              <p:pRg st="1" end="1"/>
                                            </p:txEl>
                                          </p:spTgt>
                                        </p:tgtEl>
                                        <p:attrNameLst>
                                          <p:attrName>style.visibility</p:attrName>
                                        </p:attrNameLst>
                                      </p:cBhvr>
                                      <p:to>
                                        <p:strVal val="visible"/>
                                      </p:to>
                                    </p:set>
                                    <p:anim calcmode="lin" valueType="num">
                                      <p:cBhvr>
                                        <p:cTn id="31" dur="1000" fill="hold"/>
                                        <p:tgtEl>
                                          <p:spTgt spid="43">
                                            <p:txEl>
                                              <p:pRg st="1" end="1"/>
                                            </p:txEl>
                                          </p:spTgt>
                                        </p:tgtEl>
                                        <p:attrNameLst>
                                          <p:attrName>ppt_w</p:attrName>
                                        </p:attrNameLst>
                                      </p:cBhvr>
                                      <p:tavLst>
                                        <p:tav tm="0">
                                          <p:val>
                                            <p:strVal val="#ppt_w*0.70"/>
                                          </p:val>
                                        </p:tav>
                                        <p:tav tm="100000">
                                          <p:val>
                                            <p:strVal val="#ppt_w"/>
                                          </p:val>
                                        </p:tav>
                                      </p:tavLst>
                                    </p:anim>
                                    <p:anim calcmode="lin" valueType="num">
                                      <p:cBhvr>
                                        <p:cTn id="32" dur="1000" fill="hold"/>
                                        <p:tgtEl>
                                          <p:spTgt spid="43">
                                            <p:txEl>
                                              <p:pRg st="1" end="1"/>
                                            </p:txEl>
                                          </p:spTgt>
                                        </p:tgtEl>
                                        <p:attrNameLst>
                                          <p:attrName>ppt_h</p:attrName>
                                        </p:attrNameLst>
                                      </p:cBhvr>
                                      <p:tavLst>
                                        <p:tav tm="0">
                                          <p:val>
                                            <p:strVal val="#ppt_h"/>
                                          </p:val>
                                        </p:tav>
                                        <p:tav tm="100000">
                                          <p:val>
                                            <p:strVal val="#ppt_h"/>
                                          </p:val>
                                        </p:tav>
                                      </p:tavLst>
                                    </p:anim>
                                    <p:animEffect transition="in" filter="fade">
                                      <p:cBhvr>
                                        <p:cTn id="33" dur="1000"/>
                                        <p:tgtEl>
                                          <p:spTgt spid="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43">
                                            <p:txEl>
                                              <p:pRg st="2" end="2"/>
                                            </p:txEl>
                                          </p:spTgt>
                                        </p:tgtEl>
                                        <p:attrNameLst>
                                          <p:attrName>style.visibility</p:attrName>
                                        </p:attrNameLst>
                                      </p:cBhvr>
                                      <p:to>
                                        <p:strVal val="visible"/>
                                      </p:to>
                                    </p:set>
                                    <p:anim calcmode="lin" valueType="num">
                                      <p:cBhvr>
                                        <p:cTn id="38" dur="1000" fill="hold"/>
                                        <p:tgtEl>
                                          <p:spTgt spid="43">
                                            <p:txEl>
                                              <p:pRg st="2" end="2"/>
                                            </p:txEl>
                                          </p:spTgt>
                                        </p:tgtEl>
                                        <p:attrNameLst>
                                          <p:attrName>ppt_w</p:attrName>
                                        </p:attrNameLst>
                                      </p:cBhvr>
                                      <p:tavLst>
                                        <p:tav tm="0">
                                          <p:val>
                                            <p:strVal val="#ppt_w*0.70"/>
                                          </p:val>
                                        </p:tav>
                                        <p:tav tm="100000">
                                          <p:val>
                                            <p:strVal val="#ppt_w"/>
                                          </p:val>
                                        </p:tav>
                                      </p:tavLst>
                                    </p:anim>
                                    <p:anim calcmode="lin" valueType="num">
                                      <p:cBhvr>
                                        <p:cTn id="39" dur="1000" fill="hold"/>
                                        <p:tgtEl>
                                          <p:spTgt spid="43">
                                            <p:txEl>
                                              <p:pRg st="2" end="2"/>
                                            </p:txEl>
                                          </p:spTgt>
                                        </p:tgtEl>
                                        <p:attrNameLst>
                                          <p:attrName>ppt_h</p:attrName>
                                        </p:attrNameLst>
                                      </p:cBhvr>
                                      <p:tavLst>
                                        <p:tav tm="0">
                                          <p:val>
                                            <p:strVal val="#ppt_h"/>
                                          </p:val>
                                        </p:tav>
                                        <p:tav tm="100000">
                                          <p:val>
                                            <p:strVal val="#ppt_h"/>
                                          </p:val>
                                        </p:tav>
                                      </p:tavLst>
                                    </p:anim>
                                    <p:animEffect transition="in" filter="fade">
                                      <p:cBhvr>
                                        <p:cTn id="40" dur="1000"/>
                                        <p:tgtEl>
                                          <p:spTgt spid="4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43">
                                            <p:txEl>
                                              <p:pRg st="3" end="3"/>
                                            </p:txEl>
                                          </p:spTgt>
                                        </p:tgtEl>
                                        <p:attrNameLst>
                                          <p:attrName>style.visibility</p:attrName>
                                        </p:attrNameLst>
                                      </p:cBhvr>
                                      <p:to>
                                        <p:strVal val="visible"/>
                                      </p:to>
                                    </p:set>
                                    <p:anim calcmode="lin" valueType="num">
                                      <p:cBhvr>
                                        <p:cTn id="45" dur="1000" fill="hold"/>
                                        <p:tgtEl>
                                          <p:spTgt spid="43">
                                            <p:txEl>
                                              <p:pRg st="3" end="3"/>
                                            </p:txEl>
                                          </p:spTgt>
                                        </p:tgtEl>
                                        <p:attrNameLst>
                                          <p:attrName>ppt_w</p:attrName>
                                        </p:attrNameLst>
                                      </p:cBhvr>
                                      <p:tavLst>
                                        <p:tav tm="0">
                                          <p:val>
                                            <p:strVal val="#ppt_w*0.70"/>
                                          </p:val>
                                        </p:tav>
                                        <p:tav tm="100000">
                                          <p:val>
                                            <p:strVal val="#ppt_w"/>
                                          </p:val>
                                        </p:tav>
                                      </p:tavLst>
                                    </p:anim>
                                    <p:anim calcmode="lin" valueType="num">
                                      <p:cBhvr>
                                        <p:cTn id="46" dur="1000" fill="hold"/>
                                        <p:tgtEl>
                                          <p:spTgt spid="43">
                                            <p:txEl>
                                              <p:pRg st="3" end="3"/>
                                            </p:txEl>
                                          </p:spTgt>
                                        </p:tgtEl>
                                        <p:attrNameLst>
                                          <p:attrName>ppt_h</p:attrName>
                                        </p:attrNameLst>
                                      </p:cBhvr>
                                      <p:tavLst>
                                        <p:tav tm="0">
                                          <p:val>
                                            <p:strVal val="#ppt_h"/>
                                          </p:val>
                                        </p:tav>
                                        <p:tav tm="100000">
                                          <p:val>
                                            <p:strVal val="#ppt_h"/>
                                          </p:val>
                                        </p:tav>
                                      </p:tavLst>
                                    </p:anim>
                                    <p:animEffect transition="in" filter="fade">
                                      <p:cBhvr>
                                        <p:cTn id="47" dur="1000"/>
                                        <p:tgtEl>
                                          <p:spTgt spid="4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1000" fill="hold"/>
                                        <p:tgtEl>
                                          <p:spTgt spid="31"/>
                                        </p:tgtEl>
                                        <p:attrNameLst>
                                          <p:attrName>ppt_w</p:attrName>
                                        </p:attrNameLst>
                                      </p:cBhvr>
                                      <p:tavLst>
                                        <p:tav tm="0">
                                          <p:val>
                                            <p:strVal val="#ppt_w*0.70"/>
                                          </p:val>
                                        </p:tav>
                                        <p:tav tm="100000">
                                          <p:val>
                                            <p:strVal val="#ppt_w"/>
                                          </p:val>
                                        </p:tav>
                                      </p:tavLst>
                                    </p:anim>
                                    <p:anim calcmode="lin" valueType="num">
                                      <p:cBhvr>
                                        <p:cTn id="53" dur="1000" fill="hold"/>
                                        <p:tgtEl>
                                          <p:spTgt spid="31"/>
                                        </p:tgtEl>
                                        <p:attrNameLst>
                                          <p:attrName>ppt_h</p:attrName>
                                        </p:attrNameLst>
                                      </p:cBhvr>
                                      <p:tavLst>
                                        <p:tav tm="0">
                                          <p:val>
                                            <p:strVal val="#ppt_h"/>
                                          </p:val>
                                        </p:tav>
                                        <p:tav tm="100000">
                                          <p:val>
                                            <p:strVal val="#ppt_h"/>
                                          </p:val>
                                        </p:tav>
                                      </p:tavLst>
                                    </p:anim>
                                    <p:animEffect transition="in" filter="fade">
                                      <p:cBhvr>
                                        <p:cTn id="54" dur="10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childTnLst>
                                </p:cTn>
                              </p:par>
                              <p:par>
                                <p:cTn id="60" presetID="55"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p:cTn id="62" dur="1000" fill="hold"/>
                                        <p:tgtEl>
                                          <p:spTgt spid="45"/>
                                        </p:tgtEl>
                                        <p:attrNameLst>
                                          <p:attrName>ppt_w</p:attrName>
                                        </p:attrNameLst>
                                      </p:cBhvr>
                                      <p:tavLst>
                                        <p:tav tm="0">
                                          <p:val>
                                            <p:strVal val="#ppt_w*0.70"/>
                                          </p:val>
                                        </p:tav>
                                        <p:tav tm="100000">
                                          <p:val>
                                            <p:strVal val="#ppt_w"/>
                                          </p:val>
                                        </p:tav>
                                      </p:tavLst>
                                    </p:anim>
                                    <p:anim calcmode="lin" valueType="num">
                                      <p:cBhvr>
                                        <p:cTn id="63" dur="1000" fill="hold"/>
                                        <p:tgtEl>
                                          <p:spTgt spid="45"/>
                                        </p:tgtEl>
                                        <p:attrNameLst>
                                          <p:attrName>ppt_h</p:attrName>
                                        </p:attrNameLst>
                                      </p:cBhvr>
                                      <p:tavLst>
                                        <p:tav tm="0">
                                          <p:val>
                                            <p:strVal val="#ppt_h"/>
                                          </p:val>
                                        </p:tav>
                                        <p:tav tm="100000">
                                          <p:val>
                                            <p:strVal val="#ppt_h"/>
                                          </p:val>
                                        </p:tav>
                                      </p:tavLst>
                                    </p:anim>
                                    <p:animEffect transition="in" filter="fade">
                                      <p:cBhvr>
                                        <p:cTn id="64" dur="1000"/>
                                        <p:tgtEl>
                                          <p:spTgt spid="45"/>
                                        </p:tgtEl>
                                      </p:cBhvr>
                                    </p:animEffect>
                                  </p:childTnLst>
                                </p:cTn>
                              </p:par>
                              <p:par>
                                <p:cTn id="65" presetID="55"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strVal val="#ppt_w*0.70"/>
                                          </p:val>
                                        </p:tav>
                                        <p:tav tm="100000">
                                          <p:val>
                                            <p:strVal val="#ppt_w"/>
                                          </p:val>
                                        </p:tav>
                                      </p:tavLst>
                                    </p:anim>
                                    <p:anim calcmode="lin" valueType="num">
                                      <p:cBhvr>
                                        <p:cTn id="68" dur="1000" fill="hold"/>
                                        <p:tgtEl>
                                          <p:spTgt spid="46"/>
                                        </p:tgtEl>
                                        <p:attrNameLst>
                                          <p:attrName>ppt_h</p:attrName>
                                        </p:attrNameLst>
                                      </p:cBhvr>
                                      <p:tavLst>
                                        <p:tav tm="0">
                                          <p:val>
                                            <p:strVal val="#ppt_h"/>
                                          </p:val>
                                        </p:tav>
                                        <p:tav tm="100000">
                                          <p:val>
                                            <p:strVal val="#ppt_h"/>
                                          </p:val>
                                        </p:tav>
                                      </p:tavLst>
                                    </p:anim>
                                    <p:animEffect transition="in" filter="fade">
                                      <p:cBhvr>
                                        <p:cTn id="69" dur="10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left)">
                                      <p:cBhvr>
                                        <p:cTn id="74" dur="10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left)">
                                      <p:cBhvr>
                                        <p:cTn id="79" dur="1000"/>
                                        <p:tgtEl>
                                          <p:spTgt spid="5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up)">
                                      <p:cBhvr>
                                        <p:cTn id="84" dur="10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left)">
                                      <p:cBhvr>
                                        <p:cTn id="89" dur="10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wipe(left)">
                                      <p:cBhvr>
                                        <p:cTn id="94" dur="1000"/>
                                        <p:tgtEl>
                                          <p:spTgt spid="6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wipe(left)">
                                      <p:cBhvr>
                                        <p:cTn id="99" dur="10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left)">
                                      <p:cBhvr>
                                        <p:cTn id="104"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9" grpId="0"/>
      <p:bldP spid="50" grpId="0"/>
      <p:bldP spid="51" grpId="0"/>
      <p:bldP spid="52" grpId="0"/>
      <p:bldP spid="5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116489911"/>
              </p:ext>
            </p:extLst>
          </p:nvPr>
        </p:nvGraphicFramePr>
        <p:xfrm>
          <a:off x="323850" y="1916113"/>
          <a:ext cx="8604250" cy="4091483"/>
        </p:xfrm>
        <a:graphic>
          <a:graphicData uri="http://schemas.openxmlformats.org/drawingml/2006/table">
            <a:tbl>
              <a:tblPr/>
              <a:tblGrid>
                <a:gridCol w="4104134">
                  <a:extLst>
                    <a:ext uri="{9D8B030D-6E8A-4147-A177-3AD203B41FA5}">
                      <a16:colId xmlns="" xmlns:a16="http://schemas.microsoft.com/office/drawing/2014/main" val="886029624"/>
                    </a:ext>
                  </a:extLst>
                </a:gridCol>
                <a:gridCol w="4500116">
                  <a:extLst>
                    <a:ext uri="{9D8B030D-6E8A-4147-A177-3AD203B41FA5}">
                      <a16:colId xmlns="" xmlns:a16="http://schemas.microsoft.com/office/drawing/2014/main" val="20001"/>
                    </a:ext>
                  </a:extLst>
                </a:gridCol>
              </a:tblGrid>
              <a:tr h="504775">
                <a:tc>
                  <a:txBody>
                    <a:bodyPr/>
                    <a:lstStyle/>
                    <a:p>
                      <a:pPr algn="ctr"/>
                      <a:r>
                        <a:rPr lang="zh-TW" altLang="en-US" sz="2800" b="1" dirty="0" smtClean="0">
                          <a:latin typeface="微軟正黑體" panose="020B0604030504040204" pitchFamily="34" charset="-120"/>
                          <a:ea typeface="微軟正黑體" panose="020B0604030504040204" pitchFamily="34" charset="-120"/>
                        </a:rPr>
                        <a:t>題               目</a:t>
                      </a:r>
                      <a:endParaRPr lang="zh-TW" altLang="en-US" sz="2800" b="1" dirty="0">
                        <a:latin typeface="微軟正黑體" panose="020B0604030504040204" pitchFamily="34" charset="-120"/>
                        <a:ea typeface="微軟正黑體" panose="020B0604030504040204" pitchFamily="34" charset="-120"/>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1872208">
                <a:tc>
                  <a:txBody>
                    <a:bodyPr/>
                    <a:lstStyle/>
                    <a:p>
                      <a:pPr marL="360000" indent="-360000" algn="l">
                        <a:lnSpc>
                          <a:spcPts val="4500"/>
                        </a:lnSpc>
                        <a:spcAft>
                          <a:spcPts val="1000"/>
                        </a:spcAft>
                        <a:buNone/>
                      </a:pPr>
                      <a:r>
                        <a:rPr lang="en-US" altLang="zh-TW" sz="2800" b="1" kern="100" dirty="0" smtClean="0">
                          <a:latin typeface="微軟正黑體" pitchFamily="34" charset="-120"/>
                          <a:ea typeface="微軟正黑體" pitchFamily="34" charset="-120"/>
                          <a:cs typeface="Courier New"/>
                        </a:rPr>
                        <a:t>1.</a:t>
                      </a:r>
                      <a:r>
                        <a:rPr lang="zh-TW" altLang="en-US" sz="2800" b="1" kern="100" dirty="0" smtClean="0">
                          <a:latin typeface="微軟正黑體" pitchFamily="34" charset="-120"/>
                          <a:ea typeface="微軟正黑體" pitchFamily="34" charset="-120"/>
                          <a:cs typeface="Courier New"/>
                        </a:rPr>
                        <a:t>期末「租金支出」帳戶餘額</a:t>
                      </a:r>
                      <a:r>
                        <a:rPr lang="en-US" altLang="zh-TW" sz="2800" b="1" kern="100" dirty="0" smtClean="0">
                          <a:latin typeface="微軟正黑體" pitchFamily="34" charset="-120"/>
                          <a:ea typeface="微軟正黑體" pitchFamily="34" charset="-120"/>
                          <a:cs typeface="Courier New"/>
                        </a:rPr>
                        <a:t>$15,000</a:t>
                      </a:r>
                      <a:r>
                        <a:rPr lang="zh-TW" altLang="en-US" sz="2800" b="1" kern="100" dirty="0" smtClean="0">
                          <a:latin typeface="微軟正黑體" pitchFamily="34" charset="-120"/>
                          <a:ea typeface="微軟正黑體" pitchFamily="34" charset="-120"/>
                          <a:cs typeface="Courier New"/>
                        </a:rPr>
                        <a:t>，其中  已到期</a:t>
                      </a:r>
                      <a:r>
                        <a:rPr lang="zh-TW" altLang="en-US" sz="2800" b="1" kern="100" baseline="0" dirty="0" smtClean="0">
                          <a:latin typeface="微軟正黑體" pitchFamily="34" charset="-120"/>
                          <a:ea typeface="微軟正黑體" pitchFamily="34" charset="-120"/>
                          <a:cs typeface="Courier New"/>
                        </a:rPr>
                        <a:t>。</a:t>
                      </a:r>
                      <a:endParaRPr lang="zh-TW" sz="2800" b="1" kern="100" dirty="0">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56169">
                <a:tc>
                  <a:txBody>
                    <a:bodyPr/>
                    <a:lstStyle/>
                    <a:p>
                      <a:pPr marL="360000" indent="-360000" algn="l" defTabSz="914400" rtl="0" eaLnBrk="1" latinLnBrk="0" hangingPunct="1">
                        <a:lnSpc>
                          <a:spcPts val="4500"/>
                        </a:lnSpc>
                        <a:spcAft>
                          <a:spcPts val="1000"/>
                        </a:spcAft>
                        <a:buNone/>
                      </a:pPr>
                      <a:r>
                        <a:rPr lang="en-US" altLang="zh-TW" sz="2800" b="1" kern="100" dirty="0" smtClean="0">
                          <a:solidFill>
                            <a:schemeClr val="tx1"/>
                          </a:solidFill>
                          <a:latin typeface="微軟正黑體" pitchFamily="34" charset="-120"/>
                          <a:ea typeface="微軟正黑體" pitchFamily="34" charset="-120"/>
                          <a:cs typeface="Courier New"/>
                        </a:rPr>
                        <a:t>2.</a:t>
                      </a:r>
                      <a:r>
                        <a:rPr lang="zh-TW" altLang="en-US" sz="2800" b="1" kern="100" dirty="0" smtClean="0">
                          <a:solidFill>
                            <a:schemeClr val="tx1"/>
                          </a:solidFill>
                          <a:latin typeface="微軟正黑體" pitchFamily="34" charset="-120"/>
                          <a:ea typeface="微軟正黑體" pitchFamily="34" charset="-120"/>
                          <a:cs typeface="Courier New"/>
                        </a:rPr>
                        <a:t> 「保險費」帳戶餘額</a:t>
                      </a:r>
                      <a:r>
                        <a:rPr lang="en-US" altLang="zh-TW" sz="2800" b="1" kern="100" dirty="0" smtClean="0">
                          <a:solidFill>
                            <a:schemeClr val="tx1"/>
                          </a:solidFill>
                          <a:latin typeface="微軟正黑體" pitchFamily="34" charset="-120"/>
                          <a:ea typeface="微軟正黑體" pitchFamily="34" charset="-120"/>
                          <a:cs typeface="Courier New"/>
                        </a:rPr>
                        <a:t>$20,000</a:t>
                      </a:r>
                      <a:r>
                        <a:rPr lang="zh-TW" altLang="en-US" sz="2800" b="1" kern="100" dirty="0" smtClean="0">
                          <a:solidFill>
                            <a:schemeClr val="tx1"/>
                          </a:solidFill>
                          <a:latin typeface="微軟正黑體" pitchFamily="34" charset="-120"/>
                          <a:ea typeface="微軟正黑體" pitchFamily="34" charset="-120"/>
                          <a:cs typeface="Courier New"/>
                        </a:rPr>
                        <a:t>，期末尚有  未實現</a:t>
                      </a:r>
                      <a:r>
                        <a:rPr lang="zh-TW" altLang="en-US" sz="2800" b="1" kern="100" baseline="0" dirty="0" smtClean="0">
                          <a:latin typeface="微軟正黑體" pitchFamily="34" charset="-120"/>
                          <a:ea typeface="微軟正黑體" pitchFamily="34" charset="-120"/>
                          <a:cs typeface="Courier New"/>
                        </a:rPr>
                        <a:t>。</a:t>
                      </a:r>
                      <a:endParaRPr lang="zh-TW" sz="2800" b="1" kern="100" dirty="0">
                        <a:solidFill>
                          <a:schemeClr val="tx1"/>
                        </a:solidFill>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2" name="物件 21"/>
          <p:cNvGraphicFramePr>
            <a:graphicFrameLocks noChangeAspect="1"/>
          </p:cNvGraphicFramePr>
          <p:nvPr>
            <p:extLst>
              <p:ext uri="{D42A27DB-BD31-4B8C-83A1-F6EECF244321}">
                <p14:modId xmlns:p14="http://schemas.microsoft.com/office/powerpoint/2010/main" val="2437389050"/>
              </p:ext>
            </p:extLst>
          </p:nvPr>
        </p:nvGraphicFramePr>
        <p:xfrm>
          <a:off x="3908052" y="2858465"/>
          <a:ext cx="301708" cy="784440"/>
        </p:xfrm>
        <a:graphic>
          <a:graphicData uri="http://schemas.openxmlformats.org/presentationml/2006/ole">
            <mc:AlternateContent xmlns:mc="http://schemas.openxmlformats.org/markup-compatibility/2006">
              <mc:Choice xmlns:v="urn:schemas-microsoft-com:vml" Requires="v">
                <p:oleObj spid="_x0000_s16456" name="Equation" r:id="rId3" imgW="139680" imgH="368280" progId="Equation.DSMT4">
                  <p:embed/>
                </p:oleObj>
              </mc:Choice>
              <mc:Fallback>
                <p:oleObj name="Equation" r:id="rId3" imgW="139680" imgH="368280" progId="Equation.DSMT4">
                  <p:embed/>
                  <p:pic>
                    <p:nvPicPr>
                      <p:cNvPr id="0" name=""/>
                      <p:cNvPicPr>
                        <a:picLocks noChangeAspect="1" noChangeArrowheads="1"/>
                      </p:cNvPicPr>
                      <p:nvPr/>
                    </p:nvPicPr>
                    <p:blipFill>
                      <a:blip r:embed="rId4"/>
                      <a:srcRect/>
                      <a:stretch>
                        <a:fillRect/>
                      </a:stretch>
                    </p:blipFill>
                    <p:spPr bwMode="auto">
                      <a:xfrm>
                        <a:off x="3908052" y="2858465"/>
                        <a:ext cx="301708" cy="784440"/>
                      </a:xfrm>
                      <a:prstGeom prst="rect">
                        <a:avLst/>
                      </a:prstGeom>
                      <a:noFill/>
                    </p:spPr>
                  </p:pic>
                </p:oleObj>
              </mc:Fallback>
            </mc:AlternateContent>
          </a:graphicData>
        </a:graphic>
      </p:graphicFrame>
      <p:sp>
        <p:nvSpPr>
          <p:cNvPr id="3" name="內容版面配置區 2"/>
          <p:cNvSpPr>
            <a:spLocks noGrp="1"/>
          </p:cNvSpPr>
          <p:nvPr>
            <p:ph sz="quarter" idx="11"/>
          </p:nvPr>
        </p:nvSpPr>
        <p:spPr/>
        <p:txBody>
          <a:bodyPr/>
          <a:lstStyle/>
          <a:p>
            <a:r>
              <a:rPr lang="en-US" altLang="zh-TW" dirty="0" smtClean="0"/>
              <a:t>240</a:t>
            </a:r>
            <a:endParaRPr lang="zh-TW" altLang="en-US" dirty="0"/>
          </a:p>
        </p:txBody>
      </p:sp>
      <p:sp>
        <p:nvSpPr>
          <p:cNvPr id="5" name="矩形 25"/>
          <p:cNvSpPr>
            <a:spLocks noChangeArrowheads="1"/>
          </p:cNvSpPr>
          <p:nvPr/>
        </p:nvSpPr>
        <p:spPr bwMode="auto">
          <a:xfrm>
            <a:off x="179388" y="1268760"/>
            <a:ext cx="8713787" cy="523220"/>
          </a:xfrm>
          <a:prstGeom prst="rect">
            <a:avLst/>
          </a:prstGeom>
          <a:noFill/>
          <a:ln w="9525">
            <a:noFill/>
            <a:miter lim="800000"/>
            <a:headEnd/>
            <a:tailEnd/>
          </a:ln>
        </p:spPr>
        <p:txBody>
          <a:bodyPr>
            <a:spAutoFit/>
          </a:bodyPr>
          <a:lstStyle/>
          <a:p>
            <a:pPr algn="just" eaLnBrk="1" hangingPunct="1"/>
            <a:r>
              <a:rPr lang="zh-TW" altLang="en-US" sz="2800" b="1" dirty="0">
                <a:latin typeface="微軟正黑體" pitchFamily="34" charset="-120"/>
                <a:ea typeface="微軟正黑體" pitchFamily="34" charset="-120"/>
              </a:rPr>
              <a:t>將下列交易作成調整分錄：</a:t>
            </a:r>
          </a:p>
        </p:txBody>
      </p:sp>
      <p:sp>
        <p:nvSpPr>
          <p:cNvPr id="19" name="矩形 33"/>
          <p:cNvSpPr>
            <a:spLocks noChangeArrowheads="1"/>
          </p:cNvSpPr>
          <p:nvPr/>
        </p:nvSpPr>
        <p:spPr bwMode="auto">
          <a:xfrm>
            <a:off x="4352944" y="2915317"/>
            <a:ext cx="4663456"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預付租金       </a:t>
            </a:r>
            <a:r>
              <a:rPr lang="en-US" altLang="zh-TW" sz="2800" b="1" dirty="0">
                <a:solidFill>
                  <a:srgbClr val="FF0000"/>
                </a:solidFill>
                <a:latin typeface="微軟正黑體" pitchFamily="34" charset="-120"/>
                <a:ea typeface="微軟正黑體" pitchFamily="34" charset="-120"/>
              </a:rPr>
              <a:t>10,000</a:t>
            </a:r>
          </a:p>
          <a:p>
            <a:pPr eaLnBrk="1" hangingPunct="1"/>
            <a:r>
              <a:rPr lang="zh-TW" altLang="en-US" sz="2800" b="1" dirty="0">
                <a:solidFill>
                  <a:srgbClr val="FF0000"/>
                </a:solidFill>
                <a:latin typeface="微軟正黑體" pitchFamily="34" charset="-120"/>
                <a:ea typeface="微軟正黑體" pitchFamily="34" charset="-120"/>
              </a:rPr>
              <a:t>  　  租金支出       　  </a:t>
            </a:r>
            <a:r>
              <a:rPr lang="en-US" altLang="zh-TW" sz="2800" b="1" dirty="0">
                <a:solidFill>
                  <a:srgbClr val="FF0000"/>
                </a:solidFill>
                <a:latin typeface="微軟正黑體" pitchFamily="34" charset="-120"/>
                <a:ea typeface="微軟正黑體" pitchFamily="34" charset="-120"/>
              </a:rPr>
              <a:t>10,000</a:t>
            </a:r>
            <a:endParaRPr lang="zh-TW" altLang="en-US" sz="2800" b="1" dirty="0">
              <a:solidFill>
                <a:srgbClr val="FF0000"/>
              </a:solidFill>
              <a:latin typeface="微軟正黑體" pitchFamily="34" charset="-120"/>
              <a:ea typeface="微軟正黑體" pitchFamily="34" charset="-120"/>
            </a:endParaRPr>
          </a:p>
        </p:txBody>
      </p:sp>
      <p:sp>
        <p:nvSpPr>
          <p:cNvPr id="20" name="矩形 33"/>
          <p:cNvSpPr>
            <a:spLocks noChangeArrowheads="1"/>
          </p:cNvSpPr>
          <p:nvPr/>
        </p:nvSpPr>
        <p:spPr bwMode="auto">
          <a:xfrm>
            <a:off x="4352944" y="4718910"/>
            <a:ext cx="4629794"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預付保險費     </a:t>
            </a:r>
            <a:r>
              <a:rPr lang="en-US" altLang="zh-TW" sz="2800" b="1" dirty="0">
                <a:solidFill>
                  <a:srgbClr val="FF0000"/>
                </a:solidFill>
                <a:latin typeface="微軟正黑體" pitchFamily="34" charset="-120"/>
                <a:ea typeface="微軟正黑體" pitchFamily="34" charset="-120"/>
              </a:rPr>
              <a:t>8,000</a:t>
            </a:r>
          </a:p>
          <a:p>
            <a:pPr eaLnBrk="1" hangingPunct="1"/>
            <a:r>
              <a:rPr lang="zh-TW" altLang="en-US" sz="2800" b="1" dirty="0">
                <a:solidFill>
                  <a:srgbClr val="FF0000"/>
                </a:solidFill>
                <a:latin typeface="微軟正黑體" pitchFamily="34" charset="-120"/>
                <a:ea typeface="微軟正黑體" pitchFamily="34" charset="-120"/>
              </a:rPr>
              <a:t>   　 保 險 費     　　    </a:t>
            </a:r>
            <a:r>
              <a:rPr lang="en-US" altLang="zh-TW" sz="2800" b="1" dirty="0">
                <a:solidFill>
                  <a:srgbClr val="FF0000"/>
                </a:solidFill>
                <a:latin typeface="微軟正黑體" pitchFamily="34" charset="-120"/>
                <a:ea typeface="微軟正黑體" pitchFamily="34" charset="-120"/>
              </a:rPr>
              <a:t>8,000</a:t>
            </a:r>
            <a:endParaRPr lang="zh-TW" altLang="en-US" sz="2800" b="1" dirty="0">
              <a:solidFill>
                <a:srgbClr val="FF0000"/>
              </a:solidFill>
              <a:latin typeface="微軟正黑體" pitchFamily="34" charset="-120"/>
              <a:ea typeface="微軟正黑體" pitchFamily="34" charset="-120"/>
            </a:endParaRPr>
          </a:p>
        </p:txBody>
      </p:sp>
      <p:graphicFrame>
        <p:nvGraphicFramePr>
          <p:cNvPr id="23" name="物件 22"/>
          <p:cNvGraphicFramePr>
            <a:graphicFrameLocks noChangeAspect="1"/>
          </p:cNvGraphicFramePr>
          <p:nvPr>
            <p:extLst>
              <p:ext uri="{D42A27DB-BD31-4B8C-83A1-F6EECF244321}">
                <p14:modId xmlns:p14="http://schemas.microsoft.com/office/powerpoint/2010/main" val="3087649211"/>
              </p:ext>
            </p:extLst>
          </p:nvPr>
        </p:nvGraphicFramePr>
        <p:xfrm>
          <a:off x="3931153" y="4755288"/>
          <a:ext cx="301708" cy="784440"/>
        </p:xfrm>
        <a:graphic>
          <a:graphicData uri="http://schemas.openxmlformats.org/presentationml/2006/ole">
            <mc:AlternateContent xmlns:mc="http://schemas.openxmlformats.org/markup-compatibility/2006">
              <mc:Choice xmlns:v="urn:schemas-microsoft-com:vml" Requires="v">
                <p:oleObj spid="_x0000_s16457" name="Equation" r:id="rId5" imgW="139680" imgH="368280" progId="Equation.DSMT4">
                  <p:embed/>
                </p:oleObj>
              </mc:Choice>
              <mc:Fallback>
                <p:oleObj name="Equation" r:id="rId5" imgW="139680" imgH="368280" progId="Equation.DSMT4">
                  <p:embed/>
                  <p:pic>
                    <p:nvPicPr>
                      <p:cNvPr id="0" name=""/>
                      <p:cNvPicPr>
                        <a:picLocks noChangeAspect="1" noChangeArrowheads="1"/>
                      </p:cNvPicPr>
                      <p:nvPr/>
                    </p:nvPicPr>
                    <p:blipFill>
                      <a:blip r:embed="rId6"/>
                      <a:srcRect/>
                      <a:stretch>
                        <a:fillRect/>
                      </a:stretch>
                    </p:blipFill>
                    <p:spPr bwMode="auto">
                      <a:xfrm>
                        <a:off x="3931153" y="4755288"/>
                        <a:ext cx="301708" cy="784440"/>
                      </a:xfrm>
                      <a:prstGeom prst="rect">
                        <a:avLst/>
                      </a:prstGeom>
                      <a:noFill/>
                    </p:spPr>
                  </p:pic>
                </p:oleObj>
              </mc:Fallback>
            </mc:AlternateContent>
          </a:graphicData>
        </a:graphic>
      </p:graphicFrame>
    </p:spTree>
    <p:extLst>
      <p:ext uri="{BB962C8B-B14F-4D97-AF65-F5344CB8AC3E}">
        <p14:creationId xmlns:p14="http://schemas.microsoft.com/office/powerpoint/2010/main" val="271311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400" decel="100000"/>
                                        <p:tgtEl>
                                          <p:spTgt spid="19"/>
                                        </p:tgtEl>
                                      </p:cBhvr>
                                    </p:animEffect>
                                    <p:anim calcmode="lin" valueType="num">
                                      <p:cBhvr>
                                        <p:cTn id="8" dur="400" decel="100000" fill="hold"/>
                                        <p:tgtEl>
                                          <p:spTgt spid="19"/>
                                        </p:tgtEl>
                                        <p:attrNameLst>
                                          <p:attrName>style.rotation</p:attrName>
                                        </p:attrNameLst>
                                      </p:cBhvr>
                                      <p:tavLst>
                                        <p:tav tm="0">
                                          <p:val>
                                            <p:fltVal val="-90"/>
                                          </p:val>
                                        </p:tav>
                                        <p:tav tm="100000">
                                          <p:val>
                                            <p:fltVal val="0"/>
                                          </p:val>
                                        </p:tav>
                                      </p:tavLst>
                                    </p:anim>
                                    <p:anim calcmode="lin" valueType="num">
                                      <p:cBhvr>
                                        <p:cTn id="9" dur="400" decel="100000" fill="hold"/>
                                        <p:tgtEl>
                                          <p:spTgt spid="19"/>
                                        </p:tgtEl>
                                        <p:attrNameLst>
                                          <p:attrName>ppt_x</p:attrName>
                                        </p:attrNameLst>
                                      </p:cBhvr>
                                      <p:tavLst>
                                        <p:tav tm="0">
                                          <p:val>
                                            <p:strVal val="#ppt_x+0.4"/>
                                          </p:val>
                                        </p:tav>
                                        <p:tav tm="100000">
                                          <p:val>
                                            <p:strVal val="#ppt_x-0.05"/>
                                          </p:val>
                                        </p:tav>
                                      </p:tavLst>
                                    </p:anim>
                                    <p:anim calcmode="lin" valueType="num">
                                      <p:cBhvr>
                                        <p:cTn id="10" dur="400" decel="100000" fill="hold"/>
                                        <p:tgtEl>
                                          <p:spTgt spid="19"/>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9"/>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400" decel="100000"/>
                                        <p:tgtEl>
                                          <p:spTgt spid="20"/>
                                        </p:tgtEl>
                                      </p:cBhvr>
                                    </p:animEffect>
                                    <p:anim calcmode="lin" valueType="num">
                                      <p:cBhvr>
                                        <p:cTn id="18" dur="400" decel="100000" fill="hold"/>
                                        <p:tgtEl>
                                          <p:spTgt spid="20"/>
                                        </p:tgtEl>
                                        <p:attrNameLst>
                                          <p:attrName>style.rotation</p:attrName>
                                        </p:attrNameLst>
                                      </p:cBhvr>
                                      <p:tavLst>
                                        <p:tav tm="0">
                                          <p:val>
                                            <p:fltVal val="-90"/>
                                          </p:val>
                                        </p:tav>
                                        <p:tav tm="100000">
                                          <p:val>
                                            <p:fltVal val="0"/>
                                          </p:val>
                                        </p:tav>
                                      </p:tavLst>
                                    </p:anim>
                                    <p:anim calcmode="lin" valueType="num">
                                      <p:cBhvr>
                                        <p:cTn id="19" dur="400" decel="100000" fill="hold"/>
                                        <p:tgtEl>
                                          <p:spTgt spid="20"/>
                                        </p:tgtEl>
                                        <p:attrNameLst>
                                          <p:attrName>ppt_x</p:attrName>
                                        </p:attrNameLst>
                                      </p:cBhvr>
                                      <p:tavLst>
                                        <p:tav tm="0">
                                          <p:val>
                                            <p:strVal val="#ppt_x+0.4"/>
                                          </p:val>
                                        </p:tav>
                                        <p:tav tm="100000">
                                          <p:val>
                                            <p:strVal val="#ppt_x-0.05"/>
                                          </p:val>
                                        </p:tav>
                                      </p:tavLst>
                                    </p:anim>
                                    <p:anim calcmode="lin" valueType="num">
                                      <p:cBhvr>
                                        <p:cTn id="20" dur="400" decel="100000" fill="hold"/>
                                        <p:tgtEl>
                                          <p:spTgt spid="20"/>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20"/>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2021426095"/>
              </p:ext>
            </p:extLst>
          </p:nvPr>
        </p:nvGraphicFramePr>
        <p:xfrm>
          <a:off x="323850" y="1916113"/>
          <a:ext cx="8604250" cy="4091483"/>
        </p:xfrm>
        <a:graphic>
          <a:graphicData uri="http://schemas.openxmlformats.org/drawingml/2006/table">
            <a:tbl>
              <a:tblPr/>
              <a:tblGrid>
                <a:gridCol w="4104134">
                  <a:extLst>
                    <a:ext uri="{9D8B030D-6E8A-4147-A177-3AD203B41FA5}">
                      <a16:colId xmlns="" xmlns:a16="http://schemas.microsoft.com/office/drawing/2014/main" val="886029624"/>
                    </a:ext>
                  </a:extLst>
                </a:gridCol>
                <a:gridCol w="4500116">
                  <a:extLst>
                    <a:ext uri="{9D8B030D-6E8A-4147-A177-3AD203B41FA5}">
                      <a16:colId xmlns="" xmlns:a16="http://schemas.microsoft.com/office/drawing/2014/main" val="20001"/>
                    </a:ext>
                  </a:extLst>
                </a:gridCol>
              </a:tblGrid>
              <a:tr h="504775">
                <a:tc>
                  <a:txBody>
                    <a:bodyPr/>
                    <a:lstStyle/>
                    <a:p>
                      <a:pPr algn="ctr"/>
                      <a:r>
                        <a:rPr lang="zh-TW" altLang="en-US" sz="2800" b="1" dirty="0" smtClean="0">
                          <a:latin typeface="微軟正黑體" panose="020B0604030504040204" pitchFamily="34" charset="-120"/>
                          <a:ea typeface="微軟正黑體" panose="020B0604030504040204" pitchFamily="34" charset="-120"/>
                        </a:rPr>
                        <a:t>題               目</a:t>
                      </a:r>
                      <a:endParaRPr lang="zh-TW" altLang="en-US" sz="2800" b="1" dirty="0">
                        <a:latin typeface="微軟正黑體" panose="020B0604030504040204" pitchFamily="34" charset="-120"/>
                        <a:ea typeface="微軟正黑體" panose="020B0604030504040204" pitchFamily="34" charset="-120"/>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 xmlns:a16="http://schemas.microsoft.com/office/drawing/2014/main" val="10000"/>
                  </a:ext>
                </a:extLst>
              </a:tr>
              <a:tr h="1872208">
                <a:tc>
                  <a:txBody>
                    <a:bodyPr/>
                    <a:lstStyle/>
                    <a:p>
                      <a:pPr marL="360000" indent="-360000" algn="l">
                        <a:lnSpc>
                          <a:spcPts val="4500"/>
                        </a:lnSpc>
                        <a:spcAft>
                          <a:spcPts val="1000"/>
                        </a:spcAft>
                        <a:buNone/>
                      </a:pPr>
                      <a:r>
                        <a:rPr lang="en-US" altLang="zh-TW" sz="2800" b="1" kern="100" dirty="0" smtClean="0">
                          <a:latin typeface="微軟正黑體" pitchFamily="34" charset="-120"/>
                          <a:ea typeface="微軟正黑體" pitchFamily="34" charset="-120"/>
                          <a:cs typeface="Courier New"/>
                        </a:rPr>
                        <a:t>3.</a:t>
                      </a:r>
                      <a:r>
                        <a:rPr lang="zh-TW" altLang="en-US" sz="2800" b="1" kern="100" dirty="0" smtClean="0">
                          <a:latin typeface="微軟正黑體" pitchFamily="34" charset="-120"/>
                          <a:ea typeface="微軟正黑體" pitchFamily="34" charset="-120"/>
                          <a:cs typeface="Courier New"/>
                        </a:rPr>
                        <a:t> 「預付佣金」帳戶餘額</a:t>
                      </a:r>
                      <a:r>
                        <a:rPr lang="en-US" altLang="zh-TW" sz="2800" b="1" kern="100" dirty="0" smtClean="0">
                          <a:latin typeface="微軟正黑體" pitchFamily="34" charset="-120"/>
                          <a:ea typeface="微軟正黑體" pitchFamily="34" charset="-120"/>
                          <a:cs typeface="Courier New"/>
                        </a:rPr>
                        <a:t>$12,000</a:t>
                      </a:r>
                      <a:r>
                        <a:rPr lang="zh-TW" altLang="en-US" sz="2800" b="1" kern="100" dirty="0" smtClean="0">
                          <a:latin typeface="微軟正黑體" pitchFamily="34" charset="-120"/>
                          <a:ea typeface="微軟正黑體" pitchFamily="34" charset="-120"/>
                          <a:cs typeface="Courier New"/>
                        </a:rPr>
                        <a:t>，期末已實現 　</a:t>
                      </a:r>
                      <a:r>
                        <a:rPr lang="zh-TW" altLang="en-US" sz="2800" b="1" kern="100" baseline="0" dirty="0" smtClean="0">
                          <a:latin typeface="微軟正黑體" pitchFamily="34" charset="-120"/>
                          <a:ea typeface="微軟正黑體" pitchFamily="34" charset="-120"/>
                          <a:cs typeface="Courier New"/>
                        </a:rPr>
                        <a:t>。</a:t>
                      </a:r>
                      <a:endParaRPr lang="zh-TW" sz="2800" b="1" kern="100" dirty="0">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56169">
                <a:tc>
                  <a:txBody>
                    <a:bodyPr/>
                    <a:lstStyle/>
                    <a:p>
                      <a:pPr marL="360000" indent="-360000" algn="l" defTabSz="914400" rtl="0" eaLnBrk="1" latinLnBrk="0" hangingPunct="1">
                        <a:lnSpc>
                          <a:spcPts val="4500"/>
                        </a:lnSpc>
                        <a:spcAft>
                          <a:spcPts val="1000"/>
                        </a:spcAft>
                        <a:buNone/>
                      </a:pPr>
                      <a:r>
                        <a:rPr lang="en-US" altLang="zh-TW" sz="2800" b="1" kern="100" dirty="0" smtClean="0">
                          <a:solidFill>
                            <a:schemeClr val="tx1"/>
                          </a:solidFill>
                          <a:latin typeface="微軟正黑體" pitchFamily="34" charset="-120"/>
                          <a:ea typeface="微軟正黑體" pitchFamily="34" charset="-120"/>
                          <a:cs typeface="Courier New"/>
                        </a:rPr>
                        <a:t>4.</a:t>
                      </a:r>
                      <a:r>
                        <a:rPr lang="zh-TW" altLang="en-US" sz="2800" b="1" kern="100" dirty="0" smtClean="0">
                          <a:solidFill>
                            <a:schemeClr val="tx1"/>
                          </a:solidFill>
                          <a:latin typeface="微軟正黑體" pitchFamily="34" charset="-120"/>
                          <a:ea typeface="微軟正黑體" pitchFamily="34" charset="-120"/>
                          <a:cs typeface="Courier New"/>
                        </a:rPr>
                        <a:t> 「預付保險費」帳戶</a:t>
                      </a:r>
                      <a:r>
                        <a:rPr lang="en-US" altLang="zh-TW" sz="2800" b="1" kern="100" dirty="0" smtClean="0">
                          <a:solidFill>
                            <a:schemeClr val="tx1"/>
                          </a:solidFill>
                          <a:latin typeface="微軟正黑體" pitchFamily="34" charset="-120"/>
                          <a:ea typeface="微軟正黑體" pitchFamily="34" charset="-120"/>
                          <a:cs typeface="Courier New"/>
                        </a:rPr>
                        <a:t>$10,000</a:t>
                      </a:r>
                      <a:r>
                        <a:rPr lang="zh-TW" altLang="en-US" sz="2800" b="1" kern="100" dirty="0" smtClean="0">
                          <a:solidFill>
                            <a:schemeClr val="tx1"/>
                          </a:solidFill>
                          <a:latin typeface="微軟正黑體" pitchFamily="34" charset="-120"/>
                          <a:ea typeface="微軟正黑體" pitchFamily="34" charset="-120"/>
                          <a:cs typeface="Courier New"/>
                        </a:rPr>
                        <a:t>，期末尚有  未到期</a:t>
                      </a:r>
                      <a:r>
                        <a:rPr lang="zh-TW" altLang="en-US" sz="2800" b="1" kern="100" baseline="0" dirty="0" smtClean="0">
                          <a:latin typeface="微軟正黑體" pitchFamily="34" charset="-120"/>
                          <a:ea typeface="微軟正黑體" pitchFamily="34" charset="-120"/>
                          <a:cs typeface="Courier New"/>
                        </a:rPr>
                        <a:t>。</a:t>
                      </a:r>
                      <a:endParaRPr lang="zh-TW" sz="2800" b="1" kern="100" dirty="0">
                        <a:solidFill>
                          <a:schemeClr val="tx1"/>
                        </a:solidFill>
                        <a:latin typeface="微軟正黑體" pitchFamily="34" charset="-120"/>
                        <a:ea typeface="微軟正黑體" pitchFamily="34" charset="-120"/>
                        <a:cs typeface="Courier New"/>
                      </a:endParaRPr>
                    </a:p>
                  </a:txBody>
                  <a:tcPr marL="68194" marR="68194" marT="0" marB="0">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kern="100" dirty="0">
                        <a:solidFill>
                          <a:schemeClr val="tx1"/>
                        </a:solidFill>
                        <a:latin typeface="微軟正黑體" pitchFamily="34" charset="-120"/>
                        <a:ea typeface="微軟正黑體" pitchFamily="34" charset="-120"/>
                        <a:cs typeface="細明體"/>
                      </a:endParaRPr>
                    </a:p>
                  </a:txBody>
                  <a:tcPr marL="68194" marR="68194"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2" name="物件 21"/>
          <p:cNvGraphicFramePr>
            <a:graphicFrameLocks noChangeAspect="1"/>
          </p:cNvGraphicFramePr>
          <p:nvPr>
            <p:extLst>
              <p:ext uri="{D42A27DB-BD31-4B8C-83A1-F6EECF244321}">
                <p14:modId xmlns:p14="http://schemas.microsoft.com/office/powerpoint/2010/main" val="3349579724"/>
              </p:ext>
            </p:extLst>
          </p:nvPr>
        </p:nvGraphicFramePr>
        <p:xfrm>
          <a:off x="1174750" y="3429000"/>
          <a:ext cx="328613" cy="784225"/>
        </p:xfrm>
        <a:graphic>
          <a:graphicData uri="http://schemas.openxmlformats.org/presentationml/2006/ole">
            <mc:AlternateContent xmlns:mc="http://schemas.openxmlformats.org/markup-compatibility/2006">
              <mc:Choice xmlns:v="urn:schemas-microsoft-com:vml" Requires="v">
                <p:oleObj spid="_x0000_s17474" name="Equation" r:id="rId3" imgW="152280" imgH="368280" progId="Equation.DSMT4">
                  <p:embed/>
                </p:oleObj>
              </mc:Choice>
              <mc:Fallback>
                <p:oleObj name="Equation" r:id="rId3" imgW="152280" imgH="368280" progId="Equation.DSMT4">
                  <p:embed/>
                  <p:pic>
                    <p:nvPicPr>
                      <p:cNvPr id="0" name=""/>
                      <p:cNvPicPr>
                        <a:picLocks noChangeAspect="1" noChangeArrowheads="1"/>
                      </p:cNvPicPr>
                      <p:nvPr/>
                    </p:nvPicPr>
                    <p:blipFill>
                      <a:blip r:embed="rId4"/>
                      <a:srcRect/>
                      <a:stretch>
                        <a:fillRect/>
                      </a:stretch>
                    </p:blipFill>
                    <p:spPr bwMode="auto">
                      <a:xfrm>
                        <a:off x="1174750" y="3429000"/>
                        <a:ext cx="328613" cy="784225"/>
                      </a:xfrm>
                      <a:prstGeom prst="rect">
                        <a:avLst/>
                      </a:prstGeom>
                      <a:noFill/>
                    </p:spPr>
                  </p:pic>
                </p:oleObj>
              </mc:Fallback>
            </mc:AlternateContent>
          </a:graphicData>
        </a:graphic>
      </p:graphicFrame>
      <p:graphicFrame>
        <p:nvGraphicFramePr>
          <p:cNvPr id="23" name="物件 22"/>
          <p:cNvGraphicFramePr>
            <a:graphicFrameLocks noChangeAspect="1"/>
          </p:cNvGraphicFramePr>
          <p:nvPr>
            <p:extLst>
              <p:ext uri="{D42A27DB-BD31-4B8C-83A1-F6EECF244321}">
                <p14:modId xmlns:p14="http://schemas.microsoft.com/office/powerpoint/2010/main" val="2898286287"/>
              </p:ext>
            </p:extLst>
          </p:nvPr>
        </p:nvGraphicFramePr>
        <p:xfrm>
          <a:off x="3931153" y="4755288"/>
          <a:ext cx="301708" cy="784440"/>
        </p:xfrm>
        <a:graphic>
          <a:graphicData uri="http://schemas.openxmlformats.org/presentationml/2006/ole">
            <mc:AlternateContent xmlns:mc="http://schemas.openxmlformats.org/markup-compatibility/2006">
              <mc:Choice xmlns:v="urn:schemas-microsoft-com:vml" Requires="v">
                <p:oleObj spid="_x0000_s17475" name="Equation" r:id="rId5" imgW="139680" imgH="368280" progId="Equation.DSMT4">
                  <p:embed/>
                </p:oleObj>
              </mc:Choice>
              <mc:Fallback>
                <p:oleObj name="Equation" r:id="rId5" imgW="139680" imgH="368280" progId="Equation.DSMT4">
                  <p:embed/>
                  <p:pic>
                    <p:nvPicPr>
                      <p:cNvPr id="0" name=""/>
                      <p:cNvPicPr>
                        <a:picLocks noChangeAspect="1" noChangeArrowheads="1"/>
                      </p:cNvPicPr>
                      <p:nvPr/>
                    </p:nvPicPr>
                    <p:blipFill>
                      <a:blip r:embed="rId6"/>
                      <a:srcRect/>
                      <a:stretch>
                        <a:fillRect/>
                      </a:stretch>
                    </p:blipFill>
                    <p:spPr bwMode="auto">
                      <a:xfrm>
                        <a:off x="3931153" y="4755288"/>
                        <a:ext cx="301708" cy="784440"/>
                      </a:xfrm>
                      <a:prstGeom prst="rect">
                        <a:avLst/>
                      </a:prstGeom>
                      <a:noFill/>
                    </p:spPr>
                  </p:pic>
                </p:oleObj>
              </mc:Fallback>
            </mc:AlternateContent>
          </a:graphicData>
        </a:graphic>
      </p:graphicFrame>
      <p:sp>
        <p:nvSpPr>
          <p:cNvPr id="3" name="內容版面配置區 2"/>
          <p:cNvSpPr>
            <a:spLocks noGrp="1"/>
          </p:cNvSpPr>
          <p:nvPr>
            <p:ph sz="quarter" idx="11"/>
          </p:nvPr>
        </p:nvSpPr>
        <p:spPr/>
        <p:txBody>
          <a:bodyPr/>
          <a:lstStyle/>
          <a:p>
            <a:r>
              <a:rPr lang="en-US" altLang="zh-TW" dirty="0" smtClean="0"/>
              <a:t>248</a:t>
            </a:r>
            <a:endParaRPr lang="zh-TW" altLang="en-US" dirty="0"/>
          </a:p>
        </p:txBody>
      </p:sp>
      <p:sp>
        <p:nvSpPr>
          <p:cNvPr id="5" name="矩形 25"/>
          <p:cNvSpPr>
            <a:spLocks noChangeArrowheads="1"/>
          </p:cNvSpPr>
          <p:nvPr/>
        </p:nvSpPr>
        <p:spPr bwMode="auto">
          <a:xfrm>
            <a:off x="179388" y="1268760"/>
            <a:ext cx="8713787" cy="523220"/>
          </a:xfrm>
          <a:prstGeom prst="rect">
            <a:avLst/>
          </a:prstGeom>
          <a:noFill/>
          <a:ln w="9525">
            <a:noFill/>
            <a:miter lim="800000"/>
            <a:headEnd/>
            <a:tailEnd/>
          </a:ln>
        </p:spPr>
        <p:txBody>
          <a:bodyPr>
            <a:spAutoFit/>
          </a:bodyPr>
          <a:lstStyle/>
          <a:p>
            <a:pPr algn="just" eaLnBrk="1" hangingPunct="1"/>
            <a:r>
              <a:rPr lang="zh-TW" altLang="en-US" sz="2800" b="1" dirty="0">
                <a:latin typeface="微軟正黑體" pitchFamily="34" charset="-120"/>
                <a:ea typeface="微軟正黑體" pitchFamily="34" charset="-120"/>
              </a:rPr>
              <a:t>將下列交易作成調整分錄：</a:t>
            </a:r>
          </a:p>
        </p:txBody>
      </p:sp>
      <p:sp>
        <p:nvSpPr>
          <p:cNvPr id="19" name="矩形 33"/>
          <p:cNvSpPr>
            <a:spLocks noChangeArrowheads="1"/>
          </p:cNvSpPr>
          <p:nvPr/>
        </p:nvSpPr>
        <p:spPr bwMode="auto">
          <a:xfrm>
            <a:off x="4459983" y="2907362"/>
            <a:ext cx="4576513" cy="954107"/>
          </a:xfrm>
          <a:prstGeom prst="rect">
            <a:avLst/>
          </a:prstGeom>
          <a:noFill/>
          <a:ln w="9525">
            <a:noFill/>
            <a:miter lim="800000"/>
            <a:headEnd/>
            <a:tailEnd/>
          </a:ln>
        </p:spPr>
        <p:txBody>
          <a:bodyPr wrap="square">
            <a:spAutoFit/>
          </a:bodyPr>
          <a:lstStyle/>
          <a:p>
            <a:pPr eaLnBrk="1" hangingPunct="1"/>
            <a:r>
              <a:rPr lang="zh-TW" altLang="en-US" sz="2800" b="1" dirty="0">
                <a:solidFill>
                  <a:srgbClr val="FF0000"/>
                </a:solidFill>
                <a:latin typeface="微軟正黑體" pitchFamily="34" charset="-120"/>
                <a:ea typeface="微軟正黑體" pitchFamily="34" charset="-120"/>
              </a:rPr>
              <a:t>佣金支出   　  </a:t>
            </a:r>
            <a:r>
              <a:rPr lang="zh-TW" altLang="en-US" sz="2800" b="1" dirty="0" smtClean="0">
                <a:solidFill>
                  <a:srgbClr val="FF0000"/>
                </a:solidFill>
                <a:latin typeface="微軟正黑體" pitchFamily="34" charset="-120"/>
                <a:ea typeface="微軟正黑體" pitchFamily="34" charset="-120"/>
              </a:rPr>
              <a:t> </a:t>
            </a:r>
            <a:r>
              <a:rPr lang="en-US" altLang="zh-TW" sz="2800" b="1" dirty="0" smtClean="0">
                <a:solidFill>
                  <a:srgbClr val="FF0000"/>
                </a:solidFill>
                <a:latin typeface="微軟正黑體" pitchFamily="34" charset="-120"/>
                <a:ea typeface="微軟正黑體" pitchFamily="34" charset="-120"/>
              </a:rPr>
              <a:t>9,000</a:t>
            </a:r>
            <a:endParaRPr lang="en-US" altLang="zh-TW" sz="2800" b="1" dirty="0">
              <a:solidFill>
                <a:srgbClr val="FF0000"/>
              </a:solidFill>
              <a:latin typeface="微軟正黑體" pitchFamily="34" charset="-120"/>
              <a:ea typeface="微軟正黑體" pitchFamily="34" charset="-120"/>
            </a:endParaRPr>
          </a:p>
          <a:p>
            <a:pPr eaLnBrk="1" hangingPunct="1"/>
            <a:r>
              <a:rPr lang="zh-TW" altLang="en-US" sz="2800" b="1" dirty="0">
                <a:solidFill>
                  <a:srgbClr val="FF0000"/>
                </a:solidFill>
                <a:latin typeface="微軟正黑體" pitchFamily="34" charset="-120"/>
                <a:ea typeface="微軟正黑體" pitchFamily="34" charset="-120"/>
              </a:rPr>
              <a:t>    　預付佣金      </a:t>
            </a:r>
            <a:r>
              <a:rPr lang="zh-TW" altLang="en-US" sz="2800" b="1" dirty="0" smtClean="0">
                <a:solidFill>
                  <a:srgbClr val="FF0000"/>
                </a:solidFill>
                <a:latin typeface="微軟正黑體" pitchFamily="34" charset="-120"/>
                <a:ea typeface="微軟正黑體" pitchFamily="34" charset="-120"/>
              </a:rPr>
              <a:t>    　</a:t>
            </a:r>
            <a:r>
              <a:rPr lang="en-US" altLang="zh-TW" sz="2800" b="1" dirty="0" smtClean="0">
                <a:solidFill>
                  <a:srgbClr val="FF0000"/>
                </a:solidFill>
                <a:latin typeface="微軟正黑體" pitchFamily="34" charset="-120"/>
                <a:ea typeface="微軟正黑體" pitchFamily="34" charset="-120"/>
              </a:rPr>
              <a:t>9,000</a:t>
            </a:r>
            <a:endParaRPr lang="zh-TW" altLang="en-US" sz="2800" b="1" dirty="0">
              <a:solidFill>
                <a:srgbClr val="FF0000"/>
              </a:solidFill>
              <a:latin typeface="微軟正黑體" pitchFamily="34" charset="-120"/>
              <a:ea typeface="微軟正黑體" pitchFamily="34" charset="-120"/>
            </a:endParaRPr>
          </a:p>
        </p:txBody>
      </p:sp>
      <p:sp>
        <p:nvSpPr>
          <p:cNvPr id="20" name="矩形 33"/>
          <p:cNvSpPr>
            <a:spLocks noChangeArrowheads="1"/>
          </p:cNvSpPr>
          <p:nvPr/>
        </p:nvSpPr>
        <p:spPr bwMode="auto">
          <a:xfrm>
            <a:off x="4459983" y="4665277"/>
            <a:ext cx="4576513" cy="954107"/>
          </a:xfrm>
          <a:prstGeom prst="rect">
            <a:avLst/>
          </a:prstGeom>
          <a:noFill/>
          <a:ln w="9525">
            <a:noFill/>
            <a:miter lim="800000"/>
            <a:headEnd/>
            <a:tailEnd/>
          </a:ln>
        </p:spPr>
        <p:txBody>
          <a:bodyPr wrap="square">
            <a:spAutoFit/>
          </a:bodyPr>
          <a:lstStyle/>
          <a:p>
            <a:pPr eaLnBrk="1" hangingPunct="1"/>
            <a:r>
              <a:rPr lang="zh-TW" altLang="en-US" sz="2800" b="1" dirty="0">
                <a:solidFill>
                  <a:srgbClr val="FF0000"/>
                </a:solidFill>
                <a:latin typeface="微軟正黑體" pitchFamily="34" charset="-120"/>
                <a:ea typeface="微軟正黑體" pitchFamily="34" charset="-120"/>
              </a:rPr>
              <a:t>保 險 費  　     </a:t>
            </a:r>
            <a:r>
              <a:rPr lang="en-US" altLang="zh-TW" sz="2800" b="1" dirty="0">
                <a:solidFill>
                  <a:srgbClr val="FF0000"/>
                </a:solidFill>
                <a:latin typeface="微軟正黑體" pitchFamily="34" charset="-120"/>
                <a:ea typeface="微軟正黑體" pitchFamily="34" charset="-120"/>
              </a:rPr>
              <a:t>6,000</a:t>
            </a:r>
          </a:p>
          <a:p>
            <a:pPr eaLnBrk="1" hangingPunct="1"/>
            <a:r>
              <a:rPr lang="zh-TW" altLang="en-US" sz="2800" b="1" dirty="0">
                <a:solidFill>
                  <a:srgbClr val="FF0000"/>
                </a:solidFill>
                <a:latin typeface="微軟正黑體" pitchFamily="34" charset="-120"/>
                <a:ea typeface="微軟正黑體" pitchFamily="34" charset="-120"/>
              </a:rPr>
              <a:t>    　預付保險費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6,000</a:t>
            </a:r>
            <a:endParaRPr lang="zh-TW" altLang="en-US" sz="28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65779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400" decel="100000"/>
                                        <p:tgtEl>
                                          <p:spTgt spid="19"/>
                                        </p:tgtEl>
                                      </p:cBhvr>
                                    </p:animEffect>
                                    <p:anim calcmode="lin" valueType="num">
                                      <p:cBhvr>
                                        <p:cTn id="8" dur="400" decel="100000" fill="hold"/>
                                        <p:tgtEl>
                                          <p:spTgt spid="19"/>
                                        </p:tgtEl>
                                        <p:attrNameLst>
                                          <p:attrName>style.rotation</p:attrName>
                                        </p:attrNameLst>
                                      </p:cBhvr>
                                      <p:tavLst>
                                        <p:tav tm="0">
                                          <p:val>
                                            <p:fltVal val="-90"/>
                                          </p:val>
                                        </p:tav>
                                        <p:tav tm="100000">
                                          <p:val>
                                            <p:fltVal val="0"/>
                                          </p:val>
                                        </p:tav>
                                      </p:tavLst>
                                    </p:anim>
                                    <p:anim calcmode="lin" valueType="num">
                                      <p:cBhvr>
                                        <p:cTn id="9" dur="400" decel="100000" fill="hold"/>
                                        <p:tgtEl>
                                          <p:spTgt spid="19"/>
                                        </p:tgtEl>
                                        <p:attrNameLst>
                                          <p:attrName>ppt_x</p:attrName>
                                        </p:attrNameLst>
                                      </p:cBhvr>
                                      <p:tavLst>
                                        <p:tav tm="0">
                                          <p:val>
                                            <p:strVal val="#ppt_x+0.4"/>
                                          </p:val>
                                        </p:tav>
                                        <p:tav tm="100000">
                                          <p:val>
                                            <p:strVal val="#ppt_x-0.05"/>
                                          </p:val>
                                        </p:tav>
                                      </p:tavLst>
                                    </p:anim>
                                    <p:anim calcmode="lin" valueType="num">
                                      <p:cBhvr>
                                        <p:cTn id="10" dur="400" decel="100000" fill="hold"/>
                                        <p:tgtEl>
                                          <p:spTgt spid="19"/>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9"/>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400" decel="100000"/>
                                        <p:tgtEl>
                                          <p:spTgt spid="20"/>
                                        </p:tgtEl>
                                      </p:cBhvr>
                                    </p:animEffect>
                                    <p:anim calcmode="lin" valueType="num">
                                      <p:cBhvr>
                                        <p:cTn id="18" dur="400" decel="100000" fill="hold"/>
                                        <p:tgtEl>
                                          <p:spTgt spid="20"/>
                                        </p:tgtEl>
                                        <p:attrNameLst>
                                          <p:attrName>style.rotation</p:attrName>
                                        </p:attrNameLst>
                                      </p:cBhvr>
                                      <p:tavLst>
                                        <p:tav tm="0">
                                          <p:val>
                                            <p:fltVal val="-90"/>
                                          </p:val>
                                        </p:tav>
                                        <p:tav tm="100000">
                                          <p:val>
                                            <p:fltVal val="0"/>
                                          </p:val>
                                        </p:tav>
                                      </p:tavLst>
                                    </p:anim>
                                    <p:anim calcmode="lin" valueType="num">
                                      <p:cBhvr>
                                        <p:cTn id="19" dur="400" decel="100000" fill="hold"/>
                                        <p:tgtEl>
                                          <p:spTgt spid="20"/>
                                        </p:tgtEl>
                                        <p:attrNameLst>
                                          <p:attrName>ppt_x</p:attrName>
                                        </p:attrNameLst>
                                      </p:cBhvr>
                                      <p:tavLst>
                                        <p:tav tm="0">
                                          <p:val>
                                            <p:strVal val="#ppt_x+0.4"/>
                                          </p:val>
                                        </p:tav>
                                        <p:tav tm="100000">
                                          <p:val>
                                            <p:strVal val="#ppt_x-0.05"/>
                                          </p:val>
                                        </p:tav>
                                      </p:tavLst>
                                    </p:anim>
                                    <p:anim calcmode="lin" valueType="num">
                                      <p:cBhvr>
                                        <p:cTn id="20" dur="400" decel="100000" fill="hold"/>
                                        <p:tgtEl>
                                          <p:spTgt spid="20"/>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20"/>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所謂用品盤存，係指平時購買之文具、紙張等各種辦公用品，至期末時尚未耗用者，應列為資產處理。</a:t>
            </a:r>
          </a:p>
          <a:p>
            <a:pPr marL="457200" indent="-457200">
              <a:buFont typeface="Wingdings" panose="05000000000000000000" pitchFamily="2" charset="2"/>
              <a:buChar char="p"/>
            </a:pPr>
            <a:r>
              <a:rPr lang="zh-TW" altLang="en-US" dirty="0"/>
              <a:t>用品盤存之調整，依會計基礎不同，處理方法亦不同，茲舉例說明如下</a:t>
            </a:r>
            <a:r>
              <a:rPr lang="zh-TW" altLang="zh-TW" dirty="0" smtClean="0"/>
              <a:t>：</a:t>
            </a:r>
            <a:endParaRPr lang="zh-TW" altLang="en-US" dirty="0"/>
          </a:p>
        </p:txBody>
      </p:sp>
      <p:sp>
        <p:nvSpPr>
          <p:cNvPr id="3" name="標題 2"/>
          <p:cNvSpPr>
            <a:spLocks noGrp="1"/>
          </p:cNvSpPr>
          <p:nvPr>
            <p:ph type="title"/>
          </p:nvPr>
        </p:nvSpPr>
        <p:spPr/>
        <p:txBody>
          <a:bodyPr/>
          <a:lstStyle/>
          <a:p>
            <a:r>
              <a:rPr lang="zh-TW" altLang="en-US" dirty="0"/>
              <a:t>三、用品盤存之調整</a:t>
            </a:r>
          </a:p>
        </p:txBody>
      </p:sp>
      <p:sp>
        <p:nvSpPr>
          <p:cNvPr id="4" name="內容版面配置區 3"/>
          <p:cNvSpPr>
            <a:spLocks noGrp="1"/>
          </p:cNvSpPr>
          <p:nvPr>
            <p:ph sz="quarter" idx="11"/>
          </p:nvPr>
        </p:nvSpPr>
        <p:spPr/>
        <p:txBody>
          <a:bodyPr/>
          <a:lstStyle/>
          <a:p>
            <a:r>
              <a:rPr lang="en-US" altLang="zh-TW" dirty="0" smtClean="0"/>
              <a:t>248</a:t>
            </a:r>
            <a:endParaRPr lang="zh-TW" altLang="en-US" dirty="0"/>
          </a:p>
        </p:txBody>
      </p:sp>
    </p:spTree>
    <p:extLst>
      <p:ext uri="{BB962C8B-B14F-4D97-AF65-F5344CB8AC3E}">
        <p14:creationId xmlns:p14="http://schemas.microsoft.com/office/powerpoint/2010/main" val="69190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14</a:t>
            </a:r>
            <a:endParaRPr lang="zh-TW" altLang="en-US" dirty="0"/>
          </a:p>
        </p:txBody>
      </p:sp>
      <p:sp>
        <p:nvSpPr>
          <p:cNvPr id="4" name="內容版面配置區 3"/>
          <p:cNvSpPr>
            <a:spLocks noGrp="1"/>
          </p:cNvSpPr>
          <p:nvPr>
            <p:ph sz="quarter" idx="11"/>
          </p:nvPr>
        </p:nvSpPr>
        <p:spPr/>
        <p:txBody>
          <a:bodyPr/>
          <a:lstStyle/>
          <a:p>
            <a:r>
              <a:rPr lang="en-US" altLang="zh-TW" dirty="0" smtClean="0"/>
              <a:t>249</a:t>
            </a:r>
            <a:endParaRPr lang="zh-TW" altLang="en-US" dirty="0"/>
          </a:p>
        </p:txBody>
      </p:sp>
      <p:sp>
        <p:nvSpPr>
          <p:cNvPr id="16" name="文字方塊 5"/>
          <p:cNvSpPr txBox="1">
            <a:spLocks noChangeArrowheads="1"/>
          </p:cNvSpPr>
          <p:nvPr/>
        </p:nvSpPr>
        <p:spPr bwMode="auto">
          <a:xfrm>
            <a:off x="683568" y="836712"/>
            <a:ext cx="8136904" cy="1384995"/>
          </a:xfrm>
          <a:prstGeom prst="rect">
            <a:avLst/>
          </a:prstGeom>
          <a:noFill/>
          <a:ln w="9525">
            <a:noFill/>
            <a:miter lim="800000"/>
            <a:headEnd/>
            <a:tailEnd/>
          </a:ln>
        </p:spPr>
        <p:txBody>
          <a:bodyPr wrap="square">
            <a:spAutoFit/>
          </a:bodyPr>
          <a:lstStyle/>
          <a:p>
            <a:pPr algn="just" eaLnBrk="1" hangingPunct="1"/>
            <a:r>
              <a:rPr lang="zh-TW" altLang="en-US" sz="2800" b="1" dirty="0">
                <a:latin typeface="微軟正黑體" pitchFamily="34" charset="-120"/>
                <a:ea typeface="微軟正黑體" pitchFamily="34" charset="-120"/>
              </a:rPr>
              <a:t>孟鈴商店於</a:t>
            </a:r>
            <a:r>
              <a:rPr lang="en-US" altLang="zh-TW" sz="2800" b="1" dirty="0">
                <a:latin typeface="微軟正黑體" pitchFamily="34" charset="-120"/>
                <a:ea typeface="微軟正黑體" pitchFamily="34" charset="-120"/>
              </a:rPr>
              <a:t>10</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20</a:t>
            </a:r>
            <a:r>
              <a:rPr lang="zh-TW" altLang="en-US" sz="2800" b="1" dirty="0">
                <a:latin typeface="微軟正黑體" pitchFamily="34" charset="-120"/>
                <a:ea typeface="微軟正黑體" pitchFamily="34" charset="-120"/>
              </a:rPr>
              <a:t>日購買一批文具紙張計</a:t>
            </a:r>
            <a:r>
              <a:rPr lang="en-US" altLang="zh-TW" sz="2800" b="1" dirty="0">
                <a:latin typeface="微軟正黑體" pitchFamily="34" charset="-120"/>
                <a:ea typeface="微軟正黑體" pitchFamily="34" charset="-120"/>
              </a:rPr>
              <a:t>$9,800</a:t>
            </a:r>
            <a:r>
              <a:rPr lang="zh-TW" altLang="en-US" sz="2800" b="1" dirty="0">
                <a:latin typeface="微軟正黑體" pitchFamily="34" charset="-120"/>
                <a:ea typeface="微軟正黑體" pitchFamily="34" charset="-120"/>
              </a:rPr>
              <a:t>，期末盤點時，尚有</a:t>
            </a:r>
            <a:r>
              <a:rPr lang="en-US" altLang="zh-TW" sz="2800" b="1" dirty="0">
                <a:latin typeface="微軟正黑體" pitchFamily="34" charset="-120"/>
                <a:ea typeface="微軟正黑體" pitchFamily="34" charset="-120"/>
              </a:rPr>
              <a:t>$6,000</a:t>
            </a:r>
            <a:r>
              <a:rPr lang="zh-TW" altLang="en-US" sz="2800" b="1" dirty="0">
                <a:latin typeface="微軟正黑體" pitchFamily="34" charset="-120"/>
                <a:ea typeface="微軟正黑體" pitchFamily="34" charset="-120"/>
              </a:rPr>
              <a:t>文具尚未耗用，則有關處理如下</a:t>
            </a:r>
            <a:r>
              <a:rPr lang="zh-TW" altLang="en-US"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sp>
        <p:nvSpPr>
          <p:cNvPr id="11" name="文字方塊 5"/>
          <p:cNvSpPr txBox="1">
            <a:spLocks noChangeArrowheads="1"/>
          </p:cNvSpPr>
          <p:nvPr/>
        </p:nvSpPr>
        <p:spPr bwMode="auto">
          <a:xfrm>
            <a:off x="395536" y="2164672"/>
            <a:ext cx="8568952" cy="1107996"/>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一</a:t>
            </a:r>
            <a:r>
              <a:rPr lang="en-US" altLang="zh-TW" sz="2800" b="1" dirty="0">
                <a:solidFill>
                  <a:schemeClr val="accent2">
                    <a:lumMod val="75000"/>
                  </a:schemeClr>
                </a:solidFill>
                <a:latin typeface="微軟正黑體" pitchFamily="34" charset="-120"/>
                <a:ea typeface="微軟正黑體" pitchFamily="34" charset="-120"/>
              </a:rPr>
              <a:t>)</a:t>
            </a:r>
            <a:r>
              <a:rPr lang="zh-TW" altLang="zh-TW" sz="2800" b="1" dirty="0">
                <a:solidFill>
                  <a:schemeClr val="accent2">
                    <a:lumMod val="75000"/>
                  </a:schemeClr>
                </a:solidFill>
                <a:latin typeface="微軟正黑體" pitchFamily="34" charset="-120"/>
                <a:ea typeface="微軟正黑體" pitchFamily="34" charset="-120"/>
              </a:rPr>
              <a:t>現金收付</a:t>
            </a:r>
            <a:r>
              <a:rPr lang="zh-TW" altLang="zh-TW" sz="2800" b="1" dirty="0" smtClean="0">
                <a:solidFill>
                  <a:schemeClr val="accent2">
                    <a:lumMod val="75000"/>
                  </a:schemeClr>
                </a:solidFill>
                <a:latin typeface="微軟正黑體" pitchFamily="34" charset="-120"/>
                <a:ea typeface="微軟正黑體" pitchFamily="34" charset="-120"/>
              </a:rPr>
              <a:t>基礎</a:t>
            </a:r>
            <a:endParaRPr lang="en-US" altLang="zh-TW" sz="2800" b="1" dirty="0">
              <a:solidFill>
                <a:schemeClr val="accent2">
                  <a:lumMod val="75000"/>
                </a:schemeClr>
              </a:solidFill>
              <a:latin typeface="微軟正黑體" pitchFamily="34" charset="-120"/>
              <a:ea typeface="微軟正黑體" pitchFamily="34" charset="-120"/>
            </a:endParaRPr>
          </a:p>
          <a:p>
            <a:pPr eaLnBrk="1" hangingPunct="1">
              <a:spcBef>
                <a:spcPts val="1200"/>
              </a:spcBef>
              <a:defRPr/>
            </a:pPr>
            <a:r>
              <a:rPr lang="zh-TW" altLang="en-US" sz="2800" b="1" dirty="0">
                <a:latin typeface="微軟正黑體" pitchFamily="34" charset="-120"/>
                <a:ea typeface="微軟正黑體" pitchFamily="34" charset="-120"/>
              </a:rPr>
              <a:t>購入文具時，均借記文具用品項目，期末不作調整</a:t>
            </a:r>
            <a:r>
              <a:rPr lang="zh-TW" altLang="zh-TW"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graphicFrame>
        <p:nvGraphicFramePr>
          <p:cNvPr id="12" name="表格 11"/>
          <p:cNvGraphicFramePr>
            <a:graphicFrameLocks noGrp="1"/>
          </p:cNvGraphicFramePr>
          <p:nvPr>
            <p:extLst>
              <p:ext uri="{D42A27DB-BD31-4B8C-83A1-F6EECF244321}">
                <p14:modId xmlns:p14="http://schemas.microsoft.com/office/powerpoint/2010/main" val="1903848999"/>
              </p:ext>
            </p:extLst>
          </p:nvPr>
        </p:nvGraphicFramePr>
        <p:xfrm>
          <a:off x="467544" y="3367040"/>
          <a:ext cx="7776864" cy="1567830"/>
        </p:xfrm>
        <a:graphic>
          <a:graphicData uri="http://schemas.openxmlformats.org/drawingml/2006/table">
            <a:tbl>
              <a:tblPr>
                <a:tableStyleId>{8799B23B-EC83-4686-B30A-512413B5E67A}</a:tableStyleId>
              </a:tblPr>
              <a:tblGrid>
                <a:gridCol w="4680520">
                  <a:extLst>
                    <a:ext uri="{9D8B030D-6E8A-4147-A177-3AD203B41FA5}">
                      <a16:colId xmlns="" xmlns:a16="http://schemas.microsoft.com/office/drawing/2014/main" val="20000"/>
                    </a:ext>
                  </a:extLst>
                </a:gridCol>
                <a:gridCol w="3096344">
                  <a:extLst>
                    <a:ext uri="{9D8B030D-6E8A-4147-A177-3AD203B41FA5}">
                      <a16:colId xmlns="" xmlns:a16="http://schemas.microsoft.com/office/drawing/2014/main" val="20001"/>
                    </a:ext>
                  </a:extLst>
                </a:gridCol>
              </a:tblGrid>
              <a:tr h="1567830">
                <a:tc>
                  <a:txBody>
                    <a:bodyPr/>
                    <a:lstStyle/>
                    <a:p>
                      <a:pPr>
                        <a:lnSpc>
                          <a:spcPts val="3800"/>
                        </a:lnSpc>
                        <a:spcAft>
                          <a:spcPts val="0"/>
                        </a:spcAft>
                      </a:pPr>
                      <a:r>
                        <a:rPr lang="en-US" sz="2800" b="1" kern="100" dirty="0" smtClean="0">
                          <a:latin typeface="微軟正黑體" pitchFamily="34" charset="-120"/>
                          <a:ea typeface="微軟正黑體" pitchFamily="34" charset="-120"/>
                        </a:rPr>
                        <a:t>1</a:t>
                      </a:r>
                      <a:r>
                        <a:rPr lang="en-US" altLang="zh-TW" sz="2800" b="1" kern="100" dirty="0" smtClean="0">
                          <a:latin typeface="微軟正黑體" pitchFamily="34" charset="-120"/>
                          <a:ea typeface="微軟正黑體" pitchFamily="34" charset="-120"/>
                        </a:rPr>
                        <a:t>0</a:t>
                      </a:r>
                      <a:r>
                        <a:rPr lang="en-US" sz="2800" b="1" kern="100" dirty="0" smtClean="0">
                          <a:latin typeface="微軟正黑體" pitchFamily="34" charset="-120"/>
                          <a:ea typeface="微軟正黑體" pitchFamily="34" charset="-120"/>
                        </a:rPr>
                        <a:t>/20</a:t>
                      </a:r>
                      <a:r>
                        <a:rPr lang="en-US" sz="2800" b="1" kern="100" dirty="0">
                          <a:latin typeface="微軟正黑體" pitchFamily="34" charset="-120"/>
                          <a:ea typeface="微軟正黑體" pitchFamily="34" charset="-120"/>
                        </a:rPr>
                        <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tc>
                  <a:txBody>
                    <a:bodyPr/>
                    <a:lstStyle/>
                    <a:p>
                      <a:pPr>
                        <a:lnSpc>
                          <a:spcPts val="3800"/>
                        </a:lnSpc>
                        <a:spcAft>
                          <a:spcPts val="0"/>
                        </a:spcAft>
                      </a:pPr>
                      <a:r>
                        <a:rPr lang="en-US" sz="2800" b="1" kern="100" dirty="0">
                          <a:latin typeface="微軟正黑體" pitchFamily="34" charset="-120"/>
                          <a:ea typeface="微軟正黑體" pitchFamily="34" charset="-120"/>
                        </a:rPr>
                        <a:t>12/31</a:t>
                      </a:r>
                      <a:br>
                        <a:rPr lang="en-US" sz="2800" b="1" kern="100" dirty="0">
                          <a:latin typeface="微軟正黑體" pitchFamily="34" charset="-120"/>
                          <a:ea typeface="微軟正黑體" pitchFamily="34" charset="-120"/>
                        </a:rPr>
                      </a:br>
                      <a:endParaRPr lang="zh-TW" sz="2800" b="1" kern="100" dirty="0">
                        <a:latin typeface="微軟正黑體" pitchFamily="34" charset="-120"/>
                        <a:ea typeface="微軟正黑體" pitchFamily="34" charset="-120"/>
                        <a:cs typeface="Courier New"/>
                      </a:endParaRPr>
                    </a:p>
                  </a:txBody>
                  <a:tcPr marL="68580" marR="68580" marT="0" marB="0">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3" name="文字方塊 12"/>
          <p:cNvSpPr txBox="1">
            <a:spLocks noChangeArrowheads="1"/>
          </p:cNvSpPr>
          <p:nvPr/>
        </p:nvSpPr>
        <p:spPr bwMode="auto">
          <a:xfrm>
            <a:off x="611560" y="5581285"/>
            <a:ext cx="7920880" cy="954107"/>
          </a:xfrm>
          <a:prstGeom prst="rect">
            <a:avLst/>
          </a:prstGeom>
          <a:noFill/>
          <a:ln w="9525">
            <a:noFill/>
            <a:miter lim="800000"/>
            <a:headEnd/>
            <a:tailEnd/>
          </a:ln>
        </p:spPr>
        <p:txBody>
          <a:bodyPr wrap="square">
            <a:spAutoFit/>
          </a:bodyPr>
          <a:lstStyle/>
          <a:p>
            <a:pPr eaLnBrk="1" hangingPunct="1"/>
            <a:r>
              <a:rPr lang="zh-TW" altLang="en-US" sz="2800" b="1" dirty="0">
                <a:latin typeface="微軟正黑體" pitchFamily="34" charset="-120"/>
                <a:ea typeface="微軟正黑體" pitchFamily="34" charset="-120"/>
              </a:rPr>
              <a:t>文具用品</a:t>
            </a:r>
            <a:r>
              <a:rPr lang="en-US" altLang="zh-TW" sz="2800" b="1" dirty="0">
                <a:latin typeface="微軟正黑體" pitchFamily="34" charset="-120"/>
                <a:ea typeface="微軟正黑體" pitchFamily="34" charset="-120"/>
              </a:rPr>
              <a:t>$9,800</a:t>
            </a:r>
            <a:r>
              <a:rPr lang="zh-TW" altLang="en-US" sz="2800" b="1" dirty="0">
                <a:latin typeface="微軟正黑體" pitchFamily="34" charset="-120"/>
                <a:ea typeface="微軟正黑體" pitchFamily="34" charset="-120"/>
              </a:rPr>
              <a:t>，無用品盤存，故與實際狀況不符</a:t>
            </a:r>
            <a:r>
              <a:rPr lang="zh-TW" altLang="zh-TW"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pic>
        <p:nvPicPr>
          <p:cNvPr id="1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467544" y="500687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502380" y="3827006"/>
            <a:ext cx="4572000" cy="1066959"/>
          </a:xfrm>
          <a:prstGeom prst="rect">
            <a:avLst/>
          </a:prstGeom>
        </p:spPr>
        <p:txBody>
          <a:bodyPr>
            <a:spAutoFit/>
          </a:bodyPr>
          <a:lstStyle/>
          <a:p>
            <a:pPr>
              <a:lnSpc>
                <a:spcPts val="3800"/>
              </a:lnSpc>
              <a:spcAft>
                <a:spcPts val="0"/>
              </a:spcAft>
            </a:pPr>
            <a:r>
              <a:rPr lang="zh-TW" altLang="en-US" sz="2800" b="1" kern="100" dirty="0" smtClean="0">
                <a:latin typeface="微軟正黑體" pitchFamily="34" charset="-120"/>
                <a:ea typeface="微軟正黑體" pitchFamily="34" charset="-120"/>
              </a:rPr>
              <a:t>文具用品          </a:t>
            </a:r>
            <a:r>
              <a:rPr lang="en-US" altLang="zh-TW" sz="2800" b="1" kern="100" dirty="0" smtClean="0">
                <a:latin typeface="微軟正黑體" pitchFamily="34" charset="-120"/>
                <a:ea typeface="微軟正黑體" pitchFamily="34" charset="-120"/>
              </a:rPr>
              <a:t>9,800</a:t>
            </a:r>
            <a:r>
              <a:rPr lang="en-US" altLang="zh-TW" sz="2800" b="1" kern="100" dirty="0">
                <a:latin typeface="微軟正黑體" pitchFamily="34" charset="-120"/>
                <a:ea typeface="微軟正黑體" pitchFamily="34" charset="-120"/>
              </a:rPr>
              <a:t/>
            </a:r>
            <a:br>
              <a:rPr lang="en-US" altLang="zh-TW" sz="2800" b="1" kern="100" dirty="0">
                <a:latin typeface="微軟正黑體" pitchFamily="34" charset="-120"/>
                <a:ea typeface="微軟正黑體" pitchFamily="34" charset="-120"/>
              </a:rPr>
            </a:br>
            <a:r>
              <a:rPr lang="zh-TW" altLang="zh-TW" sz="2800" b="1" kern="100" dirty="0">
                <a:latin typeface="微軟正黑體" pitchFamily="34" charset="-120"/>
                <a:ea typeface="微軟正黑體" pitchFamily="34" charset="-120"/>
              </a:rPr>
              <a:t>　　</a:t>
            </a:r>
            <a:r>
              <a:rPr lang="zh-TW" altLang="en-US" sz="2800" b="1" kern="100" dirty="0">
                <a:latin typeface="微軟正黑體" pitchFamily="34" charset="-120"/>
                <a:ea typeface="微軟正黑體" pitchFamily="34" charset="-120"/>
              </a:rPr>
              <a:t>現　　</a:t>
            </a:r>
            <a:r>
              <a:rPr lang="zh-TW" altLang="en-US" sz="2800" b="1" kern="100" dirty="0" smtClean="0">
                <a:latin typeface="微軟正黑體" pitchFamily="34" charset="-120"/>
                <a:ea typeface="微軟正黑體" pitchFamily="34" charset="-120"/>
              </a:rPr>
              <a:t>金  </a:t>
            </a:r>
            <a:r>
              <a:rPr lang="en-US" altLang="zh-TW" sz="2800" b="1" kern="100" dirty="0" smtClean="0">
                <a:latin typeface="微軟正黑體" pitchFamily="34" charset="-120"/>
                <a:ea typeface="微軟正黑體" pitchFamily="34" charset="-120"/>
              </a:rPr>
              <a:t>   </a:t>
            </a:r>
            <a:r>
              <a:rPr lang="zh-TW" altLang="en-US" sz="2800" b="1" kern="100" dirty="0" smtClean="0">
                <a:latin typeface="微軟正黑體" pitchFamily="34" charset="-120"/>
                <a:ea typeface="微軟正黑體" pitchFamily="34" charset="-120"/>
              </a:rPr>
              <a:t>        </a:t>
            </a:r>
            <a:r>
              <a:rPr lang="en-US" altLang="zh-TW" sz="2800" b="1" kern="100" dirty="0" smtClean="0">
                <a:latin typeface="微軟正黑體" pitchFamily="34" charset="-120"/>
                <a:ea typeface="微軟正黑體" pitchFamily="34" charset="-120"/>
              </a:rPr>
              <a:t>9,800</a:t>
            </a:r>
            <a:endParaRPr lang="zh-TW" altLang="zh-TW" sz="2800" b="1" kern="100" dirty="0">
              <a:latin typeface="微軟正黑體" pitchFamily="34" charset="-120"/>
              <a:ea typeface="微軟正黑體" pitchFamily="34" charset="-120"/>
              <a:cs typeface="Courier New"/>
            </a:endParaRPr>
          </a:p>
        </p:txBody>
      </p:sp>
      <p:sp>
        <p:nvSpPr>
          <p:cNvPr id="17" name="矩形 16"/>
          <p:cNvSpPr/>
          <p:nvPr/>
        </p:nvSpPr>
        <p:spPr>
          <a:xfrm>
            <a:off x="5877179" y="4048873"/>
            <a:ext cx="1620957" cy="540276"/>
          </a:xfrm>
          <a:prstGeom prst="rect">
            <a:avLst/>
          </a:prstGeom>
        </p:spPr>
        <p:txBody>
          <a:bodyPr wrap="none">
            <a:spAutoFit/>
          </a:bodyPr>
          <a:lstStyle/>
          <a:p>
            <a:pPr>
              <a:lnSpc>
                <a:spcPts val="3800"/>
              </a:lnSpc>
              <a:spcAft>
                <a:spcPts val="0"/>
              </a:spcAft>
            </a:pPr>
            <a:r>
              <a:rPr lang="zh-TW" altLang="zh-TW" sz="2800" b="1" kern="100" dirty="0">
                <a:latin typeface="微軟正黑體" pitchFamily="34" charset="-120"/>
                <a:ea typeface="微軟正黑體" pitchFamily="34" charset="-120"/>
              </a:rPr>
              <a:t>不作調整</a:t>
            </a:r>
            <a:endParaRPr lang="zh-TW" altLang="zh-TW" sz="2800" b="1" kern="100" dirty="0">
              <a:latin typeface="微軟正黑體" pitchFamily="34" charset="-120"/>
              <a:ea typeface="微軟正黑體" pitchFamily="34" charset="-120"/>
              <a:cs typeface="Courier New"/>
            </a:endParaRPr>
          </a:p>
        </p:txBody>
      </p:sp>
    </p:spTree>
    <p:extLst>
      <p:ext uri="{BB962C8B-B14F-4D97-AF65-F5344CB8AC3E}">
        <p14:creationId xmlns:p14="http://schemas.microsoft.com/office/powerpoint/2010/main" val="215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1000" fill="hold"/>
                                        <p:tgtEl>
                                          <p:spTgt spid="14"/>
                                        </p:tgtEl>
                                        <p:attrNameLst>
                                          <p:attrName>ppt_w</p:attrName>
                                        </p:attrNameLst>
                                      </p:cBhvr>
                                      <p:tavLst>
                                        <p:tav tm="0">
                                          <p:val>
                                            <p:strVal val="#ppt_w*0.70"/>
                                          </p:val>
                                        </p:tav>
                                        <p:tav tm="100000">
                                          <p:val>
                                            <p:strVal val="#ppt_w"/>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animEffect transition="in" filter="fade">
                                      <p:cBhvr>
                                        <p:cTn id="40" dur="1000"/>
                                        <p:tgtEl>
                                          <p:spTgt spid="14"/>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14</a:t>
            </a:r>
            <a:endParaRPr lang="zh-TW" altLang="en-US" dirty="0"/>
          </a:p>
        </p:txBody>
      </p:sp>
      <p:sp>
        <p:nvSpPr>
          <p:cNvPr id="4" name="內容版面配置區 3"/>
          <p:cNvSpPr>
            <a:spLocks noGrp="1"/>
          </p:cNvSpPr>
          <p:nvPr>
            <p:ph sz="quarter" idx="11"/>
          </p:nvPr>
        </p:nvSpPr>
        <p:spPr/>
        <p:txBody>
          <a:bodyPr/>
          <a:lstStyle/>
          <a:p>
            <a:r>
              <a:rPr lang="en-US" altLang="zh-TW" dirty="0" smtClean="0"/>
              <a:t>249</a:t>
            </a:r>
            <a:endParaRPr lang="zh-TW" altLang="en-US" dirty="0"/>
          </a:p>
        </p:txBody>
      </p:sp>
      <p:sp>
        <p:nvSpPr>
          <p:cNvPr id="16" name="文字方塊 5"/>
          <p:cNvSpPr txBox="1">
            <a:spLocks noChangeArrowheads="1"/>
          </p:cNvSpPr>
          <p:nvPr/>
        </p:nvSpPr>
        <p:spPr bwMode="auto">
          <a:xfrm>
            <a:off x="467544" y="836712"/>
            <a:ext cx="8496944" cy="2708434"/>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zh-TW" sz="2800" b="1" dirty="0" smtClean="0">
                <a:solidFill>
                  <a:schemeClr val="tx2"/>
                </a:solidFill>
                <a:latin typeface="微軟正黑體" pitchFamily="34" charset="-120"/>
                <a:ea typeface="微軟正黑體" pitchFamily="34" charset="-120"/>
              </a:rPr>
              <a:t>先</a:t>
            </a:r>
            <a:r>
              <a:rPr lang="zh-TW" altLang="zh-TW" sz="2800" b="1" dirty="0">
                <a:solidFill>
                  <a:schemeClr val="tx2"/>
                </a:solidFill>
                <a:latin typeface="微軟正黑體" pitchFamily="34" charset="-120"/>
                <a:ea typeface="微軟正黑體" pitchFamily="34" charset="-120"/>
              </a:rPr>
              <a:t>實後虛</a:t>
            </a:r>
            <a:r>
              <a:rPr lang="zh-TW" altLang="zh-TW"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a:t>
            </a:r>
            <a:r>
              <a:rPr lang="zh-TW" altLang="zh-TW" sz="2800" b="1" dirty="0" smtClean="0">
                <a:solidFill>
                  <a:schemeClr val="tx2"/>
                </a:solidFill>
                <a:latin typeface="微軟正黑體" pitchFamily="34" charset="-120"/>
                <a:ea typeface="微軟正黑體" pitchFamily="34" charset="-120"/>
              </a:rPr>
              <a:t>記</a:t>
            </a:r>
            <a:r>
              <a:rPr lang="zh-TW" altLang="zh-TW" sz="2800" b="1" dirty="0">
                <a:solidFill>
                  <a:schemeClr val="tx2"/>
                </a:solidFill>
                <a:latin typeface="微軟正黑體" pitchFamily="34" charset="-120"/>
                <a:ea typeface="微軟正黑體" pitchFamily="34" charset="-120"/>
              </a:rPr>
              <a:t>實轉虛法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zh-TW" sz="2800" b="1" spc="-100" dirty="0" smtClean="0">
                <a:latin typeface="微軟正黑體" pitchFamily="34" charset="-120"/>
                <a:ea typeface="微軟正黑體" pitchFamily="34" charset="-120"/>
              </a:rPr>
              <a:t>購</a:t>
            </a:r>
            <a:r>
              <a:rPr lang="zh-TW" altLang="zh-TW" sz="2800" b="1" spc="-100" dirty="0">
                <a:latin typeface="微軟正黑體" pitchFamily="34" charset="-120"/>
                <a:ea typeface="微軟正黑體" pitchFamily="34" charset="-120"/>
              </a:rPr>
              <a:t>入文具時，借記「用品盤存」項目，期末時再將已耗用之文具由「用品盤存」轉為「文具用品」項目</a:t>
            </a:r>
            <a:r>
              <a:rPr lang="zh-TW" altLang="zh-TW" sz="2800" b="1" spc="-100" dirty="0" smtClean="0">
                <a:latin typeface="微軟正黑體" pitchFamily="34" charset="-120"/>
                <a:ea typeface="微軟正黑體" pitchFamily="34" charset="-120"/>
              </a:rPr>
              <a:t>。</a:t>
            </a:r>
            <a:endParaRPr lang="zh-TW" altLang="en-US" sz="2800" b="1" dirty="0" smtClean="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17187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p:cTn id="21"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表格 35"/>
          <p:cNvGraphicFramePr>
            <a:graphicFrameLocks noGrp="1"/>
          </p:cNvGraphicFramePr>
          <p:nvPr>
            <p:extLst>
              <p:ext uri="{D42A27DB-BD31-4B8C-83A1-F6EECF244321}">
                <p14:modId xmlns:p14="http://schemas.microsoft.com/office/powerpoint/2010/main" val="728668220"/>
              </p:ext>
            </p:extLst>
          </p:nvPr>
        </p:nvGraphicFramePr>
        <p:xfrm>
          <a:off x="251517" y="1868006"/>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10/20</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（先實）</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（後虛）</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54" name="矩形 53"/>
          <p:cNvSpPr/>
          <p:nvPr/>
        </p:nvSpPr>
        <p:spPr bwMode="auto">
          <a:xfrm>
            <a:off x="1253842" y="4292692"/>
            <a:ext cx="2844246"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55" name="矩形 54"/>
          <p:cNvSpPr/>
          <p:nvPr/>
        </p:nvSpPr>
        <p:spPr bwMode="auto">
          <a:xfrm>
            <a:off x="320455" y="4785731"/>
            <a:ext cx="3119169"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2" name="標題 1"/>
          <p:cNvSpPr>
            <a:spLocks noGrp="1"/>
          </p:cNvSpPr>
          <p:nvPr>
            <p:ph type="title"/>
          </p:nvPr>
        </p:nvSpPr>
        <p:spPr>
          <a:xfrm>
            <a:off x="1475656" y="341784"/>
            <a:ext cx="864096" cy="1143000"/>
          </a:xfrm>
        </p:spPr>
        <p:txBody>
          <a:bodyPr anchor="t"/>
          <a:lstStyle/>
          <a:p>
            <a:pPr algn="l"/>
            <a:r>
              <a:rPr lang="en-US" altLang="zh-TW" dirty="0" smtClean="0"/>
              <a:t>14</a:t>
            </a:r>
            <a:endParaRPr lang="zh-TW" altLang="en-US" dirty="0"/>
          </a:p>
        </p:txBody>
      </p:sp>
      <p:sp>
        <p:nvSpPr>
          <p:cNvPr id="4" name="內容版面配置區 3"/>
          <p:cNvSpPr>
            <a:spLocks noGrp="1"/>
          </p:cNvSpPr>
          <p:nvPr>
            <p:ph sz="quarter" idx="11"/>
          </p:nvPr>
        </p:nvSpPr>
        <p:spPr/>
        <p:txBody>
          <a:bodyPr/>
          <a:lstStyle/>
          <a:p>
            <a:r>
              <a:rPr lang="en-US" altLang="zh-TW" dirty="0" smtClean="0"/>
              <a:t>249</a:t>
            </a:r>
            <a:endParaRPr lang="zh-TW" altLang="en-US" dirty="0"/>
          </a:p>
        </p:txBody>
      </p:sp>
      <p:sp>
        <p:nvSpPr>
          <p:cNvPr id="16" name="文字方塊 5"/>
          <p:cNvSpPr txBox="1">
            <a:spLocks noChangeArrowheads="1"/>
          </p:cNvSpPr>
          <p:nvPr/>
        </p:nvSpPr>
        <p:spPr bwMode="auto">
          <a:xfrm>
            <a:off x="467543" y="836712"/>
            <a:ext cx="8352927" cy="1107996"/>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zh-TW" sz="2800" b="1" dirty="0">
                <a:solidFill>
                  <a:schemeClr val="tx2"/>
                </a:solidFill>
                <a:latin typeface="微軟正黑體" pitchFamily="34" charset="-120"/>
                <a:ea typeface="微軟正黑體" pitchFamily="34" charset="-120"/>
              </a:rPr>
              <a:t>先實後虛法</a:t>
            </a:r>
            <a:r>
              <a:rPr lang="en-US" altLang="zh-TW" sz="2800" b="1" dirty="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又稱記實轉虛法</a:t>
            </a:r>
            <a:r>
              <a:rPr lang="en-US" altLang="zh-TW" sz="2800" b="1" dirty="0" smtClean="0">
                <a:solidFill>
                  <a:schemeClr val="tx2"/>
                </a:solidFill>
                <a:latin typeface="微軟正黑體" pitchFamily="34" charset="-120"/>
                <a:ea typeface="微軟正黑體" pitchFamily="34" charset="-120"/>
              </a:rPr>
              <a:t>)</a:t>
            </a:r>
            <a:endParaRPr lang="en-US" altLang="zh-TW" sz="2800" b="1" dirty="0" smtClean="0">
              <a:solidFill>
                <a:schemeClr val="accent2">
                  <a:lumMod val="75000"/>
                </a:schemeClr>
              </a:solidFill>
              <a:latin typeface="微軟正黑體" pitchFamily="34" charset="-120"/>
              <a:ea typeface="微軟正黑體" pitchFamily="34" charset="-120"/>
            </a:endParaRPr>
          </a:p>
        </p:txBody>
      </p:sp>
      <p:sp>
        <p:nvSpPr>
          <p:cNvPr id="37" name="文字方塊 5"/>
          <p:cNvSpPr txBox="1">
            <a:spLocks noChangeArrowheads="1"/>
          </p:cNvSpPr>
          <p:nvPr/>
        </p:nvSpPr>
        <p:spPr bwMode="auto">
          <a:xfrm>
            <a:off x="1259632" y="5733256"/>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用品盤存借餘</a:t>
            </a:r>
            <a:r>
              <a:rPr lang="en-US" altLang="zh-TW" sz="2600" b="1" dirty="0">
                <a:latin typeface="微軟正黑體" pitchFamily="34" charset="-120"/>
                <a:ea typeface="微軟正黑體" pitchFamily="34" charset="-120"/>
              </a:rPr>
              <a:t>$6,000</a:t>
            </a:r>
            <a:r>
              <a:rPr lang="zh-TW" altLang="en-US" sz="2600" b="1" dirty="0">
                <a:latin typeface="微軟正黑體" pitchFamily="34" charset="-120"/>
                <a:ea typeface="微軟正黑體" pitchFamily="34" charset="-120"/>
              </a:rPr>
              <a:t>，文具用品借餘</a:t>
            </a:r>
            <a:r>
              <a:rPr lang="en-US" altLang="zh-TW" sz="2600" b="1" dirty="0">
                <a:latin typeface="微軟正黑體" pitchFamily="34" charset="-120"/>
                <a:ea typeface="微軟正黑體" pitchFamily="34" charset="-120"/>
              </a:rPr>
              <a:t>$3,800</a:t>
            </a:r>
            <a:r>
              <a:rPr lang="zh-TW" altLang="en-US" sz="2600" b="1" dirty="0">
                <a:latin typeface="微軟正黑體" pitchFamily="34" charset="-120"/>
                <a:ea typeface="微軟正黑體" pitchFamily="34" charset="-120"/>
              </a:rPr>
              <a:t>，與實際情況符合</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38" name="文字方塊 8"/>
          <p:cNvSpPr txBox="1">
            <a:spLocks noChangeArrowheads="1"/>
          </p:cNvSpPr>
          <p:nvPr/>
        </p:nvSpPr>
        <p:spPr bwMode="auto">
          <a:xfrm>
            <a:off x="281972" y="2237387"/>
            <a:ext cx="4225837"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用品盤存    　     </a:t>
            </a:r>
            <a:r>
              <a:rPr lang="en-US" altLang="zh-TW" sz="2400" b="1" dirty="0" smtClean="0">
                <a:latin typeface="微軟正黑體" pitchFamily="34" charset="-120"/>
                <a:ea typeface="微軟正黑體" pitchFamily="34" charset="-120"/>
              </a:rPr>
              <a:t>9,800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9,800</a:t>
            </a:r>
            <a:endParaRPr lang="zh-TW" altLang="en-US" sz="2400" b="1" dirty="0">
              <a:latin typeface="微軟正黑體" pitchFamily="34" charset="-120"/>
              <a:ea typeface="微軟正黑體" pitchFamily="34" charset="-120"/>
            </a:endParaRPr>
          </a:p>
        </p:txBody>
      </p:sp>
      <p:sp>
        <p:nvSpPr>
          <p:cNvPr id="39"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將左列分錄過帳後，用品盤存及文具用品兩帳戶之情形如下：</a:t>
            </a:r>
          </a:p>
        </p:txBody>
      </p:sp>
      <p:graphicFrame>
        <p:nvGraphicFramePr>
          <p:cNvPr id="40" name="表格 39"/>
          <p:cNvGraphicFramePr>
            <a:graphicFrameLocks noGrp="1"/>
          </p:cNvGraphicFramePr>
          <p:nvPr>
            <p:extLst>
              <p:ext uri="{D42A27DB-BD31-4B8C-83A1-F6EECF244321}">
                <p14:modId xmlns:p14="http://schemas.microsoft.com/office/powerpoint/2010/main" val="3138174220"/>
              </p:ext>
            </p:extLst>
          </p:nvPr>
        </p:nvGraphicFramePr>
        <p:xfrm>
          <a:off x="4860033" y="3037077"/>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用品盤存</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3136432238"/>
              </p:ext>
            </p:extLst>
          </p:nvPr>
        </p:nvGraphicFramePr>
        <p:xfrm>
          <a:off x="4865400" y="4334143"/>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文具用品</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4" name="文字方塊 26"/>
          <p:cNvSpPr txBox="1">
            <a:spLocks noChangeArrowheads="1"/>
          </p:cNvSpPr>
          <p:nvPr/>
        </p:nvSpPr>
        <p:spPr bwMode="auto">
          <a:xfrm>
            <a:off x="262445" y="3510704"/>
            <a:ext cx="3946914" cy="1200329"/>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期末盤點時</a:t>
            </a:r>
            <a:r>
              <a:rPr lang="zh-TW" altLang="en-US" sz="2400" b="1" dirty="0" smtClean="0">
                <a:latin typeface="微軟正黑體" pitchFamily="34" charset="-120"/>
                <a:ea typeface="微軟正黑體" pitchFamily="34" charset="-120"/>
              </a:rPr>
              <a:t>，</a:t>
            </a:r>
            <a:endParaRPr lang="en-US" altLang="zh-TW" sz="2400" b="1" dirty="0" smtClean="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尚</a:t>
            </a:r>
            <a:r>
              <a:rPr lang="zh-TW" altLang="en-US" sz="2400" b="1" dirty="0">
                <a:latin typeface="微軟正黑體" pitchFamily="34" charset="-120"/>
                <a:ea typeface="微軟正黑體" pitchFamily="34" charset="-120"/>
              </a:rPr>
              <a:t>有</a:t>
            </a:r>
            <a:r>
              <a:rPr lang="en-US" altLang="zh-TW" sz="2400" b="1" dirty="0">
                <a:latin typeface="微軟正黑體" pitchFamily="34" charset="-120"/>
                <a:ea typeface="微軟正黑體" pitchFamily="34" charset="-120"/>
              </a:rPr>
              <a:t>$6,000</a:t>
            </a:r>
            <a:r>
              <a:rPr lang="zh-TW" altLang="en-US" sz="2400" b="1" dirty="0">
                <a:latin typeface="微軟正黑體" pitchFamily="34" charset="-120"/>
                <a:ea typeface="微軟正黑體" pitchFamily="34" charset="-120"/>
              </a:rPr>
              <a:t>文具未耗用</a:t>
            </a:r>
          </a:p>
          <a:p>
            <a:pPr>
              <a:spcAft>
                <a:spcPts val="0"/>
              </a:spcAft>
            </a:pPr>
            <a:r>
              <a:rPr lang="zh-TW" altLang="en-US" sz="2400" b="1" dirty="0">
                <a:latin typeface="微軟正黑體" pitchFamily="34" charset="-120"/>
                <a:ea typeface="微軟正黑體" pitchFamily="34" charset="-120"/>
              </a:rPr>
              <a:t>表示有</a:t>
            </a:r>
            <a:r>
              <a:rPr lang="en-US" altLang="zh-TW" sz="2400" b="1" dirty="0">
                <a:latin typeface="微軟正黑體" pitchFamily="34" charset="-120"/>
                <a:ea typeface="微軟正黑體" pitchFamily="34" charset="-120"/>
              </a:rPr>
              <a:t>$3,800</a:t>
            </a:r>
            <a:r>
              <a:rPr lang="zh-TW" altLang="en-US" sz="2400" b="1" dirty="0">
                <a:latin typeface="微軟正黑體" pitchFamily="34" charset="-120"/>
                <a:ea typeface="微軟正黑體" pitchFamily="34" charset="-120"/>
              </a:rPr>
              <a:t>之文具已耗用</a:t>
            </a:r>
          </a:p>
        </p:txBody>
      </p:sp>
      <p:pic>
        <p:nvPicPr>
          <p:cNvPr id="5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22718" y="5661248"/>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3" name="群組 82"/>
          <p:cNvGrpSpPr/>
          <p:nvPr/>
        </p:nvGrpSpPr>
        <p:grpSpPr>
          <a:xfrm flipV="1">
            <a:off x="3995937" y="3736571"/>
            <a:ext cx="4536503" cy="1922748"/>
            <a:chOff x="4679652" y="2852936"/>
            <a:chExt cx="4284836" cy="862569"/>
          </a:xfrm>
        </p:grpSpPr>
        <p:cxnSp>
          <p:nvCxnSpPr>
            <p:cNvPr id="84" name="直線接點 83"/>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964488" y="2852936"/>
              <a:ext cx="0" cy="86256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688809" y="2852936"/>
              <a:ext cx="0" cy="7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711183" y="3419830"/>
            <a:ext cx="211949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$3,800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9" name="矩形 88"/>
          <p:cNvSpPr/>
          <p:nvPr/>
        </p:nvSpPr>
        <p:spPr>
          <a:xfrm>
            <a:off x="4871843" y="3427593"/>
            <a:ext cx="199125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10/20</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$9,800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0" name="矩形 89"/>
          <p:cNvSpPr/>
          <p:nvPr/>
        </p:nvSpPr>
        <p:spPr>
          <a:xfrm>
            <a:off x="4820779" y="3861170"/>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91" name="矩形 90"/>
          <p:cNvSpPr/>
          <p:nvPr/>
        </p:nvSpPr>
        <p:spPr>
          <a:xfrm>
            <a:off x="4792314" y="4757082"/>
            <a:ext cx="2055371"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$3,800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2" name="矩形 91"/>
          <p:cNvSpPr/>
          <p:nvPr/>
        </p:nvSpPr>
        <p:spPr>
          <a:xfrm>
            <a:off x="4818658" y="5175785"/>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$3,800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cxnSp>
        <p:nvCxnSpPr>
          <p:cNvPr id="10" name="直線接點 9"/>
          <p:cNvCxnSpPr/>
          <p:nvPr/>
        </p:nvCxnSpPr>
        <p:spPr>
          <a:xfrm>
            <a:off x="3503600" y="4085129"/>
            <a:ext cx="1401925" cy="0"/>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a:off x="3491880" y="4968442"/>
            <a:ext cx="1408356"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文字方塊 26"/>
          <p:cNvSpPr txBox="1">
            <a:spLocks noChangeArrowheads="1"/>
          </p:cNvSpPr>
          <p:nvPr/>
        </p:nvSpPr>
        <p:spPr bwMode="auto">
          <a:xfrm>
            <a:off x="262445" y="4728099"/>
            <a:ext cx="4148893" cy="830997"/>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文具</a:t>
            </a:r>
            <a:r>
              <a:rPr lang="zh-TW" altLang="en-US" sz="2400" b="1" dirty="0" smtClean="0">
                <a:latin typeface="微軟正黑體" pitchFamily="34" charset="-120"/>
                <a:ea typeface="微軟正黑體" pitchFamily="34" charset="-120"/>
              </a:rPr>
              <a:t>用品             </a:t>
            </a:r>
            <a:r>
              <a:rPr lang="en-US" altLang="zh-TW" sz="2400" b="1" dirty="0" smtClean="0">
                <a:latin typeface="微軟正黑體" pitchFamily="34" charset="-120"/>
                <a:ea typeface="微軟正黑體" pitchFamily="34" charset="-120"/>
              </a:rPr>
              <a:t>3,800</a:t>
            </a:r>
            <a:endParaRPr lang="en-US" altLang="zh-TW" sz="2400" b="1" dirty="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　　用品盤存　　　　 </a:t>
            </a:r>
            <a:r>
              <a:rPr lang="en-US" altLang="zh-TW" sz="2400" b="1" dirty="0" smtClean="0">
                <a:latin typeface="微軟正黑體" pitchFamily="34" charset="-120"/>
                <a:ea typeface="微軟正黑體" pitchFamily="34" charset="-120"/>
              </a:rPr>
              <a:t>3,800</a:t>
            </a:r>
            <a:endParaRPr lang="zh-TW" altLang="en-US" sz="2400" b="1" dirty="0">
              <a:latin typeface="微軟正黑體" pitchFamily="34" charset="-120"/>
              <a:ea typeface="微軟正黑體" pitchFamily="34" charset="-120"/>
            </a:endParaRPr>
          </a:p>
        </p:txBody>
      </p:sp>
      <p:grpSp>
        <p:nvGrpSpPr>
          <p:cNvPr id="58" name="群組 57"/>
          <p:cNvGrpSpPr/>
          <p:nvPr/>
        </p:nvGrpSpPr>
        <p:grpSpPr>
          <a:xfrm flipH="1">
            <a:off x="4142618" y="3748739"/>
            <a:ext cx="4107821" cy="624248"/>
            <a:chOff x="3440631" y="3075289"/>
            <a:chExt cx="1563417" cy="136133"/>
          </a:xfrm>
        </p:grpSpPr>
        <p:cxnSp>
          <p:nvCxnSpPr>
            <p:cNvPr id="59" name="直線接點 58"/>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1" name="群組 60"/>
          <p:cNvGrpSpPr/>
          <p:nvPr/>
        </p:nvGrpSpPr>
        <p:grpSpPr>
          <a:xfrm>
            <a:off x="2930545" y="2681965"/>
            <a:ext cx="2053910" cy="969691"/>
            <a:chOff x="3440631" y="3075289"/>
            <a:chExt cx="1563417" cy="136133"/>
          </a:xfrm>
        </p:grpSpPr>
        <p:cxnSp>
          <p:nvCxnSpPr>
            <p:cNvPr id="62" name="直線接點 61"/>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053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0.70"/>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strVal val="#ppt_w*0.70"/>
                                          </p:val>
                                        </p:tav>
                                        <p:tav tm="100000">
                                          <p:val>
                                            <p:strVal val="#ppt_w"/>
                                          </p:val>
                                        </p:tav>
                                      </p:tavLst>
                                    </p:anim>
                                    <p:anim calcmode="lin" valueType="num">
                                      <p:cBhvr>
                                        <p:cTn id="38" dur="1000" fill="hold"/>
                                        <p:tgtEl>
                                          <p:spTgt spid="39"/>
                                        </p:tgtEl>
                                        <p:attrNameLst>
                                          <p:attrName>ppt_h</p:attrName>
                                        </p:attrNameLst>
                                      </p:cBhvr>
                                      <p:tavLst>
                                        <p:tav tm="0">
                                          <p:val>
                                            <p:strVal val="#ppt_h"/>
                                          </p:val>
                                        </p:tav>
                                        <p:tav tm="100000">
                                          <p:val>
                                            <p:strVal val="#ppt_h"/>
                                          </p:val>
                                        </p:tav>
                                      </p:tavLst>
                                    </p:anim>
                                    <p:animEffect transition="in" filter="fade">
                                      <p:cBhvr>
                                        <p:cTn id="39" dur="1000"/>
                                        <p:tgtEl>
                                          <p:spTgt spid="39"/>
                                        </p:tgtEl>
                                      </p:cBhvr>
                                    </p:animEffect>
                                  </p:childTnLst>
                                </p:cTn>
                              </p:par>
                              <p:par>
                                <p:cTn id="40" presetID="55"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1000" fill="hold"/>
                                        <p:tgtEl>
                                          <p:spTgt spid="40"/>
                                        </p:tgtEl>
                                        <p:attrNameLst>
                                          <p:attrName>ppt_w</p:attrName>
                                        </p:attrNameLst>
                                      </p:cBhvr>
                                      <p:tavLst>
                                        <p:tav tm="0">
                                          <p:val>
                                            <p:strVal val="#ppt_w*0.70"/>
                                          </p:val>
                                        </p:tav>
                                        <p:tav tm="100000">
                                          <p:val>
                                            <p:strVal val="#ppt_w"/>
                                          </p:val>
                                        </p:tav>
                                      </p:tavLst>
                                    </p:anim>
                                    <p:anim calcmode="lin" valueType="num">
                                      <p:cBhvr>
                                        <p:cTn id="43" dur="1000" fill="hold"/>
                                        <p:tgtEl>
                                          <p:spTgt spid="40"/>
                                        </p:tgtEl>
                                        <p:attrNameLst>
                                          <p:attrName>ppt_h</p:attrName>
                                        </p:attrNameLst>
                                      </p:cBhvr>
                                      <p:tavLst>
                                        <p:tav tm="0">
                                          <p:val>
                                            <p:strVal val="#ppt_h"/>
                                          </p:val>
                                        </p:tav>
                                        <p:tav tm="100000">
                                          <p:val>
                                            <p:strVal val="#ppt_h"/>
                                          </p:val>
                                        </p:tav>
                                      </p:tavLst>
                                    </p:anim>
                                    <p:animEffect transition="in" filter="fade">
                                      <p:cBhvr>
                                        <p:cTn id="44" dur="1000"/>
                                        <p:tgtEl>
                                          <p:spTgt spid="40"/>
                                        </p:tgtEl>
                                      </p:cBhvr>
                                    </p:animEffect>
                                  </p:childTnLst>
                                </p:cTn>
                              </p:par>
                              <p:par>
                                <p:cTn id="45" presetID="55"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1000" fill="hold"/>
                                        <p:tgtEl>
                                          <p:spTgt spid="41"/>
                                        </p:tgtEl>
                                        <p:attrNameLst>
                                          <p:attrName>ppt_w</p:attrName>
                                        </p:attrNameLst>
                                      </p:cBhvr>
                                      <p:tavLst>
                                        <p:tav tm="0">
                                          <p:val>
                                            <p:strVal val="#ppt_w*0.70"/>
                                          </p:val>
                                        </p:tav>
                                        <p:tav tm="100000">
                                          <p:val>
                                            <p:strVal val="#ppt_w"/>
                                          </p:val>
                                        </p:tav>
                                      </p:tavLst>
                                    </p:anim>
                                    <p:anim calcmode="lin" valueType="num">
                                      <p:cBhvr>
                                        <p:cTn id="48" dur="1000" fill="hold"/>
                                        <p:tgtEl>
                                          <p:spTgt spid="41"/>
                                        </p:tgtEl>
                                        <p:attrNameLst>
                                          <p:attrName>ppt_h</p:attrName>
                                        </p:attrNameLst>
                                      </p:cBhvr>
                                      <p:tavLst>
                                        <p:tav tm="0">
                                          <p:val>
                                            <p:strVal val="#ppt_h"/>
                                          </p:val>
                                        </p:tav>
                                        <p:tav tm="100000">
                                          <p:val>
                                            <p:strVal val="#ppt_h"/>
                                          </p:val>
                                        </p:tav>
                                      </p:tavLst>
                                    </p:anim>
                                    <p:animEffect transition="in" filter="fade">
                                      <p:cBhvr>
                                        <p:cTn id="49" dur="10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left)">
                                      <p:cBhvr>
                                        <p:cTn id="54" dur="10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1000"/>
                                        <p:tgtEl>
                                          <p:spTgt spid="8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10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left)">
                                      <p:cBhvr>
                                        <p:cTn id="69" dur="10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wipe(left)">
                                      <p:cBhvr>
                                        <p:cTn id="74" dur="1000"/>
                                        <p:tgtEl>
                                          <p:spTgt spid="8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wipe(up)">
                                      <p:cBhvr>
                                        <p:cTn id="79" dur="1000"/>
                                        <p:tgtEl>
                                          <p:spTgt spid="8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10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1000"/>
                                        <p:tgtEl>
                                          <p:spTgt spid="9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wipe(left)">
                                      <p:cBhvr>
                                        <p:cTn id="94" dur="1000"/>
                                        <p:tgtEl>
                                          <p:spTgt spid="9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left)">
                                      <p:cBhvr>
                                        <p:cTn id="99" dur="10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wipe(left)">
                                      <p:cBhvr>
                                        <p:cTn id="104" dur="1000"/>
                                        <p:tgtEl>
                                          <p:spTgt spid="52"/>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left)">
                                      <p:cBhvr>
                                        <p:cTn id="10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37" grpId="0"/>
      <p:bldP spid="38" grpId="0"/>
      <p:bldP spid="39" grpId="0"/>
      <p:bldP spid="44" grpId="0"/>
      <p:bldP spid="88" grpId="0"/>
      <p:bldP spid="89" grpId="0"/>
      <p:bldP spid="90" grpId="0"/>
      <p:bldP spid="91" grpId="0"/>
      <p:bldP spid="92"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sz="quarter" idx="11"/>
          </p:nvPr>
        </p:nvSpPr>
        <p:spPr/>
        <p:txBody>
          <a:bodyPr/>
          <a:lstStyle/>
          <a:p>
            <a:r>
              <a:rPr lang="en-US" altLang="zh-TW" dirty="0" smtClean="0"/>
              <a:t>225</a:t>
            </a:r>
            <a:endParaRPr lang="zh-TW" altLang="en-US" dirty="0"/>
          </a:p>
        </p:txBody>
      </p:sp>
      <p:sp>
        <p:nvSpPr>
          <p:cNvPr id="3" name="矩形 31"/>
          <p:cNvSpPr>
            <a:spLocks noChangeArrowheads="1"/>
          </p:cNvSpPr>
          <p:nvPr/>
        </p:nvSpPr>
        <p:spPr bwMode="auto">
          <a:xfrm>
            <a:off x="539750" y="1300163"/>
            <a:ext cx="8064500" cy="3816350"/>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)4.</a:t>
            </a:r>
            <a:r>
              <a:rPr lang="zh-TW" altLang="en-US" sz="2800" b="1" dirty="0">
                <a:latin typeface="微軟正黑體" pitchFamily="34" charset="-120"/>
                <a:ea typeface="微軟正黑體" pitchFamily="34" charset="-120"/>
              </a:rPr>
              <a:t>期末調整之目的是</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減少業主損失</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 </a:t>
            </a:r>
            <a:r>
              <a:rPr lang="zh-TW" altLang="en-US" sz="2800" b="1" dirty="0">
                <a:latin typeface="微軟正黑體" pitchFamily="34" charset="-120"/>
                <a:ea typeface="微軟正黑體" pitchFamily="34" charset="-120"/>
              </a:rPr>
              <a:t>增加業主利益</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使各期損益負擔公平</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(D)</a:t>
            </a:r>
            <a:r>
              <a:rPr lang="zh-TW" altLang="en-US" sz="2800" b="1" dirty="0">
                <a:latin typeface="微軟正黑體" pitchFamily="34" charset="-120"/>
                <a:ea typeface="微軟正黑體" pitchFamily="34" charset="-120"/>
              </a:rPr>
              <a:t>使損益比較好看。</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企業每到年終結算時，因帳上金額與實際情</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形不符時，須作之工作</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調整　</a:t>
            </a:r>
            <a:r>
              <a:rPr lang="en-US" altLang="zh-TW" sz="2800" b="1" dirty="0">
                <a:latin typeface="微軟正黑體" pitchFamily="34" charset="-120"/>
                <a:ea typeface="微軟正黑體" pitchFamily="34" charset="-120"/>
              </a:rPr>
              <a:t>(B) </a:t>
            </a:r>
            <a:r>
              <a:rPr lang="zh-TW" altLang="en-US" sz="2800" b="1" dirty="0">
                <a:latin typeface="微軟正黑體" pitchFamily="34" charset="-120"/>
                <a:ea typeface="微軟正黑體" pitchFamily="34" charset="-120"/>
              </a:rPr>
              <a:t>過帳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分錄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試算。</a:t>
            </a:r>
            <a:endParaRPr lang="en-US" altLang="zh-TW" sz="2800" b="1" dirty="0">
              <a:latin typeface="微軟正黑體" pitchFamily="34" charset="-120"/>
              <a:ea typeface="微軟正黑體" pitchFamily="34" charset="-120"/>
            </a:endParaRPr>
          </a:p>
          <a:p>
            <a:pPr eaLnBrk="1" hangingPunct="1">
              <a:spcBef>
                <a:spcPts val="600"/>
              </a:spcBef>
            </a:pPr>
            <a:endParaRPr lang="zh-TW" altLang="en-US" sz="800" b="1" dirty="0">
              <a:latin typeface="微軟正黑體" pitchFamily="34" charset="-120"/>
              <a:ea typeface="微軟正黑體" pitchFamily="34" charset="-120"/>
            </a:endParaRPr>
          </a:p>
        </p:txBody>
      </p:sp>
      <p:sp>
        <p:nvSpPr>
          <p:cNvPr id="4" name="矩形 3"/>
          <p:cNvSpPr>
            <a:spLocks noChangeArrowheads="1"/>
          </p:cNvSpPr>
          <p:nvPr/>
        </p:nvSpPr>
        <p:spPr bwMode="auto">
          <a:xfrm>
            <a:off x="701631" y="3500438"/>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sp>
        <p:nvSpPr>
          <p:cNvPr id="6" name="矩形 5"/>
          <p:cNvSpPr>
            <a:spLocks noChangeArrowheads="1"/>
          </p:cNvSpPr>
          <p:nvPr/>
        </p:nvSpPr>
        <p:spPr bwMode="auto">
          <a:xfrm>
            <a:off x="701631" y="130651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Ｃ</a:t>
            </a:r>
          </a:p>
        </p:txBody>
      </p:sp>
    </p:spTree>
    <p:extLst>
      <p:ext uri="{BB962C8B-B14F-4D97-AF65-F5344CB8AC3E}">
        <p14:creationId xmlns:p14="http://schemas.microsoft.com/office/powerpoint/2010/main" val="319811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400" decel="100000"/>
                                        <p:tgtEl>
                                          <p:spTgt spid="4"/>
                                        </p:tgtEl>
                                      </p:cBhvr>
                                    </p:animEffect>
                                    <p:anim calcmode="lin" valueType="num">
                                      <p:cBhvr>
                                        <p:cTn id="18" dur="400" decel="100000" fill="hold"/>
                                        <p:tgtEl>
                                          <p:spTgt spid="4"/>
                                        </p:tgtEl>
                                        <p:attrNameLst>
                                          <p:attrName>style.rotation</p:attrName>
                                        </p:attrNameLst>
                                      </p:cBhvr>
                                      <p:tavLst>
                                        <p:tav tm="0">
                                          <p:val>
                                            <p:fltVal val="-90"/>
                                          </p:val>
                                        </p:tav>
                                        <p:tav tm="100000">
                                          <p:val>
                                            <p:fltVal val="0"/>
                                          </p:val>
                                        </p:tav>
                                      </p:tavLst>
                                    </p:anim>
                                    <p:anim calcmode="lin" valueType="num">
                                      <p:cBhvr>
                                        <p:cTn id="19" dur="400" decel="100000" fill="hold"/>
                                        <p:tgtEl>
                                          <p:spTgt spid="4"/>
                                        </p:tgtEl>
                                        <p:attrNameLst>
                                          <p:attrName>ppt_x</p:attrName>
                                        </p:attrNameLst>
                                      </p:cBhvr>
                                      <p:tavLst>
                                        <p:tav tm="0">
                                          <p:val>
                                            <p:strVal val="#ppt_x+0.4"/>
                                          </p:val>
                                        </p:tav>
                                        <p:tav tm="100000">
                                          <p:val>
                                            <p:strVal val="#ppt_x-0.05"/>
                                          </p:val>
                                        </p:tav>
                                      </p:tavLst>
                                    </p:anim>
                                    <p:anim calcmode="lin" valueType="num">
                                      <p:cBhvr>
                                        <p:cTn id="20" dur="400" decel="100000" fill="hold"/>
                                        <p:tgtEl>
                                          <p:spTgt spid="4"/>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864096" cy="1143000"/>
          </a:xfrm>
        </p:spPr>
        <p:txBody>
          <a:bodyPr anchor="t"/>
          <a:lstStyle/>
          <a:p>
            <a:pPr algn="l"/>
            <a:r>
              <a:rPr lang="en-US" altLang="zh-TW" dirty="0" smtClean="0"/>
              <a:t>14</a:t>
            </a:r>
            <a:endParaRPr lang="zh-TW" altLang="en-US" dirty="0"/>
          </a:p>
        </p:txBody>
      </p:sp>
      <p:sp>
        <p:nvSpPr>
          <p:cNvPr id="4" name="內容版面配置區 3"/>
          <p:cNvSpPr>
            <a:spLocks noGrp="1"/>
          </p:cNvSpPr>
          <p:nvPr>
            <p:ph sz="quarter" idx="11"/>
          </p:nvPr>
        </p:nvSpPr>
        <p:spPr/>
        <p:txBody>
          <a:bodyPr/>
          <a:lstStyle/>
          <a:p>
            <a:r>
              <a:rPr lang="en-US" altLang="zh-TW" dirty="0" smtClean="0"/>
              <a:t>250</a:t>
            </a:r>
            <a:endParaRPr lang="zh-TW" altLang="en-US" dirty="0"/>
          </a:p>
        </p:txBody>
      </p:sp>
      <p:sp>
        <p:nvSpPr>
          <p:cNvPr id="16" name="文字方塊 5"/>
          <p:cNvSpPr txBox="1">
            <a:spLocks noChangeArrowheads="1"/>
          </p:cNvSpPr>
          <p:nvPr/>
        </p:nvSpPr>
        <p:spPr bwMode="auto">
          <a:xfrm>
            <a:off x="467544" y="836712"/>
            <a:ext cx="8496944" cy="3139321"/>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先虛後實法（又稱記虛轉實法</a:t>
            </a:r>
            <a:r>
              <a:rPr lang="zh-TW" altLang="en-US" sz="2800" b="1" dirty="0" smtClean="0">
                <a:solidFill>
                  <a:schemeClr val="tx2"/>
                </a:solidFill>
                <a:latin typeface="微軟正黑體" pitchFamily="34" charset="-120"/>
                <a:ea typeface="微軟正黑體" pitchFamily="34" charset="-120"/>
              </a:rPr>
              <a:t>）</a:t>
            </a:r>
            <a:endParaRPr lang="en-US" altLang="zh-TW" sz="2800" b="1" dirty="0" smtClean="0">
              <a:solidFill>
                <a:schemeClr val="tx2"/>
              </a:solidFill>
              <a:latin typeface="微軟正黑體" pitchFamily="34" charset="-120"/>
              <a:ea typeface="微軟正黑體" pitchFamily="34" charset="-120"/>
            </a:endParaRPr>
          </a:p>
          <a:p>
            <a:pPr eaLnBrk="1" hangingPunct="1">
              <a:spcBef>
                <a:spcPts val="1200"/>
              </a:spcBef>
              <a:defRPr/>
            </a:pPr>
            <a:r>
              <a:rPr lang="zh-TW" altLang="en-US" sz="2800" b="1" spc="-100" dirty="0" smtClean="0">
                <a:latin typeface="微軟正黑體" pitchFamily="34" charset="-120"/>
                <a:ea typeface="微軟正黑體" pitchFamily="34" charset="-120"/>
              </a:rPr>
              <a:t>購</a:t>
            </a:r>
            <a:r>
              <a:rPr lang="zh-TW" altLang="en-US" sz="2800" b="1" spc="-100" dirty="0">
                <a:latin typeface="微軟正黑體" pitchFamily="34" charset="-120"/>
                <a:ea typeface="微軟正黑體" pitchFamily="34" charset="-120"/>
              </a:rPr>
              <a:t>入文具時，借記「文具用品」項目，期末調整時，將本期未耗用部分之文具，由「文具用品」項目轉為「用品盤存」項目中</a:t>
            </a:r>
            <a:r>
              <a:rPr lang="zh-TW" altLang="zh-TW" sz="2800" b="1" spc="-100" dirty="0" smtClean="0">
                <a:latin typeface="微軟正黑體" pitchFamily="34" charset="-120"/>
                <a:ea typeface="微軟正黑體" pitchFamily="34" charset="-120"/>
              </a:rPr>
              <a:t>。</a:t>
            </a:r>
            <a:endParaRPr lang="zh-TW" altLang="en-US" sz="2800" b="1" dirty="0" smtClean="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38216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p:cTn id="7"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 calcmode="lin" valueType="num">
                                      <p:cBhvr>
                                        <p:cTn id="14"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表格 35"/>
          <p:cNvGraphicFramePr>
            <a:graphicFrameLocks noGrp="1"/>
          </p:cNvGraphicFramePr>
          <p:nvPr>
            <p:extLst>
              <p:ext uri="{D42A27DB-BD31-4B8C-83A1-F6EECF244321}">
                <p14:modId xmlns:p14="http://schemas.microsoft.com/office/powerpoint/2010/main" val="985188116"/>
              </p:ext>
            </p:extLst>
          </p:nvPr>
        </p:nvGraphicFramePr>
        <p:xfrm>
          <a:off x="251517" y="1868006"/>
          <a:ext cx="8568954" cy="3997546"/>
        </p:xfrm>
        <a:graphic>
          <a:graphicData uri="http://schemas.openxmlformats.org/drawingml/2006/table">
            <a:tbl>
              <a:tblPr firstRow="1" bandRow="1">
                <a:tableStyleId>{5C22544A-7EE6-4342-B048-85BDC9FD1C3A}</a:tableStyleId>
              </a:tblPr>
              <a:tblGrid>
                <a:gridCol w="4608515"/>
                <a:gridCol w="3960439"/>
              </a:tblGrid>
              <a:tr h="1341524">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10/20</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（先虛）</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65602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（後實）</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54" name="矩形 53"/>
          <p:cNvSpPr/>
          <p:nvPr/>
        </p:nvSpPr>
        <p:spPr bwMode="auto">
          <a:xfrm>
            <a:off x="1253842" y="4332884"/>
            <a:ext cx="3157496"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2" name="標題 1"/>
          <p:cNvSpPr>
            <a:spLocks noGrp="1"/>
          </p:cNvSpPr>
          <p:nvPr>
            <p:ph type="title"/>
          </p:nvPr>
        </p:nvSpPr>
        <p:spPr>
          <a:xfrm>
            <a:off x="1475656" y="341784"/>
            <a:ext cx="864096" cy="1143000"/>
          </a:xfrm>
        </p:spPr>
        <p:txBody>
          <a:bodyPr anchor="t"/>
          <a:lstStyle/>
          <a:p>
            <a:pPr algn="l"/>
            <a:r>
              <a:rPr lang="en-US" altLang="zh-TW" dirty="0" smtClean="0"/>
              <a:t>14</a:t>
            </a:r>
            <a:endParaRPr lang="zh-TW" altLang="en-US" dirty="0"/>
          </a:p>
        </p:txBody>
      </p:sp>
      <p:sp>
        <p:nvSpPr>
          <p:cNvPr id="4" name="內容版面配置區 3"/>
          <p:cNvSpPr>
            <a:spLocks noGrp="1"/>
          </p:cNvSpPr>
          <p:nvPr>
            <p:ph sz="quarter" idx="11"/>
          </p:nvPr>
        </p:nvSpPr>
        <p:spPr/>
        <p:txBody>
          <a:bodyPr/>
          <a:lstStyle/>
          <a:p>
            <a:r>
              <a:rPr lang="en-US" altLang="zh-TW" dirty="0" smtClean="0"/>
              <a:t>250</a:t>
            </a:r>
            <a:endParaRPr lang="zh-TW" altLang="en-US" dirty="0"/>
          </a:p>
        </p:txBody>
      </p:sp>
      <p:sp>
        <p:nvSpPr>
          <p:cNvPr id="16" name="文字方塊 5"/>
          <p:cNvSpPr txBox="1">
            <a:spLocks noChangeArrowheads="1"/>
          </p:cNvSpPr>
          <p:nvPr/>
        </p:nvSpPr>
        <p:spPr bwMode="auto">
          <a:xfrm>
            <a:off x="467543" y="836712"/>
            <a:ext cx="8352927" cy="1107996"/>
          </a:xfrm>
          <a:prstGeom prst="rect">
            <a:avLst/>
          </a:prstGeom>
          <a:noFill/>
          <a:ln w="9525">
            <a:noFill/>
            <a:miter lim="800000"/>
            <a:headEnd/>
            <a:tailEnd/>
          </a:ln>
        </p:spPr>
        <p:txBody>
          <a:bodyPr wrap="square">
            <a:spAutoFit/>
          </a:bodyPr>
          <a:lstStyle/>
          <a:p>
            <a:pPr eaLnBrk="1" hangingPunct="1">
              <a:spcBef>
                <a:spcPts val="1200"/>
              </a:spcBef>
              <a:defRPr/>
            </a:pP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二</a:t>
            </a:r>
            <a:r>
              <a:rPr lang="en-US" altLang="zh-TW" sz="2800" b="1" dirty="0">
                <a:solidFill>
                  <a:schemeClr val="accent2">
                    <a:lumMod val="75000"/>
                  </a:schemeClr>
                </a:solidFill>
                <a:latin typeface="微軟正黑體" pitchFamily="34" charset="-120"/>
                <a:ea typeface="微軟正黑體" pitchFamily="34" charset="-120"/>
              </a:rPr>
              <a:t>)</a:t>
            </a:r>
            <a:r>
              <a:rPr lang="zh-TW" altLang="en-US" sz="2800" b="1" dirty="0">
                <a:solidFill>
                  <a:schemeClr val="accent2">
                    <a:lumMod val="75000"/>
                  </a:schemeClr>
                </a:solidFill>
                <a:latin typeface="微軟正黑體" pitchFamily="34" charset="-120"/>
                <a:ea typeface="微軟正黑體" pitchFamily="34" charset="-120"/>
              </a:rPr>
              <a:t>權責發生</a:t>
            </a:r>
            <a:r>
              <a:rPr lang="zh-TW" altLang="en-US" sz="2800" b="1" dirty="0" smtClean="0">
                <a:solidFill>
                  <a:schemeClr val="accent2">
                    <a:lumMod val="75000"/>
                  </a:schemeClr>
                </a:solidFill>
                <a:latin typeface="微軟正黑體" pitchFamily="34" charset="-120"/>
                <a:ea typeface="微軟正黑體" pitchFamily="34" charset="-120"/>
              </a:rPr>
              <a:t>基礎</a:t>
            </a:r>
            <a:endParaRPr lang="en-US" altLang="zh-TW" sz="2800" b="1" dirty="0" smtClean="0">
              <a:solidFill>
                <a:schemeClr val="accent2">
                  <a:lumMod val="75000"/>
                </a:schemeClr>
              </a:solidFill>
              <a:latin typeface="微軟正黑體" pitchFamily="34" charset="-120"/>
              <a:ea typeface="微軟正黑體" pitchFamily="34" charset="-120"/>
            </a:endParaRPr>
          </a:p>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先虛後實法（又稱記虛轉實法）</a:t>
            </a:r>
            <a:endParaRPr lang="en-US" altLang="zh-TW" sz="2800" b="1" dirty="0">
              <a:solidFill>
                <a:schemeClr val="tx2"/>
              </a:solidFill>
              <a:latin typeface="微軟正黑體" pitchFamily="34" charset="-120"/>
              <a:ea typeface="微軟正黑體" pitchFamily="34" charset="-120"/>
            </a:endParaRPr>
          </a:p>
        </p:txBody>
      </p:sp>
      <p:sp>
        <p:nvSpPr>
          <p:cNvPr id="37" name="文字方塊 5"/>
          <p:cNvSpPr txBox="1">
            <a:spLocks noChangeArrowheads="1"/>
          </p:cNvSpPr>
          <p:nvPr/>
        </p:nvSpPr>
        <p:spPr bwMode="auto">
          <a:xfrm>
            <a:off x="1259632" y="5970430"/>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用品盤存借餘</a:t>
            </a:r>
            <a:r>
              <a:rPr lang="en-US" altLang="zh-TW" sz="2600" b="1" dirty="0">
                <a:latin typeface="微軟正黑體" pitchFamily="34" charset="-120"/>
                <a:ea typeface="微軟正黑體" pitchFamily="34" charset="-120"/>
              </a:rPr>
              <a:t>$6,000</a:t>
            </a:r>
            <a:r>
              <a:rPr lang="zh-TW" altLang="en-US" sz="2600" b="1" dirty="0">
                <a:latin typeface="微軟正黑體" pitchFamily="34" charset="-120"/>
                <a:ea typeface="微軟正黑體" pitchFamily="34" charset="-120"/>
              </a:rPr>
              <a:t>，文具用品借餘</a:t>
            </a:r>
            <a:r>
              <a:rPr lang="en-US" altLang="zh-TW" sz="2600" b="1" dirty="0">
                <a:latin typeface="微軟正黑體" pitchFamily="34" charset="-120"/>
                <a:ea typeface="微軟正黑體" pitchFamily="34" charset="-120"/>
              </a:rPr>
              <a:t>$3,800</a:t>
            </a:r>
            <a:r>
              <a:rPr lang="zh-TW" altLang="en-US" sz="2600" b="1" dirty="0">
                <a:latin typeface="微軟正黑體" pitchFamily="34" charset="-120"/>
                <a:ea typeface="微軟正黑體" pitchFamily="34" charset="-120"/>
              </a:rPr>
              <a:t>，與先實後虛法相同，均符合實際情形</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38" name="文字方塊 8"/>
          <p:cNvSpPr txBox="1">
            <a:spLocks noChangeArrowheads="1"/>
          </p:cNvSpPr>
          <p:nvPr/>
        </p:nvSpPr>
        <p:spPr bwMode="auto">
          <a:xfrm>
            <a:off x="281972" y="2237387"/>
            <a:ext cx="4225837"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文具用品    　     </a:t>
            </a:r>
            <a:r>
              <a:rPr lang="en-US" altLang="zh-TW" sz="2400" b="1" dirty="0" smtClean="0">
                <a:latin typeface="微軟正黑體" pitchFamily="34" charset="-120"/>
                <a:ea typeface="微軟正黑體" pitchFamily="34" charset="-120"/>
              </a:rPr>
              <a:t>9,800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9,800</a:t>
            </a:r>
            <a:endParaRPr lang="zh-TW" altLang="en-US" sz="2400" b="1" dirty="0">
              <a:latin typeface="微軟正黑體" pitchFamily="34" charset="-120"/>
              <a:ea typeface="微軟正黑體" pitchFamily="34" charset="-120"/>
            </a:endParaRPr>
          </a:p>
        </p:txBody>
      </p:sp>
      <p:sp>
        <p:nvSpPr>
          <p:cNvPr id="39" name="矩形 10"/>
          <p:cNvSpPr>
            <a:spLocks noChangeArrowheads="1"/>
          </p:cNvSpPr>
          <p:nvPr/>
        </p:nvSpPr>
        <p:spPr bwMode="auto">
          <a:xfrm>
            <a:off x="4860033" y="1916832"/>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將左列分錄過帳後，用品盤存及文具用品兩帳戶之情形如下：</a:t>
            </a:r>
          </a:p>
        </p:txBody>
      </p:sp>
      <p:graphicFrame>
        <p:nvGraphicFramePr>
          <p:cNvPr id="40" name="表格 39"/>
          <p:cNvGraphicFramePr>
            <a:graphicFrameLocks noGrp="1"/>
          </p:cNvGraphicFramePr>
          <p:nvPr>
            <p:extLst>
              <p:ext uri="{D42A27DB-BD31-4B8C-83A1-F6EECF244321}">
                <p14:modId xmlns:p14="http://schemas.microsoft.com/office/powerpoint/2010/main" val="2205418274"/>
              </p:ext>
            </p:extLst>
          </p:nvPr>
        </p:nvGraphicFramePr>
        <p:xfrm>
          <a:off x="4860033" y="3037077"/>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文具用品</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1991479355"/>
              </p:ext>
            </p:extLst>
          </p:nvPr>
        </p:nvGraphicFramePr>
        <p:xfrm>
          <a:off x="4865400" y="4642271"/>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用品盤存</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4" name="文字方塊 26"/>
          <p:cNvSpPr txBox="1">
            <a:spLocks noChangeArrowheads="1"/>
          </p:cNvSpPr>
          <p:nvPr/>
        </p:nvSpPr>
        <p:spPr bwMode="auto">
          <a:xfrm>
            <a:off x="262445" y="3550896"/>
            <a:ext cx="4562467" cy="1569660"/>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期末盤點時</a:t>
            </a:r>
            <a:r>
              <a:rPr lang="zh-TW" altLang="en-US" sz="2400" b="1" dirty="0" smtClean="0">
                <a:latin typeface="微軟正黑體" pitchFamily="34" charset="-120"/>
                <a:ea typeface="微軟正黑體" pitchFamily="34" charset="-120"/>
              </a:rPr>
              <a:t>，</a:t>
            </a:r>
            <a:endParaRPr lang="en-US" altLang="zh-TW" sz="2400" b="1" dirty="0" smtClean="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尚</a:t>
            </a:r>
            <a:r>
              <a:rPr lang="zh-TW" altLang="en-US" sz="2400" b="1" dirty="0">
                <a:latin typeface="微軟正黑體" pitchFamily="34" charset="-120"/>
                <a:ea typeface="微軟正黑體" pitchFamily="34" charset="-120"/>
              </a:rPr>
              <a:t>有</a:t>
            </a:r>
            <a:r>
              <a:rPr lang="en-US" altLang="zh-TW" sz="2400" b="1" dirty="0">
                <a:latin typeface="微軟正黑體" pitchFamily="34" charset="-120"/>
                <a:ea typeface="微軟正黑體" pitchFamily="34" charset="-120"/>
              </a:rPr>
              <a:t>$6,000</a:t>
            </a:r>
            <a:r>
              <a:rPr lang="zh-TW" altLang="en-US" sz="2400" b="1" dirty="0">
                <a:latin typeface="微軟正黑體" pitchFamily="34" charset="-120"/>
                <a:ea typeface="微軟正黑體" pitchFamily="34" charset="-120"/>
              </a:rPr>
              <a:t>文具未耗用</a:t>
            </a:r>
          </a:p>
          <a:p>
            <a:pPr>
              <a:spcAft>
                <a:spcPts val="0"/>
              </a:spcAft>
            </a:pPr>
            <a:r>
              <a:rPr lang="zh-TW" altLang="en-US" sz="2400" b="1" dirty="0">
                <a:latin typeface="微軟正黑體" pitchFamily="34" charset="-120"/>
                <a:ea typeface="微軟正黑體" pitchFamily="34" charset="-120"/>
              </a:rPr>
              <a:t>表示有增加</a:t>
            </a:r>
            <a:r>
              <a:rPr lang="en-US" altLang="zh-TW" sz="2400" b="1" dirty="0">
                <a:latin typeface="微軟正黑體" pitchFamily="34" charset="-120"/>
                <a:ea typeface="微軟正黑體" pitchFamily="34" charset="-120"/>
              </a:rPr>
              <a:t>$6,000</a:t>
            </a:r>
            <a:r>
              <a:rPr lang="zh-TW" altLang="en-US" sz="2400" b="1" dirty="0">
                <a:latin typeface="微軟正黑體" pitchFamily="34" charset="-120"/>
                <a:ea typeface="微軟正黑體" pitchFamily="34" charset="-120"/>
              </a:rPr>
              <a:t>為用品盤存</a:t>
            </a:r>
            <a:r>
              <a:rPr lang="zh-TW" altLang="en-US" sz="2400" b="1" dirty="0" smtClean="0">
                <a:latin typeface="微軟正黑體" pitchFamily="34" charset="-120"/>
                <a:ea typeface="微軟正黑體" pitchFamily="34" charset="-120"/>
              </a:rPr>
              <a:t>之</a:t>
            </a:r>
            <a:endParaRPr lang="en-US" altLang="zh-TW" sz="2400" b="1" dirty="0" smtClean="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未</a:t>
            </a:r>
            <a:r>
              <a:rPr lang="zh-TW" altLang="en-US" sz="2400" b="1" dirty="0">
                <a:latin typeface="微軟正黑體" pitchFamily="34" charset="-120"/>
                <a:ea typeface="微軟正黑體" pitchFamily="34" charset="-120"/>
              </a:rPr>
              <a:t>耗用</a:t>
            </a:r>
          </a:p>
        </p:txBody>
      </p:sp>
      <p:pic>
        <p:nvPicPr>
          <p:cNvPr id="5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22718" y="5898422"/>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3" name="群組 82"/>
          <p:cNvGrpSpPr/>
          <p:nvPr/>
        </p:nvGrpSpPr>
        <p:grpSpPr>
          <a:xfrm flipV="1">
            <a:off x="3995937" y="3748738"/>
            <a:ext cx="4536503" cy="2178773"/>
            <a:chOff x="4679652" y="2852936"/>
            <a:chExt cx="4284836" cy="862569"/>
          </a:xfrm>
        </p:grpSpPr>
        <p:cxnSp>
          <p:nvCxnSpPr>
            <p:cNvPr id="84" name="直線接點 83"/>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8964488" y="2852936"/>
              <a:ext cx="0" cy="86256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688809" y="2852936"/>
              <a:ext cx="0" cy="7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711183" y="3419830"/>
            <a:ext cx="211949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$6,000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89" name="矩形 88"/>
          <p:cNvSpPr/>
          <p:nvPr/>
        </p:nvSpPr>
        <p:spPr>
          <a:xfrm>
            <a:off x="4871843" y="3427593"/>
            <a:ext cx="199125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10/20</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$9,800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0" name="矩形 89"/>
          <p:cNvSpPr/>
          <p:nvPr/>
        </p:nvSpPr>
        <p:spPr>
          <a:xfrm>
            <a:off x="4820779" y="3861170"/>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$3,800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91" name="矩形 90"/>
          <p:cNvSpPr/>
          <p:nvPr/>
        </p:nvSpPr>
        <p:spPr>
          <a:xfrm>
            <a:off x="4792314" y="5042350"/>
            <a:ext cx="2055371"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$6,000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92" name="矩形 91"/>
          <p:cNvSpPr/>
          <p:nvPr/>
        </p:nvSpPr>
        <p:spPr>
          <a:xfrm>
            <a:off x="4818658" y="5483913"/>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cxnSp>
        <p:nvCxnSpPr>
          <p:cNvPr id="95" name="直線接點 94"/>
          <p:cNvCxnSpPr/>
          <p:nvPr/>
        </p:nvCxnSpPr>
        <p:spPr>
          <a:xfrm>
            <a:off x="3491880" y="5274898"/>
            <a:ext cx="1408356"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文字方塊 26"/>
          <p:cNvSpPr txBox="1">
            <a:spLocks noChangeArrowheads="1"/>
          </p:cNvSpPr>
          <p:nvPr/>
        </p:nvSpPr>
        <p:spPr bwMode="auto">
          <a:xfrm>
            <a:off x="262445" y="5034555"/>
            <a:ext cx="4148893" cy="830997"/>
          </a:xfrm>
          <a:prstGeom prst="rect">
            <a:avLst/>
          </a:prstGeom>
          <a:noFill/>
          <a:ln w="9525">
            <a:noFill/>
            <a:miter lim="800000"/>
            <a:headEnd/>
            <a:tailEnd/>
          </a:ln>
        </p:spPr>
        <p:txBody>
          <a:bodyPr wrap="none">
            <a:spAutoFit/>
          </a:bodyPr>
          <a:lstStyle/>
          <a:p>
            <a:pPr>
              <a:spcAft>
                <a:spcPts val="0"/>
              </a:spcAft>
            </a:pPr>
            <a:r>
              <a:rPr lang="zh-TW" altLang="en-US" sz="2400" b="1" dirty="0" smtClean="0">
                <a:latin typeface="微軟正黑體" pitchFamily="34" charset="-120"/>
                <a:ea typeface="微軟正黑體" pitchFamily="34" charset="-120"/>
              </a:rPr>
              <a:t>用品盤存             </a:t>
            </a:r>
            <a:r>
              <a:rPr lang="en-US" altLang="zh-TW" sz="2400" b="1" dirty="0" smtClean="0">
                <a:latin typeface="微軟正黑體" pitchFamily="34" charset="-120"/>
                <a:ea typeface="微軟正黑體" pitchFamily="34" charset="-120"/>
              </a:rPr>
              <a:t>6,000</a:t>
            </a:r>
            <a:endParaRPr lang="en-US" altLang="zh-TW" sz="2400" b="1" dirty="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　　文具用品　　　　 </a:t>
            </a:r>
            <a:r>
              <a:rPr lang="en-US" altLang="zh-TW" sz="2400" b="1" dirty="0" smtClean="0">
                <a:latin typeface="微軟正黑體" pitchFamily="34" charset="-120"/>
                <a:ea typeface="微軟正黑體" pitchFamily="34" charset="-120"/>
              </a:rPr>
              <a:t>6,000</a:t>
            </a:r>
            <a:endParaRPr lang="zh-TW" altLang="en-US" sz="2400" b="1" dirty="0">
              <a:latin typeface="微軟正黑體" pitchFamily="34" charset="-120"/>
              <a:ea typeface="微軟正黑體" pitchFamily="34" charset="-120"/>
            </a:endParaRPr>
          </a:p>
        </p:txBody>
      </p:sp>
      <p:grpSp>
        <p:nvGrpSpPr>
          <p:cNvPr id="61" name="群組 60"/>
          <p:cNvGrpSpPr/>
          <p:nvPr/>
        </p:nvGrpSpPr>
        <p:grpSpPr>
          <a:xfrm>
            <a:off x="2930545" y="2686730"/>
            <a:ext cx="2053910" cy="969691"/>
            <a:chOff x="3440631" y="3075958"/>
            <a:chExt cx="1563417" cy="136133"/>
          </a:xfrm>
        </p:grpSpPr>
        <p:cxnSp>
          <p:nvCxnSpPr>
            <p:cNvPr id="62" name="直線接點 61"/>
            <p:cNvCxnSpPr/>
            <p:nvPr/>
          </p:nvCxnSpPr>
          <p:spPr>
            <a:xfrm>
              <a:off x="3444257" y="3075958"/>
              <a:ext cx="0" cy="1361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V="1">
              <a:off x="3440631" y="3211083"/>
              <a:ext cx="1563417" cy="33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群組 33"/>
          <p:cNvGrpSpPr/>
          <p:nvPr/>
        </p:nvGrpSpPr>
        <p:grpSpPr>
          <a:xfrm>
            <a:off x="3486364" y="4139076"/>
            <a:ext cx="1457895" cy="1545706"/>
            <a:chOff x="4580739" y="2881723"/>
            <a:chExt cx="5026634" cy="807835"/>
          </a:xfrm>
        </p:grpSpPr>
        <p:cxnSp>
          <p:nvCxnSpPr>
            <p:cNvPr id="35" name="直線接點 34"/>
            <p:cNvCxnSpPr/>
            <p:nvPr/>
          </p:nvCxnSpPr>
          <p:spPr>
            <a:xfrm>
              <a:off x="4580739" y="2884211"/>
              <a:ext cx="42848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a:off x="8863785" y="2881723"/>
              <a:ext cx="1791" cy="807835"/>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8830216" y="3682258"/>
              <a:ext cx="777157" cy="0"/>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 name="群組 49"/>
          <p:cNvGrpSpPr/>
          <p:nvPr/>
        </p:nvGrpSpPr>
        <p:grpSpPr>
          <a:xfrm>
            <a:off x="3575912" y="4711397"/>
            <a:ext cx="1322085" cy="500220"/>
            <a:chOff x="8830216" y="2912491"/>
            <a:chExt cx="777157" cy="807835"/>
          </a:xfrm>
        </p:grpSpPr>
        <p:cxnSp>
          <p:nvCxnSpPr>
            <p:cNvPr id="56" name="直線接點 55"/>
            <p:cNvCxnSpPr/>
            <p:nvPr/>
          </p:nvCxnSpPr>
          <p:spPr>
            <a:xfrm flipH="1">
              <a:off x="8839711" y="2912491"/>
              <a:ext cx="1791" cy="807835"/>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8830216" y="3719176"/>
              <a:ext cx="777157" cy="0"/>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6" name="直線接點 65"/>
          <p:cNvCxnSpPr/>
          <p:nvPr/>
        </p:nvCxnSpPr>
        <p:spPr>
          <a:xfrm flipH="1">
            <a:off x="2445610" y="4692344"/>
            <a:ext cx="3047" cy="500220"/>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89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strVal val="#ppt_w*0.70"/>
                                          </p:val>
                                        </p:tav>
                                        <p:tav tm="100000">
                                          <p:val>
                                            <p:strVal val="#ppt_w"/>
                                          </p:val>
                                        </p:tav>
                                      </p:tavLst>
                                    </p:anim>
                                    <p:anim calcmode="lin" valueType="num">
                                      <p:cBhvr>
                                        <p:cTn id="8" dur="1000" fill="hold"/>
                                        <p:tgtEl>
                                          <p:spTgt spid="36"/>
                                        </p:tgtEl>
                                        <p:attrNameLst>
                                          <p:attrName>ppt_h</p:attrName>
                                        </p:attrNameLst>
                                      </p:cBhvr>
                                      <p:tavLst>
                                        <p:tav tm="0">
                                          <p:val>
                                            <p:strVal val="#ppt_h"/>
                                          </p:val>
                                        </p:tav>
                                        <p:tav tm="100000">
                                          <p:val>
                                            <p:strVal val="#ppt_h"/>
                                          </p:val>
                                        </p:tav>
                                      </p:tavLst>
                                    </p:anim>
                                    <p:animEffect transition="in" filter="fade">
                                      <p:cBhvr>
                                        <p:cTn id="9" dur="10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childTnLst>
                                </p:cTn>
                              </p:par>
                              <p:par>
                                <p:cTn id="25" presetID="22" presetClass="entr" presetSubtype="1"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strVal val="#ppt_w*0.70"/>
                                          </p:val>
                                        </p:tav>
                                        <p:tav tm="100000">
                                          <p:val>
                                            <p:strVal val="#ppt_w"/>
                                          </p:val>
                                        </p:tav>
                                      </p:tavLst>
                                    </p:anim>
                                    <p:anim calcmode="lin" valueType="num">
                                      <p:cBhvr>
                                        <p:cTn id="38" dur="1000" fill="hold"/>
                                        <p:tgtEl>
                                          <p:spTgt spid="39"/>
                                        </p:tgtEl>
                                        <p:attrNameLst>
                                          <p:attrName>ppt_h</p:attrName>
                                        </p:attrNameLst>
                                      </p:cBhvr>
                                      <p:tavLst>
                                        <p:tav tm="0">
                                          <p:val>
                                            <p:strVal val="#ppt_h"/>
                                          </p:val>
                                        </p:tav>
                                        <p:tav tm="100000">
                                          <p:val>
                                            <p:strVal val="#ppt_h"/>
                                          </p:val>
                                        </p:tav>
                                      </p:tavLst>
                                    </p:anim>
                                    <p:animEffect transition="in" filter="fade">
                                      <p:cBhvr>
                                        <p:cTn id="39" dur="1000"/>
                                        <p:tgtEl>
                                          <p:spTgt spid="39"/>
                                        </p:tgtEl>
                                      </p:cBhvr>
                                    </p:animEffect>
                                  </p:childTnLst>
                                </p:cTn>
                              </p:par>
                              <p:par>
                                <p:cTn id="40" presetID="55"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1000" fill="hold"/>
                                        <p:tgtEl>
                                          <p:spTgt spid="40"/>
                                        </p:tgtEl>
                                        <p:attrNameLst>
                                          <p:attrName>ppt_w</p:attrName>
                                        </p:attrNameLst>
                                      </p:cBhvr>
                                      <p:tavLst>
                                        <p:tav tm="0">
                                          <p:val>
                                            <p:strVal val="#ppt_w*0.70"/>
                                          </p:val>
                                        </p:tav>
                                        <p:tav tm="100000">
                                          <p:val>
                                            <p:strVal val="#ppt_w"/>
                                          </p:val>
                                        </p:tav>
                                      </p:tavLst>
                                    </p:anim>
                                    <p:anim calcmode="lin" valueType="num">
                                      <p:cBhvr>
                                        <p:cTn id="43" dur="1000" fill="hold"/>
                                        <p:tgtEl>
                                          <p:spTgt spid="40"/>
                                        </p:tgtEl>
                                        <p:attrNameLst>
                                          <p:attrName>ppt_h</p:attrName>
                                        </p:attrNameLst>
                                      </p:cBhvr>
                                      <p:tavLst>
                                        <p:tav tm="0">
                                          <p:val>
                                            <p:strVal val="#ppt_h"/>
                                          </p:val>
                                        </p:tav>
                                        <p:tav tm="100000">
                                          <p:val>
                                            <p:strVal val="#ppt_h"/>
                                          </p:val>
                                        </p:tav>
                                      </p:tavLst>
                                    </p:anim>
                                    <p:animEffect transition="in" filter="fade">
                                      <p:cBhvr>
                                        <p:cTn id="44" dur="1000"/>
                                        <p:tgtEl>
                                          <p:spTgt spid="40"/>
                                        </p:tgtEl>
                                      </p:cBhvr>
                                    </p:animEffect>
                                  </p:childTnLst>
                                </p:cTn>
                              </p:par>
                              <p:par>
                                <p:cTn id="45" presetID="55"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1000" fill="hold"/>
                                        <p:tgtEl>
                                          <p:spTgt spid="41"/>
                                        </p:tgtEl>
                                        <p:attrNameLst>
                                          <p:attrName>ppt_w</p:attrName>
                                        </p:attrNameLst>
                                      </p:cBhvr>
                                      <p:tavLst>
                                        <p:tav tm="0">
                                          <p:val>
                                            <p:strVal val="#ppt_w*0.70"/>
                                          </p:val>
                                        </p:tav>
                                        <p:tav tm="100000">
                                          <p:val>
                                            <p:strVal val="#ppt_w"/>
                                          </p:val>
                                        </p:tav>
                                      </p:tavLst>
                                    </p:anim>
                                    <p:anim calcmode="lin" valueType="num">
                                      <p:cBhvr>
                                        <p:cTn id="48" dur="1000" fill="hold"/>
                                        <p:tgtEl>
                                          <p:spTgt spid="41"/>
                                        </p:tgtEl>
                                        <p:attrNameLst>
                                          <p:attrName>ppt_h</p:attrName>
                                        </p:attrNameLst>
                                      </p:cBhvr>
                                      <p:tavLst>
                                        <p:tav tm="0">
                                          <p:val>
                                            <p:strVal val="#ppt_h"/>
                                          </p:val>
                                        </p:tav>
                                        <p:tav tm="100000">
                                          <p:val>
                                            <p:strVal val="#ppt_h"/>
                                          </p:val>
                                        </p:tav>
                                      </p:tavLst>
                                    </p:anim>
                                    <p:animEffect transition="in" filter="fade">
                                      <p:cBhvr>
                                        <p:cTn id="49" dur="10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left)">
                                      <p:cBhvr>
                                        <p:cTn id="54" dur="10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1000"/>
                                        <p:tgtEl>
                                          <p:spTgt spid="8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10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wipe(left)">
                                      <p:cBhvr>
                                        <p:cTn id="69" dur="1000"/>
                                        <p:tgtEl>
                                          <p:spTgt spid="9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wipe(left)">
                                      <p:cBhvr>
                                        <p:cTn id="74" dur="1000"/>
                                        <p:tgtEl>
                                          <p:spTgt spid="9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wipe(left)">
                                      <p:cBhvr>
                                        <p:cTn id="79" dur="10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right)">
                                      <p:cBhvr>
                                        <p:cTn id="84" dur="10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wipe(left)">
                                      <p:cBhvr>
                                        <p:cTn id="89" dur="1000"/>
                                        <p:tgtEl>
                                          <p:spTgt spid="8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up)">
                                      <p:cBhvr>
                                        <p:cTn id="94" dur="1000"/>
                                        <p:tgtEl>
                                          <p:spTgt spid="8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wipe(left)">
                                      <p:cBhvr>
                                        <p:cTn id="99" dur="1000"/>
                                        <p:tgtEl>
                                          <p:spTgt spid="9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wipe(left)">
                                      <p:cBhvr>
                                        <p:cTn id="104" dur="1000"/>
                                        <p:tgtEl>
                                          <p:spTgt spid="52"/>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left)">
                                      <p:cBhvr>
                                        <p:cTn id="10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7" grpId="0"/>
      <p:bldP spid="38" grpId="0"/>
      <p:bldP spid="39" grpId="0"/>
      <p:bldP spid="44" grpId="0"/>
      <p:bldP spid="88" grpId="0"/>
      <p:bldP spid="89" grpId="0"/>
      <p:bldP spid="90" grpId="0"/>
      <p:bldP spid="91" grpId="0"/>
      <p:bldP spid="92" grpId="0"/>
      <p:bldP spid="5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表格 29"/>
          <p:cNvGraphicFramePr>
            <a:graphicFrameLocks noGrp="1"/>
          </p:cNvGraphicFramePr>
          <p:nvPr>
            <p:extLst>
              <p:ext uri="{D42A27DB-BD31-4B8C-83A1-F6EECF244321}">
                <p14:modId xmlns:p14="http://schemas.microsoft.com/office/powerpoint/2010/main" val="1162313159"/>
              </p:ext>
            </p:extLst>
          </p:nvPr>
        </p:nvGraphicFramePr>
        <p:xfrm>
          <a:off x="251520" y="1916832"/>
          <a:ext cx="8712968" cy="4813343"/>
        </p:xfrm>
        <a:graphic>
          <a:graphicData uri="http://schemas.openxmlformats.org/drawingml/2006/table">
            <a:tbl>
              <a:tblPr/>
              <a:tblGrid>
                <a:gridCol w="4392488">
                  <a:extLst>
                    <a:ext uri="{9D8B030D-6E8A-4147-A177-3AD203B41FA5}">
                      <a16:colId xmlns="" xmlns:a16="http://schemas.microsoft.com/office/drawing/2014/main" val="828097403"/>
                    </a:ext>
                  </a:extLst>
                </a:gridCol>
                <a:gridCol w="4320480">
                  <a:extLst>
                    <a:ext uri="{9D8B030D-6E8A-4147-A177-3AD203B41FA5}">
                      <a16:colId xmlns="" xmlns:a16="http://schemas.microsoft.com/office/drawing/2014/main" val="3624063660"/>
                    </a:ext>
                  </a:extLst>
                </a:gridCol>
              </a:tblGrid>
              <a:tr h="432048">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1987704167"/>
                  </a:ext>
                </a:extLst>
              </a:tr>
              <a:tr h="792088">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urier New" panose="02070309020205020404" pitchFamily="49" charset="0"/>
                      </a:endParaRPr>
                    </a:p>
                  </a:txBody>
                  <a:tcPr marL="68580" marR="68580" marT="0" marB="0" anchor="ctr"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zh-TW" altLang="en-US"/>
                    </a:p>
                  </a:txBody>
                  <a:tcPr/>
                </a:tc>
                <a:extLst>
                  <a:ext uri="{0D108BD9-81ED-4DB2-BD59-A6C34878D82A}">
                    <a16:rowId xmlns="" xmlns:a16="http://schemas.microsoft.com/office/drawing/2014/main" val="3922383747"/>
                  </a:ext>
                </a:extLst>
              </a:tr>
              <a:tr h="358920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7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TW" altLang="zh-TW" sz="1200" b="1" i="0" u="none" strike="noStrike" cap="none" normalizeH="0" baseline="0" dirty="0" smtClean="0">
                        <a:ln>
                          <a:noFill/>
                        </a:ln>
                        <a:solidFill>
                          <a:schemeClr val="tx1"/>
                        </a:solidFill>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horzOverflow="overflow">
                    <a:lnL w="19050" cap="flat" cmpd="sng" algn="ctr">
                      <a:solidFill>
                        <a:schemeClr val="accent1">
                          <a:lumMod val="60000"/>
                          <a:lumOff val="40000"/>
                        </a:schemeClr>
                      </a:solidFill>
                      <a:prstDash val="solid"/>
                      <a:round/>
                      <a:headEnd type="none" w="med" len="med"/>
                      <a:tailEnd type="none" w="med" len="med"/>
                    </a:lnL>
                    <a:lnR w="19050" cap="flat" cmpd="sng" algn="ctr">
                      <a:solidFill>
                        <a:schemeClr val="accent1">
                          <a:lumMod val="60000"/>
                          <a:lumOff val="40000"/>
                        </a:schemeClr>
                      </a:solidFill>
                      <a:prstDash val="solid"/>
                      <a:round/>
                      <a:headEnd type="none" w="med" len="med"/>
                      <a:tailEnd type="none" w="med" len="med"/>
                    </a:lnR>
                    <a:lnT w="19050" cap="flat" cmpd="sng" algn="ctr">
                      <a:solidFill>
                        <a:schemeClr val="accent1">
                          <a:lumMod val="60000"/>
                          <a:lumOff val="40000"/>
                        </a:schemeClr>
                      </a:solidFill>
                      <a:prstDash val="solid"/>
                      <a:round/>
                      <a:headEnd type="none" w="med" len="med"/>
                      <a:tailEnd type="none" w="med" len="med"/>
                    </a:lnT>
                    <a:lnB w="1905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784497847"/>
                  </a:ext>
                </a:extLst>
              </a:tr>
            </a:tbl>
          </a:graphicData>
        </a:graphic>
      </p:graphicFrame>
      <p:sp>
        <p:nvSpPr>
          <p:cNvPr id="47" name="矩形 46"/>
          <p:cNvSpPr/>
          <p:nvPr/>
        </p:nvSpPr>
        <p:spPr>
          <a:xfrm>
            <a:off x="318605" y="4058736"/>
            <a:ext cx="2496302" cy="604713"/>
          </a:xfrm>
          <a:prstGeom prst="rect">
            <a:avLst/>
          </a:prstGeom>
          <a:solidFill>
            <a:srgbClr val="FDED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8" name="矩形 47"/>
          <p:cNvSpPr/>
          <p:nvPr/>
        </p:nvSpPr>
        <p:spPr bwMode="auto">
          <a:xfrm>
            <a:off x="1264328" y="4812118"/>
            <a:ext cx="2803616" cy="358775"/>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 name="標題 1"/>
          <p:cNvSpPr>
            <a:spLocks noGrp="1"/>
          </p:cNvSpPr>
          <p:nvPr>
            <p:ph type="title"/>
          </p:nvPr>
        </p:nvSpPr>
        <p:spPr/>
        <p:txBody>
          <a:bodyPr/>
          <a:lstStyle/>
          <a:p>
            <a:r>
              <a:rPr lang="en-US" altLang="zh-TW" dirty="0" smtClean="0"/>
              <a:t>15</a:t>
            </a:r>
            <a:endParaRPr lang="zh-TW" altLang="en-US" dirty="0"/>
          </a:p>
        </p:txBody>
      </p:sp>
      <p:sp>
        <p:nvSpPr>
          <p:cNvPr id="3" name="文字版面配置區 2"/>
          <p:cNvSpPr>
            <a:spLocks noGrp="1"/>
          </p:cNvSpPr>
          <p:nvPr>
            <p:ph type="body" sz="quarter" idx="10"/>
          </p:nvPr>
        </p:nvSpPr>
        <p:spPr/>
        <p:txBody>
          <a:bodyPr/>
          <a:lstStyle/>
          <a:p>
            <a:r>
              <a:rPr lang="zh-TW" altLang="en-US" dirty="0"/>
              <a:t>惇涵商店期末調整前用品盤存帳戶餘額</a:t>
            </a:r>
            <a:r>
              <a:rPr lang="en-US" altLang="zh-TW" dirty="0"/>
              <a:t>$10,000</a:t>
            </a:r>
            <a:r>
              <a:rPr lang="zh-TW" altLang="en-US" dirty="0"/>
              <a:t>，已知其中</a:t>
            </a:r>
            <a:r>
              <a:rPr lang="en-US" altLang="zh-TW" dirty="0"/>
              <a:t>4/5</a:t>
            </a:r>
            <a:r>
              <a:rPr lang="zh-TW" altLang="en-US" dirty="0"/>
              <a:t>未耗用，試作期末調整分錄</a:t>
            </a:r>
            <a:r>
              <a:rPr lang="zh-TW" altLang="en-US" dirty="0" smtClean="0"/>
              <a:t>。</a:t>
            </a:r>
            <a:endParaRPr lang="zh-TW" altLang="en-US" dirty="0"/>
          </a:p>
        </p:txBody>
      </p:sp>
      <p:sp>
        <p:nvSpPr>
          <p:cNvPr id="4" name="內容版面配置區 3"/>
          <p:cNvSpPr>
            <a:spLocks noGrp="1"/>
          </p:cNvSpPr>
          <p:nvPr>
            <p:ph sz="quarter" idx="11"/>
          </p:nvPr>
        </p:nvSpPr>
        <p:spPr/>
        <p:txBody>
          <a:bodyPr/>
          <a:lstStyle/>
          <a:p>
            <a:r>
              <a:rPr lang="en-US" altLang="zh-TW" dirty="0" smtClean="0"/>
              <a:t>250</a:t>
            </a:r>
            <a:endParaRPr lang="zh-TW" altLang="en-US" dirty="0"/>
          </a:p>
        </p:txBody>
      </p:sp>
      <p:sp>
        <p:nvSpPr>
          <p:cNvPr id="41" name="矩形 40"/>
          <p:cNvSpPr/>
          <p:nvPr/>
        </p:nvSpPr>
        <p:spPr>
          <a:xfrm>
            <a:off x="251519" y="1942959"/>
            <a:ext cx="8712967" cy="430887"/>
          </a:xfrm>
          <a:prstGeom prst="rect">
            <a:avLst/>
          </a:prstGeom>
        </p:spPr>
        <p:txBody>
          <a:bodyPr wrap="square">
            <a:spAutoFit/>
          </a:bodyPr>
          <a:lstStyle/>
          <a:p>
            <a:pPr marL="288000" lvl="0" indent="-288000" eaLnBrk="1" hangingPunct="1"/>
            <a:r>
              <a:rPr kumimoji="0" lang="en-US" altLang="zh-TW" sz="2200" b="1" dirty="0" smtClean="0">
                <a:latin typeface="新細明體" panose="02020500000000000000" pitchFamily="18" charset="-120"/>
                <a:ea typeface="細明體" panose="02020509000000000000" pitchFamily="49" charset="-120"/>
              </a:rPr>
              <a:t>⑴</a:t>
            </a:r>
            <a:r>
              <a:rPr kumimoji="0" lang="zh-TW" altLang="en-US" sz="2200" b="1" dirty="0">
                <a:latin typeface="微軟正黑體" panose="020B0604030504040204" pitchFamily="34" charset="-120"/>
                <a:ea typeface="微軟正黑體" panose="020B0604030504040204" pitchFamily="34" charset="-120"/>
                <a:cs typeface="細明體" panose="02020509000000000000" pitchFamily="49" charset="-120"/>
              </a:rPr>
              <a:t> 「用品盤存」屬資產類，故採先實後虛法。</a:t>
            </a:r>
            <a:endParaRPr kumimoji="0" lang="zh-TW" altLang="zh-TW" sz="22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42" name="矩形 41"/>
          <p:cNvSpPr/>
          <p:nvPr/>
        </p:nvSpPr>
        <p:spPr>
          <a:xfrm>
            <a:off x="245934" y="2348880"/>
            <a:ext cx="8718553" cy="830997"/>
          </a:xfrm>
          <a:prstGeom prst="rect">
            <a:avLst/>
          </a:prstGeom>
        </p:spPr>
        <p:txBody>
          <a:bodyPr wrap="square">
            <a:spAutoFit/>
          </a:bodyPr>
          <a:lstStyle/>
          <a:p>
            <a:pPr marL="360000" lvl="0" indent="-360000" eaLnBrk="1" hangingPunct="1"/>
            <a:r>
              <a:rPr kumimoji="0" lang="en-US" altLang="zh-TW" sz="2400" b="1" dirty="0" smtClean="0">
                <a:latin typeface="新細明體" panose="02020500000000000000" pitchFamily="18" charset="-120"/>
                <a:ea typeface="細明體" panose="02020509000000000000" pitchFamily="49" charset="-120"/>
              </a:rPr>
              <a:t>⑵</a:t>
            </a:r>
            <a:r>
              <a:rPr kumimoji="0" lang="zh-TW" altLang="en-US" sz="2400" b="1" dirty="0">
                <a:latin typeface="微軟正黑體" panose="020B0604030504040204" pitchFamily="34" charset="-120"/>
                <a:ea typeface="微軟正黑體" panose="020B0604030504040204" pitchFamily="34" charset="-120"/>
                <a:cs typeface="細明體" panose="02020509000000000000" pitchFamily="49" charset="-120"/>
              </a:rPr>
              <a:t>調整將已耗用的部分</a:t>
            </a:r>
            <a:r>
              <a:rPr kumimoji="0" lang="en-US" altLang="zh-TW" sz="2400" b="1" dirty="0">
                <a:latin typeface="微軟正黑體" panose="020B0604030504040204" pitchFamily="34" charset="-120"/>
                <a:ea typeface="微軟正黑體" panose="020B0604030504040204" pitchFamily="34" charset="-120"/>
                <a:cs typeface="細明體" panose="02020509000000000000" pitchFamily="49" charset="-120"/>
              </a:rPr>
              <a:t>$2,000</a:t>
            </a:r>
            <a:r>
              <a:rPr kumimoji="0" lang="zh-TW" altLang="en-US" sz="2400" b="1" dirty="0">
                <a:latin typeface="微軟正黑體" panose="020B0604030504040204" pitchFamily="34" charset="-120"/>
                <a:ea typeface="微軟正黑體" panose="020B0604030504040204" pitchFamily="34" charset="-120"/>
                <a:cs typeface="細明體" panose="02020509000000000000" pitchFamily="49" charset="-120"/>
              </a:rPr>
              <a:t>，由實帳戶（用品盤存）轉為虛帳戶（文具用品） 。</a:t>
            </a:r>
            <a:endParaRPr kumimoji="0" lang="zh-TW"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p:txBody>
      </p:sp>
      <p:sp>
        <p:nvSpPr>
          <p:cNvPr id="43" name="矩形 42"/>
          <p:cNvSpPr/>
          <p:nvPr/>
        </p:nvSpPr>
        <p:spPr>
          <a:xfrm>
            <a:off x="242811" y="3095022"/>
            <a:ext cx="4320480" cy="3093154"/>
          </a:xfrm>
          <a:prstGeom prst="rect">
            <a:avLst/>
          </a:prstGeom>
        </p:spPr>
        <p:txBody>
          <a:bodyPr wrap="square">
            <a:spAutoFit/>
          </a:bodyPr>
          <a:lstStyle/>
          <a:p>
            <a:pPr lvl="0" eaLnBrk="1" hangingPunct="1">
              <a:lnSpc>
                <a:spcPts val="3500"/>
              </a:lnSpc>
            </a:pPr>
            <a:r>
              <a:rPr kumimoji="0" lang="zh-TW" altLang="en-US" sz="2400" b="1" dirty="0" smtClean="0">
                <a:latin typeface="新細明體" panose="02020500000000000000" pitchFamily="18" charset="-120"/>
                <a:cs typeface="Courier New" panose="02070309020205020404" pitchFamily="49" charset="0"/>
              </a:rPr>
              <a:t>⑶</a:t>
            </a:r>
            <a:r>
              <a:rPr kumimoji="0" lang="zh-TW" altLang="en-US" sz="2400" b="1" dirty="0" smtClean="0">
                <a:latin typeface="微軟正黑體" panose="020B0604030504040204" pitchFamily="34" charset="-120"/>
                <a:ea typeface="微軟正黑體" panose="020B0604030504040204" pitchFamily="34" charset="-120"/>
                <a:cs typeface="Courier New" panose="02070309020205020404" pitchFamily="49" charset="0"/>
              </a:rPr>
              <a:t>調整分錄：調整未到期部分</a:t>
            </a:r>
            <a:endPar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pPr>
            <a:r>
              <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rPr>
              <a:t>12/31</a:t>
            </a:r>
            <a:r>
              <a:rPr kumimoji="0" lang="zh-TW" altLang="en-US" sz="2400" b="1" dirty="0">
                <a:latin typeface="微軟正黑體" panose="020B0604030504040204" pitchFamily="34" charset="-120"/>
                <a:ea typeface="微軟正黑體" panose="020B0604030504040204" pitchFamily="34" charset="-120"/>
                <a:cs typeface="Courier New" panose="02070309020205020404" pitchFamily="49" charset="0"/>
              </a:rPr>
              <a:t>期末盤點</a:t>
            </a:r>
            <a:r>
              <a:rPr kumimoji="0" lang="zh-TW" altLang="en-US" sz="2400" b="1" dirty="0" smtClean="0">
                <a:latin typeface="微軟正黑體" panose="020B0604030504040204" pitchFamily="34" charset="-120"/>
                <a:ea typeface="微軟正黑體" panose="020B0604030504040204" pitchFamily="34" charset="-120"/>
                <a:cs typeface="Courier New" panose="02070309020205020404" pitchFamily="49" charset="0"/>
              </a:rPr>
              <a:t>時</a:t>
            </a:r>
            <a:endPar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pPr>
            <a:endParaRPr kumimoji="0" lang="en-US" altLang="zh-TW" sz="2400" b="1" dirty="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spcBef>
                <a:spcPts val="2400"/>
              </a:spcBef>
            </a:pPr>
            <a:r>
              <a:rPr kumimoji="0" lang="zh-TW" altLang="en-US" sz="2400" b="1" dirty="0">
                <a:latin typeface="微軟正黑體" panose="020B0604030504040204" pitchFamily="34" charset="-120"/>
                <a:ea typeface="微軟正黑體" panose="020B0604030504040204" pitchFamily="34" charset="-120"/>
                <a:cs typeface="Courier New" panose="02070309020205020404" pitchFamily="49" charset="0"/>
              </a:rPr>
              <a:t>表示有</a:t>
            </a:r>
            <a:r>
              <a:rPr kumimoji="0" lang="en-US" altLang="zh-TW" sz="2400" b="1" dirty="0">
                <a:latin typeface="微軟正黑體" panose="020B0604030504040204" pitchFamily="34" charset="-120"/>
                <a:ea typeface="微軟正黑體" panose="020B0604030504040204" pitchFamily="34" charset="-120"/>
                <a:cs typeface="Courier New" panose="02070309020205020404" pitchFamily="49" charset="0"/>
              </a:rPr>
              <a:t>$2,000</a:t>
            </a:r>
            <a:r>
              <a:rPr kumimoji="0" lang="zh-TW" altLang="en-US" sz="2400" b="1" dirty="0">
                <a:latin typeface="微軟正黑體" panose="020B0604030504040204" pitchFamily="34" charset="-120"/>
                <a:ea typeface="微軟正黑體" panose="020B0604030504040204" pitchFamily="34" charset="-120"/>
                <a:cs typeface="Courier New" panose="02070309020205020404" pitchFamily="49" charset="0"/>
              </a:rPr>
              <a:t>之文具已耗用</a:t>
            </a:r>
            <a:endParaRPr kumimoji="0" lang="en-US" altLang="zh-TW" sz="2400" b="1" dirty="0" smtClean="0">
              <a:latin typeface="微軟正黑體" panose="020B0604030504040204" pitchFamily="34" charset="-120"/>
              <a:ea typeface="微軟正黑體" panose="020B0604030504040204" pitchFamily="34" charset="-120"/>
              <a:cs typeface="Courier New" panose="02070309020205020404" pitchFamily="49" charset="0"/>
            </a:endParaRPr>
          </a:p>
          <a:p>
            <a:pPr lvl="0" eaLnBrk="1" hangingPunct="1">
              <a:lnSpc>
                <a:spcPts val="3500"/>
              </a:lnSpc>
            </a:pPr>
            <a:r>
              <a:rPr kumimoji="0" lang="zh-TW" altLang="en-US" sz="2400" b="1" dirty="0">
                <a:latin typeface="微軟正黑體" pitchFamily="34" charset="-120"/>
                <a:ea typeface="微軟正黑體" pitchFamily="34" charset="-120"/>
                <a:cs typeface="Courier New" panose="02070309020205020404" pitchFamily="49" charset="0"/>
              </a:rPr>
              <a:t>文具</a:t>
            </a:r>
            <a:r>
              <a:rPr kumimoji="0" lang="zh-TW" altLang="en-US" sz="2400" b="1" dirty="0" smtClean="0">
                <a:latin typeface="微軟正黑體" pitchFamily="34" charset="-120"/>
                <a:ea typeface="微軟正黑體" pitchFamily="34" charset="-120"/>
                <a:cs typeface="Courier New" panose="02070309020205020404" pitchFamily="49" charset="0"/>
              </a:rPr>
              <a:t>用品          </a:t>
            </a:r>
            <a:r>
              <a:rPr kumimoji="0" lang="en-US" altLang="zh-TW" sz="2400" b="1" dirty="0" smtClean="0">
                <a:latin typeface="微軟正黑體" pitchFamily="34" charset="-120"/>
                <a:ea typeface="微軟正黑體" pitchFamily="34" charset="-120"/>
                <a:cs typeface="Courier New" panose="02070309020205020404" pitchFamily="49" charset="0"/>
              </a:rPr>
              <a:t>2,000</a:t>
            </a:r>
          </a:p>
          <a:p>
            <a:pPr lvl="0" eaLnBrk="1" hangingPunct="1">
              <a:lnSpc>
                <a:spcPts val="3500"/>
              </a:lnSpc>
            </a:pPr>
            <a:r>
              <a:rPr kumimoji="0" lang="zh-TW" altLang="en-US" sz="2400" b="1" dirty="0" smtClean="0">
                <a:latin typeface="微軟正黑體" pitchFamily="34" charset="-120"/>
                <a:ea typeface="微軟正黑體" pitchFamily="34" charset="-120"/>
                <a:cs typeface="Courier New" panose="02070309020205020404" pitchFamily="49" charset="0"/>
              </a:rPr>
              <a:t>　</a:t>
            </a:r>
            <a:r>
              <a:rPr kumimoji="0" lang="zh-TW" altLang="en-US" sz="2400" b="1" dirty="0">
                <a:latin typeface="微軟正黑體" pitchFamily="34" charset="-120"/>
                <a:ea typeface="微軟正黑體" pitchFamily="34" charset="-120"/>
                <a:cs typeface="Courier New" panose="02070309020205020404" pitchFamily="49" charset="0"/>
              </a:rPr>
              <a:t>　用品</a:t>
            </a:r>
            <a:r>
              <a:rPr kumimoji="0" lang="zh-TW" altLang="en-US" sz="2400" b="1" dirty="0" smtClean="0">
                <a:latin typeface="微軟正黑體" pitchFamily="34" charset="-120"/>
                <a:ea typeface="微軟正黑體" pitchFamily="34" charset="-120"/>
                <a:cs typeface="Courier New" panose="02070309020205020404" pitchFamily="49" charset="0"/>
              </a:rPr>
              <a:t>盤存　    　  </a:t>
            </a:r>
            <a:r>
              <a:rPr kumimoji="0" lang="en-US" altLang="zh-TW" sz="2400" b="1" dirty="0" smtClean="0">
                <a:latin typeface="微軟正黑體" pitchFamily="34" charset="-120"/>
                <a:ea typeface="微軟正黑體" pitchFamily="34" charset="-120"/>
                <a:cs typeface="Courier New" panose="02070309020205020404" pitchFamily="49" charset="0"/>
              </a:rPr>
              <a:t>2,000</a:t>
            </a:r>
            <a:endParaRPr kumimoji="0" lang="zh-TW" altLang="zh-TW" sz="2400" b="1" dirty="0" smtClean="0">
              <a:latin typeface="微軟正黑體" pitchFamily="34" charset="-120"/>
              <a:ea typeface="微軟正黑體" pitchFamily="34" charset="-120"/>
              <a:cs typeface="Courier New" panose="02070309020205020404" pitchFamily="49" charset="0"/>
            </a:endParaRPr>
          </a:p>
        </p:txBody>
      </p:sp>
      <p:sp>
        <p:nvSpPr>
          <p:cNvPr id="44" name="矩形 43"/>
          <p:cNvSpPr/>
          <p:nvPr/>
        </p:nvSpPr>
        <p:spPr>
          <a:xfrm>
            <a:off x="4644008" y="2996952"/>
            <a:ext cx="1723549" cy="580800"/>
          </a:xfrm>
          <a:prstGeom prst="rect">
            <a:avLst/>
          </a:prstGeom>
        </p:spPr>
        <p:txBody>
          <a:bodyPr wrap="none">
            <a:spAutoFit/>
          </a:bodyPr>
          <a:lstStyle/>
          <a:p>
            <a:pPr lvl="0" eaLnBrk="1" hangingPunct="1">
              <a:lnSpc>
                <a:spcPct val="150000"/>
              </a:lnSpc>
            </a:pPr>
            <a:r>
              <a:rPr kumimoji="0" lang="en-US" altLang="zh-TW" sz="2400" b="1" dirty="0" smtClean="0">
                <a:latin typeface="細明體" panose="02020509000000000000" pitchFamily="49" charset="-120"/>
                <a:ea typeface="細明體" panose="02020509000000000000" pitchFamily="49" charset="-120"/>
              </a:rPr>
              <a:t>⑷</a:t>
            </a:r>
            <a:r>
              <a:rPr kumimoji="0" lang="zh-TW" altLang="en-US" sz="2400" b="1" dirty="0" smtClean="0">
                <a:latin typeface="微軟正黑體" panose="020B0604030504040204" pitchFamily="34" charset="-120"/>
                <a:ea typeface="微軟正黑體" panose="020B0604030504040204" pitchFamily="34" charset="-120"/>
                <a:cs typeface="細明體" panose="02020509000000000000" pitchFamily="49" charset="-120"/>
              </a:rPr>
              <a:t>過帳後：</a:t>
            </a:r>
            <a:endParaRPr kumimoji="0" lang="zh-TW" altLang="zh-TW" sz="2400" b="1" dirty="0" smtClean="0">
              <a:latin typeface="細明體" panose="02020509000000000000" pitchFamily="49" charset="-120"/>
              <a:ea typeface="細明體" panose="02020509000000000000" pitchFamily="49" charset="-120"/>
              <a:cs typeface="Courier New" panose="02070309020205020404" pitchFamily="49" charset="0"/>
            </a:endParaRPr>
          </a:p>
        </p:txBody>
      </p:sp>
      <p:graphicFrame>
        <p:nvGraphicFramePr>
          <p:cNvPr id="45" name="表格 44"/>
          <p:cNvGraphicFramePr>
            <a:graphicFrameLocks noGrp="1"/>
          </p:cNvGraphicFramePr>
          <p:nvPr>
            <p:extLst>
              <p:ext uri="{D42A27DB-BD31-4B8C-83A1-F6EECF244321}">
                <p14:modId xmlns:p14="http://schemas.microsoft.com/office/powerpoint/2010/main" val="1545683878"/>
              </p:ext>
            </p:extLst>
          </p:nvPr>
        </p:nvGraphicFramePr>
        <p:xfrm>
          <a:off x="4860033" y="3402873"/>
          <a:ext cx="3934311" cy="1155182"/>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用品盤存</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22716">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735021238"/>
              </p:ext>
            </p:extLst>
          </p:nvPr>
        </p:nvGraphicFramePr>
        <p:xfrm>
          <a:off x="4865400" y="5342255"/>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文具用品</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9" name="矩形 48"/>
          <p:cNvSpPr/>
          <p:nvPr/>
        </p:nvSpPr>
        <p:spPr>
          <a:xfrm>
            <a:off x="6711183" y="3785626"/>
            <a:ext cx="211949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$2,000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0" name="矩形 49"/>
          <p:cNvSpPr/>
          <p:nvPr/>
        </p:nvSpPr>
        <p:spPr>
          <a:xfrm>
            <a:off x="4783679" y="3793389"/>
            <a:ext cx="2079415"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10/20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$10,000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1" name="矩形 50"/>
          <p:cNvSpPr/>
          <p:nvPr/>
        </p:nvSpPr>
        <p:spPr>
          <a:xfrm>
            <a:off x="4821101" y="4200839"/>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$8,000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2" name="矩形 51"/>
          <p:cNvSpPr/>
          <p:nvPr/>
        </p:nvSpPr>
        <p:spPr>
          <a:xfrm>
            <a:off x="4809840" y="5739527"/>
            <a:ext cx="2055371"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$2,000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3" name="矩形 52"/>
          <p:cNvSpPr/>
          <p:nvPr/>
        </p:nvSpPr>
        <p:spPr>
          <a:xfrm>
            <a:off x="4821101" y="6183897"/>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 </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$2,000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 name="Rectangle 2"/>
          <p:cNvSpPr>
            <a:spLocks noChangeArrowheads="1"/>
          </p:cNvSpPr>
          <p:nvPr/>
        </p:nvSpPr>
        <p:spPr bwMode="auto">
          <a:xfrm>
            <a:off x="386786" y="4023505"/>
            <a:ext cx="109954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grpSp>
        <p:nvGrpSpPr>
          <p:cNvPr id="8" name="群組 7"/>
          <p:cNvGrpSpPr/>
          <p:nvPr/>
        </p:nvGrpSpPr>
        <p:grpSpPr>
          <a:xfrm>
            <a:off x="312483" y="4023506"/>
            <a:ext cx="4448200" cy="715737"/>
            <a:chOff x="312483" y="4023506"/>
            <a:chExt cx="4448200" cy="715737"/>
          </a:xfrm>
        </p:grpSpPr>
        <p:graphicFrame>
          <p:nvGraphicFramePr>
            <p:cNvPr id="6" name="物件 5"/>
            <p:cNvGraphicFramePr>
              <a:graphicFrameLocks noChangeAspect="1"/>
            </p:cNvGraphicFramePr>
            <p:nvPr>
              <p:extLst>
                <p:ext uri="{D42A27DB-BD31-4B8C-83A1-F6EECF244321}">
                  <p14:modId xmlns:p14="http://schemas.microsoft.com/office/powerpoint/2010/main" val="1696556685"/>
                </p:ext>
              </p:extLst>
            </p:nvPr>
          </p:nvGraphicFramePr>
          <p:xfrm>
            <a:off x="312483" y="4023506"/>
            <a:ext cx="2514256" cy="715737"/>
          </p:xfrm>
          <a:graphic>
            <a:graphicData uri="http://schemas.openxmlformats.org/presentationml/2006/ole">
              <mc:AlternateContent xmlns:mc="http://schemas.openxmlformats.org/markup-compatibility/2006">
                <mc:Choice xmlns:v="urn:schemas-microsoft-com:vml" Requires="v">
                  <p:oleObj spid="_x0000_s18465" name="Equation" r:id="rId3" imgW="1308100" imgH="368300" progId="Equation.DSMT4">
                    <p:embed/>
                  </p:oleObj>
                </mc:Choice>
                <mc:Fallback>
                  <p:oleObj name="Equation" r:id="rId3" imgW="1308100" imgH="368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83" y="4023506"/>
                          <a:ext cx="2514256" cy="715737"/>
                        </a:xfrm>
                        <a:prstGeom prst="rect">
                          <a:avLst/>
                        </a:prstGeom>
                        <a:noFill/>
                      </p:spPr>
                    </p:pic>
                  </p:oleObj>
                </mc:Fallback>
              </mc:AlternateContent>
            </a:graphicData>
          </a:graphic>
        </p:graphicFrame>
        <p:sp>
          <p:nvSpPr>
            <p:cNvPr id="7" name="文字方塊 6"/>
            <p:cNvSpPr txBox="1"/>
            <p:nvPr/>
          </p:nvSpPr>
          <p:spPr>
            <a:xfrm>
              <a:off x="2729358" y="4152779"/>
              <a:ext cx="2031325"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文具未耗用，</a:t>
              </a:r>
              <a:endParaRPr lang="zh-TW" altLang="en-US" sz="2400" b="1" dirty="0">
                <a:latin typeface="微軟正黑體" panose="020B0604030504040204" pitchFamily="34" charset="-120"/>
                <a:ea typeface="微軟正黑體" panose="020B0604030504040204" pitchFamily="34" charset="-120"/>
              </a:endParaRPr>
            </a:p>
          </p:txBody>
        </p:sp>
      </p:grpSp>
      <p:grpSp>
        <p:nvGrpSpPr>
          <p:cNvPr id="62" name="群組 61"/>
          <p:cNvGrpSpPr/>
          <p:nvPr/>
        </p:nvGrpSpPr>
        <p:grpSpPr>
          <a:xfrm>
            <a:off x="2466875" y="4565394"/>
            <a:ext cx="3837354" cy="189949"/>
            <a:chOff x="3440631" y="3075289"/>
            <a:chExt cx="1563417" cy="136133"/>
          </a:xfrm>
        </p:grpSpPr>
        <p:cxnSp>
          <p:nvCxnSpPr>
            <p:cNvPr id="63" name="直線接點 62"/>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V="1">
              <a:off x="3440631" y="3211083"/>
              <a:ext cx="1563417" cy="339"/>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4995520" y="3075289"/>
              <a:ext cx="0" cy="136133"/>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群組 54"/>
          <p:cNvGrpSpPr/>
          <p:nvPr/>
        </p:nvGrpSpPr>
        <p:grpSpPr>
          <a:xfrm>
            <a:off x="3751646" y="4152778"/>
            <a:ext cx="4630158" cy="1213113"/>
            <a:chOff x="3440631" y="3075289"/>
            <a:chExt cx="1563417" cy="136133"/>
          </a:xfrm>
        </p:grpSpPr>
        <p:cxnSp>
          <p:nvCxnSpPr>
            <p:cNvPr id="56" name="直線接點 55"/>
            <p:cNvCxnSpPr/>
            <p:nvPr/>
          </p:nvCxnSpPr>
          <p:spPr>
            <a:xfrm>
              <a:off x="3440631" y="3189540"/>
              <a:ext cx="0" cy="21882"/>
            </a:xfrm>
            <a:prstGeom prst="line">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flipV="1">
              <a:off x="3440631" y="3211083"/>
              <a:ext cx="1563417" cy="339"/>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4998461" y="3075289"/>
              <a:ext cx="0" cy="136133"/>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群組 66"/>
          <p:cNvGrpSpPr/>
          <p:nvPr/>
        </p:nvGrpSpPr>
        <p:grpSpPr>
          <a:xfrm>
            <a:off x="3751646" y="4152779"/>
            <a:ext cx="4852802" cy="2501324"/>
            <a:chOff x="3440631" y="3075289"/>
            <a:chExt cx="1563417" cy="136133"/>
          </a:xfrm>
        </p:grpSpPr>
        <p:cxnSp>
          <p:nvCxnSpPr>
            <p:cNvPr id="68" name="直線接點 67"/>
            <p:cNvCxnSpPr/>
            <p:nvPr/>
          </p:nvCxnSpPr>
          <p:spPr>
            <a:xfrm>
              <a:off x="3440631" y="3176981"/>
              <a:ext cx="0" cy="3444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flipV="1">
              <a:off x="3440631" y="3211083"/>
              <a:ext cx="1563417" cy="3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4998461" y="3075289"/>
              <a:ext cx="0" cy="136133"/>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群組 70"/>
          <p:cNvGrpSpPr/>
          <p:nvPr/>
        </p:nvGrpSpPr>
        <p:grpSpPr>
          <a:xfrm>
            <a:off x="3206184" y="5440989"/>
            <a:ext cx="1668403" cy="519336"/>
            <a:chOff x="4580739" y="2881723"/>
            <a:chExt cx="5026634" cy="807835"/>
          </a:xfrm>
        </p:grpSpPr>
        <p:cxnSp>
          <p:nvCxnSpPr>
            <p:cNvPr id="72" name="直線接點 71"/>
            <p:cNvCxnSpPr/>
            <p:nvPr/>
          </p:nvCxnSpPr>
          <p:spPr>
            <a:xfrm>
              <a:off x="4580739" y="2884210"/>
              <a:ext cx="34641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8044880" y="2881723"/>
              <a:ext cx="1790" cy="807835"/>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8044880" y="3682258"/>
              <a:ext cx="1562493"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73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0.70"/>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anim calcmode="lin" valueType="num">
                                      <p:cBhvr>
                                        <p:cTn id="24" dur="1000" fill="hold"/>
                                        <p:tgtEl>
                                          <p:spTgt spid="43">
                                            <p:txEl>
                                              <p:pRg st="0" end="0"/>
                                            </p:txEl>
                                          </p:spTgt>
                                        </p:tgtEl>
                                        <p:attrNameLst>
                                          <p:attrName>ppt_w</p:attrName>
                                        </p:attrNameLst>
                                      </p:cBhvr>
                                      <p:tavLst>
                                        <p:tav tm="0">
                                          <p:val>
                                            <p:strVal val="#ppt_w*0.70"/>
                                          </p:val>
                                        </p:tav>
                                        <p:tav tm="100000">
                                          <p:val>
                                            <p:strVal val="#ppt_w"/>
                                          </p:val>
                                        </p:tav>
                                      </p:tavLst>
                                    </p:anim>
                                    <p:anim calcmode="lin" valueType="num">
                                      <p:cBhvr>
                                        <p:cTn id="25" dur="1000" fill="hold"/>
                                        <p:tgtEl>
                                          <p:spTgt spid="43">
                                            <p:txEl>
                                              <p:pRg st="0" end="0"/>
                                            </p:txEl>
                                          </p:spTgt>
                                        </p:tgtEl>
                                        <p:attrNameLst>
                                          <p:attrName>ppt_h</p:attrName>
                                        </p:attrNameLst>
                                      </p:cBhvr>
                                      <p:tavLst>
                                        <p:tav tm="0">
                                          <p:val>
                                            <p:strVal val="#ppt_h"/>
                                          </p:val>
                                        </p:tav>
                                        <p:tav tm="100000">
                                          <p:val>
                                            <p:strVal val="#ppt_h"/>
                                          </p:val>
                                        </p:tav>
                                      </p:tavLst>
                                    </p:anim>
                                    <p:animEffect transition="in" filter="fade">
                                      <p:cBhvr>
                                        <p:cTn id="26" dur="1000"/>
                                        <p:tgtEl>
                                          <p:spTgt spid="4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43">
                                            <p:txEl>
                                              <p:pRg st="1" end="1"/>
                                            </p:txEl>
                                          </p:spTgt>
                                        </p:tgtEl>
                                        <p:attrNameLst>
                                          <p:attrName>style.visibility</p:attrName>
                                        </p:attrNameLst>
                                      </p:cBhvr>
                                      <p:to>
                                        <p:strVal val="visible"/>
                                      </p:to>
                                    </p:set>
                                    <p:anim calcmode="lin" valueType="num">
                                      <p:cBhvr>
                                        <p:cTn id="31" dur="1000" fill="hold"/>
                                        <p:tgtEl>
                                          <p:spTgt spid="43">
                                            <p:txEl>
                                              <p:pRg st="1" end="1"/>
                                            </p:txEl>
                                          </p:spTgt>
                                        </p:tgtEl>
                                        <p:attrNameLst>
                                          <p:attrName>ppt_w</p:attrName>
                                        </p:attrNameLst>
                                      </p:cBhvr>
                                      <p:tavLst>
                                        <p:tav tm="0">
                                          <p:val>
                                            <p:strVal val="#ppt_w*0.70"/>
                                          </p:val>
                                        </p:tav>
                                        <p:tav tm="100000">
                                          <p:val>
                                            <p:strVal val="#ppt_w"/>
                                          </p:val>
                                        </p:tav>
                                      </p:tavLst>
                                    </p:anim>
                                    <p:anim calcmode="lin" valueType="num">
                                      <p:cBhvr>
                                        <p:cTn id="32" dur="1000" fill="hold"/>
                                        <p:tgtEl>
                                          <p:spTgt spid="43">
                                            <p:txEl>
                                              <p:pRg st="1" end="1"/>
                                            </p:txEl>
                                          </p:spTgt>
                                        </p:tgtEl>
                                        <p:attrNameLst>
                                          <p:attrName>ppt_h</p:attrName>
                                        </p:attrNameLst>
                                      </p:cBhvr>
                                      <p:tavLst>
                                        <p:tav tm="0">
                                          <p:val>
                                            <p:strVal val="#ppt_h"/>
                                          </p:val>
                                        </p:tav>
                                        <p:tav tm="100000">
                                          <p:val>
                                            <p:strVal val="#ppt_h"/>
                                          </p:val>
                                        </p:tav>
                                      </p:tavLst>
                                    </p:anim>
                                    <p:animEffect transition="in" filter="fade">
                                      <p:cBhvr>
                                        <p:cTn id="33" dur="1000"/>
                                        <p:tgtEl>
                                          <p:spTgt spid="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0.70"/>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43">
                                            <p:txEl>
                                              <p:pRg st="3" end="3"/>
                                            </p:txEl>
                                          </p:spTgt>
                                        </p:tgtEl>
                                        <p:attrNameLst>
                                          <p:attrName>style.visibility</p:attrName>
                                        </p:attrNameLst>
                                      </p:cBhvr>
                                      <p:to>
                                        <p:strVal val="visible"/>
                                      </p:to>
                                    </p:set>
                                    <p:anim calcmode="lin" valueType="num">
                                      <p:cBhvr>
                                        <p:cTn id="45" dur="1000" fill="hold"/>
                                        <p:tgtEl>
                                          <p:spTgt spid="43">
                                            <p:txEl>
                                              <p:pRg st="3" end="3"/>
                                            </p:txEl>
                                          </p:spTgt>
                                        </p:tgtEl>
                                        <p:attrNameLst>
                                          <p:attrName>ppt_w</p:attrName>
                                        </p:attrNameLst>
                                      </p:cBhvr>
                                      <p:tavLst>
                                        <p:tav tm="0">
                                          <p:val>
                                            <p:strVal val="#ppt_w*0.70"/>
                                          </p:val>
                                        </p:tav>
                                        <p:tav tm="100000">
                                          <p:val>
                                            <p:strVal val="#ppt_w"/>
                                          </p:val>
                                        </p:tav>
                                      </p:tavLst>
                                    </p:anim>
                                    <p:anim calcmode="lin" valueType="num">
                                      <p:cBhvr>
                                        <p:cTn id="46" dur="1000" fill="hold"/>
                                        <p:tgtEl>
                                          <p:spTgt spid="43">
                                            <p:txEl>
                                              <p:pRg st="3" end="3"/>
                                            </p:txEl>
                                          </p:spTgt>
                                        </p:tgtEl>
                                        <p:attrNameLst>
                                          <p:attrName>ppt_h</p:attrName>
                                        </p:attrNameLst>
                                      </p:cBhvr>
                                      <p:tavLst>
                                        <p:tav tm="0">
                                          <p:val>
                                            <p:strVal val="#ppt_h"/>
                                          </p:val>
                                        </p:tav>
                                        <p:tav tm="100000">
                                          <p:val>
                                            <p:strVal val="#ppt_h"/>
                                          </p:val>
                                        </p:tav>
                                      </p:tavLst>
                                    </p:anim>
                                    <p:animEffect transition="in" filter="fade">
                                      <p:cBhvr>
                                        <p:cTn id="47" dur="1000"/>
                                        <p:tgtEl>
                                          <p:spTgt spid="4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1000" fill="hold"/>
                                        <p:tgtEl>
                                          <p:spTgt spid="48"/>
                                        </p:tgtEl>
                                        <p:attrNameLst>
                                          <p:attrName>ppt_w</p:attrName>
                                        </p:attrNameLst>
                                      </p:cBhvr>
                                      <p:tavLst>
                                        <p:tav tm="0">
                                          <p:val>
                                            <p:strVal val="#ppt_w*0.70"/>
                                          </p:val>
                                        </p:tav>
                                        <p:tav tm="100000">
                                          <p:val>
                                            <p:strVal val="#ppt_w"/>
                                          </p:val>
                                        </p:tav>
                                      </p:tavLst>
                                    </p:anim>
                                    <p:anim calcmode="lin" valueType="num">
                                      <p:cBhvr>
                                        <p:cTn id="53" dur="1000" fill="hold"/>
                                        <p:tgtEl>
                                          <p:spTgt spid="48"/>
                                        </p:tgtEl>
                                        <p:attrNameLst>
                                          <p:attrName>ppt_h</p:attrName>
                                        </p:attrNameLst>
                                      </p:cBhvr>
                                      <p:tavLst>
                                        <p:tav tm="0">
                                          <p:val>
                                            <p:strVal val="#ppt_h"/>
                                          </p:val>
                                        </p:tav>
                                        <p:tav tm="100000">
                                          <p:val>
                                            <p:strVal val="#ppt_h"/>
                                          </p:val>
                                        </p:tav>
                                      </p:tavLst>
                                    </p:anim>
                                    <p:animEffect transition="in" filter="fade">
                                      <p:cBhvr>
                                        <p:cTn id="54" dur="10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nodeType="clickEffect">
                                  <p:stCondLst>
                                    <p:cond delay="0"/>
                                  </p:stCondLst>
                                  <p:childTnLst>
                                    <p:set>
                                      <p:cBhvr>
                                        <p:cTn id="58" dur="1" fill="hold">
                                          <p:stCondLst>
                                            <p:cond delay="0"/>
                                          </p:stCondLst>
                                        </p:cTn>
                                        <p:tgtEl>
                                          <p:spTgt spid="43">
                                            <p:txEl>
                                              <p:pRg st="4" end="4"/>
                                            </p:txEl>
                                          </p:spTgt>
                                        </p:tgtEl>
                                        <p:attrNameLst>
                                          <p:attrName>style.visibility</p:attrName>
                                        </p:attrNameLst>
                                      </p:cBhvr>
                                      <p:to>
                                        <p:strVal val="visible"/>
                                      </p:to>
                                    </p:set>
                                    <p:anim calcmode="lin" valueType="num">
                                      <p:cBhvr>
                                        <p:cTn id="59" dur="1000" fill="hold"/>
                                        <p:tgtEl>
                                          <p:spTgt spid="43">
                                            <p:txEl>
                                              <p:pRg st="4" end="4"/>
                                            </p:txEl>
                                          </p:spTgt>
                                        </p:tgtEl>
                                        <p:attrNameLst>
                                          <p:attrName>ppt_w</p:attrName>
                                        </p:attrNameLst>
                                      </p:cBhvr>
                                      <p:tavLst>
                                        <p:tav tm="0">
                                          <p:val>
                                            <p:strVal val="#ppt_w*0.70"/>
                                          </p:val>
                                        </p:tav>
                                        <p:tav tm="100000">
                                          <p:val>
                                            <p:strVal val="#ppt_w"/>
                                          </p:val>
                                        </p:tav>
                                      </p:tavLst>
                                    </p:anim>
                                    <p:anim calcmode="lin" valueType="num">
                                      <p:cBhvr>
                                        <p:cTn id="60" dur="1000" fill="hold"/>
                                        <p:tgtEl>
                                          <p:spTgt spid="43">
                                            <p:txEl>
                                              <p:pRg st="4" end="4"/>
                                            </p:txEl>
                                          </p:spTgt>
                                        </p:tgtEl>
                                        <p:attrNameLst>
                                          <p:attrName>ppt_h</p:attrName>
                                        </p:attrNameLst>
                                      </p:cBhvr>
                                      <p:tavLst>
                                        <p:tav tm="0">
                                          <p:val>
                                            <p:strVal val="#ppt_h"/>
                                          </p:val>
                                        </p:tav>
                                        <p:tav tm="100000">
                                          <p:val>
                                            <p:strVal val="#ppt_h"/>
                                          </p:val>
                                        </p:tav>
                                      </p:tavLst>
                                    </p:anim>
                                    <p:animEffect transition="in" filter="fade">
                                      <p:cBhvr>
                                        <p:cTn id="61" dur="1000"/>
                                        <p:tgtEl>
                                          <p:spTgt spid="4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43">
                                            <p:txEl>
                                              <p:pRg st="5" end="5"/>
                                            </p:txEl>
                                          </p:spTgt>
                                        </p:tgtEl>
                                        <p:attrNameLst>
                                          <p:attrName>style.visibility</p:attrName>
                                        </p:attrNameLst>
                                      </p:cBhvr>
                                      <p:to>
                                        <p:strVal val="visible"/>
                                      </p:to>
                                    </p:set>
                                    <p:anim calcmode="lin" valueType="num">
                                      <p:cBhvr>
                                        <p:cTn id="66" dur="1000" fill="hold"/>
                                        <p:tgtEl>
                                          <p:spTgt spid="43">
                                            <p:txEl>
                                              <p:pRg st="5" end="5"/>
                                            </p:txEl>
                                          </p:spTgt>
                                        </p:tgtEl>
                                        <p:attrNameLst>
                                          <p:attrName>ppt_w</p:attrName>
                                        </p:attrNameLst>
                                      </p:cBhvr>
                                      <p:tavLst>
                                        <p:tav tm="0">
                                          <p:val>
                                            <p:strVal val="#ppt_w*0.70"/>
                                          </p:val>
                                        </p:tav>
                                        <p:tav tm="100000">
                                          <p:val>
                                            <p:strVal val="#ppt_w"/>
                                          </p:val>
                                        </p:tav>
                                      </p:tavLst>
                                    </p:anim>
                                    <p:anim calcmode="lin" valueType="num">
                                      <p:cBhvr>
                                        <p:cTn id="67" dur="1000" fill="hold"/>
                                        <p:tgtEl>
                                          <p:spTgt spid="43">
                                            <p:txEl>
                                              <p:pRg st="5" end="5"/>
                                            </p:txEl>
                                          </p:spTgt>
                                        </p:tgtEl>
                                        <p:attrNameLst>
                                          <p:attrName>ppt_h</p:attrName>
                                        </p:attrNameLst>
                                      </p:cBhvr>
                                      <p:tavLst>
                                        <p:tav tm="0">
                                          <p:val>
                                            <p:strVal val="#ppt_h"/>
                                          </p:val>
                                        </p:tav>
                                        <p:tav tm="100000">
                                          <p:val>
                                            <p:strVal val="#ppt_h"/>
                                          </p:val>
                                        </p:tav>
                                      </p:tavLst>
                                    </p:anim>
                                    <p:animEffect transition="in" filter="fade">
                                      <p:cBhvr>
                                        <p:cTn id="68" dur="1000"/>
                                        <p:tgtEl>
                                          <p:spTgt spid="4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1000"/>
                                        <p:tgtEl>
                                          <p:spTgt spid="44"/>
                                        </p:tgtEl>
                                      </p:cBhvr>
                                    </p:animEffect>
                                  </p:childTnLst>
                                </p:cTn>
                              </p:par>
                              <p:par>
                                <p:cTn id="74" presetID="55"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1000" fill="hold"/>
                                        <p:tgtEl>
                                          <p:spTgt spid="45"/>
                                        </p:tgtEl>
                                        <p:attrNameLst>
                                          <p:attrName>ppt_w</p:attrName>
                                        </p:attrNameLst>
                                      </p:cBhvr>
                                      <p:tavLst>
                                        <p:tav tm="0">
                                          <p:val>
                                            <p:strVal val="#ppt_w*0.70"/>
                                          </p:val>
                                        </p:tav>
                                        <p:tav tm="100000">
                                          <p:val>
                                            <p:strVal val="#ppt_w"/>
                                          </p:val>
                                        </p:tav>
                                      </p:tavLst>
                                    </p:anim>
                                    <p:anim calcmode="lin" valueType="num">
                                      <p:cBhvr>
                                        <p:cTn id="77" dur="1000" fill="hold"/>
                                        <p:tgtEl>
                                          <p:spTgt spid="45"/>
                                        </p:tgtEl>
                                        <p:attrNameLst>
                                          <p:attrName>ppt_h</p:attrName>
                                        </p:attrNameLst>
                                      </p:cBhvr>
                                      <p:tavLst>
                                        <p:tav tm="0">
                                          <p:val>
                                            <p:strVal val="#ppt_h"/>
                                          </p:val>
                                        </p:tav>
                                        <p:tav tm="100000">
                                          <p:val>
                                            <p:strVal val="#ppt_h"/>
                                          </p:val>
                                        </p:tav>
                                      </p:tavLst>
                                    </p:anim>
                                    <p:animEffect transition="in" filter="fade">
                                      <p:cBhvr>
                                        <p:cTn id="78" dur="1000"/>
                                        <p:tgtEl>
                                          <p:spTgt spid="45"/>
                                        </p:tgtEl>
                                      </p:cBhvr>
                                    </p:animEffect>
                                  </p:childTnLst>
                                </p:cTn>
                              </p:par>
                              <p:par>
                                <p:cTn id="79" presetID="55"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p:cTn id="81" dur="1000" fill="hold"/>
                                        <p:tgtEl>
                                          <p:spTgt spid="46"/>
                                        </p:tgtEl>
                                        <p:attrNameLst>
                                          <p:attrName>ppt_w</p:attrName>
                                        </p:attrNameLst>
                                      </p:cBhvr>
                                      <p:tavLst>
                                        <p:tav tm="0">
                                          <p:val>
                                            <p:strVal val="#ppt_w*0.70"/>
                                          </p:val>
                                        </p:tav>
                                        <p:tav tm="100000">
                                          <p:val>
                                            <p:strVal val="#ppt_w"/>
                                          </p:val>
                                        </p:tav>
                                      </p:tavLst>
                                    </p:anim>
                                    <p:anim calcmode="lin" valueType="num">
                                      <p:cBhvr>
                                        <p:cTn id="82" dur="1000" fill="hold"/>
                                        <p:tgtEl>
                                          <p:spTgt spid="46"/>
                                        </p:tgtEl>
                                        <p:attrNameLst>
                                          <p:attrName>ppt_h</p:attrName>
                                        </p:attrNameLst>
                                      </p:cBhvr>
                                      <p:tavLst>
                                        <p:tav tm="0">
                                          <p:val>
                                            <p:strVal val="#ppt_h"/>
                                          </p:val>
                                        </p:tav>
                                        <p:tav tm="100000">
                                          <p:val>
                                            <p:strVal val="#ppt_h"/>
                                          </p:val>
                                        </p:tav>
                                      </p:tavLst>
                                    </p:anim>
                                    <p:animEffect transition="in" filter="fade">
                                      <p:cBhvr>
                                        <p:cTn id="83" dur="10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left)">
                                      <p:cBhvr>
                                        <p:cTn id="88" dur="10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p:cTn id="93" dur="1000" fill="hold"/>
                                        <p:tgtEl>
                                          <p:spTgt spid="47"/>
                                        </p:tgtEl>
                                        <p:attrNameLst>
                                          <p:attrName>ppt_w</p:attrName>
                                        </p:attrNameLst>
                                      </p:cBhvr>
                                      <p:tavLst>
                                        <p:tav tm="0">
                                          <p:val>
                                            <p:strVal val="#ppt_w*0.70"/>
                                          </p:val>
                                        </p:tav>
                                        <p:tav tm="100000">
                                          <p:val>
                                            <p:strVal val="#ppt_w"/>
                                          </p:val>
                                        </p:tav>
                                      </p:tavLst>
                                    </p:anim>
                                    <p:anim calcmode="lin" valueType="num">
                                      <p:cBhvr>
                                        <p:cTn id="94" dur="1000" fill="hold"/>
                                        <p:tgtEl>
                                          <p:spTgt spid="47"/>
                                        </p:tgtEl>
                                        <p:attrNameLst>
                                          <p:attrName>ppt_h</p:attrName>
                                        </p:attrNameLst>
                                      </p:cBhvr>
                                      <p:tavLst>
                                        <p:tav tm="0">
                                          <p:val>
                                            <p:strVal val="#ppt_h"/>
                                          </p:val>
                                        </p:tav>
                                        <p:tav tm="100000">
                                          <p:val>
                                            <p:strVal val="#ppt_h"/>
                                          </p:val>
                                        </p:tav>
                                      </p:tavLst>
                                    </p:anim>
                                    <p:animEffect transition="in" filter="fade">
                                      <p:cBhvr>
                                        <p:cTn id="95" dur="10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wipe(left)">
                                      <p:cBhvr>
                                        <p:cTn id="100" dur="1000"/>
                                        <p:tgtEl>
                                          <p:spTgt spid="6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left)">
                                      <p:cBhvr>
                                        <p:cTn id="103" dur="1000"/>
                                        <p:tgtEl>
                                          <p:spTgt spid="5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up)">
                                      <p:cBhvr>
                                        <p:cTn id="108" dur="1000"/>
                                        <p:tgtEl>
                                          <p:spTgt spid="4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2" fill="hold"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wipe(right)">
                                      <p:cBhvr>
                                        <p:cTn id="113" dur="1000"/>
                                        <p:tgtEl>
                                          <p:spTgt spid="5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1000"/>
                                        <p:tgtEl>
                                          <p:spTgt spid="6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left)">
                                      <p:cBhvr>
                                        <p:cTn id="123" dur="1000"/>
                                        <p:tgtEl>
                                          <p:spTgt spid="7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2"/>
                                        </p:tgtEl>
                                        <p:attrNameLst>
                                          <p:attrName>style.visibility</p:attrName>
                                        </p:attrNameLst>
                                      </p:cBhvr>
                                      <p:to>
                                        <p:strVal val="visible"/>
                                      </p:to>
                                    </p:set>
                                    <p:animEffect transition="in" filter="wipe(left)">
                                      <p:cBhvr>
                                        <p:cTn id="128" dur="1000"/>
                                        <p:tgtEl>
                                          <p:spTgt spid="5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wipe(left)">
                                      <p:cBhvr>
                                        <p:cTn id="133"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1" grpId="0"/>
      <p:bldP spid="42" grpId="0"/>
      <p:bldP spid="44" grpId="0"/>
      <p:bldP spid="49" grpId="0"/>
      <p:bldP spid="50" grpId="0"/>
      <p:bldP spid="51" grpId="0"/>
      <p:bldP spid="52" grpId="0"/>
      <p:bldP spid="5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5688632" cy="1143000"/>
          </a:xfrm>
        </p:spPr>
        <p:txBody>
          <a:bodyPr anchor="t"/>
          <a:lstStyle/>
          <a:p>
            <a:pPr algn="l"/>
            <a:r>
              <a:rPr lang="en-US" altLang="zh-TW" dirty="0" smtClean="0"/>
              <a:t>16</a:t>
            </a:r>
            <a:r>
              <a:rPr lang="zh-TW" altLang="en-US" dirty="0" smtClean="0"/>
              <a:t>   </a:t>
            </a:r>
            <a:r>
              <a:rPr kumimoji="1" lang="zh-TW" altLang="en-US" b="1" dirty="0" smtClean="0">
                <a:latin typeface="微軟正黑體" pitchFamily="34" charset="-120"/>
                <a:ea typeface="微軟正黑體" pitchFamily="34" charset="-120"/>
                <a:cs typeface="+mn-cs"/>
              </a:rPr>
              <a:t>進階</a:t>
            </a:r>
            <a:r>
              <a:rPr kumimoji="1" lang="zh-TW" altLang="en-US" b="1" dirty="0">
                <a:latin typeface="微軟正黑體" pitchFamily="34" charset="-120"/>
                <a:ea typeface="微軟正黑體" pitchFamily="34" charset="-120"/>
                <a:cs typeface="+mn-cs"/>
              </a:rPr>
              <a:t>題（用品盤存有期初餘額）</a:t>
            </a:r>
          </a:p>
        </p:txBody>
      </p:sp>
      <p:sp>
        <p:nvSpPr>
          <p:cNvPr id="4" name="內容版面配置區 3"/>
          <p:cNvSpPr>
            <a:spLocks noGrp="1"/>
          </p:cNvSpPr>
          <p:nvPr>
            <p:ph sz="quarter" idx="11"/>
          </p:nvPr>
        </p:nvSpPr>
        <p:spPr/>
        <p:txBody>
          <a:bodyPr/>
          <a:lstStyle/>
          <a:p>
            <a:r>
              <a:rPr lang="en-US" altLang="zh-TW" dirty="0" smtClean="0"/>
              <a:t>251</a:t>
            </a:r>
            <a:endParaRPr lang="zh-TW" altLang="en-US" dirty="0"/>
          </a:p>
        </p:txBody>
      </p:sp>
      <p:sp>
        <p:nvSpPr>
          <p:cNvPr id="16" name="文字方塊 5"/>
          <p:cNvSpPr txBox="1">
            <a:spLocks noChangeArrowheads="1"/>
          </p:cNvSpPr>
          <p:nvPr/>
        </p:nvSpPr>
        <p:spPr bwMode="auto">
          <a:xfrm>
            <a:off x="683568" y="836712"/>
            <a:ext cx="8136904" cy="4154984"/>
          </a:xfrm>
          <a:prstGeom prst="rect">
            <a:avLst/>
          </a:prstGeom>
          <a:noFill/>
          <a:ln w="9525">
            <a:noFill/>
            <a:miter lim="800000"/>
            <a:headEnd/>
            <a:tailEnd/>
          </a:ln>
        </p:spPr>
        <p:txBody>
          <a:bodyPr wrap="square">
            <a:spAutoFit/>
          </a:bodyPr>
          <a:lstStyle/>
          <a:p>
            <a:pPr algn="just" eaLnBrk="1" hangingPunct="1"/>
            <a:r>
              <a:rPr lang="zh-TW" altLang="en-US" sz="2800" b="1" dirty="0">
                <a:latin typeface="微軟正黑體" pitchFamily="34" charset="-120"/>
                <a:ea typeface="微軟正黑體" pitchFamily="34" charset="-120"/>
              </a:rPr>
              <a:t>彥汝商店期初用品盤存餘額</a:t>
            </a:r>
            <a:r>
              <a:rPr lang="en-US" altLang="zh-TW" sz="2800" b="1" dirty="0">
                <a:latin typeface="微軟正黑體" pitchFamily="34" charset="-120"/>
                <a:ea typeface="微軟正黑體" pitchFamily="34" charset="-120"/>
              </a:rPr>
              <a:t>$7,200</a:t>
            </a:r>
            <a:r>
              <a:rPr lang="zh-TW" altLang="en-US" sz="2800" b="1" dirty="0">
                <a:latin typeface="微軟正黑體" pitchFamily="34" charset="-120"/>
                <a:ea typeface="微軟正黑體" pitchFamily="34" charset="-120"/>
              </a:rPr>
              <a:t>，於</a:t>
            </a:r>
            <a:r>
              <a:rPr lang="en-US" altLang="zh-TW" sz="2800" b="1" dirty="0">
                <a:latin typeface="微軟正黑體" pitchFamily="34" charset="-120"/>
                <a:ea typeface="微軟正黑體" pitchFamily="34" charset="-120"/>
              </a:rPr>
              <a:t>8</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14</a:t>
            </a:r>
            <a:r>
              <a:rPr lang="zh-TW" altLang="en-US" sz="2800" b="1" dirty="0">
                <a:latin typeface="微軟正黑體" pitchFamily="34" charset="-120"/>
                <a:ea typeface="微軟正黑體" pitchFamily="34" charset="-120"/>
              </a:rPr>
              <a:t>日購買一批文具紙張計</a:t>
            </a:r>
            <a:r>
              <a:rPr lang="en-US" altLang="zh-TW" sz="2800" b="1" dirty="0">
                <a:latin typeface="微軟正黑體" pitchFamily="34" charset="-120"/>
                <a:ea typeface="微軟正黑體" pitchFamily="34" charset="-120"/>
              </a:rPr>
              <a:t>$10,800</a:t>
            </a:r>
            <a:r>
              <a:rPr lang="zh-TW" altLang="en-US" sz="2800" b="1" dirty="0">
                <a:latin typeface="微軟正黑體" pitchFamily="34" charset="-120"/>
                <a:ea typeface="微軟正黑體" pitchFamily="34" charset="-120"/>
              </a:rPr>
              <a:t>，期末盤點時，尚有</a:t>
            </a:r>
            <a:r>
              <a:rPr lang="en-US" altLang="zh-TW" sz="2800" b="1" dirty="0">
                <a:latin typeface="微軟正黑體" pitchFamily="34" charset="-120"/>
                <a:ea typeface="微軟正黑體" pitchFamily="34" charset="-120"/>
              </a:rPr>
              <a:t>$6,400</a:t>
            </a:r>
            <a:r>
              <a:rPr lang="zh-TW" altLang="en-US" sz="2800" b="1" dirty="0">
                <a:latin typeface="微軟正黑體" pitchFamily="34" charset="-120"/>
                <a:ea typeface="微軟正黑體" pitchFamily="34" charset="-120"/>
              </a:rPr>
              <a:t>文具尚未耗用，則有關處理如下：</a:t>
            </a:r>
          </a:p>
          <a:p>
            <a:pPr marL="457200" indent="-457200" eaLnBrk="1" hangingPunct="1">
              <a:spcBef>
                <a:spcPts val="2400"/>
              </a:spcBef>
              <a:buFont typeface="Wingdings" panose="05000000000000000000" pitchFamily="2" charset="2"/>
              <a:buChar char="n"/>
              <a:defRPr/>
            </a:pPr>
            <a:r>
              <a:rPr lang="zh-TW" altLang="zh-TW" sz="2800" b="1" dirty="0" smtClean="0">
                <a:solidFill>
                  <a:schemeClr val="tx2"/>
                </a:solidFill>
                <a:latin typeface="微軟正黑體" pitchFamily="34" charset="-120"/>
                <a:ea typeface="微軟正黑體" pitchFamily="34" charset="-120"/>
              </a:rPr>
              <a:t>先</a:t>
            </a:r>
            <a:r>
              <a:rPr lang="zh-TW" altLang="zh-TW" sz="2800" b="1" dirty="0">
                <a:solidFill>
                  <a:schemeClr val="tx2"/>
                </a:solidFill>
                <a:latin typeface="微軟正黑體" pitchFamily="34" charset="-120"/>
                <a:ea typeface="微軟正黑體" pitchFamily="34" charset="-120"/>
              </a:rPr>
              <a:t>實後虛</a:t>
            </a:r>
            <a:r>
              <a:rPr lang="zh-TW" altLang="zh-TW"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a:t>
            </a:r>
            <a:r>
              <a:rPr lang="zh-TW" altLang="zh-TW" sz="2800" b="1" dirty="0" smtClean="0">
                <a:solidFill>
                  <a:schemeClr val="tx2"/>
                </a:solidFill>
                <a:latin typeface="微軟正黑體" pitchFamily="34" charset="-120"/>
                <a:ea typeface="微軟正黑體" pitchFamily="34" charset="-120"/>
              </a:rPr>
              <a:t>記</a:t>
            </a:r>
            <a:r>
              <a:rPr lang="zh-TW" altLang="zh-TW" sz="2800" b="1" dirty="0">
                <a:solidFill>
                  <a:schemeClr val="tx2"/>
                </a:solidFill>
                <a:latin typeface="微軟正黑體" pitchFamily="34" charset="-120"/>
                <a:ea typeface="微軟正黑體" pitchFamily="34" charset="-120"/>
              </a:rPr>
              <a:t>實轉虛法</a:t>
            </a:r>
            <a:r>
              <a:rPr lang="en-US" altLang="zh-TW" sz="2800" b="1" dirty="0" smtClean="0">
                <a:solidFill>
                  <a:schemeClr val="tx2"/>
                </a:solidFill>
                <a:latin typeface="微軟正黑體" pitchFamily="34" charset="-120"/>
                <a:ea typeface="微軟正黑體" pitchFamily="34" charset="-120"/>
              </a:rPr>
              <a:t>)</a:t>
            </a:r>
          </a:p>
          <a:p>
            <a:pPr marL="468000" eaLnBrk="1" hangingPunct="1">
              <a:spcBef>
                <a:spcPts val="1200"/>
              </a:spcBef>
              <a:defRPr/>
            </a:pPr>
            <a:r>
              <a:rPr lang="zh-TW" altLang="zh-TW" sz="2800" b="1" spc="-100" dirty="0" smtClean="0">
                <a:latin typeface="微軟正黑體" pitchFamily="34" charset="-120"/>
                <a:ea typeface="微軟正黑體" pitchFamily="34" charset="-120"/>
              </a:rPr>
              <a:t>購</a:t>
            </a:r>
            <a:r>
              <a:rPr lang="zh-TW" altLang="zh-TW" sz="2800" b="1" spc="-100" dirty="0">
                <a:latin typeface="微軟正黑體" pitchFamily="34" charset="-120"/>
                <a:ea typeface="微軟正黑體" pitchFamily="34" charset="-120"/>
              </a:rPr>
              <a:t>入文具時，借記「用品盤存」項目，期末時再將已耗用之文具由「用品盤存」轉為「文具用品」項目</a:t>
            </a:r>
            <a:r>
              <a:rPr lang="zh-TW" altLang="zh-TW" sz="2800" b="1" spc="-100" dirty="0" smtClean="0">
                <a:latin typeface="微軟正黑體" pitchFamily="34" charset="-120"/>
                <a:ea typeface="微軟正黑體" pitchFamily="34" charset="-120"/>
              </a:rPr>
              <a:t>。</a:t>
            </a:r>
            <a:endParaRPr lang="zh-TW" altLang="en-US" sz="2800" b="1" dirty="0" smtClean="0">
              <a:latin typeface="微軟正黑體" pitchFamily="34" charset="-120"/>
              <a:ea typeface="微軟正黑體" pitchFamily="34" charset="-120"/>
            </a:endParaRPr>
          </a:p>
          <a:p>
            <a:pPr eaLnBrk="1" hangingPunct="1">
              <a:spcBef>
                <a:spcPts val="1200"/>
              </a:spcBef>
              <a:defRPr/>
            </a:pPr>
            <a:endParaRPr lang="zh-TW" altLang="en-US"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59700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p:cTn id="21" dur="1000" fill="hold"/>
                                        <p:tgtEl>
                                          <p:spTgt spid="1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5688632" cy="1143000"/>
          </a:xfrm>
        </p:spPr>
        <p:txBody>
          <a:bodyPr anchor="t"/>
          <a:lstStyle/>
          <a:p>
            <a:pPr algn="l"/>
            <a:r>
              <a:rPr lang="en-US" altLang="zh-TW" dirty="0" smtClean="0"/>
              <a:t>16</a:t>
            </a:r>
            <a:r>
              <a:rPr lang="zh-TW" altLang="en-US" dirty="0" smtClean="0"/>
              <a:t>   </a:t>
            </a:r>
            <a:r>
              <a:rPr kumimoji="1" lang="zh-TW" altLang="en-US" b="1" dirty="0" smtClean="0">
                <a:latin typeface="微軟正黑體" pitchFamily="34" charset="-120"/>
                <a:ea typeface="微軟正黑體" pitchFamily="34" charset="-120"/>
                <a:cs typeface="+mn-cs"/>
              </a:rPr>
              <a:t>進階</a:t>
            </a:r>
            <a:r>
              <a:rPr kumimoji="1" lang="zh-TW" altLang="en-US" b="1" dirty="0">
                <a:latin typeface="微軟正黑體" pitchFamily="34" charset="-120"/>
                <a:ea typeface="微軟正黑體" pitchFamily="34" charset="-120"/>
                <a:cs typeface="+mn-cs"/>
              </a:rPr>
              <a:t>題（用品盤存有期初餘額）</a:t>
            </a:r>
          </a:p>
        </p:txBody>
      </p:sp>
      <p:sp>
        <p:nvSpPr>
          <p:cNvPr id="4" name="內容版面配置區 3"/>
          <p:cNvSpPr>
            <a:spLocks noGrp="1"/>
          </p:cNvSpPr>
          <p:nvPr>
            <p:ph sz="quarter" idx="11"/>
          </p:nvPr>
        </p:nvSpPr>
        <p:spPr/>
        <p:txBody>
          <a:bodyPr/>
          <a:lstStyle/>
          <a:p>
            <a:r>
              <a:rPr lang="en-US" altLang="zh-TW" dirty="0" smtClean="0"/>
              <a:t>251</a:t>
            </a:r>
            <a:endParaRPr lang="zh-TW" altLang="en-US" dirty="0"/>
          </a:p>
        </p:txBody>
      </p:sp>
      <p:sp>
        <p:nvSpPr>
          <p:cNvPr id="16" name="文字方塊 5"/>
          <p:cNvSpPr txBox="1">
            <a:spLocks noChangeArrowheads="1"/>
          </p:cNvSpPr>
          <p:nvPr/>
        </p:nvSpPr>
        <p:spPr bwMode="auto">
          <a:xfrm>
            <a:off x="683568" y="908720"/>
            <a:ext cx="7777162" cy="523220"/>
          </a:xfrm>
          <a:prstGeom prst="rect">
            <a:avLst/>
          </a:prstGeom>
          <a:noFill/>
          <a:ln w="9525">
            <a:noFill/>
            <a:miter lim="800000"/>
            <a:headEnd/>
            <a:tailEnd/>
          </a:ln>
        </p:spPr>
        <p:txBody>
          <a:bodyPr>
            <a:spAutoFit/>
          </a:bodyPr>
          <a:lstStyle/>
          <a:p>
            <a:pPr marL="457200" indent="-457200" eaLnBrk="1" hangingPunct="1">
              <a:spcBef>
                <a:spcPts val="1200"/>
              </a:spcBef>
              <a:buFont typeface="Wingdings" panose="05000000000000000000" pitchFamily="2" charset="2"/>
              <a:buChar char="n"/>
              <a:defRPr/>
            </a:pPr>
            <a:r>
              <a:rPr lang="zh-TW" altLang="zh-TW" sz="2800" b="1" dirty="0" smtClean="0">
                <a:solidFill>
                  <a:schemeClr val="tx2"/>
                </a:solidFill>
                <a:latin typeface="微軟正黑體" pitchFamily="34" charset="-120"/>
                <a:ea typeface="微軟正黑體" pitchFamily="34" charset="-120"/>
              </a:rPr>
              <a:t>先</a:t>
            </a:r>
            <a:r>
              <a:rPr lang="zh-TW" altLang="zh-TW" sz="2800" b="1" dirty="0">
                <a:solidFill>
                  <a:schemeClr val="tx2"/>
                </a:solidFill>
                <a:latin typeface="微軟正黑體" pitchFamily="34" charset="-120"/>
                <a:ea typeface="微軟正黑體" pitchFamily="34" charset="-120"/>
              </a:rPr>
              <a:t>實後虛</a:t>
            </a:r>
            <a:r>
              <a:rPr lang="zh-TW" altLang="zh-TW" sz="2800" b="1" dirty="0" smtClean="0">
                <a:solidFill>
                  <a:schemeClr val="tx2"/>
                </a:solidFill>
                <a:latin typeface="微軟正黑體" pitchFamily="34" charset="-120"/>
                <a:ea typeface="微軟正黑體" pitchFamily="34" charset="-120"/>
              </a:rPr>
              <a:t>法</a:t>
            </a:r>
            <a:r>
              <a:rPr lang="en-US" altLang="zh-TW" sz="2800" b="1" dirty="0" smtClean="0">
                <a:solidFill>
                  <a:schemeClr val="tx2"/>
                </a:solidFill>
                <a:latin typeface="微軟正黑體" pitchFamily="34" charset="-120"/>
                <a:ea typeface="微軟正黑體" pitchFamily="34" charset="-120"/>
              </a:rPr>
              <a:t>(</a:t>
            </a:r>
            <a:r>
              <a:rPr lang="zh-TW" altLang="zh-TW" sz="2800" b="1" dirty="0">
                <a:solidFill>
                  <a:schemeClr val="tx2"/>
                </a:solidFill>
                <a:latin typeface="微軟正黑體" pitchFamily="34" charset="-120"/>
                <a:ea typeface="微軟正黑體" pitchFamily="34" charset="-120"/>
              </a:rPr>
              <a:t>又稱</a:t>
            </a:r>
            <a:r>
              <a:rPr lang="zh-TW" altLang="zh-TW" sz="2800" b="1" dirty="0" smtClean="0">
                <a:solidFill>
                  <a:schemeClr val="tx2"/>
                </a:solidFill>
                <a:latin typeface="微軟正黑體" pitchFamily="34" charset="-120"/>
                <a:ea typeface="微軟正黑體" pitchFamily="34" charset="-120"/>
              </a:rPr>
              <a:t>記</a:t>
            </a:r>
            <a:r>
              <a:rPr lang="zh-TW" altLang="zh-TW" sz="2800" b="1" dirty="0">
                <a:solidFill>
                  <a:schemeClr val="tx2"/>
                </a:solidFill>
                <a:latin typeface="微軟正黑體" pitchFamily="34" charset="-120"/>
                <a:ea typeface="微軟正黑體" pitchFamily="34" charset="-120"/>
              </a:rPr>
              <a:t>實轉虛法</a:t>
            </a:r>
            <a:r>
              <a:rPr lang="en-US" altLang="zh-TW" sz="2800" b="1" dirty="0" smtClean="0">
                <a:solidFill>
                  <a:schemeClr val="tx2"/>
                </a:solidFill>
                <a:latin typeface="微軟正黑體" pitchFamily="34" charset="-120"/>
                <a:ea typeface="微軟正黑體" pitchFamily="34" charset="-120"/>
              </a:rPr>
              <a:t>)</a:t>
            </a:r>
            <a:endParaRPr lang="zh-TW" altLang="en-US" sz="2800" b="1" dirty="0" smtClean="0">
              <a:latin typeface="微軟正黑體" pitchFamily="34" charset="-120"/>
              <a:ea typeface="微軟正黑體" pitchFamily="34" charset="-120"/>
            </a:endParaRPr>
          </a:p>
        </p:txBody>
      </p:sp>
      <p:graphicFrame>
        <p:nvGraphicFramePr>
          <p:cNvPr id="39" name="表格 38"/>
          <p:cNvGraphicFramePr>
            <a:graphicFrameLocks noGrp="1"/>
          </p:cNvGraphicFramePr>
          <p:nvPr>
            <p:extLst>
              <p:ext uri="{D42A27DB-BD31-4B8C-83A1-F6EECF244321}">
                <p14:modId xmlns:p14="http://schemas.microsoft.com/office/powerpoint/2010/main" val="406880403"/>
              </p:ext>
            </p:extLst>
          </p:nvPr>
        </p:nvGraphicFramePr>
        <p:xfrm>
          <a:off x="251517" y="1556792"/>
          <a:ext cx="8568954" cy="3793242"/>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8/14</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（先實）</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2520280">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（後虛）</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40" name="矩形 39"/>
          <p:cNvSpPr/>
          <p:nvPr/>
        </p:nvSpPr>
        <p:spPr bwMode="auto">
          <a:xfrm>
            <a:off x="1253842" y="3981478"/>
            <a:ext cx="3030126"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1" name="矩形 40"/>
          <p:cNvSpPr/>
          <p:nvPr/>
        </p:nvSpPr>
        <p:spPr bwMode="auto">
          <a:xfrm>
            <a:off x="320455" y="4474517"/>
            <a:ext cx="3119169"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2" name="文字方塊 5"/>
          <p:cNvSpPr txBox="1">
            <a:spLocks noChangeArrowheads="1"/>
          </p:cNvSpPr>
          <p:nvPr/>
        </p:nvSpPr>
        <p:spPr bwMode="auto">
          <a:xfrm>
            <a:off x="1259632" y="5422042"/>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用品盤存借餘</a:t>
            </a:r>
            <a:r>
              <a:rPr lang="en-US" altLang="zh-TW" sz="2600" b="1" dirty="0">
                <a:latin typeface="微軟正黑體" pitchFamily="34" charset="-120"/>
                <a:ea typeface="微軟正黑體" pitchFamily="34" charset="-120"/>
              </a:rPr>
              <a:t>$6,400</a:t>
            </a:r>
            <a:r>
              <a:rPr lang="zh-TW" altLang="en-US" sz="2600" b="1" dirty="0">
                <a:latin typeface="微軟正黑體" pitchFamily="34" charset="-120"/>
                <a:ea typeface="微軟正黑體" pitchFamily="34" charset="-120"/>
              </a:rPr>
              <a:t>，文具用品借餘</a:t>
            </a:r>
            <a:r>
              <a:rPr lang="en-US" altLang="zh-TW" sz="2600" b="1" dirty="0">
                <a:latin typeface="微軟正黑體" pitchFamily="34" charset="-120"/>
                <a:ea typeface="微軟正黑體" pitchFamily="34" charset="-120"/>
              </a:rPr>
              <a:t>$11,600</a:t>
            </a:r>
            <a:r>
              <a:rPr lang="zh-TW" altLang="en-US" sz="2600" b="1" dirty="0">
                <a:latin typeface="微軟正黑體" pitchFamily="34" charset="-120"/>
                <a:ea typeface="微軟正黑體" pitchFamily="34" charset="-120"/>
              </a:rPr>
              <a:t>，與實際情況符合</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43" name="文字方塊 8"/>
          <p:cNvSpPr txBox="1">
            <a:spLocks noChangeArrowheads="1"/>
          </p:cNvSpPr>
          <p:nvPr/>
        </p:nvSpPr>
        <p:spPr bwMode="auto">
          <a:xfrm>
            <a:off x="281972" y="1926173"/>
            <a:ext cx="4408579"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用品盤存    　    </a:t>
            </a:r>
            <a:r>
              <a:rPr lang="en-US" altLang="zh-TW" sz="2400" b="1" dirty="0" smtClean="0">
                <a:latin typeface="微軟正黑體" pitchFamily="34" charset="-120"/>
                <a:ea typeface="微軟正黑體" pitchFamily="34" charset="-120"/>
              </a:rPr>
              <a:t>10,800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10,800</a:t>
            </a:r>
            <a:endParaRPr lang="zh-TW" altLang="en-US" sz="2400" b="1" dirty="0">
              <a:latin typeface="微軟正黑體" pitchFamily="34" charset="-120"/>
              <a:ea typeface="微軟正黑體" pitchFamily="34" charset="-120"/>
            </a:endParaRPr>
          </a:p>
        </p:txBody>
      </p:sp>
      <p:sp>
        <p:nvSpPr>
          <p:cNvPr id="44" name="矩形 10"/>
          <p:cNvSpPr>
            <a:spLocks noChangeArrowheads="1"/>
          </p:cNvSpPr>
          <p:nvPr/>
        </p:nvSpPr>
        <p:spPr bwMode="auto">
          <a:xfrm>
            <a:off x="4860033" y="1605618"/>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將左列分錄過帳後，用品盤存及文具用品兩帳戶之情形如下：</a:t>
            </a:r>
          </a:p>
        </p:txBody>
      </p:sp>
      <p:graphicFrame>
        <p:nvGraphicFramePr>
          <p:cNvPr id="45" name="表格 44"/>
          <p:cNvGraphicFramePr>
            <a:graphicFrameLocks noGrp="1"/>
          </p:cNvGraphicFramePr>
          <p:nvPr>
            <p:extLst>
              <p:ext uri="{D42A27DB-BD31-4B8C-83A1-F6EECF244321}">
                <p14:modId xmlns:p14="http://schemas.microsoft.com/office/powerpoint/2010/main" val="1228622277"/>
              </p:ext>
            </p:extLst>
          </p:nvPr>
        </p:nvGraphicFramePr>
        <p:xfrm>
          <a:off x="4860033" y="2348880"/>
          <a:ext cx="3934311" cy="1577898"/>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用品盤存</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845432">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226381304"/>
              </p:ext>
            </p:extLst>
          </p:nvPr>
        </p:nvGraphicFramePr>
        <p:xfrm>
          <a:off x="4865400" y="4022929"/>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文具用品</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sp>
        <p:nvSpPr>
          <p:cNvPr id="47" name="文字方塊 26"/>
          <p:cNvSpPr txBox="1">
            <a:spLocks noChangeArrowheads="1"/>
          </p:cNvSpPr>
          <p:nvPr/>
        </p:nvSpPr>
        <p:spPr bwMode="auto">
          <a:xfrm>
            <a:off x="262445" y="3199490"/>
            <a:ext cx="4129657" cy="1200329"/>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期末盤點時</a:t>
            </a:r>
            <a:r>
              <a:rPr lang="zh-TW" altLang="en-US" sz="2400" b="1" dirty="0" smtClean="0">
                <a:latin typeface="微軟正黑體" pitchFamily="34" charset="-120"/>
                <a:ea typeface="微軟正黑體" pitchFamily="34" charset="-120"/>
              </a:rPr>
              <a:t>，</a:t>
            </a:r>
            <a:endParaRPr lang="en-US" altLang="zh-TW" sz="2400" b="1" dirty="0" smtClean="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尚</a:t>
            </a:r>
            <a:r>
              <a:rPr lang="zh-TW" altLang="en-US" sz="2400" b="1" dirty="0">
                <a:latin typeface="微軟正黑體" pitchFamily="34" charset="-120"/>
                <a:ea typeface="微軟正黑體" pitchFamily="34" charset="-120"/>
              </a:rPr>
              <a:t>有</a:t>
            </a:r>
            <a:r>
              <a:rPr lang="en-US" altLang="zh-TW" sz="2400" b="1" dirty="0">
                <a:latin typeface="微軟正黑體" pitchFamily="34" charset="-120"/>
                <a:ea typeface="微軟正黑體" pitchFamily="34" charset="-120"/>
              </a:rPr>
              <a:t>$</a:t>
            </a:r>
            <a:r>
              <a:rPr lang="en-US" altLang="zh-TW" sz="2400" b="1" dirty="0" smtClean="0">
                <a:latin typeface="微軟正黑體" pitchFamily="34" charset="-120"/>
                <a:ea typeface="微軟正黑體" pitchFamily="34" charset="-120"/>
              </a:rPr>
              <a:t>6,400</a:t>
            </a:r>
            <a:r>
              <a:rPr lang="zh-TW" altLang="en-US" sz="2400" b="1" dirty="0">
                <a:latin typeface="微軟正黑體" pitchFamily="34" charset="-120"/>
                <a:ea typeface="微軟正黑體" pitchFamily="34" charset="-120"/>
              </a:rPr>
              <a:t>文具未耗用</a:t>
            </a:r>
          </a:p>
          <a:p>
            <a:pPr>
              <a:spcAft>
                <a:spcPts val="0"/>
              </a:spcAft>
            </a:pPr>
            <a:r>
              <a:rPr lang="zh-TW" altLang="en-US" sz="2400" b="1" dirty="0">
                <a:latin typeface="微軟正黑體" pitchFamily="34" charset="-120"/>
                <a:ea typeface="微軟正黑體" pitchFamily="34" charset="-120"/>
              </a:rPr>
              <a:t>表示有</a:t>
            </a:r>
            <a:r>
              <a:rPr lang="en-US" altLang="zh-TW" sz="2400" b="1" dirty="0" smtClean="0">
                <a:latin typeface="微軟正黑體" pitchFamily="34" charset="-120"/>
                <a:ea typeface="微軟正黑體" pitchFamily="34" charset="-120"/>
              </a:rPr>
              <a:t>$11,600</a:t>
            </a:r>
            <a:r>
              <a:rPr lang="zh-TW" altLang="en-US" sz="2400" b="1" dirty="0">
                <a:latin typeface="微軟正黑體" pitchFamily="34" charset="-120"/>
                <a:ea typeface="微軟正黑體" pitchFamily="34" charset="-120"/>
              </a:rPr>
              <a:t>之文具已耗用</a:t>
            </a:r>
          </a:p>
        </p:txBody>
      </p:sp>
      <p:pic>
        <p:nvPicPr>
          <p:cNvPr id="4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22718" y="5350034"/>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 name="群組 48"/>
          <p:cNvGrpSpPr/>
          <p:nvPr/>
        </p:nvGrpSpPr>
        <p:grpSpPr>
          <a:xfrm flipV="1">
            <a:off x="3995937" y="3097338"/>
            <a:ext cx="4536503" cy="2250767"/>
            <a:chOff x="4679652" y="2852936"/>
            <a:chExt cx="4284836" cy="862569"/>
          </a:xfrm>
        </p:grpSpPr>
        <p:cxnSp>
          <p:nvCxnSpPr>
            <p:cNvPr id="50" name="直線接點 49"/>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8964488" y="2852936"/>
              <a:ext cx="0" cy="86256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4688809" y="2852936"/>
              <a:ext cx="0" cy="7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a:xfrm>
            <a:off x="6687138" y="2708920"/>
            <a:ext cx="2143536"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$11,600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4" name="矩形 53"/>
          <p:cNvSpPr/>
          <p:nvPr/>
        </p:nvSpPr>
        <p:spPr>
          <a:xfrm>
            <a:off x="5176414" y="2716683"/>
            <a:ext cx="1686680"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$7,200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5" name="矩形 54"/>
          <p:cNvSpPr/>
          <p:nvPr/>
        </p:nvSpPr>
        <p:spPr>
          <a:xfrm>
            <a:off x="4820779" y="3578827"/>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$6,400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6" name="矩形 55"/>
          <p:cNvSpPr/>
          <p:nvPr/>
        </p:nvSpPr>
        <p:spPr>
          <a:xfrm>
            <a:off x="4768270" y="4445868"/>
            <a:ext cx="2079415"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$11,600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7" name="矩形 56"/>
          <p:cNvSpPr/>
          <p:nvPr/>
        </p:nvSpPr>
        <p:spPr>
          <a:xfrm>
            <a:off x="4794613" y="4864571"/>
            <a:ext cx="2061782"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$11,600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cxnSp>
        <p:nvCxnSpPr>
          <p:cNvPr id="58" name="直線接點 57"/>
          <p:cNvCxnSpPr/>
          <p:nvPr/>
        </p:nvCxnSpPr>
        <p:spPr>
          <a:xfrm>
            <a:off x="3503600" y="3773915"/>
            <a:ext cx="1401925" cy="0"/>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491880" y="4657228"/>
            <a:ext cx="1408356"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文字方塊 26"/>
          <p:cNvSpPr txBox="1">
            <a:spLocks noChangeArrowheads="1"/>
          </p:cNvSpPr>
          <p:nvPr/>
        </p:nvSpPr>
        <p:spPr bwMode="auto">
          <a:xfrm>
            <a:off x="262445" y="4416885"/>
            <a:ext cx="4331635" cy="830997"/>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文具</a:t>
            </a:r>
            <a:r>
              <a:rPr lang="zh-TW" altLang="en-US" sz="2400" b="1" dirty="0" smtClean="0">
                <a:latin typeface="微軟正黑體" pitchFamily="34" charset="-120"/>
                <a:ea typeface="微軟正黑體" pitchFamily="34" charset="-120"/>
              </a:rPr>
              <a:t>用品           </a:t>
            </a:r>
            <a:r>
              <a:rPr lang="en-US" altLang="zh-TW" sz="2400" b="1" dirty="0" smtClean="0">
                <a:latin typeface="微軟正黑體" pitchFamily="34" charset="-120"/>
                <a:ea typeface="微軟正黑體" pitchFamily="34" charset="-120"/>
              </a:rPr>
              <a:t>11,600</a:t>
            </a:r>
            <a:endParaRPr lang="en-US" altLang="zh-TW" sz="2400" b="1" dirty="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　　用品盤存　　　　 </a:t>
            </a:r>
            <a:r>
              <a:rPr lang="en-US" altLang="zh-TW" sz="2400" b="1" dirty="0" smtClean="0">
                <a:latin typeface="微軟正黑體" pitchFamily="34" charset="-120"/>
                <a:ea typeface="微軟正黑體" pitchFamily="34" charset="-120"/>
              </a:rPr>
              <a:t>11,600</a:t>
            </a:r>
            <a:endParaRPr lang="zh-TW" altLang="en-US" sz="2400" b="1" dirty="0">
              <a:latin typeface="微軟正黑體" pitchFamily="34" charset="-120"/>
              <a:ea typeface="微軟正黑體" pitchFamily="34" charset="-120"/>
            </a:endParaRPr>
          </a:p>
        </p:txBody>
      </p:sp>
      <p:grpSp>
        <p:nvGrpSpPr>
          <p:cNvPr id="61" name="群組 60"/>
          <p:cNvGrpSpPr/>
          <p:nvPr/>
        </p:nvGrpSpPr>
        <p:grpSpPr>
          <a:xfrm flipH="1">
            <a:off x="4280602" y="3097338"/>
            <a:ext cx="4107821" cy="964435"/>
            <a:chOff x="3440631" y="3075289"/>
            <a:chExt cx="1563417" cy="136133"/>
          </a:xfrm>
        </p:grpSpPr>
        <p:cxnSp>
          <p:nvCxnSpPr>
            <p:cNvPr id="62" name="直線接點 61"/>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4" name="群組 63"/>
          <p:cNvGrpSpPr/>
          <p:nvPr/>
        </p:nvGrpSpPr>
        <p:grpSpPr>
          <a:xfrm>
            <a:off x="2930545" y="2370751"/>
            <a:ext cx="2053910" cy="969691"/>
            <a:chOff x="3440631" y="3075289"/>
            <a:chExt cx="1563417" cy="136133"/>
          </a:xfrm>
        </p:grpSpPr>
        <p:cxnSp>
          <p:nvCxnSpPr>
            <p:cNvPr id="65" name="直線接點 64"/>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5024128" y="3135807"/>
            <a:ext cx="1838966"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8/14</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10,800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Tree>
    <p:extLst>
      <p:ext uri="{BB962C8B-B14F-4D97-AF65-F5344CB8AC3E}">
        <p14:creationId xmlns:p14="http://schemas.microsoft.com/office/powerpoint/2010/main" val="21641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10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0.70"/>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par>
                                <p:cTn id="40" presetID="55"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1000" fill="hold"/>
                                        <p:tgtEl>
                                          <p:spTgt spid="45"/>
                                        </p:tgtEl>
                                        <p:attrNameLst>
                                          <p:attrName>ppt_w</p:attrName>
                                        </p:attrNameLst>
                                      </p:cBhvr>
                                      <p:tavLst>
                                        <p:tav tm="0">
                                          <p:val>
                                            <p:strVal val="#ppt_w*0.70"/>
                                          </p:val>
                                        </p:tav>
                                        <p:tav tm="100000">
                                          <p:val>
                                            <p:strVal val="#ppt_w"/>
                                          </p:val>
                                        </p:tav>
                                      </p:tavLst>
                                    </p:anim>
                                    <p:anim calcmode="lin" valueType="num">
                                      <p:cBhvr>
                                        <p:cTn id="43" dur="1000" fill="hold"/>
                                        <p:tgtEl>
                                          <p:spTgt spid="45"/>
                                        </p:tgtEl>
                                        <p:attrNameLst>
                                          <p:attrName>ppt_h</p:attrName>
                                        </p:attrNameLst>
                                      </p:cBhvr>
                                      <p:tavLst>
                                        <p:tav tm="0">
                                          <p:val>
                                            <p:strVal val="#ppt_h"/>
                                          </p:val>
                                        </p:tav>
                                        <p:tav tm="100000">
                                          <p:val>
                                            <p:strVal val="#ppt_h"/>
                                          </p:val>
                                        </p:tav>
                                      </p:tavLst>
                                    </p:anim>
                                    <p:animEffect transition="in" filter="fade">
                                      <p:cBhvr>
                                        <p:cTn id="44" dur="1000"/>
                                        <p:tgtEl>
                                          <p:spTgt spid="4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left)">
                                      <p:cBhvr>
                                        <p:cTn id="47" dur="1000"/>
                                        <p:tgtEl>
                                          <p:spTgt spid="54"/>
                                        </p:tgtEl>
                                      </p:cBhvr>
                                    </p:animEffect>
                                  </p:childTnLst>
                                </p:cTn>
                              </p:par>
                              <p:par>
                                <p:cTn id="48" presetID="55"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1000" fill="hold"/>
                                        <p:tgtEl>
                                          <p:spTgt spid="46"/>
                                        </p:tgtEl>
                                        <p:attrNameLst>
                                          <p:attrName>ppt_w</p:attrName>
                                        </p:attrNameLst>
                                      </p:cBhvr>
                                      <p:tavLst>
                                        <p:tav tm="0">
                                          <p:val>
                                            <p:strVal val="#ppt_w*0.70"/>
                                          </p:val>
                                        </p:tav>
                                        <p:tav tm="100000">
                                          <p:val>
                                            <p:strVal val="#ppt_w"/>
                                          </p:val>
                                        </p:tav>
                                      </p:tavLst>
                                    </p:anim>
                                    <p:anim calcmode="lin" valueType="num">
                                      <p:cBhvr>
                                        <p:cTn id="51" dur="1000" fill="hold"/>
                                        <p:tgtEl>
                                          <p:spTgt spid="46"/>
                                        </p:tgtEl>
                                        <p:attrNameLst>
                                          <p:attrName>ppt_h</p:attrName>
                                        </p:attrNameLst>
                                      </p:cBhvr>
                                      <p:tavLst>
                                        <p:tav tm="0">
                                          <p:val>
                                            <p:strVal val="#ppt_h"/>
                                          </p:val>
                                        </p:tav>
                                        <p:tav tm="100000">
                                          <p:val>
                                            <p:strVal val="#ppt_h"/>
                                          </p:val>
                                        </p:tav>
                                      </p:tavLst>
                                    </p:anim>
                                    <p:animEffect transition="in" filter="fade">
                                      <p:cBhvr>
                                        <p:cTn id="52" dur="10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10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wipe(left)">
                                      <p:cBhvr>
                                        <p:cTn id="62" dur="1000"/>
                                        <p:tgtEl>
                                          <p:spTgt spid="6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10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left)">
                                      <p:cBhvr>
                                        <p:cTn id="72" dur="10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left)">
                                      <p:cBhvr>
                                        <p:cTn id="77" dur="10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up)">
                                      <p:cBhvr>
                                        <p:cTn id="82" dur="10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right)">
                                      <p:cBhvr>
                                        <p:cTn id="87" dur="10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wipe(left)">
                                      <p:cBhvr>
                                        <p:cTn id="92" dur="10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left)">
                                      <p:cBhvr>
                                        <p:cTn id="97" dur="1000"/>
                                        <p:tgtEl>
                                          <p:spTgt spid="5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left)">
                                      <p:cBhvr>
                                        <p:cTn id="102" dur="10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wipe(left)">
                                      <p:cBhvr>
                                        <p:cTn id="107" dur="1000"/>
                                        <p:tgtEl>
                                          <p:spTgt spid="48"/>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left)">
                                      <p:cBhvr>
                                        <p:cTn id="11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p:bldP spid="43" grpId="0"/>
      <p:bldP spid="44" grpId="0"/>
      <p:bldP spid="47" grpId="0"/>
      <p:bldP spid="53" grpId="0"/>
      <p:bldP spid="54" grpId="0"/>
      <p:bldP spid="55" grpId="0"/>
      <p:bldP spid="56" grpId="0"/>
      <p:bldP spid="57" grpId="0"/>
      <p:bldP spid="60" grpId="0"/>
      <p:bldP spid="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6408712" cy="1143000"/>
          </a:xfrm>
        </p:spPr>
        <p:txBody>
          <a:bodyPr anchor="t"/>
          <a:lstStyle/>
          <a:p>
            <a:pPr algn="l"/>
            <a:r>
              <a:rPr lang="en-US" altLang="zh-TW" dirty="0"/>
              <a:t>16</a:t>
            </a:r>
            <a:r>
              <a:rPr lang="zh-TW" altLang="en-US" dirty="0"/>
              <a:t> </a:t>
            </a:r>
            <a:r>
              <a:rPr lang="zh-TW" altLang="en-US" dirty="0" smtClean="0"/>
              <a:t>  </a:t>
            </a:r>
            <a:r>
              <a:rPr kumimoji="1" lang="zh-TW" altLang="en-US" b="1" dirty="0" smtClean="0">
                <a:latin typeface="微軟正黑體" pitchFamily="34" charset="-120"/>
                <a:ea typeface="微軟正黑體" pitchFamily="34" charset="-120"/>
              </a:rPr>
              <a:t>進階</a:t>
            </a:r>
            <a:r>
              <a:rPr kumimoji="1" lang="zh-TW" altLang="en-US" b="1" dirty="0">
                <a:latin typeface="微軟正黑體" pitchFamily="34" charset="-120"/>
                <a:ea typeface="微軟正黑體" pitchFamily="34" charset="-120"/>
              </a:rPr>
              <a:t>題（用品盤存有期初餘額）</a:t>
            </a:r>
            <a:endParaRPr lang="zh-TW" altLang="en-US" dirty="0"/>
          </a:p>
        </p:txBody>
      </p:sp>
      <p:sp>
        <p:nvSpPr>
          <p:cNvPr id="4" name="內容版面配置區 3"/>
          <p:cNvSpPr>
            <a:spLocks noGrp="1"/>
          </p:cNvSpPr>
          <p:nvPr>
            <p:ph sz="quarter" idx="11"/>
          </p:nvPr>
        </p:nvSpPr>
        <p:spPr/>
        <p:txBody>
          <a:bodyPr/>
          <a:lstStyle/>
          <a:p>
            <a:r>
              <a:rPr lang="en-US" altLang="zh-TW" dirty="0" smtClean="0"/>
              <a:t>251</a:t>
            </a:r>
            <a:endParaRPr lang="zh-TW" altLang="en-US" dirty="0"/>
          </a:p>
        </p:txBody>
      </p:sp>
      <p:sp>
        <p:nvSpPr>
          <p:cNvPr id="16" name="文字方塊 5"/>
          <p:cNvSpPr txBox="1">
            <a:spLocks noChangeArrowheads="1"/>
          </p:cNvSpPr>
          <p:nvPr/>
        </p:nvSpPr>
        <p:spPr bwMode="auto">
          <a:xfrm>
            <a:off x="683568" y="836712"/>
            <a:ext cx="8137202" cy="2400657"/>
          </a:xfrm>
          <a:prstGeom prst="rect">
            <a:avLst/>
          </a:prstGeom>
          <a:noFill/>
          <a:ln w="9525">
            <a:noFill/>
            <a:miter lim="800000"/>
            <a:headEnd/>
            <a:tailEnd/>
          </a:ln>
        </p:spPr>
        <p:txBody>
          <a:bodyPr wrap="square">
            <a:spAutoFit/>
          </a:bodyPr>
          <a:lstStyle/>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先虛後實法</a:t>
            </a:r>
            <a:r>
              <a:rPr lang="en-US" altLang="zh-TW" sz="2800" b="1" dirty="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又稱記虛轉實法</a:t>
            </a:r>
            <a:r>
              <a:rPr lang="en-US" altLang="zh-TW" sz="2800" b="1" dirty="0" smtClean="0">
                <a:solidFill>
                  <a:schemeClr val="tx2"/>
                </a:solidFill>
                <a:latin typeface="微軟正黑體" pitchFamily="34" charset="-120"/>
                <a:ea typeface="微軟正黑體" pitchFamily="34" charset="-120"/>
              </a:rPr>
              <a:t>)</a:t>
            </a:r>
          </a:p>
          <a:p>
            <a:pPr eaLnBrk="1" hangingPunct="1">
              <a:spcBef>
                <a:spcPts val="1200"/>
              </a:spcBef>
              <a:defRPr/>
            </a:pPr>
            <a:r>
              <a:rPr lang="zh-TW" altLang="en-US" sz="2800" b="1" dirty="0">
                <a:latin typeface="微軟正黑體" pitchFamily="34" charset="-120"/>
                <a:ea typeface="微軟正黑體" pitchFamily="34" charset="-120"/>
              </a:rPr>
              <a:t>購入文具時，借記「文具用品」項目，期末調整時，將期末盤點未耗用部分與期初用品盤存之差額，由「文具用品」項目轉為「用品盤存」項目中或由「用品盤存」項目轉為「文具用品」項目中。</a:t>
            </a:r>
            <a:endParaRPr lang="en-US" altLang="zh-TW"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834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000" fill="hold"/>
                                        <p:tgtEl>
                                          <p:spTgt spid="1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1000" fill="hold"/>
                                        <p:tgtEl>
                                          <p:spTgt spid="1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341784"/>
            <a:ext cx="6408712" cy="1143000"/>
          </a:xfrm>
        </p:spPr>
        <p:txBody>
          <a:bodyPr anchor="t"/>
          <a:lstStyle/>
          <a:p>
            <a:pPr algn="l"/>
            <a:r>
              <a:rPr lang="en-US" altLang="zh-TW" dirty="0"/>
              <a:t>16</a:t>
            </a:r>
            <a:r>
              <a:rPr lang="zh-TW" altLang="en-US" dirty="0"/>
              <a:t> </a:t>
            </a:r>
            <a:r>
              <a:rPr lang="zh-TW" altLang="en-US" dirty="0" smtClean="0"/>
              <a:t>  </a:t>
            </a:r>
            <a:r>
              <a:rPr kumimoji="1" lang="zh-TW" altLang="en-US" b="1" dirty="0" smtClean="0">
                <a:latin typeface="微軟正黑體" pitchFamily="34" charset="-120"/>
                <a:ea typeface="微軟正黑體" pitchFamily="34" charset="-120"/>
              </a:rPr>
              <a:t>進階</a:t>
            </a:r>
            <a:r>
              <a:rPr kumimoji="1" lang="zh-TW" altLang="en-US" b="1" dirty="0">
                <a:latin typeface="微軟正黑體" pitchFamily="34" charset="-120"/>
                <a:ea typeface="微軟正黑體" pitchFamily="34" charset="-120"/>
              </a:rPr>
              <a:t>題（用品盤存有期初餘額）</a:t>
            </a:r>
            <a:endParaRPr lang="zh-TW" altLang="en-US" dirty="0"/>
          </a:p>
        </p:txBody>
      </p:sp>
      <p:sp>
        <p:nvSpPr>
          <p:cNvPr id="4" name="內容版面配置區 3"/>
          <p:cNvSpPr>
            <a:spLocks noGrp="1"/>
          </p:cNvSpPr>
          <p:nvPr>
            <p:ph sz="quarter" idx="11"/>
          </p:nvPr>
        </p:nvSpPr>
        <p:spPr/>
        <p:txBody>
          <a:bodyPr/>
          <a:lstStyle/>
          <a:p>
            <a:r>
              <a:rPr lang="en-US" altLang="zh-TW" dirty="0" smtClean="0"/>
              <a:t>252</a:t>
            </a:r>
            <a:endParaRPr lang="zh-TW" altLang="en-US" dirty="0"/>
          </a:p>
        </p:txBody>
      </p:sp>
      <p:sp>
        <p:nvSpPr>
          <p:cNvPr id="16" name="文字方塊 5"/>
          <p:cNvSpPr txBox="1">
            <a:spLocks noChangeArrowheads="1"/>
          </p:cNvSpPr>
          <p:nvPr/>
        </p:nvSpPr>
        <p:spPr bwMode="auto">
          <a:xfrm>
            <a:off x="683568" y="836712"/>
            <a:ext cx="7777162" cy="523220"/>
          </a:xfrm>
          <a:prstGeom prst="rect">
            <a:avLst/>
          </a:prstGeom>
          <a:noFill/>
          <a:ln w="9525">
            <a:noFill/>
            <a:miter lim="800000"/>
            <a:headEnd/>
            <a:tailEnd/>
          </a:ln>
        </p:spPr>
        <p:txBody>
          <a:bodyPr>
            <a:spAutoFit/>
          </a:bodyPr>
          <a:lstStyle/>
          <a:p>
            <a:pPr marL="457200" indent="-457200" eaLnBrk="1" hangingPunct="1">
              <a:spcBef>
                <a:spcPts val="1200"/>
              </a:spcBef>
              <a:buFont typeface="Wingdings" panose="05000000000000000000" pitchFamily="2" charset="2"/>
              <a:buChar char="n"/>
              <a:defRPr/>
            </a:pPr>
            <a:r>
              <a:rPr lang="zh-TW" altLang="en-US" sz="2800" b="1" dirty="0">
                <a:solidFill>
                  <a:schemeClr val="tx2"/>
                </a:solidFill>
                <a:latin typeface="微軟正黑體" pitchFamily="34" charset="-120"/>
                <a:ea typeface="微軟正黑體" pitchFamily="34" charset="-120"/>
              </a:rPr>
              <a:t>先虛後實法</a:t>
            </a:r>
            <a:r>
              <a:rPr lang="en-US" altLang="zh-TW" sz="2800" b="1" dirty="0">
                <a:solidFill>
                  <a:schemeClr val="tx2"/>
                </a:solidFill>
                <a:latin typeface="微軟正黑體" pitchFamily="34" charset="-120"/>
                <a:ea typeface="微軟正黑體" pitchFamily="34" charset="-120"/>
              </a:rPr>
              <a:t>(</a:t>
            </a:r>
            <a:r>
              <a:rPr lang="zh-TW" altLang="en-US" sz="2800" b="1" dirty="0">
                <a:solidFill>
                  <a:schemeClr val="tx2"/>
                </a:solidFill>
                <a:latin typeface="微軟正黑體" pitchFamily="34" charset="-120"/>
                <a:ea typeface="微軟正黑體" pitchFamily="34" charset="-120"/>
              </a:rPr>
              <a:t>又稱記虛轉實法</a:t>
            </a:r>
            <a:r>
              <a:rPr lang="en-US" altLang="zh-TW" sz="2800" b="1" dirty="0" smtClean="0">
                <a:solidFill>
                  <a:schemeClr val="tx2"/>
                </a:solidFill>
                <a:latin typeface="微軟正黑體" pitchFamily="34" charset="-120"/>
                <a:ea typeface="微軟正黑體" pitchFamily="34" charset="-120"/>
              </a:rPr>
              <a:t>)</a:t>
            </a:r>
          </a:p>
        </p:txBody>
      </p:sp>
      <p:graphicFrame>
        <p:nvGraphicFramePr>
          <p:cNvPr id="33" name="表格 32"/>
          <p:cNvGraphicFramePr>
            <a:graphicFrameLocks noGrp="1"/>
          </p:cNvGraphicFramePr>
          <p:nvPr>
            <p:extLst>
              <p:ext uri="{D42A27DB-BD31-4B8C-83A1-F6EECF244321}">
                <p14:modId xmlns:p14="http://schemas.microsoft.com/office/powerpoint/2010/main" val="3571439561"/>
              </p:ext>
            </p:extLst>
          </p:nvPr>
        </p:nvGraphicFramePr>
        <p:xfrm>
          <a:off x="251517" y="1556792"/>
          <a:ext cx="8568954" cy="4392488"/>
        </p:xfrm>
        <a:graphic>
          <a:graphicData uri="http://schemas.openxmlformats.org/drawingml/2006/table">
            <a:tbl>
              <a:tblPr firstRow="1" bandRow="1">
                <a:tableStyleId>{5C22544A-7EE6-4342-B048-85BDC9FD1C3A}</a:tableStyleId>
              </a:tblPr>
              <a:tblGrid>
                <a:gridCol w="4608515"/>
                <a:gridCol w="3960439"/>
              </a:tblGrid>
              <a:tr h="1272962">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8/14</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rowSpan="2">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r>
              <a:tr h="3119526">
                <a:tc>
                  <a:txBody>
                    <a:bodyPr/>
                    <a:lstStyle/>
                    <a:p>
                      <a:r>
                        <a:rPr lang="en-US" altLang="zh-TW" sz="2400" b="1" dirty="0" smtClean="0">
                          <a:solidFill>
                            <a:schemeClr val="tx1"/>
                          </a:solidFill>
                          <a:latin typeface="微軟正黑體" panose="020B0604030504040204" pitchFamily="34" charset="-120"/>
                          <a:ea typeface="微軟正黑體" panose="020B0604030504040204" pitchFamily="34" charset="-120"/>
                        </a:rPr>
                        <a:t>12/31</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solidFill>
                      <a:schemeClr val="bg1"/>
                    </a:solidFill>
                  </a:tcPr>
                </a:tc>
                <a:tc vMerge="1">
                  <a:txBody>
                    <a:bodyPr/>
                    <a:lstStyle/>
                    <a:p>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lnL w="28575" cap="flat" cmpd="sng" algn="ctr">
                      <a:solidFill>
                        <a:srgbClr val="AEE4AE"/>
                      </a:solidFill>
                      <a:prstDash val="solid"/>
                      <a:round/>
                      <a:headEnd type="none" w="med" len="med"/>
                      <a:tailEnd type="none" w="med" len="med"/>
                    </a:lnL>
                    <a:lnR w="28575" cap="flat" cmpd="sng" algn="ctr">
                      <a:solidFill>
                        <a:srgbClr val="AEE4AE"/>
                      </a:solidFill>
                      <a:prstDash val="solid"/>
                      <a:round/>
                      <a:headEnd type="none" w="med" len="med"/>
                      <a:tailEnd type="none" w="med" len="med"/>
                    </a:lnR>
                    <a:lnT w="28575" cap="flat" cmpd="sng" algn="ctr">
                      <a:solidFill>
                        <a:srgbClr val="AEE4AE"/>
                      </a:solidFill>
                      <a:prstDash val="solid"/>
                      <a:round/>
                      <a:headEnd type="none" w="med" len="med"/>
                      <a:tailEnd type="none" w="med" len="med"/>
                    </a:lnT>
                    <a:lnB w="28575" cap="flat" cmpd="sng" algn="ctr">
                      <a:solidFill>
                        <a:srgbClr val="AEE4AE"/>
                      </a:solidFill>
                      <a:prstDash val="solid"/>
                      <a:round/>
                      <a:headEnd type="none" w="med" len="med"/>
                      <a:tailEnd type="none" w="med" len="med"/>
                    </a:lnB>
                    <a:noFill/>
                  </a:tcPr>
                </a:tc>
              </a:tr>
            </a:tbl>
          </a:graphicData>
        </a:graphic>
      </p:graphicFrame>
      <p:sp>
        <p:nvSpPr>
          <p:cNvPr id="34" name="矩形 33"/>
          <p:cNvSpPr/>
          <p:nvPr/>
        </p:nvSpPr>
        <p:spPr bwMode="auto">
          <a:xfrm>
            <a:off x="1757898" y="4310514"/>
            <a:ext cx="2382054"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35" name="矩形 34"/>
          <p:cNvSpPr/>
          <p:nvPr/>
        </p:nvSpPr>
        <p:spPr bwMode="auto">
          <a:xfrm>
            <a:off x="320456" y="5073356"/>
            <a:ext cx="2667368"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36" name="文字方塊 5"/>
          <p:cNvSpPr txBox="1">
            <a:spLocks noChangeArrowheads="1"/>
          </p:cNvSpPr>
          <p:nvPr/>
        </p:nvSpPr>
        <p:spPr bwMode="auto">
          <a:xfrm>
            <a:off x="1259632" y="5977136"/>
            <a:ext cx="7884080" cy="923330"/>
          </a:xfrm>
          <a:prstGeom prst="rect">
            <a:avLst/>
          </a:prstGeom>
          <a:noFill/>
          <a:ln w="9525">
            <a:noFill/>
            <a:miter lim="800000"/>
            <a:headEnd/>
            <a:tailEnd/>
          </a:ln>
        </p:spPr>
        <p:txBody>
          <a:bodyPr wrap="square">
            <a:spAutoFit/>
          </a:bodyPr>
          <a:lstStyle/>
          <a:p>
            <a:pPr eaLnBrk="1" hangingPunct="1"/>
            <a:r>
              <a:rPr lang="zh-TW" altLang="en-US" sz="2600" b="1" dirty="0">
                <a:latin typeface="微軟正黑體" pitchFamily="34" charset="-120"/>
                <a:ea typeface="微軟正黑體" pitchFamily="34" charset="-120"/>
              </a:rPr>
              <a:t>用品盤存借餘</a:t>
            </a:r>
            <a:r>
              <a:rPr lang="en-US" altLang="zh-TW" sz="2600" b="1" dirty="0">
                <a:latin typeface="微軟正黑體" pitchFamily="34" charset="-120"/>
                <a:ea typeface="微軟正黑體" pitchFamily="34" charset="-120"/>
              </a:rPr>
              <a:t>$6,400</a:t>
            </a:r>
            <a:r>
              <a:rPr lang="zh-TW" altLang="en-US" sz="2600" b="1" dirty="0">
                <a:latin typeface="微軟正黑體" pitchFamily="34" charset="-120"/>
                <a:ea typeface="微軟正黑體" pitchFamily="34" charset="-120"/>
              </a:rPr>
              <a:t>，文具用品借餘</a:t>
            </a:r>
            <a:r>
              <a:rPr lang="en-US" altLang="zh-TW" sz="2600" b="1" dirty="0">
                <a:latin typeface="微軟正黑體" pitchFamily="34" charset="-120"/>
                <a:ea typeface="微軟正黑體" pitchFamily="34" charset="-120"/>
              </a:rPr>
              <a:t>$11,600</a:t>
            </a:r>
            <a:r>
              <a:rPr lang="zh-TW" altLang="en-US" sz="2600" b="1" dirty="0">
                <a:latin typeface="微軟正黑體" pitchFamily="34" charset="-120"/>
                <a:ea typeface="微軟正黑體" pitchFamily="34" charset="-120"/>
              </a:rPr>
              <a:t>，與先實後虛法相同，均符合實際情形</a:t>
            </a:r>
            <a:r>
              <a:rPr lang="zh-TW" altLang="zh-TW" sz="2600" b="1" dirty="0" smtClean="0">
                <a:latin typeface="微軟正黑體" pitchFamily="34" charset="-120"/>
                <a:ea typeface="微軟正黑體" pitchFamily="34" charset="-120"/>
              </a:rPr>
              <a:t>。</a:t>
            </a:r>
            <a:endParaRPr lang="zh-TW" altLang="en-US" sz="2600" b="1" dirty="0">
              <a:latin typeface="微軟正黑體" pitchFamily="34" charset="-120"/>
              <a:ea typeface="微軟正黑體" pitchFamily="34" charset="-120"/>
            </a:endParaRPr>
          </a:p>
        </p:txBody>
      </p:sp>
      <p:sp>
        <p:nvSpPr>
          <p:cNvPr id="37" name="文字方塊 8"/>
          <p:cNvSpPr txBox="1">
            <a:spLocks noChangeArrowheads="1"/>
          </p:cNvSpPr>
          <p:nvPr/>
        </p:nvSpPr>
        <p:spPr bwMode="auto">
          <a:xfrm>
            <a:off x="281972" y="1926173"/>
            <a:ext cx="4408579" cy="938719"/>
          </a:xfrm>
          <a:prstGeom prst="rect">
            <a:avLst/>
          </a:prstGeom>
          <a:noFill/>
          <a:ln w="9525">
            <a:noFill/>
            <a:miter lim="800000"/>
            <a:headEnd/>
            <a:tailEnd/>
          </a:ln>
        </p:spPr>
        <p:txBody>
          <a:bodyPr wrap="none">
            <a:spAutoFit/>
          </a:bodyPr>
          <a:lstStyle/>
          <a:p>
            <a:pPr>
              <a:lnSpc>
                <a:spcPts val="3300"/>
              </a:lnSpc>
              <a:spcAft>
                <a:spcPts val="0"/>
              </a:spcAft>
            </a:pPr>
            <a:r>
              <a:rPr lang="zh-TW" altLang="en-US" sz="2400" b="1" dirty="0" smtClean="0">
                <a:latin typeface="微軟正黑體" pitchFamily="34" charset="-120"/>
                <a:ea typeface="微軟正黑體" pitchFamily="34" charset="-120"/>
              </a:rPr>
              <a:t>文具用品    　    </a:t>
            </a:r>
            <a:r>
              <a:rPr lang="en-US" altLang="zh-TW" sz="2400" b="1" dirty="0" smtClean="0">
                <a:latin typeface="微軟正黑體" pitchFamily="34" charset="-120"/>
                <a:ea typeface="微軟正黑體" pitchFamily="34" charset="-120"/>
              </a:rPr>
              <a:t>10,800</a:t>
            </a:r>
            <a:endParaRPr lang="en-US" altLang="zh-TW" sz="2400" b="1" dirty="0">
              <a:latin typeface="微軟正黑體" pitchFamily="34" charset="-120"/>
              <a:ea typeface="微軟正黑體" pitchFamily="34" charset="-120"/>
            </a:endParaRPr>
          </a:p>
          <a:p>
            <a:pPr>
              <a:lnSpc>
                <a:spcPts val="3300"/>
              </a:lnSpc>
              <a:spcAft>
                <a:spcPts val="0"/>
              </a:spcAft>
            </a:pPr>
            <a:r>
              <a:rPr lang="zh-TW" altLang="en-US" sz="2400" b="1" dirty="0" smtClean="0">
                <a:latin typeface="微軟正黑體" pitchFamily="34" charset="-120"/>
                <a:ea typeface="微軟正黑體" pitchFamily="34" charset="-120"/>
              </a:rPr>
              <a:t>　　現</a:t>
            </a:r>
            <a:r>
              <a:rPr lang="zh-TW" altLang="en-US" sz="2400" b="1" dirty="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金　　　　  </a:t>
            </a:r>
            <a:r>
              <a:rPr lang="en-US" altLang="zh-TW" sz="2400" b="1" dirty="0" smtClean="0">
                <a:latin typeface="微軟正黑體" pitchFamily="34" charset="-120"/>
                <a:ea typeface="微軟正黑體" pitchFamily="34" charset="-120"/>
              </a:rPr>
              <a:t>10,800</a:t>
            </a:r>
            <a:endParaRPr lang="zh-TW" altLang="en-US" sz="2400" b="1" dirty="0">
              <a:latin typeface="微軟正黑體" pitchFamily="34" charset="-120"/>
              <a:ea typeface="微軟正黑體" pitchFamily="34" charset="-120"/>
            </a:endParaRPr>
          </a:p>
        </p:txBody>
      </p:sp>
      <p:sp>
        <p:nvSpPr>
          <p:cNvPr id="38" name="矩形 10"/>
          <p:cNvSpPr>
            <a:spLocks noChangeArrowheads="1"/>
          </p:cNvSpPr>
          <p:nvPr/>
        </p:nvSpPr>
        <p:spPr bwMode="auto">
          <a:xfrm>
            <a:off x="4860033" y="1605618"/>
            <a:ext cx="4012694" cy="769441"/>
          </a:xfrm>
          <a:prstGeom prst="rect">
            <a:avLst/>
          </a:prstGeom>
          <a:noFill/>
          <a:ln w="9525">
            <a:noFill/>
            <a:miter lim="800000"/>
            <a:headEnd/>
            <a:tailEnd/>
          </a:ln>
        </p:spPr>
        <p:txBody>
          <a:bodyPr wrap="square">
            <a:spAutoFit/>
          </a:bodyPr>
          <a:lstStyle/>
          <a:p>
            <a:r>
              <a:rPr lang="zh-TW" altLang="en-US" sz="2200" b="1" spc="-100" dirty="0">
                <a:latin typeface="微軟正黑體" pitchFamily="34" charset="-120"/>
                <a:ea typeface="微軟正黑體" pitchFamily="34" charset="-120"/>
              </a:rPr>
              <a:t>將左列分錄過帳後，用品盤存及文具用品兩帳戶之情形如下：</a:t>
            </a:r>
          </a:p>
        </p:txBody>
      </p:sp>
      <p:graphicFrame>
        <p:nvGraphicFramePr>
          <p:cNvPr id="39" name="表格 38"/>
          <p:cNvGraphicFramePr>
            <a:graphicFrameLocks noGrp="1"/>
          </p:cNvGraphicFramePr>
          <p:nvPr>
            <p:extLst>
              <p:ext uri="{D42A27DB-BD31-4B8C-83A1-F6EECF244321}">
                <p14:modId xmlns:p14="http://schemas.microsoft.com/office/powerpoint/2010/main" val="848254894"/>
              </p:ext>
            </p:extLst>
          </p:nvPr>
        </p:nvGraphicFramePr>
        <p:xfrm>
          <a:off x="4860033" y="2348880"/>
          <a:ext cx="3934311" cy="1577898"/>
        </p:xfrm>
        <a:graphic>
          <a:graphicData uri="http://schemas.openxmlformats.org/drawingml/2006/table">
            <a:tbl>
              <a:tblPr firstRow="1" firstCol="1" bandRow="1"/>
              <a:tblGrid>
                <a:gridCol w="1927009">
                  <a:extLst>
                    <a:ext uri="{9D8B030D-6E8A-4147-A177-3AD203B41FA5}">
                      <a16:colId xmlns="" xmlns:a16="http://schemas.microsoft.com/office/drawing/2014/main" val="3793232992"/>
                    </a:ext>
                  </a:extLst>
                </a:gridCol>
                <a:gridCol w="2007302">
                  <a:extLst>
                    <a:ext uri="{9D8B030D-6E8A-4147-A177-3AD203B41FA5}">
                      <a16:colId xmlns="" xmlns:a16="http://schemas.microsoft.com/office/drawing/2014/main" val="2414215321"/>
                    </a:ext>
                  </a:extLst>
                </a:gridCol>
              </a:tblGrid>
              <a:tr h="370899">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文具用品</a:t>
                      </a:r>
                      <a:endParaRPr lang="zh-TW" sz="20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845432">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361567">
                <a:tc>
                  <a:txBody>
                    <a:bodyPr/>
                    <a:lstStyle/>
                    <a:p>
                      <a:pPr algn="r">
                        <a:spcAft>
                          <a:spcPts val="0"/>
                        </a:spcAft>
                      </a:pPr>
                      <a:r>
                        <a:rPr lang="en-US" sz="1900" b="1" kern="100" dirty="0">
                          <a:effectLst/>
                          <a:latin typeface="微軟正黑體" pitchFamily="34" charset="-120"/>
                          <a:ea typeface="微軟正黑體" pitchFamily="34" charset="-120"/>
                          <a:cs typeface="細明體" panose="02020509000000000000" pitchFamily="49" charset="-120"/>
                        </a:rPr>
                        <a:t> </a:t>
                      </a:r>
                      <a:endParaRPr lang="zh-TW" sz="1900" b="1" kern="100" dirty="0">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68592" marR="68592"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401111667"/>
              </p:ext>
            </p:extLst>
          </p:nvPr>
        </p:nvGraphicFramePr>
        <p:xfrm>
          <a:off x="4865400" y="4621768"/>
          <a:ext cx="3928944" cy="1255097"/>
        </p:xfrm>
        <a:graphic>
          <a:graphicData uri="http://schemas.openxmlformats.org/drawingml/2006/table">
            <a:tbl>
              <a:tblPr firstRow="1" firstCol="1" bandRow="1"/>
              <a:tblGrid>
                <a:gridCol w="1924381">
                  <a:extLst>
                    <a:ext uri="{9D8B030D-6E8A-4147-A177-3AD203B41FA5}">
                      <a16:colId xmlns="" xmlns:a16="http://schemas.microsoft.com/office/drawing/2014/main" val="3793232992"/>
                    </a:ext>
                  </a:extLst>
                </a:gridCol>
                <a:gridCol w="2004563">
                  <a:extLst>
                    <a:ext uri="{9D8B030D-6E8A-4147-A177-3AD203B41FA5}">
                      <a16:colId xmlns="" xmlns:a16="http://schemas.microsoft.com/office/drawing/2014/main" val="2414215321"/>
                    </a:ext>
                  </a:extLst>
                </a:gridCol>
              </a:tblGrid>
              <a:tr h="380677">
                <a:tc gridSpan="2">
                  <a:txBody>
                    <a:bodyPr/>
                    <a:lstStyle/>
                    <a:p>
                      <a:pPr algn="ctr">
                        <a:spcAft>
                          <a:spcPts val="0"/>
                        </a:spcAft>
                      </a:pPr>
                      <a:r>
                        <a:rPr lang="en-US" sz="2000" b="1" kern="100" dirty="0">
                          <a:effectLst/>
                          <a:latin typeface="微軟正黑體" pitchFamily="34" charset="-120"/>
                          <a:ea typeface="微軟正黑體" pitchFamily="34" charset="-120"/>
                          <a:cs typeface="細明體" panose="02020509000000000000" pitchFamily="49" charset="-120"/>
                        </a:rPr>
                        <a:t>  </a:t>
                      </a:r>
                      <a:r>
                        <a:rPr lang="zh-TW" altLang="en-US" sz="2000" b="1" kern="100" dirty="0" smtClean="0">
                          <a:effectLst/>
                          <a:latin typeface="微軟正黑體" pitchFamily="34" charset="-120"/>
                          <a:ea typeface="微軟正黑體" pitchFamily="34" charset="-120"/>
                          <a:cs typeface="細明體" panose="02020509000000000000" pitchFamily="49" charset="-120"/>
                        </a:rPr>
                        <a:t>用品盤存</a:t>
                      </a:r>
                      <a:endParaRPr lang="zh-TW" sz="20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EAAAA"/>
                      </a:solidFill>
                      <a:prstDash val="solid"/>
                      <a:round/>
                      <a:headEnd type="none" w="med" len="med"/>
                      <a:tailEnd type="none" w="med" len="med"/>
                    </a:lnB>
                  </a:tcPr>
                </a:tc>
                <a:tc hMerge="1">
                  <a:txBody>
                    <a:bodyPr/>
                    <a:lstStyle/>
                    <a:p>
                      <a:pPr>
                        <a:spcAft>
                          <a:spcPts val="0"/>
                        </a:spcAft>
                      </a:pPr>
                      <a:endParaRPr lang="zh-TW" sz="1200" kern="100" dirty="0">
                        <a:effectLst/>
                        <a:latin typeface="細明體" panose="02020509000000000000" pitchFamily="49" charset="-120"/>
                        <a:ea typeface="細明體" panose="02020509000000000000" pitchFamily="49" charset="-120"/>
                        <a:cs typeface="Courier New" panose="02070309020205020404" pitchFamily="49" charset="0"/>
                      </a:endParaRPr>
                    </a:p>
                  </a:txBody>
                  <a:tcPr marL="68580" marR="68580" marT="0" marB="0">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1092876102"/>
                  </a:ext>
                </a:extLst>
              </a:tr>
              <a:tr h="442372">
                <a:tc>
                  <a:txBody>
                    <a:bodyPr/>
                    <a:lstStyle/>
                    <a:p>
                      <a:pPr>
                        <a:spcAft>
                          <a:spcPts val="0"/>
                        </a:spcAft>
                      </a:pPr>
                      <a:endParaRPr lang="zh-TW" sz="17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a:spcAft>
                          <a:spcPts val="0"/>
                        </a:spcAft>
                      </a:pPr>
                      <a:endParaRPr lang="zh-TW" sz="19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 xmlns:a16="http://schemas.microsoft.com/office/drawing/2014/main" val="3811880794"/>
                  </a:ext>
                </a:extLst>
              </a:tr>
              <a:tr h="432048">
                <a:tc>
                  <a:txBody>
                    <a:bodyPr/>
                    <a:lstStyle/>
                    <a:p>
                      <a:pPr>
                        <a:spcAft>
                          <a:spcPts val="0"/>
                        </a:spcAft>
                      </a:pPr>
                      <a:r>
                        <a:rPr lang="en-US" sz="1200" b="1" kern="100" dirty="0">
                          <a:effectLst/>
                          <a:latin typeface="微軟正黑體" pitchFamily="34" charset="-120"/>
                          <a:ea typeface="微軟正黑體" pitchFamily="34" charset="-120"/>
                          <a:cs typeface="細明體" panose="02020509000000000000" pitchFamily="49" charset="-120"/>
                        </a:rPr>
                        <a:t> </a:t>
                      </a:r>
                      <a:endParaRPr lang="zh-TW" sz="1200" b="1" kern="100" dirty="0">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no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spcAft>
                          <a:spcPts val="0"/>
                        </a:spcAft>
                      </a:pPr>
                      <a:endParaRPr lang="zh-TW" sz="1900" b="1" kern="100" dirty="0">
                        <a:solidFill>
                          <a:srgbClr val="C566B1"/>
                        </a:solidFill>
                        <a:effectLst/>
                        <a:latin typeface="微軟正黑體" pitchFamily="34" charset="-120"/>
                        <a:ea typeface="微軟正黑體" pitchFamily="34" charset="-120"/>
                        <a:cs typeface="Courier New" panose="02070309020205020404" pitchFamily="49" charset="0"/>
                      </a:endParaRPr>
                    </a:p>
                  </a:txBody>
                  <a:tcPr marL="73565" marR="73565" marT="0" marB="0" anchor="ctr">
                    <a:lnL w="12700" cap="flat" cmpd="sng" algn="ctr">
                      <a:solidFill>
                        <a:srgbClr val="AEAAAA"/>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205828917"/>
                  </a:ext>
                </a:extLst>
              </a:tr>
            </a:tbl>
          </a:graphicData>
        </a:graphic>
      </p:graphicFrame>
      <p:pic>
        <p:nvPicPr>
          <p:cNvPr id="4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3" t="38685" r="88768" b="55657"/>
          <a:stretch/>
        </p:blipFill>
        <p:spPr bwMode="auto">
          <a:xfrm>
            <a:off x="22718" y="5844165"/>
            <a:ext cx="1380930" cy="76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 name="群組 42"/>
          <p:cNvGrpSpPr/>
          <p:nvPr/>
        </p:nvGrpSpPr>
        <p:grpSpPr>
          <a:xfrm flipV="1">
            <a:off x="3995937" y="5373211"/>
            <a:ext cx="4336801" cy="573729"/>
            <a:chOff x="4679652" y="2852936"/>
            <a:chExt cx="4284836" cy="219872"/>
          </a:xfrm>
        </p:grpSpPr>
        <p:cxnSp>
          <p:nvCxnSpPr>
            <p:cNvPr id="44" name="直線接點 43"/>
            <p:cNvCxnSpPr/>
            <p:nvPr/>
          </p:nvCxnSpPr>
          <p:spPr>
            <a:xfrm>
              <a:off x="4679652" y="2852936"/>
              <a:ext cx="42848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8964488" y="2852936"/>
              <a:ext cx="0" cy="21987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4688809" y="2852936"/>
              <a:ext cx="0" cy="7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矩形 47"/>
          <p:cNvSpPr/>
          <p:nvPr/>
        </p:nvSpPr>
        <p:spPr>
          <a:xfrm>
            <a:off x="4871843" y="2716683"/>
            <a:ext cx="199125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8/14</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$10,800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49" name="矩形 48"/>
          <p:cNvSpPr/>
          <p:nvPr/>
        </p:nvSpPr>
        <p:spPr>
          <a:xfrm>
            <a:off x="4796734" y="3578827"/>
            <a:ext cx="2061782"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$11,600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0" name="矩形 49"/>
          <p:cNvSpPr/>
          <p:nvPr/>
        </p:nvSpPr>
        <p:spPr>
          <a:xfrm>
            <a:off x="4776284" y="5044707"/>
            <a:ext cx="2071401"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$7,200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51" name="矩形 50"/>
          <p:cNvSpPr/>
          <p:nvPr/>
        </p:nvSpPr>
        <p:spPr>
          <a:xfrm>
            <a:off x="4818658" y="5463410"/>
            <a:ext cx="2037737" cy="400110"/>
          </a:xfrm>
          <a:prstGeom prst="rect">
            <a:avLst/>
          </a:prstGeom>
        </p:spPr>
        <p:txBody>
          <a:bodyPr wrap="none">
            <a:spAutoFit/>
          </a:bodyPr>
          <a:lstStyle/>
          <a:p>
            <a:pPr algn="r">
              <a:spcAft>
                <a:spcPts val="0"/>
              </a:spcAft>
            </a:pPr>
            <a:r>
              <a:rPr lang="zh-TW" altLang="en-US" sz="2000" b="1" kern="100" dirty="0">
                <a:solidFill>
                  <a:srgbClr val="C566B1"/>
                </a:solidFill>
                <a:latin typeface="微軟正黑體" pitchFamily="34" charset="-120"/>
                <a:ea typeface="微軟正黑體" pitchFamily="34" charset="-120"/>
                <a:cs typeface="細明體" panose="02020509000000000000" pitchFamily="49" charset="-120"/>
              </a:rPr>
              <a:t>結餘</a:t>
            </a:r>
            <a:r>
              <a:rPr lang="zh-TW" altLang="en-US" sz="2000" b="1" kern="100" dirty="0" smtClean="0">
                <a:solidFill>
                  <a:srgbClr val="C566B1"/>
                </a:solidFill>
                <a:latin typeface="微軟正黑體" pitchFamily="34" charset="-120"/>
                <a:ea typeface="微軟正黑體" pitchFamily="34" charset="-120"/>
                <a:cs typeface="細明體" panose="02020509000000000000" pitchFamily="49" charset="-120"/>
              </a:rPr>
              <a:t>：    </a:t>
            </a:r>
            <a:r>
              <a:rPr lang="en-US" altLang="zh-TW" sz="2000" b="1" kern="100" dirty="0" smtClean="0">
                <a:solidFill>
                  <a:srgbClr val="C566B1"/>
                </a:solidFill>
                <a:latin typeface="微軟正黑體" pitchFamily="34" charset="-120"/>
                <a:ea typeface="微軟正黑體" pitchFamily="34" charset="-120"/>
                <a:cs typeface="細明體" panose="02020509000000000000" pitchFamily="49" charset="-120"/>
              </a:rPr>
              <a:t>$6,400</a:t>
            </a:r>
            <a:endParaRPr lang="zh-TW" altLang="zh-TW" sz="2000" b="1" kern="100" dirty="0">
              <a:solidFill>
                <a:srgbClr val="C566B1"/>
              </a:solidFill>
              <a:latin typeface="微軟正黑體" pitchFamily="34" charset="-120"/>
              <a:ea typeface="微軟正黑體" pitchFamily="34" charset="-120"/>
              <a:cs typeface="Courier New" panose="02070309020205020404" pitchFamily="49" charset="0"/>
            </a:endParaRPr>
          </a:p>
        </p:txBody>
      </p:sp>
      <p:sp>
        <p:nvSpPr>
          <p:cNvPr id="54" name="文字方塊 26"/>
          <p:cNvSpPr txBox="1">
            <a:spLocks noChangeArrowheads="1"/>
          </p:cNvSpPr>
          <p:nvPr/>
        </p:nvSpPr>
        <p:spPr bwMode="auto">
          <a:xfrm>
            <a:off x="262445" y="5015724"/>
            <a:ext cx="3887603" cy="830997"/>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文具</a:t>
            </a:r>
            <a:r>
              <a:rPr lang="zh-TW" altLang="en-US" sz="2400" b="1" dirty="0" smtClean="0">
                <a:latin typeface="微軟正黑體" pitchFamily="34" charset="-120"/>
                <a:ea typeface="微軟正黑體" pitchFamily="34" charset="-120"/>
              </a:rPr>
              <a:t>用品           </a:t>
            </a:r>
            <a:r>
              <a:rPr lang="en-US" altLang="zh-TW" sz="2400" b="1" dirty="0" smtClean="0">
                <a:latin typeface="微軟正黑體" pitchFamily="34" charset="-120"/>
                <a:ea typeface="微軟正黑體" pitchFamily="34" charset="-120"/>
              </a:rPr>
              <a:t>800</a:t>
            </a:r>
            <a:endParaRPr lang="en-US" altLang="zh-TW" sz="2400" b="1" dirty="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　　用品盤存　　　　 </a:t>
            </a:r>
            <a:r>
              <a:rPr lang="en-US" altLang="zh-TW" sz="2400" b="1" dirty="0" smtClean="0">
                <a:latin typeface="微軟正黑體" pitchFamily="34" charset="-120"/>
                <a:ea typeface="微軟正黑體" pitchFamily="34" charset="-120"/>
              </a:rPr>
              <a:t>800</a:t>
            </a:r>
            <a:endParaRPr lang="zh-TW" altLang="en-US" sz="2400" b="1" dirty="0">
              <a:latin typeface="微軟正黑體" pitchFamily="34" charset="-120"/>
              <a:ea typeface="微軟正黑體" pitchFamily="34" charset="-120"/>
            </a:endParaRPr>
          </a:p>
        </p:txBody>
      </p:sp>
      <p:grpSp>
        <p:nvGrpSpPr>
          <p:cNvPr id="55" name="群組 54"/>
          <p:cNvGrpSpPr/>
          <p:nvPr/>
        </p:nvGrpSpPr>
        <p:grpSpPr>
          <a:xfrm flipH="1" flipV="1">
            <a:off x="4224917" y="4431213"/>
            <a:ext cx="4107821" cy="708903"/>
            <a:chOff x="3440631" y="3075289"/>
            <a:chExt cx="1563417" cy="136133"/>
          </a:xfrm>
        </p:grpSpPr>
        <p:cxnSp>
          <p:nvCxnSpPr>
            <p:cNvPr id="56" name="直線接點 55"/>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群組 57"/>
          <p:cNvGrpSpPr/>
          <p:nvPr/>
        </p:nvGrpSpPr>
        <p:grpSpPr>
          <a:xfrm>
            <a:off x="2930545" y="2370752"/>
            <a:ext cx="2053910" cy="546794"/>
            <a:chOff x="3440631" y="3075289"/>
            <a:chExt cx="1563417" cy="136133"/>
          </a:xfrm>
        </p:grpSpPr>
        <p:cxnSp>
          <p:nvCxnSpPr>
            <p:cNvPr id="59" name="直線接點 58"/>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4857416" y="3135807"/>
            <a:ext cx="2005678" cy="400110"/>
          </a:xfrm>
          <a:prstGeom prst="rect">
            <a:avLst/>
          </a:prstGeom>
        </p:spPr>
        <p:txBody>
          <a:bodyPr wrap="none">
            <a:spAutoFit/>
          </a:bodyPr>
          <a:lstStyle/>
          <a:p>
            <a:pPr algn="r">
              <a:spcAft>
                <a:spcPts val="0"/>
              </a:spcAft>
            </a:pPr>
            <a:r>
              <a:rPr lang="en-US" altLang="zh-TW" sz="2000" b="1" kern="100" dirty="0" smtClean="0">
                <a:latin typeface="微軟正黑體" pitchFamily="34" charset="-120"/>
                <a:ea typeface="微軟正黑體" pitchFamily="34" charset="-120"/>
                <a:cs typeface="細明體" panose="02020509000000000000" pitchFamily="49" charset="-120"/>
              </a:rPr>
              <a:t>12/31</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800</a:t>
            </a:r>
            <a:endParaRPr lang="zh-TW" altLang="zh-TW" sz="2000" b="1" kern="100" dirty="0">
              <a:latin typeface="微軟正黑體" pitchFamily="34" charset="-120"/>
              <a:ea typeface="微軟正黑體" pitchFamily="34" charset="-120"/>
              <a:cs typeface="Courier New" panose="02070309020205020404" pitchFamily="49" charset="0"/>
            </a:endParaRPr>
          </a:p>
        </p:txBody>
      </p:sp>
      <p:sp>
        <p:nvSpPr>
          <p:cNvPr id="62" name="矩形 61"/>
          <p:cNvSpPr/>
          <p:nvPr/>
        </p:nvSpPr>
        <p:spPr bwMode="auto">
          <a:xfrm>
            <a:off x="288848" y="4647738"/>
            <a:ext cx="1295907" cy="334082"/>
          </a:xfrm>
          <a:prstGeom prst="rect">
            <a:avLst/>
          </a:prstGeom>
          <a:solidFill>
            <a:srgbClr val="D5EC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a:p>
        </p:txBody>
      </p:sp>
      <p:sp>
        <p:nvSpPr>
          <p:cNvPr id="41" name="文字方塊 26"/>
          <p:cNvSpPr txBox="1">
            <a:spLocks noChangeArrowheads="1"/>
          </p:cNvSpPr>
          <p:nvPr/>
        </p:nvSpPr>
        <p:spPr bwMode="auto">
          <a:xfrm>
            <a:off x="262445" y="3199490"/>
            <a:ext cx="4698722" cy="1846659"/>
          </a:xfrm>
          <a:prstGeom prst="rect">
            <a:avLst/>
          </a:prstGeom>
          <a:noFill/>
          <a:ln w="9525">
            <a:noFill/>
            <a:miter lim="800000"/>
            <a:headEnd/>
            <a:tailEnd/>
          </a:ln>
        </p:spPr>
        <p:txBody>
          <a:bodyPr wrap="none">
            <a:spAutoFit/>
          </a:bodyPr>
          <a:lstStyle/>
          <a:p>
            <a:pPr>
              <a:spcAft>
                <a:spcPts val="0"/>
              </a:spcAft>
            </a:pPr>
            <a:r>
              <a:rPr lang="zh-TW" altLang="en-US" sz="2400" b="1" dirty="0">
                <a:latin typeface="微軟正黑體" pitchFamily="34" charset="-120"/>
                <a:ea typeface="微軟正黑體" pitchFamily="34" charset="-120"/>
              </a:rPr>
              <a:t>期末盤點時</a:t>
            </a:r>
            <a:r>
              <a:rPr lang="zh-TW" altLang="en-US" sz="2400" b="1" dirty="0" smtClean="0">
                <a:latin typeface="微軟正黑體" pitchFamily="34" charset="-120"/>
                <a:ea typeface="微軟正黑體" pitchFamily="34" charset="-120"/>
              </a:rPr>
              <a:t>，</a:t>
            </a:r>
            <a:endParaRPr lang="en-US" altLang="zh-TW" sz="2400" b="1" dirty="0" smtClean="0">
              <a:latin typeface="微軟正黑體" pitchFamily="34" charset="-120"/>
              <a:ea typeface="微軟正黑體" pitchFamily="34" charset="-120"/>
            </a:endParaRPr>
          </a:p>
          <a:p>
            <a:pPr>
              <a:spcAft>
                <a:spcPts val="0"/>
              </a:spcAft>
            </a:pPr>
            <a:r>
              <a:rPr lang="zh-TW" altLang="en-US" sz="2400" b="1" dirty="0" smtClean="0">
                <a:latin typeface="微軟正黑體" pitchFamily="34" charset="-120"/>
                <a:ea typeface="微軟正黑體" pitchFamily="34" charset="-120"/>
              </a:rPr>
              <a:t>尚</a:t>
            </a:r>
            <a:r>
              <a:rPr lang="zh-TW" altLang="en-US" sz="2400" b="1" dirty="0">
                <a:latin typeface="微軟正黑體" pitchFamily="34" charset="-120"/>
                <a:ea typeface="微軟正黑體" pitchFamily="34" charset="-120"/>
              </a:rPr>
              <a:t>有</a:t>
            </a:r>
            <a:r>
              <a:rPr lang="en-US" altLang="zh-TW" sz="2400" b="1" dirty="0">
                <a:latin typeface="微軟正黑體" pitchFamily="34" charset="-120"/>
                <a:ea typeface="微軟正黑體" pitchFamily="34" charset="-120"/>
              </a:rPr>
              <a:t>$</a:t>
            </a:r>
            <a:r>
              <a:rPr lang="en-US" altLang="zh-TW" sz="2400" b="1" dirty="0" smtClean="0">
                <a:latin typeface="微軟正黑體" pitchFamily="34" charset="-120"/>
                <a:ea typeface="微軟正黑體" pitchFamily="34" charset="-120"/>
              </a:rPr>
              <a:t>6,400</a:t>
            </a:r>
            <a:r>
              <a:rPr lang="zh-TW" altLang="en-US" sz="2400" b="1" dirty="0">
                <a:latin typeface="微軟正黑體" pitchFamily="34" charset="-120"/>
                <a:ea typeface="微軟正黑體" pitchFamily="34" charset="-120"/>
              </a:rPr>
              <a:t>文具未耗用</a:t>
            </a:r>
          </a:p>
          <a:p>
            <a:pPr>
              <a:spcAft>
                <a:spcPts val="0"/>
              </a:spcAft>
            </a:pPr>
            <a:r>
              <a:rPr lang="zh-TW" altLang="en-US" sz="2200" b="1" dirty="0">
                <a:latin typeface="微軟正黑體" pitchFamily="34" charset="-120"/>
                <a:ea typeface="微軟正黑體" pitchFamily="34" charset="-120"/>
              </a:rPr>
              <a:t>期末盤點未耗用部分＜期初用品</a:t>
            </a:r>
            <a:r>
              <a:rPr lang="zh-TW" altLang="en-US" sz="2200" b="1" dirty="0" smtClean="0">
                <a:latin typeface="微軟正黑體" pitchFamily="34" charset="-120"/>
                <a:ea typeface="微軟正黑體" pitchFamily="34" charset="-120"/>
              </a:rPr>
              <a:t>盤存</a:t>
            </a:r>
            <a:endParaRPr lang="en-US" altLang="zh-TW" sz="2200" b="1" dirty="0" smtClean="0">
              <a:latin typeface="微軟正黑體" pitchFamily="34" charset="-120"/>
              <a:ea typeface="微軟正黑體" pitchFamily="34" charset="-120"/>
            </a:endParaRPr>
          </a:p>
          <a:p>
            <a:pPr>
              <a:spcAft>
                <a:spcPts val="0"/>
              </a:spcAft>
            </a:pPr>
            <a:r>
              <a:rPr lang="zh-TW" altLang="en-US" sz="2200" b="1" dirty="0">
                <a:latin typeface="微軟正黑體" pitchFamily="34" charset="-120"/>
                <a:ea typeface="微軟正黑體" pitchFamily="34" charset="-120"/>
              </a:rPr>
              <a:t>表示要減少</a:t>
            </a:r>
            <a:r>
              <a:rPr lang="en-US" altLang="zh-TW" sz="2200" b="1" dirty="0">
                <a:latin typeface="微軟正黑體" pitchFamily="34" charset="-120"/>
                <a:ea typeface="微軟正黑體" pitchFamily="34" charset="-120"/>
              </a:rPr>
              <a:t>$800</a:t>
            </a:r>
            <a:r>
              <a:rPr lang="zh-TW" altLang="en-US" sz="2200" b="1" dirty="0">
                <a:latin typeface="微軟正黑體" pitchFamily="34" charset="-120"/>
                <a:ea typeface="微軟正黑體" pitchFamily="34" charset="-120"/>
              </a:rPr>
              <a:t>用品盤存</a:t>
            </a:r>
            <a:r>
              <a:rPr lang="zh-TW" altLang="en-US" sz="2200" b="1" dirty="0" smtClean="0">
                <a:latin typeface="微軟正黑體" pitchFamily="34" charset="-120"/>
                <a:ea typeface="微軟正黑體" pitchFamily="34" charset="-120"/>
              </a:rPr>
              <a:t>轉入</a:t>
            </a:r>
            <a:endParaRPr lang="en-US" altLang="zh-TW" sz="2200" b="1" dirty="0" smtClean="0">
              <a:latin typeface="微軟正黑體" pitchFamily="34" charset="-120"/>
              <a:ea typeface="微軟正黑體" pitchFamily="34" charset="-120"/>
            </a:endParaRPr>
          </a:p>
          <a:p>
            <a:pPr>
              <a:spcAft>
                <a:spcPts val="0"/>
              </a:spcAft>
            </a:pPr>
            <a:r>
              <a:rPr lang="zh-TW" altLang="en-US" sz="2200" b="1" dirty="0" smtClean="0">
                <a:latin typeface="微軟正黑體" pitchFamily="34" charset="-120"/>
                <a:ea typeface="微軟正黑體" pitchFamily="34" charset="-120"/>
              </a:rPr>
              <a:t>文具</a:t>
            </a:r>
            <a:r>
              <a:rPr lang="zh-TW" altLang="en-US" sz="2200" b="1" dirty="0">
                <a:latin typeface="微軟正黑體" pitchFamily="34" charset="-120"/>
                <a:ea typeface="微軟正黑體" pitchFamily="34" charset="-120"/>
              </a:rPr>
              <a:t>用品</a:t>
            </a:r>
          </a:p>
        </p:txBody>
      </p:sp>
      <p:sp>
        <p:nvSpPr>
          <p:cNvPr id="63" name="矩形 62"/>
          <p:cNvSpPr/>
          <p:nvPr/>
        </p:nvSpPr>
        <p:spPr>
          <a:xfrm>
            <a:off x="6710628" y="5044707"/>
            <a:ext cx="2029723" cy="400110"/>
          </a:xfrm>
          <a:prstGeom prst="rect">
            <a:avLst/>
          </a:prstGeom>
        </p:spPr>
        <p:txBody>
          <a:bodyPr wrap="none">
            <a:spAutoFit/>
          </a:bodyPr>
          <a:lstStyle/>
          <a:p>
            <a:pPr algn="r">
              <a:spcAft>
                <a:spcPts val="0"/>
              </a:spcAft>
            </a:pPr>
            <a:r>
              <a:rPr lang="en-US" altLang="zh-TW" sz="2000" b="1" kern="100" dirty="0">
                <a:latin typeface="微軟正黑體" pitchFamily="34" charset="-120"/>
                <a:ea typeface="微軟正黑體" pitchFamily="34" charset="-120"/>
                <a:cs typeface="細明體" panose="02020509000000000000" pitchFamily="49" charset="-120"/>
              </a:rPr>
              <a:t>12/31</a:t>
            </a:r>
            <a:r>
              <a:rPr lang="zh-TW" altLang="en-US" sz="2000" b="1" kern="100" dirty="0">
                <a:latin typeface="微軟正黑體" pitchFamily="34" charset="-120"/>
                <a:ea typeface="微軟正黑體" pitchFamily="34" charset="-120"/>
                <a:cs typeface="細明體" panose="02020509000000000000" pitchFamily="49" charset="-120"/>
              </a:rPr>
              <a:t> </a:t>
            </a:r>
            <a:r>
              <a:rPr lang="zh-TW" altLang="en-US" sz="2000" b="1" kern="100" dirty="0" smtClean="0">
                <a:latin typeface="微軟正黑體" pitchFamily="34" charset="-120"/>
                <a:ea typeface="微軟正黑體" pitchFamily="34" charset="-120"/>
                <a:cs typeface="細明體" panose="02020509000000000000" pitchFamily="49" charset="-120"/>
              </a:rPr>
              <a:t>       </a:t>
            </a:r>
            <a:r>
              <a:rPr lang="en-US" altLang="zh-TW" sz="2000" b="1" kern="100" dirty="0" smtClean="0">
                <a:latin typeface="微軟正黑體" pitchFamily="34" charset="-120"/>
                <a:ea typeface="微軟正黑體" pitchFamily="34" charset="-120"/>
                <a:cs typeface="細明體" panose="02020509000000000000" pitchFamily="49" charset="-120"/>
              </a:rPr>
              <a:t>$</a:t>
            </a:r>
            <a:r>
              <a:rPr lang="en-US" altLang="zh-TW" sz="2000" b="1" kern="100" dirty="0">
                <a:latin typeface="微軟正黑體" pitchFamily="34" charset="-120"/>
                <a:ea typeface="微軟正黑體" pitchFamily="34" charset="-120"/>
                <a:cs typeface="細明體" panose="02020509000000000000" pitchFamily="49" charset="-120"/>
              </a:rPr>
              <a:t>8</a:t>
            </a:r>
            <a:r>
              <a:rPr lang="en-US" altLang="zh-TW" sz="2000" b="1" kern="100" dirty="0" smtClean="0">
                <a:latin typeface="微軟正黑體" pitchFamily="34" charset="-120"/>
                <a:ea typeface="微軟正黑體" pitchFamily="34" charset="-120"/>
                <a:cs typeface="細明體" panose="02020509000000000000" pitchFamily="49" charset="-120"/>
              </a:rPr>
              <a:t>00</a:t>
            </a:r>
            <a:endParaRPr lang="zh-TW" altLang="zh-TW" sz="2000" b="1" kern="100" dirty="0">
              <a:latin typeface="微軟正黑體" pitchFamily="34" charset="-120"/>
              <a:ea typeface="微軟正黑體" pitchFamily="34" charset="-120"/>
              <a:cs typeface="Courier New" panose="02070309020205020404" pitchFamily="49" charset="0"/>
            </a:endParaRPr>
          </a:p>
        </p:txBody>
      </p:sp>
      <p:grpSp>
        <p:nvGrpSpPr>
          <p:cNvPr id="64" name="群組 63"/>
          <p:cNvGrpSpPr/>
          <p:nvPr/>
        </p:nvGrpSpPr>
        <p:grpSpPr>
          <a:xfrm>
            <a:off x="3474462" y="3776898"/>
            <a:ext cx="1516975" cy="1883658"/>
            <a:chOff x="-7678447" y="3075289"/>
            <a:chExt cx="12682495" cy="136133"/>
          </a:xfrm>
        </p:grpSpPr>
        <p:cxnSp>
          <p:nvCxnSpPr>
            <p:cNvPr id="65" name="直線接點 64"/>
            <p:cNvCxnSpPr/>
            <p:nvPr/>
          </p:nvCxnSpPr>
          <p:spPr>
            <a:xfrm>
              <a:off x="3440631" y="3075289"/>
              <a:ext cx="0" cy="1361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3440631" y="3211083"/>
              <a:ext cx="1563417" cy="339"/>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7678447" y="3076167"/>
              <a:ext cx="11263570" cy="0"/>
            </a:xfrm>
            <a:prstGeom prst="line">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flipV="1">
            <a:off x="2987824" y="3309248"/>
            <a:ext cx="2003613" cy="1964138"/>
            <a:chOff x="-7678447" y="3075289"/>
            <a:chExt cx="11858557" cy="136133"/>
          </a:xfrm>
        </p:grpSpPr>
        <p:cxnSp>
          <p:nvCxnSpPr>
            <p:cNvPr id="69" name="直線接點 68"/>
            <p:cNvCxnSpPr/>
            <p:nvPr/>
          </p:nvCxnSpPr>
          <p:spPr>
            <a:xfrm>
              <a:off x="3440631" y="3075289"/>
              <a:ext cx="0" cy="1361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V="1">
              <a:off x="3440630" y="3211422"/>
              <a:ext cx="73948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7678447" y="3076167"/>
              <a:ext cx="1126357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017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0.70"/>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1000" fill="hold"/>
                                        <p:tgtEl>
                                          <p:spTgt spid="38"/>
                                        </p:tgtEl>
                                        <p:attrNameLst>
                                          <p:attrName>ppt_w</p:attrName>
                                        </p:attrNameLst>
                                      </p:cBhvr>
                                      <p:tavLst>
                                        <p:tav tm="0">
                                          <p:val>
                                            <p:strVal val="#ppt_w*0.70"/>
                                          </p:val>
                                        </p:tav>
                                        <p:tav tm="100000">
                                          <p:val>
                                            <p:strVal val="#ppt_w"/>
                                          </p:val>
                                        </p:tav>
                                      </p:tavLst>
                                    </p:anim>
                                    <p:anim calcmode="lin" valueType="num">
                                      <p:cBhvr>
                                        <p:cTn id="41" dur="1000" fill="hold"/>
                                        <p:tgtEl>
                                          <p:spTgt spid="38"/>
                                        </p:tgtEl>
                                        <p:attrNameLst>
                                          <p:attrName>ppt_h</p:attrName>
                                        </p:attrNameLst>
                                      </p:cBhvr>
                                      <p:tavLst>
                                        <p:tav tm="0">
                                          <p:val>
                                            <p:strVal val="#ppt_h"/>
                                          </p:val>
                                        </p:tav>
                                        <p:tav tm="100000">
                                          <p:val>
                                            <p:strVal val="#ppt_h"/>
                                          </p:val>
                                        </p:tav>
                                      </p:tavLst>
                                    </p:anim>
                                    <p:animEffect transition="in" filter="fade">
                                      <p:cBhvr>
                                        <p:cTn id="42" dur="1000"/>
                                        <p:tgtEl>
                                          <p:spTgt spid="38"/>
                                        </p:tgtEl>
                                      </p:cBhvr>
                                    </p:animEffect>
                                  </p:childTnLst>
                                </p:cTn>
                              </p:par>
                              <p:par>
                                <p:cTn id="43" presetID="55"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p:cTn id="45" dur="1000" fill="hold"/>
                                        <p:tgtEl>
                                          <p:spTgt spid="39"/>
                                        </p:tgtEl>
                                        <p:attrNameLst>
                                          <p:attrName>ppt_w</p:attrName>
                                        </p:attrNameLst>
                                      </p:cBhvr>
                                      <p:tavLst>
                                        <p:tav tm="0">
                                          <p:val>
                                            <p:strVal val="#ppt_w*0.70"/>
                                          </p:val>
                                        </p:tav>
                                        <p:tav tm="100000">
                                          <p:val>
                                            <p:strVal val="#ppt_w"/>
                                          </p:val>
                                        </p:tav>
                                      </p:tavLst>
                                    </p:anim>
                                    <p:anim calcmode="lin" valueType="num">
                                      <p:cBhvr>
                                        <p:cTn id="46" dur="1000" fill="hold"/>
                                        <p:tgtEl>
                                          <p:spTgt spid="39"/>
                                        </p:tgtEl>
                                        <p:attrNameLst>
                                          <p:attrName>ppt_h</p:attrName>
                                        </p:attrNameLst>
                                      </p:cBhvr>
                                      <p:tavLst>
                                        <p:tav tm="0">
                                          <p:val>
                                            <p:strVal val="#ppt_h"/>
                                          </p:val>
                                        </p:tav>
                                        <p:tav tm="100000">
                                          <p:val>
                                            <p:strVal val="#ppt_h"/>
                                          </p:val>
                                        </p:tav>
                                      </p:tavLst>
                                    </p:anim>
                                    <p:animEffect transition="in" filter="fade">
                                      <p:cBhvr>
                                        <p:cTn id="47" dur="1000"/>
                                        <p:tgtEl>
                                          <p:spTgt spid="39"/>
                                        </p:tgtEl>
                                      </p:cBhvr>
                                    </p:animEffect>
                                  </p:childTnLst>
                                </p:cTn>
                              </p:par>
                              <p:par>
                                <p:cTn id="48" presetID="55"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1000" fill="hold"/>
                                        <p:tgtEl>
                                          <p:spTgt spid="40"/>
                                        </p:tgtEl>
                                        <p:attrNameLst>
                                          <p:attrName>ppt_w</p:attrName>
                                        </p:attrNameLst>
                                      </p:cBhvr>
                                      <p:tavLst>
                                        <p:tav tm="0">
                                          <p:val>
                                            <p:strVal val="#ppt_w*0.70"/>
                                          </p:val>
                                        </p:tav>
                                        <p:tav tm="100000">
                                          <p:val>
                                            <p:strVal val="#ppt_w"/>
                                          </p:val>
                                        </p:tav>
                                      </p:tavLst>
                                    </p:anim>
                                    <p:anim calcmode="lin" valueType="num">
                                      <p:cBhvr>
                                        <p:cTn id="51" dur="1000" fill="hold"/>
                                        <p:tgtEl>
                                          <p:spTgt spid="40"/>
                                        </p:tgtEl>
                                        <p:attrNameLst>
                                          <p:attrName>ppt_h</p:attrName>
                                        </p:attrNameLst>
                                      </p:cBhvr>
                                      <p:tavLst>
                                        <p:tav tm="0">
                                          <p:val>
                                            <p:strVal val="#ppt_h"/>
                                          </p:val>
                                        </p:tav>
                                        <p:tav tm="100000">
                                          <p:val>
                                            <p:strVal val="#ppt_h"/>
                                          </p:val>
                                        </p:tav>
                                      </p:tavLst>
                                    </p:anim>
                                    <p:animEffect transition="in" filter="fade">
                                      <p:cBhvr>
                                        <p:cTn id="52" dur="1000"/>
                                        <p:tgtEl>
                                          <p:spTgt spid="4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10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left)">
                                      <p:cBhvr>
                                        <p:cTn id="60" dur="10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10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1000"/>
                                        <p:tgtEl>
                                          <p:spTgt spid="6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1000"/>
                                        <p:tgtEl>
                                          <p:spTgt spid="4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left)">
                                      <p:cBhvr>
                                        <p:cTn id="80" dur="10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wipe(left)">
                                      <p:cBhvr>
                                        <p:cTn id="85" dur="1000"/>
                                        <p:tgtEl>
                                          <p:spTgt spid="6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right)">
                                      <p:cBhvr>
                                        <p:cTn id="90" dur="10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left)">
                                      <p:cBhvr>
                                        <p:cTn id="95" dur="10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1000"/>
                                        <p:tgtEl>
                                          <p:spTgt spid="4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left)">
                                      <p:cBhvr>
                                        <p:cTn id="103" dur="10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left)">
                                      <p:cBhvr>
                                        <p:cTn id="108" dur="10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left)">
                                      <p:cBhvr>
                                        <p:cTn id="113"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P spid="38" grpId="0"/>
      <p:bldP spid="48" grpId="0"/>
      <p:bldP spid="49" grpId="0"/>
      <p:bldP spid="50" grpId="0"/>
      <p:bldP spid="51" grpId="0"/>
      <p:bldP spid="54" grpId="0"/>
      <p:bldP spid="61" grpId="0"/>
      <p:bldP spid="62" grpId="0" animBg="1"/>
      <p:bldP spid="41" grpId="0"/>
      <p:bldP spid="6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50824" y="1268413"/>
            <a:ext cx="9073703" cy="5400675"/>
          </a:xfrm>
        </p:spPr>
        <p:txBody>
          <a:bodyPr/>
          <a:lstStyle/>
          <a:p>
            <a:pPr marL="0"/>
            <a:r>
              <a:rPr lang="en-US" altLang="zh-TW" b="1" dirty="0"/>
              <a:t>1.10/1</a:t>
            </a:r>
            <a:r>
              <a:rPr lang="zh-TW" altLang="en-US" b="1" dirty="0"/>
              <a:t>購入文具紙張</a:t>
            </a:r>
            <a:r>
              <a:rPr lang="en-US" altLang="zh-TW" b="1" dirty="0"/>
              <a:t>$20,000</a:t>
            </a:r>
            <a:r>
              <a:rPr lang="zh-TW" altLang="en-US" b="1" dirty="0"/>
              <a:t>，期末尚有</a:t>
            </a:r>
            <a:r>
              <a:rPr lang="en-US" altLang="zh-TW" b="1" dirty="0"/>
              <a:t>$5,000</a:t>
            </a:r>
            <a:r>
              <a:rPr lang="zh-TW" altLang="en-US" b="1" dirty="0" smtClean="0"/>
              <a:t>未耗用</a:t>
            </a:r>
            <a:r>
              <a:rPr lang="en-US" altLang="zh-TW" b="1" dirty="0" smtClean="0"/>
              <a:t/>
            </a:r>
            <a:br>
              <a:rPr lang="en-US" altLang="zh-TW" b="1" dirty="0" smtClean="0"/>
            </a:br>
            <a:r>
              <a:rPr lang="zh-TW" altLang="en-US" b="1" dirty="0" smtClean="0"/>
              <a:t>   ，</a:t>
            </a:r>
            <a:r>
              <a:rPr lang="zh-TW" altLang="en-US" b="1" dirty="0"/>
              <a:t>分別依權責發生基礎及聯合基礎作成</a:t>
            </a:r>
            <a:r>
              <a:rPr lang="zh-TW" altLang="en-US" b="1" dirty="0" smtClean="0"/>
              <a:t>調整分錄</a:t>
            </a:r>
            <a:r>
              <a:rPr lang="zh-TW" altLang="en-US" b="1" dirty="0"/>
              <a:t>：</a:t>
            </a:r>
          </a:p>
          <a:p>
            <a:pPr marL="0"/>
            <a:endParaRPr lang="zh-TW" altLang="en-US" b="1" dirty="0"/>
          </a:p>
        </p:txBody>
      </p:sp>
      <p:sp>
        <p:nvSpPr>
          <p:cNvPr id="3" name="內容版面配置區 2"/>
          <p:cNvSpPr>
            <a:spLocks noGrp="1"/>
          </p:cNvSpPr>
          <p:nvPr>
            <p:ph sz="quarter" idx="11"/>
          </p:nvPr>
        </p:nvSpPr>
        <p:spPr/>
        <p:txBody>
          <a:bodyPr/>
          <a:lstStyle/>
          <a:p>
            <a:r>
              <a:rPr lang="en-US" altLang="zh-TW" dirty="0" smtClean="0"/>
              <a:t>252</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961965408"/>
              </p:ext>
            </p:extLst>
          </p:nvPr>
        </p:nvGraphicFramePr>
        <p:xfrm>
          <a:off x="326578" y="2276872"/>
          <a:ext cx="8640960" cy="1692275"/>
        </p:xfrm>
        <a:graphic>
          <a:graphicData uri="http://schemas.openxmlformats.org/drawingml/2006/table">
            <a:tbl>
              <a:tblPr/>
              <a:tblGrid>
                <a:gridCol w="4302440">
                  <a:extLst>
                    <a:ext uri="{9D8B030D-6E8A-4147-A177-3AD203B41FA5}">
                      <a16:colId xmlns:a16="http://schemas.microsoft.com/office/drawing/2014/main" xmlns="" val="886029624"/>
                    </a:ext>
                  </a:extLst>
                </a:gridCol>
                <a:gridCol w="4338520">
                  <a:extLst>
                    <a:ext uri="{9D8B030D-6E8A-4147-A177-3AD203B41FA5}">
                      <a16:colId xmlns:a16="http://schemas.microsoft.com/office/drawing/2014/main" xmlns="" val="1473700907"/>
                    </a:ext>
                  </a:extLst>
                </a:gridCol>
              </a:tblGrid>
              <a:tr h="432130">
                <a:tc>
                  <a:txBody>
                    <a:bodyPr/>
                    <a:lstStyle/>
                    <a:p>
                      <a:pPr algn="ctr"/>
                      <a:r>
                        <a:rPr lang="zh-TW" altLang="en-US" sz="2800" b="1" dirty="0" smtClean="0">
                          <a:latin typeface="微軟正黑體" panose="020B0604030504040204" pitchFamily="34" charset="-120"/>
                          <a:ea typeface="微軟正黑體" panose="020B0604030504040204" pitchFamily="34" charset="-120"/>
                        </a:rPr>
                        <a:t>先實後虛法</a:t>
                      </a:r>
                      <a:endParaRPr lang="zh-TW" altLang="en-US" sz="2800" b="1" dirty="0">
                        <a:latin typeface="微軟正黑體" panose="020B0604030504040204" pitchFamily="34" charset="-120"/>
                        <a:ea typeface="微軟正黑體" panose="020B0604030504040204" pitchFamily="34" charset="-120"/>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先虛後實法</a:t>
                      </a:r>
                      <a:endParaRPr lang="zh-TW" sz="2800" b="1" kern="100" dirty="0">
                        <a:latin typeface="微軟正黑體" pitchFamily="34" charset="-120"/>
                        <a:ea typeface="微軟正黑體" pitchFamily="34" charset="-120"/>
                        <a:cs typeface="Courier New"/>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260145">
                <a:tc>
                  <a:txBody>
                    <a:bodyPr/>
                    <a:lstStyle/>
                    <a:p>
                      <a:pPr algn="just">
                        <a:spcAft>
                          <a:spcPts val="0"/>
                        </a:spcAft>
                      </a:pPr>
                      <a:endParaRPr lang="zh-TW" sz="2800" b="0" kern="100" dirty="0">
                        <a:latin typeface="微軟正黑體" pitchFamily="34" charset="-120"/>
                        <a:ea typeface="微軟正黑體" pitchFamily="34" charset="-120"/>
                        <a:cs typeface="Courier New"/>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0" kern="100" dirty="0">
                        <a:solidFill>
                          <a:schemeClr val="tx1"/>
                        </a:solidFill>
                        <a:latin typeface="微軟正黑體" pitchFamily="34" charset="-120"/>
                        <a:ea typeface="微軟正黑體" pitchFamily="34" charset="-120"/>
                        <a:cs typeface="細明體"/>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5" name="矩形 33"/>
          <p:cNvSpPr>
            <a:spLocks noChangeArrowheads="1"/>
          </p:cNvSpPr>
          <p:nvPr/>
        </p:nvSpPr>
        <p:spPr bwMode="auto">
          <a:xfrm>
            <a:off x="325883" y="2824560"/>
            <a:ext cx="4451860"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文具用品       </a:t>
            </a:r>
            <a:r>
              <a:rPr lang="en-US" altLang="zh-TW" sz="2800" b="1" dirty="0">
                <a:solidFill>
                  <a:srgbClr val="FF0000"/>
                </a:solidFill>
                <a:latin typeface="微軟正黑體" pitchFamily="34" charset="-120"/>
                <a:ea typeface="微軟正黑體" pitchFamily="34" charset="-120"/>
              </a:rPr>
              <a:t>15,000</a:t>
            </a:r>
          </a:p>
          <a:p>
            <a:pPr eaLnBrk="1" hangingPunct="1"/>
            <a:r>
              <a:rPr lang="zh-TW" altLang="en-US" sz="2800" b="1" dirty="0">
                <a:solidFill>
                  <a:srgbClr val="FF0000"/>
                </a:solidFill>
                <a:latin typeface="微軟正黑體" pitchFamily="34" charset="-120"/>
                <a:ea typeface="微軟正黑體" pitchFamily="34" charset="-120"/>
              </a:rPr>
              <a:t>        用品盤存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15,000</a:t>
            </a:r>
            <a:endParaRPr lang="zh-TW" altLang="en-US" sz="2800" b="1" dirty="0">
              <a:solidFill>
                <a:srgbClr val="FF0000"/>
              </a:solidFill>
              <a:latin typeface="微軟正黑體" pitchFamily="34" charset="-120"/>
              <a:ea typeface="微軟正黑體" pitchFamily="34" charset="-120"/>
            </a:endParaRPr>
          </a:p>
        </p:txBody>
      </p:sp>
      <p:sp>
        <p:nvSpPr>
          <p:cNvPr id="6" name="矩形 33"/>
          <p:cNvSpPr>
            <a:spLocks noChangeArrowheads="1"/>
          </p:cNvSpPr>
          <p:nvPr/>
        </p:nvSpPr>
        <p:spPr bwMode="auto">
          <a:xfrm>
            <a:off x="4647058" y="2824560"/>
            <a:ext cx="4512774"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用品盤存          </a:t>
            </a:r>
            <a:r>
              <a:rPr lang="en-US" altLang="zh-TW" sz="2800" b="1" dirty="0">
                <a:solidFill>
                  <a:srgbClr val="FF0000"/>
                </a:solidFill>
                <a:latin typeface="微軟正黑體" pitchFamily="34" charset="-120"/>
                <a:ea typeface="微軟正黑體" pitchFamily="34" charset="-120"/>
              </a:rPr>
              <a:t>5,000</a:t>
            </a:r>
          </a:p>
          <a:p>
            <a:pPr eaLnBrk="1" hangingPunct="1"/>
            <a:r>
              <a:rPr lang="zh-TW" altLang="en-US" sz="2800" b="1" dirty="0">
                <a:solidFill>
                  <a:srgbClr val="FF0000"/>
                </a:solidFill>
                <a:latin typeface="微軟正黑體" pitchFamily="34" charset="-120"/>
                <a:ea typeface="微軟正黑體" pitchFamily="34" charset="-120"/>
              </a:rPr>
              <a:t>        文具用品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5,000</a:t>
            </a:r>
            <a:endParaRPr lang="zh-TW" altLang="en-US" sz="28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40077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50824" y="1268413"/>
            <a:ext cx="9073703" cy="5400675"/>
          </a:xfrm>
        </p:spPr>
        <p:txBody>
          <a:bodyPr/>
          <a:lstStyle/>
          <a:p>
            <a:pPr marL="0"/>
            <a:r>
              <a:rPr lang="en-US" altLang="zh-TW" b="1" dirty="0"/>
              <a:t>2.</a:t>
            </a:r>
            <a:r>
              <a:rPr lang="zh-TW" altLang="en-US" b="1" dirty="0"/>
              <a:t>作以下調整分錄：</a:t>
            </a:r>
          </a:p>
        </p:txBody>
      </p:sp>
      <p:sp>
        <p:nvSpPr>
          <p:cNvPr id="3" name="內容版面配置區 2"/>
          <p:cNvSpPr>
            <a:spLocks noGrp="1"/>
          </p:cNvSpPr>
          <p:nvPr>
            <p:ph sz="quarter" idx="11"/>
          </p:nvPr>
        </p:nvSpPr>
        <p:spPr/>
        <p:txBody>
          <a:bodyPr/>
          <a:lstStyle/>
          <a:p>
            <a:r>
              <a:rPr lang="en-US" altLang="zh-TW" dirty="0" smtClean="0"/>
              <a:t>252</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4334824"/>
              </p:ext>
            </p:extLst>
          </p:nvPr>
        </p:nvGraphicFramePr>
        <p:xfrm>
          <a:off x="326578" y="1844824"/>
          <a:ext cx="8640960" cy="3240360"/>
        </p:xfrm>
        <a:graphic>
          <a:graphicData uri="http://schemas.openxmlformats.org/drawingml/2006/table">
            <a:tbl>
              <a:tblPr/>
              <a:tblGrid>
                <a:gridCol w="4302440">
                  <a:extLst>
                    <a:ext uri="{9D8B030D-6E8A-4147-A177-3AD203B41FA5}">
                      <a16:colId xmlns:a16="http://schemas.microsoft.com/office/drawing/2014/main" xmlns="" val="886029624"/>
                    </a:ext>
                  </a:extLst>
                </a:gridCol>
                <a:gridCol w="4338520">
                  <a:extLst>
                    <a:ext uri="{9D8B030D-6E8A-4147-A177-3AD203B41FA5}">
                      <a16:colId xmlns:a16="http://schemas.microsoft.com/office/drawing/2014/main" xmlns="" val="1473700907"/>
                    </a:ext>
                  </a:extLst>
                </a:gridCol>
              </a:tblGrid>
              <a:tr h="432130">
                <a:tc>
                  <a:txBody>
                    <a:bodyPr/>
                    <a:lstStyle/>
                    <a:p>
                      <a:pPr algn="ctr"/>
                      <a:r>
                        <a:rPr lang="zh-TW" altLang="en-US" sz="2800" b="1" dirty="0" smtClean="0">
                          <a:latin typeface="微軟正黑體" panose="020B0604030504040204" pitchFamily="34" charset="-120"/>
                          <a:ea typeface="微軟正黑體" panose="020B0604030504040204" pitchFamily="34" charset="-120"/>
                        </a:rPr>
                        <a:t>題　　　目</a:t>
                      </a:r>
                      <a:endParaRPr lang="zh-TW" altLang="en-US" sz="2800" b="1" dirty="0">
                        <a:latin typeface="微軟正黑體" panose="020B0604030504040204" pitchFamily="34" charset="-120"/>
                        <a:ea typeface="微軟正黑體" panose="020B0604030504040204" pitchFamily="34" charset="-120"/>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分　　　錄</a:t>
                      </a:r>
                      <a:endParaRPr lang="zh-TW" sz="2800" b="1" kern="100" dirty="0">
                        <a:latin typeface="微軟正黑體" pitchFamily="34" charset="-120"/>
                        <a:ea typeface="微軟正黑體" pitchFamily="34" charset="-120"/>
                        <a:cs typeface="Courier New"/>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260145">
                <a:tc>
                  <a:txBody>
                    <a:bodyPr/>
                    <a:lstStyle/>
                    <a:p>
                      <a:pPr marL="360000" indent="-360000" algn="l">
                        <a:spcAft>
                          <a:spcPts val="1000"/>
                        </a:spcAft>
                        <a:buNone/>
                      </a:pPr>
                      <a:r>
                        <a:rPr lang="en-US" altLang="zh-TW" sz="2800" b="1" kern="100" dirty="0" smtClean="0">
                          <a:latin typeface="微軟正黑體" pitchFamily="34" charset="-120"/>
                          <a:ea typeface="微軟正黑體" pitchFamily="34" charset="-120"/>
                          <a:cs typeface="Courier New"/>
                        </a:rPr>
                        <a:t>1.</a:t>
                      </a:r>
                      <a:r>
                        <a:rPr lang="zh-TW" altLang="en-US" sz="2800" b="1" kern="100" dirty="0" smtClean="0">
                          <a:latin typeface="微軟正黑體" pitchFamily="34" charset="-120"/>
                          <a:ea typeface="微軟正黑體" pitchFamily="34" charset="-120"/>
                          <a:cs typeface="Courier New"/>
                        </a:rPr>
                        <a:t> 帳列用品盤存</a:t>
                      </a:r>
                      <a:r>
                        <a:rPr lang="en-US" altLang="zh-TW" sz="2800" b="1" kern="100" dirty="0" smtClean="0">
                          <a:latin typeface="微軟正黑體" pitchFamily="34" charset="-120"/>
                          <a:ea typeface="微軟正黑體" pitchFamily="34" charset="-120"/>
                          <a:cs typeface="Courier New"/>
                        </a:rPr>
                        <a:t>$5,000</a:t>
                      </a:r>
                      <a:r>
                        <a:rPr lang="zh-TW" altLang="en-US" sz="2800" b="1" kern="100" dirty="0" smtClean="0">
                          <a:latin typeface="微軟正黑體" pitchFamily="34" charset="-120"/>
                          <a:ea typeface="微軟正黑體" pitchFamily="34" charset="-120"/>
                          <a:cs typeface="Courier New"/>
                        </a:rPr>
                        <a:t>，年底盤點時尚餘</a:t>
                      </a:r>
                      <a:r>
                        <a:rPr lang="en-US" altLang="zh-TW" sz="2800" b="1" kern="100" dirty="0" smtClean="0">
                          <a:latin typeface="微軟正黑體" pitchFamily="34" charset="-120"/>
                          <a:ea typeface="微軟正黑體" pitchFamily="34" charset="-120"/>
                          <a:cs typeface="Courier New"/>
                        </a:rPr>
                        <a:t>$3,000</a:t>
                      </a:r>
                      <a:r>
                        <a:rPr lang="zh-TW" altLang="en-US" sz="2800" b="1" kern="100" dirty="0" smtClean="0">
                          <a:latin typeface="微軟正黑體" pitchFamily="34" charset="-120"/>
                          <a:ea typeface="微軟正黑體" pitchFamily="34" charset="-120"/>
                          <a:cs typeface="Courier New"/>
                        </a:rPr>
                        <a:t>。</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0" kern="100" dirty="0">
                        <a:solidFill>
                          <a:schemeClr val="tx1"/>
                        </a:solidFill>
                        <a:latin typeface="微軟正黑體" pitchFamily="34" charset="-120"/>
                        <a:ea typeface="微軟正黑體" pitchFamily="34" charset="-120"/>
                        <a:cs typeface="細明體"/>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48085">
                <a:tc>
                  <a:txBody>
                    <a:bodyPr/>
                    <a:lstStyle/>
                    <a:p>
                      <a:pPr marL="360000" indent="-360000" algn="l">
                        <a:spcAft>
                          <a:spcPts val="1000"/>
                        </a:spcAft>
                      </a:pPr>
                      <a:r>
                        <a:rPr lang="en-US" altLang="zh-TW" sz="2800" b="1" kern="100" dirty="0" smtClean="0">
                          <a:latin typeface="微軟正黑體" pitchFamily="34" charset="-120"/>
                          <a:ea typeface="微軟正黑體" pitchFamily="34" charset="-120"/>
                          <a:cs typeface="Courier New"/>
                        </a:rPr>
                        <a:t>2.</a:t>
                      </a:r>
                      <a:r>
                        <a:rPr lang="zh-TW" altLang="en-US" sz="2800" b="1" kern="100" dirty="0" smtClean="0">
                          <a:latin typeface="微軟正黑體" pitchFamily="34" charset="-120"/>
                          <a:ea typeface="微軟正黑體" pitchFamily="34" charset="-120"/>
                          <a:cs typeface="Courier New"/>
                        </a:rPr>
                        <a:t> 文具用品帳戶餘額</a:t>
                      </a:r>
                      <a:r>
                        <a:rPr lang="en-US" altLang="zh-TW" sz="2800" b="1" kern="100" dirty="0" smtClean="0">
                          <a:latin typeface="微軟正黑體" pitchFamily="34" charset="-120"/>
                          <a:ea typeface="微軟正黑體" pitchFamily="34" charset="-120"/>
                          <a:cs typeface="Courier New"/>
                        </a:rPr>
                        <a:t>$6,000</a:t>
                      </a:r>
                      <a:r>
                        <a:rPr lang="zh-TW" altLang="en-US" sz="2800" b="1" kern="100" dirty="0" smtClean="0">
                          <a:latin typeface="微軟正黑體" pitchFamily="34" charset="-120"/>
                          <a:ea typeface="微軟正黑體" pitchFamily="34" charset="-120"/>
                          <a:cs typeface="Courier New"/>
                        </a:rPr>
                        <a:t>，年底尚有     未耗用。</a:t>
                      </a:r>
                      <a:endParaRPr lang="zh-TW" sz="2800" b="1" kern="100" dirty="0">
                        <a:latin typeface="微軟正黑體" pitchFamily="34" charset="-120"/>
                        <a:ea typeface="微軟正黑體" pitchFamily="34" charset="-120"/>
                        <a:cs typeface="Courier New"/>
                      </a:endParaRPr>
                    </a:p>
                  </a:txBody>
                  <a:tcPr marL="68197" marR="68197"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0" kern="100" dirty="0">
                        <a:solidFill>
                          <a:schemeClr val="tx1"/>
                        </a:solidFill>
                        <a:latin typeface="微軟正黑體" pitchFamily="34" charset="-120"/>
                        <a:ea typeface="微軟正黑體" pitchFamily="34" charset="-120"/>
                        <a:cs typeface="細明體"/>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r>
            </a:tbl>
          </a:graphicData>
        </a:graphic>
      </p:graphicFrame>
      <p:sp>
        <p:nvSpPr>
          <p:cNvPr id="8" name="矩形 33"/>
          <p:cNvSpPr>
            <a:spLocks noChangeArrowheads="1"/>
          </p:cNvSpPr>
          <p:nvPr/>
        </p:nvSpPr>
        <p:spPr bwMode="auto">
          <a:xfrm>
            <a:off x="4668705" y="2510874"/>
            <a:ext cx="4450257" cy="954107"/>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微軟正黑體" pitchFamily="34" charset="-120"/>
                <a:ea typeface="微軟正黑體" pitchFamily="34" charset="-120"/>
              </a:rPr>
              <a:t>文具用品         </a:t>
            </a:r>
            <a:r>
              <a:rPr lang="zh-TW" altLang="en-US" sz="2800" b="1" dirty="0" smtClean="0">
                <a:solidFill>
                  <a:srgbClr val="FF0000"/>
                </a:solidFill>
                <a:latin typeface="微軟正黑體" pitchFamily="34" charset="-120"/>
                <a:ea typeface="微軟正黑體" pitchFamily="34" charset="-120"/>
              </a:rPr>
              <a:t>  </a:t>
            </a:r>
            <a:r>
              <a:rPr lang="en-US" altLang="zh-TW" sz="2800" b="1" dirty="0" smtClean="0">
                <a:solidFill>
                  <a:srgbClr val="FF0000"/>
                </a:solidFill>
                <a:latin typeface="微軟正黑體" pitchFamily="34" charset="-120"/>
                <a:ea typeface="微軟正黑體" pitchFamily="34" charset="-120"/>
              </a:rPr>
              <a:t>2,000</a:t>
            </a:r>
            <a:endParaRPr lang="en-US" altLang="zh-TW" sz="2800" b="1" dirty="0">
              <a:solidFill>
                <a:srgbClr val="FF0000"/>
              </a:solidFill>
              <a:latin typeface="微軟正黑體" pitchFamily="34" charset="-120"/>
              <a:ea typeface="微軟正黑體" pitchFamily="34" charset="-120"/>
            </a:endParaRPr>
          </a:p>
          <a:p>
            <a:pPr eaLnBrk="1" hangingPunct="1"/>
            <a:r>
              <a:rPr lang="zh-TW" altLang="en-US" sz="2800" b="1" dirty="0">
                <a:solidFill>
                  <a:srgbClr val="FF0000"/>
                </a:solidFill>
                <a:latin typeface="微軟正黑體" pitchFamily="34" charset="-120"/>
                <a:ea typeface="微軟正黑體" pitchFamily="34" charset="-120"/>
              </a:rPr>
              <a:t>    　用品盤存  </a:t>
            </a:r>
            <a:r>
              <a:rPr lang="zh-TW" altLang="en-US" sz="2800" b="1" dirty="0" smtClean="0">
                <a:solidFill>
                  <a:srgbClr val="FF0000"/>
                </a:solidFill>
                <a:latin typeface="微軟正黑體" pitchFamily="34" charset="-120"/>
                <a:ea typeface="微軟正黑體" pitchFamily="34" charset="-120"/>
              </a:rPr>
              <a:t>          </a:t>
            </a:r>
            <a:r>
              <a:rPr lang="en-US" altLang="zh-TW" sz="2800" b="1" dirty="0">
                <a:solidFill>
                  <a:srgbClr val="FF0000"/>
                </a:solidFill>
                <a:latin typeface="微軟正黑體" pitchFamily="34" charset="-120"/>
                <a:ea typeface="微軟正黑體" pitchFamily="34" charset="-120"/>
              </a:rPr>
              <a:t>2,000</a:t>
            </a:r>
            <a:endParaRPr lang="zh-TW" altLang="en-US" sz="2800" b="1" dirty="0">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4668705" y="3861048"/>
            <a:ext cx="4450257"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用品</a:t>
            </a:r>
            <a:r>
              <a:rPr lang="zh-TW" altLang="en-US" sz="2800" b="1" dirty="0" smtClean="0">
                <a:solidFill>
                  <a:srgbClr val="FF0000"/>
                </a:solidFill>
                <a:latin typeface="微軟正黑體" pitchFamily="34" charset="-120"/>
                <a:ea typeface="微軟正黑體" pitchFamily="34" charset="-120"/>
              </a:rPr>
              <a:t>盤存           </a:t>
            </a:r>
            <a:r>
              <a:rPr lang="en-US" altLang="zh-TW" sz="2800" b="1" dirty="0" smtClean="0">
                <a:solidFill>
                  <a:srgbClr val="FF0000"/>
                </a:solidFill>
                <a:latin typeface="微軟正黑體" pitchFamily="34" charset="-120"/>
                <a:ea typeface="微軟正黑體" pitchFamily="34" charset="-120"/>
              </a:rPr>
              <a:t>1,500</a:t>
            </a:r>
            <a:endParaRPr lang="en-US" altLang="zh-TW" sz="2800" b="1" dirty="0">
              <a:solidFill>
                <a:srgbClr val="FF0000"/>
              </a:solidFill>
              <a:latin typeface="微軟正黑體" pitchFamily="34" charset="-120"/>
              <a:ea typeface="微軟正黑體" pitchFamily="34" charset="-120"/>
            </a:endParaRPr>
          </a:p>
          <a:p>
            <a:pPr eaLnBrk="1" hangingPunct="1"/>
            <a:r>
              <a:rPr lang="zh-TW" altLang="en-US" sz="2800" b="1" dirty="0">
                <a:solidFill>
                  <a:srgbClr val="FF0000"/>
                </a:solidFill>
                <a:latin typeface="微軟正黑體" pitchFamily="34" charset="-120"/>
                <a:ea typeface="微軟正黑體" pitchFamily="34" charset="-120"/>
              </a:rPr>
              <a:t>        </a:t>
            </a:r>
            <a:r>
              <a:rPr lang="zh-TW" altLang="en-US" sz="2800" b="1" dirty="0" smtClean="0">
                <a:solidFill>
                  <a:srgbClr val="FF0000"/>
                </a:solidFill>
                <a:latin typeface="微軟正黑體" pitchFamily="34" charset="-120"/>
                <a:ea typeface="微軟正黑體" pitchFamily="34" charset="-120"/>
              </a:rPr>
              <a:t>文具用品            </a:t>
            </a:r>
            <a:r>
              <a:rPr lang="en-US" altLang="zh-TW" sz="2800" b="1" dirty="0" smtClean="0">
                <a:solidFill>
                  <a:srgbClr val="FF0000"/>
                </a:solidFill>
                <a:latin typeface="微軟正黑體" pitchFamily="34" charset="-120"/>
                <a:ea typeface="微軟正黑體" pitchFamily="34" charset="-120"/>
              </a:rPr>
              <a:t>1,500</a:t>
            </a:r>
            <a:endParaRPr lang="zh-TW" altLang="en-US" sz="2800" b="1" dirty="0">
              <a:solidFill>
                <a:srgbClr val="FF0000"/>
              </a:solidFill>
              <a:latin typeface="微軟正黑體" pitchFamily="34" charset="-120"/>
              <a:ea typeface="微軟正黑體" pitchFamily="34" charset="-120"/>
            </a:endParaRPr>
          </a:p>
        </p:txBody>
      </p:sp>
      <p:graphicFrame>
        <p:nvGraphicFramePr>
          <p:cNvPr id="10" name="物件 9"/>
          <p:cNvGraphicFramePr>
            <a:graphicFrameLocks noChangeAspect="1"/>
          </p:cNvGraphicFramePr>
          <p:nvPr>
            <p:extLst>
              <p:ext uri="{D42A27DB-BD31-4B8C-83A1-F6EECF244321}">
                <p14:modId xmlns:p14="http://schemas.microsoft.com/office/powerpoint/2010/main" val="763695375"/>
              </p:ext>
            </p:extLst>
          </p:nvPr>
        </p:nvGraphicFramePr>
        <p:xfrm>
          <a:off x="3707904" y="3980120"/>
          <a:ext cx="292100" cy="715962"/>
        </p:xfrm>
        <a:graphic>
          <a:graphicData uri="http://schemas.openxmlformats.org/presentationml/2006/ole">
            <mc:AlternateContent xmlns:mc="http://schemas.openxmlformats.org/markup-compatibility/2006">
              <mc:Choice xmlns:v="urn:schemas-microsoft-com:vml" Requires="v">
                <p:oleObj spid="_x0000_s6240" name="Equation" r:id="rId3" imgW="152280" imgH="368280" progId="Equation.DSMT4">
                  <p:embed/>
                </p:oleObj>
              </mc:Choice>
              <mc:Fallback>
                <p:oleObj name="Equation" r:id="rId3" imgW="152280" imgH="368280" progId="Equation.DSMT4">
                  <p:embed/>
                  <p:pic>
                    <p:nvPicPr>
                      <p:cNvPr id="0" name=""/>
                      <p:cNvPicPr>
                        <a:picLocks noChangeAspect="1" noChangeArrowheads="1"/>
                      </p:cNvPicPr>
                      <p:nvPr/>
                    </p:nvPicPr>
                    <p:blipFill>
                      <a:blip r:embed="rId4"/>
                      <a:srcRect/>
                      <a:stretch>
                        <a:fillRect/>
                      </a:stretch>
                    </p:blipFill>
                    <p:spPr bwMode="auto">
                      <a:xfrm>
                        <a:off x="3707904" y="3980120"/>
                        <a:ext cx="292100" cy="715962"/>
                      </a:xfrm>
                      <a:prstGeom prst="rect">
                        <a:avLst/>
                      </a:prstGeom>
                      <a:noFill/>
                    </p:spPr>
                  </p:pic>
                </p:oleObj>
              </mc:Fallback>
            </mc:AlternateContent>
          </a:graphicData>
        </a:graphic>
      </p:graphicFrame>
    </p:spTree>
    <p:extLst>
      <p:ext uri="{BB962C8B-B14F-4D97-AF65-F5344CB8AC3E}">
        <p14:creationId xmlns:p14="http://schemas.microsoft.com/office/powerpoint/2010/main" val="203774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50824" y="1268413"/>
            <a:ext cx="9073703" cy="5400675"/>
          </a:xfrm>
        </p:spPr>
        <p:txBody>
          <a:bodyPr/>
          <a:lstStyle/>
          <a:p>
            <a:pPr marL="0"/>
            <a:r>
              <a:rPr lang="en-US" altLang="zh-TW" b="1" dirty="0" smtClean="0"/>
              <a:t>3.</a:t>
            </a:r>
            <a:r>
              <a:rPr lang="zh-TW" altLang="en-US" b="1" dirty="0"/>
              <a:t>欣穎商店期初用品盤存餘額</a:t>
            </a:r>
            <a:r>
              <a:rPr lang="en-US" altLang="zh-TW" b="1" dirty="0"/>
              <a:t>$6,200</a:t>
            </a:r>
            <a:r>
              <a:rPr lang="zh-TW" altLang="en-US" b="1" dirty="0"/>
              <a:t>，</a:t>
            </a:r>
            <a:r>
              <a:rPr lang="en-US" altLang="zh-TW" b="1" dirty="0"/>
              <a:t>10/1</a:t>
            </a:r>
            <a:r>
              <a:rPr lang="zh-TW" altLang="en-US" b="1" dirty="0"/>
              <a:t>購入文</a:t>
            </a:r>
            <a:r>
              <a:rPr lang="en-US" altLang="zh-TW" b="1" dirty="0"/>
              <a:t/>
            </a:r>
            <a:br>
              <a:rPr lang="en-US" altLang="zh-TW" b="1" dirty="0"/>
            </a:br>
            <a:r>
              <a:rPr lang="en-US" altLang="zh-TW" b="1" dirty="0"/>
              <a:t>   </a:t>
            </a:r>
            <a:r>
              <a:rPr lang="zh-TW" altLang="en-US" b="1" dirty="0"/>
              <a:t>具紙張</a:t>
            </a:r>
            <a:r>
              <a:rPr lang="en-US" altLang="zh-TW" b="1" dirty="0"/>
              <a:t>$22,000</a:t>
            </a:r>
            <a:r>
              <a:rPr lang="zh-TW" altLang="en-US" b="1" dirty="0"/>
              <a:t>，期末尚有</a:t>
            </a:r>
            <a:r>
              <a:rPr lang="en-US" altLang="zh-TW" b="1" dirty="0"/>
              <a:t>$4,000</a:t>
            </a:r>
            <a:r>
              <a:rPr lang="zh-TW" altLang="en-US" b="1" dirty="0"/>
              <a:t>未耗用，分別</a:t>
            </a:r>
            <a:r>
              <a:rPr lang="en-US" altLang="zh-TW" b="1" dirty="0"/>
              <a:t/>
            </a:r>
            <a:br>
              <a:rPr lang="en-US" altLang="zh-TW" b="1" dirty="0"/>
            </a:br>
            <a:r>
              <a:rPr lang="en-US" altLang="zh-TW" b="1" dirty="0"/>
              <a:t>   </a:t>
            </a:r>
            <a:r>
              <a:rPr lang="zh-TW" altLang="en-US" b="1" dirty="0"/>
              <a:t>依權責發生基礎及聯合基礎作成調整分錄</a:t>
            </a:r>
            <a:r>
              <a:rPr lang="zh-TW" altLang="en-US" b="1" dirty="0" smtClean="0"/>
              <a:t>：</a:t>
            </a:r>
            <a:endParaRPr lang="zh-TW" altLang="en-US" b="1" dirty="0"/>
          </a:p>
        </p:txBody>
      </p:sp>
      <p:sp>
        <p:nvSpPr>
          <p:cNvPr id="3" name="內容版面配置區 2"/>
          <p:cNvSpPr>
            <a:spLocks noGrp="1"/>
          </p:cNvSpPr>
          <p:nvPr>
            <p:ph sz="quarter" idx="11"/>
          </p:nvPr>
        </p:nvSpPr>
        <p:spPr/>
        <p:txBody>
          <a:bodyPr/>
          <a:lstStyle/>
          <a:p>
            <a:r>
              <a:rPr lang="en-US" altLang="zh-TW" dirty="0" smtClean="0"/>
              <a:t>253</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95343685"/>
              </p:ext>
            </p:extLst>
          </p:nvPr>
        </p:nvGraphicFramePr>
        <p:xfrm>
          <a:off x="326578" y="2636912"/>
          <a:ext cx="8640960" cy="1692275"/>
        </p:xfrm>
        <a:graphic>
          <a:graphicData uri="http://schemas.openxmlformats.org/drawingml/2006/table">
            <a:tbl>
              <a:tblPr/>
              <a:tblGrid>
                <a:gridCol w="4302440">
                  <a:extLst>
                    <a:ext uri="{9D8B030D-6E8A-4147-A177-3AD203B41FA5}">
                      <a16:colId xmlns:a16="http://schemas.microsoft.com/office/drawing/2014/main" xmlns="" val="886029624"/>
                    </a:ext>
                  </a:extLst>
                </a:gridCol>
                <a:gridCol w="4338520">
                  <a:extLst>
                    <a:ext uri="{9D8B030D-6E8A-4147-A177-3AD203B41FA5}">
                      <a16:colId xmlns:a16="http://schemas.microsoft.com/office/drawing/2014/main" xmlns="" val="1473700907"/>
                    </a:ext>
                  </a:extLst>
                </a:gridCol>
              </a:tblGrid>
              <a:tr h="432130">
                <a:tc>
                  <a:txBody>
                    <a:bodyPr/>
                    <a:lstStyle/>
                    <a:p>
                      <a:pPr algn="ctr"/>
                      <a:r>
                        <a:rPr lang="zh-TW" altLang="en-US" sz="2800" b="1" dirty="0" smtClean="0">
                          <a:latin typeface="微軟正黑體" panose="020B0604030504040204" pitchFamily="34" charset="-120"/>
                          <a:ea typeface="微軟正黑體" panose="020B0604030504040204" pitchFamily="34" charset="-120"/>
                        </a:rPr>
                        <a:t>先實後虛法</a:t>
                      </a:r>
                      <a:endParaRPr lang="zh-TW" altLang="en-US" sz="2800" b="1" dirty="0">
                        <a:latin typeface="微軟正黑體" panose="020B0604030504040204" pitchFamily="34" charset="-120"/>
                        <a:ea typeface="微軟正黑體" panose="020B0604030504040204" pitchFamily="34" charset="-120"/>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tc>
                  <a:txBody>
                    <a:bodyPr/>
                    <a:lstStyle/>
                    <a:p>
                      <a:pPr algn="ctr">
                        <a:spcAft>
                          <a:spcPts val="0"/>
                        </a:spcAft>
                      </a:pPr>
                      <a:r>
                        <a:rPr lang="zh-TW" altLang="en-US" sz="2800" b="1" kern="100" dirty="0" smtClean="0">
                          <a:latin typeface="微軟正黑體" pitchFamily="34" charset="-120"/>
                          <a:ea typeface="微軟正黑體" pitchFamily="34" charset="-120"/>
                          <a:cs typeface="Courier New"/>
                        </a:rPr>
                        <a:t>先虛後實法</a:t>
                      </a:r>
                      <a:endParaRPr lang="zh-TW" sz="2800" b="1" kern="100" dirty="0">
                        <a:latin typeface="微軟正黑體" pitchFamily="34" charset="-120"/>
                        <a:ea typeface="微軟正黑體" pitchFamily="34" charset="-120"/>
                        <a:cs typeface="Courier New"/>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rgbClr val="FEEFB8"/>
                    </a:solidFill>
                  </a:tcPr>
                </a:tc>
                <a:extLst>
                  <a:ext uri="{0D108BD9-81ED-4DB2-BD59-A6C34878D82A}">
                    <a16:rowId xmlns:a16="http://schemas.microsoft.com/office/drawing/2014/main" xmlns="" val="10000"/>
                  </a:ext>
                </a:extLst>
              </a:tr>
              <a:tr h="1260145">
                <a:tc>
                  <a:txBody>
                    <a:bodyPr/>
                    <a:lstStyle/>
                    <a:p>
                      <a:pPr algn="just">
                        <a:spcAft>
                          <a:spcPts val="0"/>
                        </a:spcAft>
                      </a:pPr>
                      <a:endParaRPr lang="zh-TW" sz="2800" b="0" kern="100" dirty="0">
                        <a:latin typeface="微軟正黑體" pitchFamily="34" charset="-120"/>
                        <a:ea typeface="微軟正黑體" pitchFamily="34" charset="-120"/>
                        <a:cs typeface="Courier New"/>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tc>
                  <a:txBody>
                    <a:bodyPr/>
                    <a:lstStyle/>
                    <a:p>
                      <a:pPr algn="ctr">
                        <a:spcAft>
                          <a:spcPts val="0"/>
                        </a:spcAft>
                      </a:pPr>
                      <a:endParaRPr lang="en-US" sz="2800" b="0" kern="100" dirty="0">
                        <a:solidFill>
                          <a:schemeClr val="tx1"/>
                        </a:solidFill>
                        <a:latin typeface="微軟正黑體" pitchFamily="34" charset="-120"/>
                        <a:ea typeface="微軟正黑體" pitchFamily="34" charset="-120"/>
                        <a:cs typeface="細明體"/>
                      </a:endParaRPr>
                    </a:p>
                  </a:txBody>
                  <a:tcPr marL="68190" marR="68190" marT="0" marB="0" anchor="ctr">
                    <a:lnL w="28575" cap="flat" cmpd="sng" algn="ctr">
                      <a:solidFill>
                        <a:srgbClr val="FDDD69"/>
                      </a:solidFill>
                      <a:prstDash val="solid"/>
                      <a:round/>
                      <a:headEnd type="none" w="med" len="med"/>
                      <a:tailEnd type="none" w="med" len="med"/>
                    </a:lnL>
                    <a:lnR w="28575" cap="flat" cmpd="sng" algn="ctr">
                      <a:solidFill>
                        <a:srgbClr val="FDDD69"/>
                      </a:solidFill>
                      <a:prstDash val="solid"/>
                      <a:round/>
                      <a:headEnd type="none" w="med" len="med"/>
                      <a:tailEnd type="none" w="med" len="med"/>
                    </a:lnR>
                    <a:lnT w="28575" cap="flat" cmpd="sng" algn="ctr">
                      <a:solidFill>
                        <a:srgbClr val="FDDD69"/>
                      </a:solidFill>
                      <a:prstDash val="solid"/>
                      <a:round/>
                      <a:headEnd type="none" w="med" len="med"/>
                      <a:tailEnd type="none" w="med" len="med"/>
                    </a:lnT>
                    <a:lnB w="28575" cap="flat" cmpd="sng" algn="ctr">
                      <a:solidFill>
                        <a:srgbClr val="FDDD69"/>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5" name="矩形 33"/>
          <p:cNvSpPr>
            <a:spLocks noChangeArrowheads="1"/>
          </p:cNvSpPr>
          <p:nvPr/>
        </p:nvSpPr>
        <p:spPr bwMode="auto">
          <a:xfrm>
            <a:off x="325883" y="3184600"/>
            <a:ext cx="4394152"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文具用品       </a:t>
            </a:r>
            <a:r>
              <a:rPr lang="en-US" altLang="zh-TW" sz="2800" b="1" dirty="0" smtClean="0">
                <a:solidFill>
                  <a:srgbClr val="FF0000"/>
                </a:solidFill>
                <a:latin typeface="微軟正黑體" pitchFamily="34" charset="-120"/>
                <a:ea typeface="微軟正黑體" pitchFamily="34" charset="-120"/>
              </a:rPr>
              <a:t>24,200</a:t>
            </a:r>
            <a:endParaRPr lang="en-US" altLang="zh-TW" sz="2800" b="1" dirty="0">
              <a:solidFill>
                <a:srgbClr val="FF0000"/>
              </a:solidFill>
              <a:latin typeface="微軟正黑體" pitchFamily="34" charset="-120"/>
              <a:ea typeface="微軟正黑體" pitchFamily="34" charset="-120"/>
            </a:endParaRPr>
          </a:p>
          <a:p>
            <a:pPr eaLnBrk="1" hangingPunct="1"/>
            <a:r>
              <a:rPr lang="zh-TW" altLang="en-US" sz="2800" b="1" dirty="0">
                <a:solidFill>
                  <a:srgbClr val="FF0000"/>
                </a:solidFill>
                <a:latin typeface="微軟正黑體" pitchFamily="34" charset="-120"/>
                <a:ea typeface="微軟正黑體" pitchFamily="34" charset="-120"/>
              </a:rPr>
              <a:t>        用品</a:t>
            </a:r>
            <a:r>
              <a:rPr lang="zh-TW" altLang="en-US" sz="2800" b="1" dirty="0" smtClean="0">
                <a:solidFill>
                  <a:srgbClr val="FF0000"/>
                </a:solidFill>
                <a:latin typeface="微軟正黑體" pitchFamily="34" charset="-120"/>
                <a:ea typeface="微軟正黑體" pitchFamily="34" charset="-120"/>
              </a:rPr>
              <a:t>盤存          </a:t>
            </a:r>
            <a:r>
              <a:rPr lang="en-US" altLang="zh-TW" sz="2800" b="1" dirty="0" smtClean="0">
                <a:solidFill>
                  <a:srgbClr val="FF0000"/>
                </a:solidFill>
                <a:latin typeface="微軟正黑體" pitchFamily="34" charset="-120"/>
                <a:ea typeface="微軟正黑體" pitchFamily="34" charset="-120"/>
              </a:rPr>
              <a:t>24,200</a:t>
            </a:r>
            <a:endParaRPr lang="zh-TW" altLang="en-US" sz="2800" b="1" dirty="0">
              <a:solidFill>
                <a:srgbClr val="FF0000"/>
              </a:solidFill>
              <a:latin typeface="微軟正黑體" pitchFamily="34" charset="-120"/>
              <a:ea typeface="微軟正黑體" pitchFamily="34" charset="-120"/>
            </a:endParaRPr>
          </a:p>
        </p:txBody>
      </p:sp>
      <p:sp>
        <p:nvSpPr>
          <p:cNvPr id="6" name="矩形 33"/>
          <p:cNvSpPr>
            <a:spLocks noChangeArrowheads="1"/>
          </p:cNvSpPr>
          <p:nvPr/>
        </p:nvSpPr>
        <p:spPr bwMode="auto">
          <a:xfrm>
            <a:off x="4647058" y="3184600"/>
            <a:ext cx="4512774" cy="954107"/>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微軟正黑體" pitchFamily="34" charset="-120"/>
                <a:ea typeface="微軟正黑體" pitchFamily="34" charset="-120"/>
              </a:rPr>
              <a:t>文具用品         </a:t>
            </a:r>
            <a:r>
              <a:rPr lang="en-US" altLang="zh-TW" sz="2800" b="1" dirty="0">
                <a:solidFill>
                  <a:srgbClr val="FF0000"/>
                </a:solidFill>
                <a:latin typeface="微軟正黑體" pitchFamily="34" charset="-120"/>
                <a:ea typeface="微軟正黑體" pitchFamily="34" charset="-120"/>
              </a:rPr>
              <a:t>2,200</a:t>
            </a:r>
          </a:p>
          <a:p>
            <a:pPr eaLnBrk="1" hangingPunct="1"/>
            <a:r>
              <a:rPr lang="en-US" altLang="zh-TW" sz="2800" b="1" dirty="0">
                <a:solidFill>
                  <a:srgbClr val="FF0000"/>
                </a:solidFill>
                <a:latin typeface="微軟正黑體" pitchFamily="34" charset="-120"/>
                <a:ea typeface="微軟正黑體" pitchFamily="34" charset="-120"/>
              </a:rPr>
              <a:t>        </a:t>
            </a:r>
            <a:r>
              <a:rPr lang="zh-TW" altLang="en-US" sz="2800" b="1" dirty="0">
                <a:solidFill>
                  <a:srgbClr val="FF0000"/>
                </a:solidFill>
                <a:latin typeface="微軟正黑體" pitchFamily="34" charset="-120"/>
                <a:ea typeface="微軟正黑體" pitchFamily="34" charset="-120"/>
              </a:rPr>
              <a:t>用品盤存            </a:t>
            </a:r>
            <a:r>
              <a:rPr lang="en-US" altLang="zh-TW" sz="2800" b="1" dirty="0" smtClean="0">
                <a:solidFill>
                  <a:srgbClr val="FF0000"/>
                </a:solidFill>
                <a:latin typeface="微軟正黑體" pitchFamily="34" charset="-120"/>
                <a:ea typeface="微軟正黑體" pitchFamily="34" charset="-120"/>
              </a:rPr>
              <a:t>2,200</a:t>
            </a:r>
            <a:endParaRPr lang="en-US" altLang="zh-TW" sz="28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25745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457200" indent="-457200">
              <a:buFont typeface="Wingdings" panose="05000000000000000000" pitchFamily="2" charset="2"/>
              <a:buChar char="p"/>
            </a:pPr>
            <a:r>
              <a:rPr lang="zh-TW" altLang="en-US" dirty="0"/>
              <a:t>所謂</a:t>
            </a:r>
            <a:r>
              <a:rPr lang="zh-TW" altLang="en-US" dirty="0">
                <a:solidFill>
                  <a:srgbClr val="009999"/>
                </a:solidFill>
              </a:rPr>
              <a:t>會計基礎</a:t>
            </a:r>
            <a:r>
              <a:rPr lang="zh-TW" altLang="en-US" dirty="0"/>
              <a:t>，是用來決定交易的入帳時間及收益與費損歸屬期間的劃分標準</a:t>
            </a:r>
            <a:r>
              <a:rPr lang="zh-TW" altLang="en-US" dirty="0" smtClean="0"/>
              <a:t>。</a:t>
            </a:r>
            <a:endParaRPr lang="en-US" altLang="zh-TW" dirty="0" smtClean="0"/>
          </a:p>
          <a:p>
            <a:pPr marL="457200" indent="-457200">
              <a:buFont typeface="Wingdings" panose="05000000000000000000" pitchFamily="2" charset="2"/>
              <a:buChar char="p"/>
            </a:pPr>
            <a:r>
              <a:rPr lang="zh-TW" altLang="en-US" dirty="0" smtClean="0"/>
              <a:t>為</a:t>
            </a:r>
            <a:r>
              <a:rPr lang="zh-TW" altLang="en-US" dirty="0"/>
              <a:t>會計之記帳</a:t>
            </a:r>
            <a:r>
              <a:rPr lang="zh-TW" altLang="en-US" dirty="0" smtClean="0"/>
              <a:t>基礎</a:t>
            </a:r>
            <a:endParaRPr lang="en-US" altLang="zh-TW" dirty="0" smtClean="0"/>
          </a:p>
          <a:p>
            <a:pPr marL="457200" indent="-457200">
              <a:buFont typeface="Wingdings" panose="05000000000000000000" pitchFamily="2" charset="2"/>
              <a:buChar char="p"/>
            </a:pPr>
            <a:r>
              <a:rPr lang="zh-TW" altLang="en-US" dirty="0" smtClean="0">
                <a:solidFill>
                  <a:srgbClr val="009999"/>
                </a:solidFill>
              </a:rPr>
              <a:t>常見</a:t>
            </a:r>
            <a:r>
              <a:rPr lang="zh-TW" altLang="en-US" dirty="0">
                <a:solidFill>
                  <a:srgbClr val="009999"/>
                </a:solidFill>
              </a:rPr>
              <a:t>之會計基礎有「現金收付基礎」及「權責發生基礎」</a:t>
            </a:r>
            <a:r>
              <a:rPr lang="zh-TW" altLang="en-US" dirty="0"/>
              <a:t>，分別說明如下：</a:t>
            </a:r>
          </a:p>
        </p:txBody>
      </p:sp>
      <p:sp>
        <p:nvSpPr>
          <p:cNvPr id="3" name="標題 2"/>
          <p:cNvSpPr>
            <a:spLocks noGrp="1"/>
          </p:cNvSpPr>
          <p:nvPr>
            <p:ph type="title"/>
          </p:nvPr>
        </p:nvSpPr>
        <p:spPr/>
        <p:txBody>
          <a:bodyPr/>
          <a:lstStyle/>
          <a:p>
            <a:r>
              <a:rPr lang="zh-TW" altLang="en-US" dirty="0" smtClean="0"/>
              <a:t>會計基礎</a:t>
            </a:r>
            <a:endParaRPr lang="zh-TW" altLang="en-US" dirty="0"/>
          </a:p>
        </p:txBody>
      </p:sp>
      <p:sp>
        <p:nvSpPr>
          <p:cNvPr id="4" name="內容版面配置區 3"/>
          <p:cNvSpPr>
            <a:spLocks noGrp="1"/>
          </p:cNvSpPr>
          <p:nvPr>
            <p:ph sz="quarter" idx="11"/>
          </p:nvPr>
        </p:nvSpPr>
        <p:spPr/>
        <p:txBody>
          <a:bodyPr/>
          <a:lstStyle/>
          <a:p>
            <a:r>
              <a:rPr lang="en-US" altLang="zh-TW" dirty="0" smtClean="0"/>
              <a:t>226</a:t>
            </a:r>
            <a:endParaRPr lang="zh-TW" altLang="en-US" dirty="0"/>
          </a:p>
        </p:txBody>
      </p:sp>
    </p:spTree>
    <p:extLst>
      <p:ext uri="{BB962C8B-B14F-4D97-AF65-F5344CB8AC3E}">
        <p14:creationId xmlns:p14="http://schemas.microsoft.com/office/powerpoint/2010/main" val="18042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253</a:t>
            </a:r>
            <a:endParaRPr lang="zh-TW" altLang="en-US" dirty="0"/>
          </a:p>
        </p:txBody>
      </p:sp>
      <p:sp>
        <p:nvSpPr>
          <p:cNvPr id="4" name="矩形 31"/>
          <p:cNvSpPr>
            <a:spLocks noChangeArrowheads="1"/>
          </p:cNvSpPr>
          <p:nvPr/>
        </p:nvSpPr>
        <p:spPr bwMode="auto">
          <a:xfrm>
            <a:off x="539750" y="1268413"/>
            <a:ext cx="8604250" cy="4985980"/>
          </a:xfrm>
          <a:prstGeom prst="rect">
            <a:avLst/>
          </a:prstGeom>
          <a:noFill/>
          <a:ln w="9525">
            <a:noFill/>
            <a:miter lim="800000"/>
            <a:headEnd/>
            <a:tailEnd/>
          </a:ln>
        </p:spPr>
        <p:txBody>
          <a:bodyPr wrap="square">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租金支出帳戶內計有</a:t>
            </a:r>
            <a:r>
              <a:rPr lang="en-US" altLang="zh-TW" sz="2800" b="1" dirty="0">
                <a:latin typeface="微軟正黑體" pitchFamily="34" charset="-120"/>
                <a:ea typeface="微軟正黑體" pitchFamily="34" charset="-120"/>
              </a:rPr>
              <a:t>$24,000</a:t>
            </a:r>
            <a:r>
              <a:rPr lang="zh-TW" altLang="en-US" sz="2800" b="1" dirty="0">
                <a:latin typeface="微軟正黑體" pitchFamily="34" charset="-120"/>
                <a:ea typeface="微軟正黑體" pitchFamily="34" charset="-120"/>
              </a:rPr>
              <a:t>，其中屬於本期</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負擔者佔</a:t>
            </a:r>
            <a:r>
              <a:rPr lang="en-US" altLang="zh-TW" sz="2800" b="1" dirty="0">
                <a:latin typeface="微軟正黑體" pitchFamily="34" charset="-120"/>
                <a:ea typeface="微軟正黑體" pitchFamily="34" charset="-120"/>
              </a:rPr>
              <a:t>1/3</a:t>
            </a:r>
            <a:r>
              <a:rPr lang="zh-TW" altLang="en-US" sz="2800" b="1" dirty="0">
                <a:latin typeface="微軟正黑體" pitchFamily="34" charset="-120"/>
                <a:ea typeface="微軟正黑體" pitchFamily="34" charset="-120"/>
              </a:rPr>
              <a:t>，則調整時預付房租之金額為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(A)$8,000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(B)$16,000</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(C)$24,000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(D)$32,000</a:t>
            </a:r>
            <a:r>
              <a:rPr lang="zh-TW" altLang="en-US" sz="2800" b="1" dirty="0">
                <a:latin typeface="微軟正黑體" pitchFamily="34" charset="-120"/>
                <a:ea typeface="微軟正黑體" pitchFamily="34" charset="-120"/>
              </a:rPr>
              <a:t>。</a:t>
            </a:r>
            <a:endParaRPr lang="en-US" altLang="zh-TW" sz="2800" b="1" dirty="0">
              <a:latin typeface="微軟正黑體" pitchFamily="34" charset="-120"/>
              <a:ea typeface="微軟正黑體" pitchFamily="34" charset="-120"/>
            </a:endParaRPr>
          </a:p>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)2.</a:t>
            </a:r>
            <a:r>
              <a:rPr lang="zh-TW" altLang="en-US" sz="2800" b="1" dirty="0">
                <a:latin typeface="微軟正黑體" pitchFamily="34" charset="-120"/>
                <a:ea typeface="微軟正黑體" pitchFamily="34" charset="-120"/>
              </a:rPr>
              <a:t>預收收入已過期的部分為</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資產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smtClean="0">
                <a:latin typeface="微軟正黑體" pitchFamily="34" charset="-120"/>
                <a:ea typeface="微軟正黑體" pitchFamily="34" charset="-120"/>
              </a:rPr>
              <a:t>負債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smtClean="0">
                <a:latin typeface="微軟正黑體" pitchFamily="34" charset="-120"/>
                <a:ea typeface="微軟正黑體" pitchFamily="34" charset="-120"/>
              </a:rPr>
              <a:t>收益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費用。</a:t>
            </a:r>
            <a:endParaRPr lang="en-US" altLang="zh-TW" sz="2800" b="1" dirty="0">
              <a:latin typeface="微軟正黑體" pitchFamily="34" charset="-120"/>
              <a:ea typeface="微軟正黑體" pitchFamily="34" charset="-120"/>
            </a:endParaRPr>
          </a:p>
          <a:p>
            <a:pPr marL="1008000" indent="-1008000"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)3</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企業採權責發生基礎－先實後虛法記帳，</a:t>
            </a:r>
            <a:r>
              <a:rPr lang="en-US" altLang="zh-TW" sz="2800" b="1" dirty="0">
                <a:latin typeface="微軟正黑體" pitchFamily="34" charset="-120"/>
                <a:ea typeface="微軟正黑體" pitchFamily="34" charset="-120"/>
              </a:rPr>
              <a:t>5</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日支付一年保險費</a:t>
            </a:r>
            <a:r>
              <a:rPr lang="en-US" altLang="zh-TW" sz="2800" b="1" dirty="0">
                <a:latin typeface="微軟正黑體" pitchFamily="34" charset="-120"/>
                <a:ea typeface="微軟正黑體" pitchFamily="34" charset="-120"/>
              </a:rPr>
              <a:t>$1,200</a:t>
            </a:r>
            <a:r>
              <a:rPr lang="zh-TW" altLang="en-US" sz="2800" b="1" dirty="0">
                <a:latin typeface="微軟正黑體" pitchFamily="34" charset="-120"/>
                <a:ea typeface="微軟正黑體" pitchFamily="34" charset="-120"/>
              </a:rPr>
              <a:t>，則</a:t>
            </a:r>
            <a:r>
              <a:rPr lang="en-US" altLang="zh-TW" sz="2800" b="1" dirty="0">
                <a:latin typeface="微軟正黑體" pitchFamily="34" charset="-120"/>
                <a:ea typeface="微軟正黑體" pitchFamily="34" charset="-120"/>
              </a:rPr>
              <a:t>12</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31</a:t>
            </a:r>
            <a:r>
              <a:rPr lang="zh-TW" altLang="en-US" sz="2800" b="1" dirty="0">
                <a:latin typeface="微軟正黑體" pitchFamily="34" charset="-120"/>
                <a:ea typeface="微軟正黑體" pitchFamily="34" charset="-120"/>
              </a:rPr>
              <a:t>日調整時應借記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預付保險費</a:t>
            </a:r>
            <a:r>
              <a:rPr lang="en-US" altLang="zh-TW" sz="2800" b="1" dirty="0">
                <a:latin typeface="微軟正黑體" pitchFamily="34" charset="-120"/>
                <a:ea typeface="微軟正黑體" pitchFamily="34" charset="-120"/>
              </a:rPr>
              <a:t>$800</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預付保險費</a:t>
            </a:r>
            <a:r>
              <a:rPr lang="en-US" altLang="zh-TW" sz="2800" b="1" dirty="0">
                <a:latin typeface="微軟正黑體" pitchFamily="34" charset="-120"/>
                <a:ea typeface="微軟正黑體" pitchFamily="34" charset="-120"/>
              </a:rPr>
              <a:t>$400</a:t>
            </a: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保險費</a:t>
            </a:r>
            <a:r>
              <a:rPr lang="en-US" altLang="zh-TW" sz="2800" b="1" dirty="0">
                <a:latin typeface="微軟正黑體" pitchFamily="34" charset="-120"/>
                <a:ea typeface="微軟正黑體" pitchFamily="34" charset="-120"/>
              </a:rPr>
              <a:t>$800</a:t>
            </a:r>
            <a:r>
              <a:rPr lang="zh-TW" altLang="en-US" sz="2800" b="1" dirty="0">
                <a:latin typeface="微軟正黑體" pitchFamily="34" charset="-120"/>
                <a:ea typeface="微軟正黑體" pitchFamily="34" charset="-120"/>
              </a:rPr>
              <a:t>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保險費</a:t>
            </a:r>
            <a:r>
              <a:rPr lang="en-US" altLang="zh-TW" sz="2800" b="1" dirty="0">
                <a:latin typeface="微軟正黑體" pitchFamily="34" charset="-120"/>
                <a:ea typeface="微軟正黑體" pitchFamily="34" charset="-120"/>
              </a:rPr>
              <a:t>$400</a:t>
            </a:r>
            <a:r>
              <a:rPr lang="zh-TW" altLang="en-US" sz="2800" b="1" dirty="0" smtClean="0">
                <a:latin typeface="微軟正黑體" pitchFamily="34" charset="-120"/>
                <a:ea typeface="微軟正黑體" pitchFamily="34" charset="-120"/>
              </a:rPr>
              <a:t>。</a:t>
            </a:r>
            <a:endParaRPr lang="zh-TW" altLang="en-US" sz="2800" b="1" dirty="0">
              <a:latin typeface="微軟正黑體" pitchFamily="34" charset="-120"/>
              <a:ea typeface="微軟正黑體" pitchFamily="34" charset="-120"/>
            </a:endParaRPr>
          </a:p>
        </p:txBody>
      </p:sp>
      <p:sp>
        <p:nvSpPr>
          <p:cNvPr id="5" name="矩形 33"/>
          <p:cNvSpPr>
            <a:spLocks noChangeArrowheads="1"/>
          </p:cNvSpPr>
          <p:nvPr/>
        </p:nvSpPr>
        <p:spPr bwMode="auto">
          <a:xfrm>
            <a:off x="684213" y="1289050"/>
            <a:ext cx="559227"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6" name="矩形 5"/>
          <p:cNvSpPr>
            <a:spLocks noChangeArrowheads="1"/>
          </p:cNvSpPr>
          <p:nvPr/>
        </p:nvSpPr>
        <p:spPr bwMode="auto">
          <a:xfrm>
            <a:off x="684213" y="3060700"/>
            <a:ext cx="559227"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Ｃ</a:t>
            </a:r>
          </a:p>
        </p:txBody>
      </p:sp>
      <p:sp>
        <p:nvSpPr>
          <p:cNvPr id="7" name="矩形 6"/>
          <p:cNvSpPr>
            <a:spLocks noChangeArrowheads="1"/>
          </p:cNvSpPr>
          <p:nvPr/>
        </p:nvSpPr>
        <p:spPr bwMode="auto">
          <a:xfrm>
            <a:off x="684213" y="4003675"/>
            <a:ext cx="559227"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Ｃ</a:t>
            </a:r>
          </a:p>
        </p:txBody>
      </p:sp>
    </p:spTree>
    <p:extLst>
      <p:ext uri="{BB962C8B-B14F-4D97-AF65-F5344CB8AC3E}">
        <p14:creationId xmlns:p14="http://schemas.microsoft.com/office/powerpoint/2010/main" val="112785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 decel="100000"/>
                                        <p:tgtEl>
                                          <p:spTgt spid="6"/>
                                        </p:tgtEl>
                                      </p:cBhvr>
                                    </p:animEffect>
                                    <p:anim calcmode="lin" valueType="num">
                                      <p:cBhvr>
                                        <p:cTn id="18" dur="400" decel="100000" fill="hold"/>
                                        <p:tgtEl>
                                          <p:spTgt spid="6"/>
                                        </p:tgtEl>
                                        <p:attrNameLst>
                                          <p:attrName>style.rotation</p:attrName>
                                        </p:attrNameLst>
                                      </p:cBhvr>
                                      <p:tavLst>
                                        <p:tav tm="0">
                                          <p:val>
                                            <p:fltVal val="-90"/>
                                          </p:val>
                                        </p:tav>
                                        <p:tav tm="100000">
                                          <p:val>
                                            <p:fltVal val="0"/>
                                          </p:val>
                                        </p:tav>
                                      </p:tavLst>
                                    </p:anim>
                                    <p:anim calcmode="lin" valueType="num">
                                      <p:cBhvr>
                                        <p:cTn id="19" dur="400" decel="100000" fill="hold"/>
                                        <p:tgtEl>
                                          <p:spTgt spid="6"/>
                                        </p:tgtEl>
                                        <p:attrNameLst>
                                          <p:attrName>ppt_x</p:attrName>
                                        </p:attrNameLst>
                                      </p:cBhvr>
                                      <p:tavLst>
                                        <p:tav tm="0">
                                          <p:val>
                                            <p:strVal val="#ppt_x+0.4"/>
                                          </p:val>
                                        </p:tav>
                                        <p:tav tm="100000">
                                          <p:val>
                                            <p:strVal val="#ppt_x-0.05"/>
                                          </p:val>
                                        </p:tav>
                                      </p:tavLst>
                                    </p:anim>
                                    <p:anim calcmode="lin" valueType="num">
                                      <p:cBhvr>
                                        <p:cTn id="20" dur="400" decel="100000" fill="hold"/>
                                        <p:tgtEl>
                                          <p:spTgt spid="6"/>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400" decel="100000"/>
                                        <p:tgtEl>
                                          <p:spTgt spid="7"/>
                                        </p:tgtEl>
                                      </p:cBhvr>
                                    </p:animEffect>
                                    <p:anim calcmode="lin" valueType="num">
                                      <p:cBhvr>
                                        <p:cTn id="28" dur="400" decel="100000" fill="hold"/>
                                        <p:tgtEl>
                                          <p:spTgt spid="7"/>
                                        </p:tgtEl>
                                        <p:attrNameLst>
                                          <p:attrName>style.rotation</p:attrName>
                                        </p:attrNameLst>
                                      </p:cBhvr>
                                      <p:tavLst>
                                        <p:tav tm="0">
                                          <p:val>
                                            <p:fltVal val="-90"/>
                                          </p:val>
                                        </p:tav>
                                        <p:tav tm="100000">
                                          <p:val>
                                            <p:fltVal val="0"/>
                                          </p:val>
                                        </p:tav>
                                      </p:tavLst>
                                    </p:anim>
                                    <p:anim calcmode="lin" valueType="num">
                                      <p:cBhvr>
                                        <p:cTn id="29" dur="400" decel="100000" fill="hold"/>
                                        <p:tgtEl>
                                          <p:spTgt spid="7"/>
                                        </p:tgtEl>
                                        <p:attrNameLst>
                                          <p:attrName>ppt_x</p:attrName>
                                        </p:attrNameLst>
                                      </p:cBhvr>
                                      <p:tavLst>
                                        <p:tav tm="0">
                                          <p:val>
                                            <p:strVal val="#ppt_x+0.4"/>
                                          </p:val>
                                        </p:tav>
                                        <p:tav tm="100000">
                                          <p:val>
                                            <p:strVal val="#ppt_x-0.05"/>
                                          </p:val>
                                        </p:tav>
                                      </p:tavLst>
                                    </p:anim>
                                    <p:anim calcmode="lin" valueType="num">
                                      <p:cBhvr>
                                        <p:cTn id="30" dur="400" decel="100000" fill="hold"/>
                                        <p:tgtEl>
                                          <p:spTgt spid="7"/>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253</a:t>
            </a:r>
            <a:endParaRPr lang="zh-TW" altLang="en-US" dirty="0"/>
          </a:p>
        </p:txBody>
      </p:sp>
      <p:sp>
        <p:nvSpPr>
          <p:cNvPr id="8" name="矩形 33"/>
          <p:cNvSpPr>
            <a:spLocks noChangeArrowheads="1"/>
          </p:cNvSpPr>
          <p:nvPr/>
        </p:nvSpPr>
        <p:spPr bwMode="auto">
          <a:xfrm>
            <a:off x="698500" y="3068638"/>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9" name="矩形 8"/>
          <p:cNvSpPr>
            <a:spLocks noChangeArrowheads="1"/>
          </p:cNvSpPr>
          <p:nvPr/>
        </p:nvSpPr>
        <p:spPr bwMode="auto">
          <a:xfrm>
            <a:off x="698500" y="126841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Ａ</a:t>
            </a:r>
            <a:endParaRPr lang="zh-TW" altLang="en-US" sz="2800" b="1"/>
          </a:p>
        </p:txBody>
      </p:sp>
      <p:sp>
        <p:nvSpPr>
          <p:cNvPr id="10" name="矩形 31"/>
          <p:cNvSpPr>
            <a:spLocks noChangeArrowheads="1"/>
          </p:cNvSpPr>
          <p:nvPr/>
        </p:nvSpPr>
        <p:spPr bwMode="auto">
          <a:xfrm>
            <a:off x="539750" y="1279525"/>
            <a:ext cx="8353425" cy="4047262"/>
          </a:xfrm>
          <a:prstGeom prst="rect">
            <a:avLst/>
          </a:prstGeom>
          <a:noFill/>
          <a:ln w="9525">
            <a:noFill/>
            <a:miter lim="800000"/>
            <a:headEnd/>
            <a:tailEnd/>
          </a:ln>
        </p:spPr>
        <p:txBody>
          <a:bodyPr>
            <a:spAutoFit/>
          </a:bodyPr>
          <a:lstStyle/>
          <a:p>
            <a:pPr eaLnBrk="1" hangingPunct="1">
              <a:spcBef>
                <a:spcPts val="600"/>
              </a:spcBef>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)4.</a:t>
            </a:r>
            <a:r>
              <a:rPr lang="zh-TW" altLang="en-US" sz="2800" b="1" dirty="0">
                <a:latin typeface="微軟正黑體" pitchFamily="34" charset="-120"/>
                <a:ea typeface="微軟正黑體" pitchFamily="34" charset="-120"/>
              </a:rPr>
              <a:t>年初預收三年租金</a:t>
            </a:r>
            <a:r>
              <a:rPr lang="en-US" altLang="zh-TW" sz="2800" b="1" dirty="0">
                <a:latin typeface="微軟正黑體" pitchFamily="34" charset="-120"/>
                <a:ea typeface="微軟正黑體" pitchFamily="34" charset="-120"/>
              </a:rPr>
              <a:t>$30,000</a:t>
            </a:r>
            <a:r>
              <a:rPr lang="zh-TW" altLang="en-US" sz="2800" b="1" dirty="0">
                <a:latin typeface="微軟正黑體" pitchFamily="34" charset="-120"/>
                <a:ea typeface="微軟正黑體" pitchFamily="34" charset="-120"/>
              </a:rPr>
              <a:t>，當時記入「租金</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收入」，當年底之調整應借記</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租金收入</a:t>
            </a:r>
            <a:r>
              <a:rPr lang="en-US" altLang="zh-TW" sz="2800" b="1" dirty="0">
                <a:latin typeface="微軟正黑體" pitchFamily="34" charset="-120"/>
                <a:ea typeface="微軟正黑體" pitchFamily="34" charset="-120"/>
              </a:rPr>
              <a:t>$20,000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預收租金</a:t>
            </a:r>
            <a:r>
              <a:rPr lang="en-US" altLang="zh-TW" sz="2800" b="1" dirty="0">
                <a:latin typeface="微軟正黑體" pitchFamily="34" charset="-120"/>
                <a:ea typeface="微軟正黑體" pitchFamily="34" charset="-120"/>
              </a:rPr>
              <a:t>$20,000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a:latin typeface="微軟正黑體" pitchFamily="34" charset="-120"/>
                <a:ea typeface="微軟正黑體" pitchFamily="34" charset="-120"/>
              </a:rPr>
              <a:t>           (C</a:t>
            </a:r>
            <a:r>
              <a:rPr lang="en-US" altLang="zh-TW" sz="2800" b="1" dirty="0" smtClean="0">
                <a:latin typeface="微軟正黑體" pitchFamily="34" charset="-120"/>
                <a:ea typeface="微軟正黑體" pitchFamily="34" charset="-120"/>
              </a:rPr>
              <a:t>)</a:t>
            </a:r>
            <a:r>
              <a:rPr lang="zh-TW" altLang="en-US" sz="2800" b="1" dirty="0" smtClean="0">
                <a:latin typeface="微軟正黑體" pitchFamily="34" charset="-120"/>
                <a:ea typeface="微軟正黑體" pitchFamily="34" charset="-120"/>
              </a:rPr>
              <a:t>租金</a:t>
            </a:r>
            <a:r>
              <a:rPr lang="zh-TW" altLang="en-US" sz="2800" b="1" dirty="0">
                <a:latin typeface="微軟正黑體" pitchFamily="34" charset="-120"/>
                <a:ea typeface="微軟正黑體" pitchFamily="34" charset="-120"/>
              </a:rPr>
              <a:t>收入</a:t>
            </a:r>
            <a:r>
              <a:rPr lang="en-US" altLang="zh-TW" sz="2800" b="1" dirty="0">
                <a:latin typeface="微軟正黑體" pitchFamily="34" charset="-120"/>
                <a:ea typeface="微軟正黑體" pitchFamily="34" charset="-120"/>
              </a:rPr>
              <a:t>$10,000   </a:t>
            </a:r>
            <a:r>
              <a:rPr lang="en-US" altLang="zh-TW" sz="2800" b="1" dirty="0" smtClean="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預收租金</a:t>
            </a:r>
            <a:r>
              <a:rPr lang="en-US" altLang="zh-TW" sz="2800" b="1" dirty="0">
                <a:latin typeface="微軟正黑體" pitchFamily="34" charset="-120"/>
                <a:ea typeface="微軟正黑體" pitchFamily="34" charset="-120"/>
              </a:rPr>
              <a:t>$10,000</a:t>
            </a:r>
            <a:r>
              <a:rPr lang="zh-TW" altLang="en-US" sz="2800" b="1" dirty="0">
                <a:latin typeface="微軟正黑體" pitchFamily="34" charset="-120"/>
                <a:ea typeface="微軟正黑體" pitchFamily="34" charset="-120"/>
              </a:rPr>
              <a:t>。</a:t>
            </a:r>
            <a:endParaRPr lang="en-US" altLang="zh-TW" sz="2800" b="1" dirty="0">
              <a:latin typeface="微軟正黑體" pitchFamily="34" charset="-120"/>
              <a:ea typeface="微軟正黑體" pitchFamily="34" charset="-120"/>
            </a:endParaRPr>
          </a:p>
          <a:p>
            <a:pPr marL="1008000" indent="-1008000" eaLnBrk="1" hangingPunct="1">
              <a:spcBef>
                <a:spcPts val="600"/>
              </a:spcBef>
            </a:pPr>
            <a:r>
              <a:rPr lang="en-US" altLang="zh-TW" sz="2800" b="1" dirty="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5.11</a:t>
            </a:r>
            <a:r>
              <a:rPr lang="zh-TW" altLang="en-US" sz="2800" b="1" dirty="0">
                <a:latin typeface="微軟正黑體" pitchFamily="34" charset="-120"/>
                <a:ea typeface="微軟正黑體" pitchFamily="34" charset="-120"/>
              </a:rPr>
              <a:t>月</a:t>
            </a:r>
            <a:r>
              <a:rPr lang="en-US" altLang="zh-TW" sz="2800" b="1" dirty="0">
                <a:latin typeface="微軟正黑體" pitchFamily="34" charset="-120"/>
                <a:ea typeface="微軟正黑體" pitchFamily="34" charset="-120"/>
              </a:rPr>
              <a:t>1</a:t>
            </a:r>
            <a:r>
              <a:rPr lang="zh-TW" altLang="en-US" sz="2800" b="1" dirty="0">
                <a:latin typeface="微軟正黑體" pitchFamily="34" charset="-120"/>
                <a:ea typeface="微軟正黑體" pitchFamily="34" charset="-120"/>
              </a:rPr>
              <a:t>日預付一年租金</a:t>
            </a:r>
            <a:r>
              <a:rPr lang="en-US" altLang="zh-TW" sz="2800" b="1" dirty="0">
                <a:latin typeface="微軟正黑體" pitchFamily="34" charset="-120"/>
                <a:ea typeface="微軟正黑體" pitchFamily="34" charset="-120"/>
              </a:rPr>
              <a:t>$24,000</a:t>
            </a:r>
            <a:r>
              <a:rPr lang="zh-TW" altLang="en-US" sz="2800" b="1" dirty="0">
                <a:latin typeface="微軟正黑體" pitchFamily="34" charset="-120"/>
                <a:ea typeface="微軟正黑體" pitchFamily="34" charset="-120"/>
              </a:rPr>
              <a:t>，試問在哪種會計基礎下，期末之調整分錄</a:t>
            </a:r>
            <a:r>
              <a:rPr lang="zh-TW" altLang="en-US" sz="2800" b="1" dirty="0" smtClean="0">
                <a:latin typeface="微軟正黑體" pitchFamily="34" charset="-120"/>
                <a:ea typeface="微軟正黑體" pitchFamily="34" charset="-120"/>
              </a:rPr>
              <a:t>為</a:t>
            </a:r>
            <a:r>
              <a:rPr lang="zh-TW" altLang="en-US" sz="2800" b="1" dirty="0">
                <a:latin typeface="微軟正黑體" pitchFamily="34" charset="-120"/>
                <a:ea typeface="微軟正黑體" pitchFamily="34" charset="-120"/>
              </a:rPr>
              <a:t>　借：預付租金</a:t>
            </a:r>
            <a:r>
              <a:rPr lang="en-US" altLang="zh-TW" sz="2800" b="1" dirty="0">
                <a:latin typeface="微軟正黑體" pitchFamily="34" charset="-120"/>
                <a:ea typeface="微軟正黑體" pitchFamily="34" charset="-120"/>
              </a:rPr>
              <a:t>$20,000</a:t>
            </a:r>
            <a:r>
              <a:rPr lang="zh-TW" altLang="en-US" sz="2800" b="1" dirty="0">
                <a:latin typeface="微軟正黑體" pitchFamily="34" charset="-120"/>
                <a:ea typeface="微軟正黑體" pitchFamily="34" charset="-120"/>
              </a:rPr>
              <a:t>　貸：租金支出</a:t>
            </a:r>
            <a:r>
              <a:rPr lang="en-US" altLang="zh-TW" sz="2800" b="1" dirty="0">
                <a:latin typeface="微軟正黑體" pitchFamily="34" charset="-120"/>
                <a:ea typeface="微軟正黑體" pitchFamily="34" charset="-120"/>
              </a:rPr>
              <a:t>$20,000</a:t>
            </a: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先實後虛法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先虛後實法　</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現金收付基礎　</a:t>
            </a:r>
            <a:r>
              <a:rPr lang="zh-TW" altLang="en-US" sz="2800" b="1" dirty="0" smtClean="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虛虛實實法。</a:t>
            </a:r>
            <a:endParaRPr lang="zh-TW" altLang="en-US"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6202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400" decel="100000"/>
                                        <p:tgtEl>
                                          <p:spTgt spid="9"/>
                                        </p:tgtEl>
                                      </p:cBhvr>
                                    </p:animEffect>
                                    <p:anim calcmode="lin" valueType="num">
                                      <p:cBhvr>
                                        <p:cTn id="8" dur="400" decel="100000" fill="hold"/>
                                        <p:tgtEl>
                                          <p:spTgt spid="9"/>
                                        </p:tgtEl>
                                        <p:attrNameLst>
                                          <p:attrName>style.rotation</p:attrName>
                                        </p:attrNameLst>
                                      </p:cBhvr>
                                      <p:tavLst>
                                        <p:tav tm="0">
                                          <p:val>
                                            <p:fltVal val="-90"/>
                                          </p:val>
                                        </p:tav>
                                        <p:tav tm="100000">
                                          <p:val>
                                            <p:fltVal val="0"/>
                                          </p:val>
                                        </p:tav>
                                      </p:tavLst>
                                    </p:anim>
                                    <p:anim calcmode="lin" valueType="num">
                                      <p:cBhvr>
                                        <p:cTn id="9" dur="400" decel="100000" fill="hold"/>
                                        <p:tgtEl>
                                          <p:spTgt spid="9"/>
                                        </p:tgtEl>
                                        <p:attrNameLst>
                                          <p:attrName>ppt_x</p:attrName>
                                        </p:attrNameLst>
                                      </p:cBhvr>
                                      <p:tavLst>
                                        <p:tav tm="0">
                                          <p:val>
                                            <p:strVal val="#ppt_x+0.4"/>
                                          </p:val>
                                        </p:tav>
                                        <p:tav tm="100000">
                                          <p:val>
                                            <p:strVal val="#ppt_x-0.05"/>
                                          </p:val>
                                        </p:tav>
                                      </p:tavLst>
                                    </p:anim>
                                    <p:anim calcmode="lin" valueType="num">
                                      <p:cBhvr>
                                        <p:cTn id="10" dur="400" decel="100000" fill="hold"/>
                                        <p:tgtEl>
                                          <p:spTgt spid="9"/>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400" decel="100000"/>
                                        <p:tgtEl>
                                          <p:spTgt spid="8"/>
                                        </p:tgtEl>
                                      </p:cBhvr>
                                    </p:animEffect>
                                    <p:anim calcmode="lin" valueType="num">
                                      <p:cBhvr>
                                        <p:cTn id="18" dur="400" decel="100000" fill="hold"/>
                                        <p:tgtEl>
                                          <p:spTgt spid="8"/>
                                        </p:tgtEl>
                                        <p:attrNameLst>
                                          <p:attrName>style.rotation</p:attrName>
                                        </p:attrNameLst>
                                      </p:cBhvr>
                                      <p:tavLst>
                                        <p:tav tm="0">
                                          <p:val>
                                            <p:fltVal val="-90"/>
                                          </p:val>
                                        </p:tav>
                                        <p:tav tm="100000">
                                          <p:val>
                                            <p:fltVal val="0"/>
                                          </p:val>
                                        </p:tav>
                                      </p:tavLst>
                                    </p:anim>
                                    <p:anim calcmode="lin" valueType="num">
                                      <p:cBhvr>
                                        <p:cTn id="19" dur="400" decel="100000" fill="hold"/>
                                        <p:tgtEl>
                                          <p:spTgt spid="8"/>
                                        </p:tgtEl>
                                        <p:attrNameLst>
                                          <p:attrName>ppt_x</p:attrName>
                                        </p:attrNameLst>
                                      </p:cBhvr>
                                      <p:tavLst>
                                        <p:tav tm="0">
                                          <p:val>
                                            <p:strVal val="#ppt_x+0.4"/>
                                          </p:val>
                                        </p:tav>
                                        <p:tav tm="100000">
                                          <p:val>
                                            <p:strVal val="#ppt_x-0.05"/>
                                          </p:val>
                                        </p:tav>
                                      </p:tavLst>
                                    </p:anim>
                                    <p:anim calcmode="lin" valueType="num">
                                      <p:cBhvr>
                                        <p:cTn id="20" dur="400" decel="100000" fill="hold"/>
                                        <p:tgtEl>
                                          <p:spTgt spid="8"/>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253</a:t>
            </a:r>
            <a:endParaRPr lang="zh-TW" altLang="en-US" dirty="0"/>
          </a:p>
        </p:txBody>
      </p:sp>
      <p:sp>
        <p:nvSpPr>
          <p:cNvPr id="6" name="矩形 33"/>
          <p:cNvSpPr>
            <a:spLocks noChangeArrowheads="1"/>
          </p:cNvSpPr>
          <p:nvPr/>
        </p:nvSpPr>
        <p:spPr bwMode="auto">
          <a:xfrm>
            <a:off x="630238" y="1277938"/>
            <a:ext cx="563358" cy="523875"/>
          </a:xfrm>
          <a:prstGeom prst="rect">
            <a:avLst/>
          </a:prstGeom>
          <a:noFill/>
          <a:ln w="9525">
            <a:noFill/>
            <a:miter lim="800000"/>
            <a:headEnd/>
            <a:tailEnd/>
          </a:ln>
        </p:spPr>
        <p:txBody>
          <a:bodyPr wrap="square">
            <a:spAutoFit/>
          </a:bodyPr>
          <a:lstStyle/>
          <a:p>
            <a:pPr eaLnBrk="1" hangingPunct="1"/>
            <a:r>
              <a:rPr lang="zh-TW" altLang="en-US" sz="2800" b="1">
                <a:solidFill>
                  <a:srgbClr val="FF0000"/>
                </a:solidFill>
                <a:latin typeface="標楷體" pitchFamily="65" charset="-120"/>
                <a:ea typeface="標楷體" pitchFamily="65" charset="-120"/>
              </a:rPr>
              <a:t>Ｂ</a:t>
            </a:r>
          </a:p>
        </p:txBody>
      </p:sp>
      <p:sp>
        <p:nvSpPr>
          <p:cNvPr id="7" name="矩形 31"/>
          <p:cNvSpPr>
            <a:spLocks noChangeArrowheads="1"/>
          </p:cNvSpPr>
          <p:nvPr/>
        </p:nvSpPr>
        <p:spPr bwMode="auto">
          <a:xfrm>
            <a:off x="477838" y="1268413"/>
            <a:ext cx="8666162" cy="2677656"/>
          </a:xfrm>
          <a:prstGeom prst="rect">
            <a:avLst/>
          </a:prstGeom>
          <a:noFill/>
          <a:ln w="9525">
            <a:noFill/>
            <a:miter lim="800000"/>
            <a:headEnd/>
            <a:tailEnd/>
          </a:ln>
        </p:spPr>
        <p:txBody>
          <a:bodyPr wrap="square">
            <a:spAutoFit/>
          </a:bodyPr>
          <a:lstStyle/>
          <a:p>
            <a:pPr marL="1008000" indent="-1008000" eaLnBrk="1" hangingPunct="1">
              <a:spcBef>
                <a:spcPts val="600"/>
              </a:spcBef>
              <a:defRPr/>
            </a:pPr>
            <a:r>
              <a:rPr lang="en-US" altLang="zh-TW" sz="2800" b="1" dirty="0">
                <a:latin typeface="微軟正黑體" pitchFamily="34" charset="-120"/>
                <a:ea typeface="微軟正黑體" pitchFamily="34" charset="-120"/>
              </a:rPr>
              <a:t>(    </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)6</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本期購入文具用品</a:t>
            </a:r>
            <a:r>
              <a:rPr lang="en-US" altLang="zh-TW" sz="2800" b="1" dirty="0">
                <a:latin typeface="微軟正黑體" pitchFamily="34" charset="-120"/>
                <a:ea typeface="微軟正黑體" pitchFamily="34" charset="-120"/>
              </a:rPr>
              <a:t>$5,000</a:t>
            </a:r>
            <a:r>
              <a:rPr lang="zh-TW" altLang="en-US" sz="2800" b="1" dirty="0">
                <a:latin typeface="微軟正黑體" pitchFamily="34" charset="-120"/>
                <a:ea typeface="微軟正黑體" pitchFamily="34" charset="-120"/>
              </a:rPr>
              <a:t>，購入時以費用入帳，期末時尚有</a:t>
            </a:r>
            <a:r>
              <a:rPr lang="en-US" altLang="zh-TW" sz="2800" b="1" dirty="0">
                <a:latin typeface="微軟正黑體" pitchFamily="34" charset="-120"/>
                <a:ea typeface="微軟正黑體" pitchFamily="34" charset="-120"/>
              </a:rPr>
              <a:t>$2,000</a:t>
            </a:r>
            <a:r>
              <a:rPr lang="zh-TW" altLang="en-US" sz="2800" b="1" dirty="0">
                <a:latin typeface="微軟正黑體" pitchFamily="34" charset="-120"/>
                <a:ea typeface="微軟正黑體" pitchFamily="34" charset="-120"/>
              </a:rPr>
              <a:t>未耗用，應作之調整分錄為　</a:t>
            </a:r>
            <a:r>
              <a:rPr lang="en-US" altLang="zh-TW" sz="2800" b="1" dirty="0">
                <a:latin typeface="微軟正黑體" pitchFamily="34" charset="-120"/>
                <a:ea typeface="微軟正黑體" pitchFamily="34" charset="-120"/>
              </a:rPr>
              <a:t>(A)</a:t>
            </a:r>
            <a:r>
              <a:rPr lang="zh-TW" altLang="en-US" sz="2800" b="1" dirty="0">
                <a:latin typeface="微軟正黑體" pitchFamily="34" charset="-120"/>
                <a:ea typeface="微軟正黑體" pitchFamily="34" charset="-120"/>
              </a:rPr>
              <a:t>借：文具用品</a:t>
            </a:r>
            <a:r>
              <a:rPr lang="en-US" altLang="zh-TW" sz="2800" b="1" dirty="0">
                <a:latin typeface="微軟正黑體" pitchFamily="34" charset="-120"/>
                <a:ea typeface="微軟正黑體" pitchFamily="34" charset="-120"/>
              </a:rPr>
              <a:t>$2,000  </a:t>
            </a:r>
            <a:r>
              <a:rPr lang="zh-TW" altLang="en-US" sz="2800" b="1" dirty="0">
                <a:latin typeface="微軟正黑體" pitchFamily="34" charset="-120"/>
                <a:ea typeface="微軟正黑體" pitchFamily="34" charset="-120"/>
              </a:rPr>
              <a:t>貸：用品盤存</a:t>
            </a:r>
            <a:r>
              <a:rPr lang="en-US" altLang="zh-TW" sz="2800" b="1" dirty="0">
                <a:latin typeface="微軟正黑體" pitchFamily="34" charset="-120"/>
                <a:ea typeface="微軟正黑體" pitchFamily="34" charset="-120"/>
              </a:rPr>
              <a:t>$2,000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(B)</a:t>
            </a:r>
            <a:r>
              <a:rPr lang="zh-TW" altLang="en-US" sz="2800" b="1" dirty="0">
                <a:latin typeface="微軟正黑體" pitchFamily="34" charset="-120"/>
                <a:ea typeface="微軟正黑體" pitchFamily="34" charset="-120"/>
              </a:rPr>
              <a:t>借：用品盤存</a:t>
            </a:r>
            <a:r>
              <a:rPr lang="en-US" altLang="zh-TW" sz="2800" b="1" dirty="0">
                <a:latin typeface="微軟正黑體" pitchFamily="34" charset="-120"/>
                <a:ea typeface="微軟正黑體" pitchFamily="34" charset="-120"/>
              </a:rPr>
              <a:t>$2,000  </a:t>
            </a:r>
            <a:r>
              <a:rPr lang="zh-TW" altLang="en-US" sz="2800" b="1" dirty="0">
                <a:latin typeface="微軟正黑體" pitchFamily="34" charset="-120"/>
                <a:ea typeface="微軟正黑體" pitchFamily="34" charset="-120"/>
              </a:rPr>
              <a:t>貸：文具用品</a:t>
            </a:r>
            <a:r>
              <a:rPr lang="en-US" altLang="zh-TW" sz="2800" b="1" dirty="0">
                <a:latin typeface="微軟正黑體" pitchFamily="34" charset="-120"/>
                <a:ea typeface="微軟正黑體" pitchFamily="34" charset="-120"/>
              </a:rPr>
              <a:t>$2,000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(C)</a:t>
            </a:r>
            <a:r>
              <a:rPr lang="zh-TW" altLang="en-US" sz="2800" b="1" dirty="0">
                <a:latin typeface="微軟正黑體" pitchFamily="34" charset="-120"/>
                <a:ea typeface="微軟正黑體" pitchFamily="34" charset="-120"/>
              </a:rPr>
              <a:t>借：文具用品</a:t>
            </a:r>
            <a:r>
              <a:rPr lang="en-US" altLang="zh-TW" sz="2800" b="1" dirty="0">
                <a:latin typeface="微軟正黑體" pitchFamily="34" charset="-120"/>
                <a:ea typeface="微軟正黑體" pitchFamily="34" charset="-120"/>
              </a:rPr>
              <a:t>$3,000  </a:t>
            </a:r>
            <a:r>
              <a:rPr lang="zh-TW" altLang="en-US" sz="2800" b="1" dirty="0">
                <a:latin typeface="微軟正黑體" pitchFamily="34" charset="-120"/>
                <a:ea typeface="微軟正黑體" pitchFamily="34" charset="-120"/>
              </a:rPr>
              <a:t>貸：用品盤存</a:t>
            </a:r>
            <a:r>
              <a:rPr lang="en-US" altLang="zh-TW" sz="2800" b="1" dirty="0">
                <a:latin typeface="微軟正黑體" pitchFamily="34" charset="-120"/>
                <a:ea typeface="微軟正黑體" pitchFamily="34" charset="-120"/>
              </a:rPr>
              <a:t>$</a:t>
            </a:r>
            <a:r>
              <a:rPr lang="en-US" altLang="zh-TW" sz="2800" b="1" dirty="0" smtClean="0">
                <a:latin typeface="微軟正黑體" pitchFamily="34" charset="-120"/>
                <a:ea typeface="微軟正黑體" pitchFamily="34" charset="-120"/>
              </a:rPr>
              <a:t>3,000</a:t>
            </a:r>
            <a:r>
              <a:rPr lang="zh-TW" altLang="en-US" sz="2800" b="1" dirty="0">
                <a:latin typeface="微軟正黑體" pitchFamily="34" charset="-120"/>
                <a:ea typeface="微軟正黑體" pitchFamily="34" charset="-120"/>
              </a:rPr>
              <a:t>　</a:t>
            </a:r>
            <a:r>
              <a:rPr lang="en-US" altLang="zh-TW" sz="2800" b="1" dirty="0">
                <a:latin typeface="微軟正黑體" pitchFamily="34" charset="-120"/>
                <a:ea typeface="微軟正黑體" pitchFamily="34" charset="-120"/>
              </a:rPr>
              <a:t>(D)</a:t>
            </a:r>
            <a:r>
              <a:rPr lang="zh-TW" altLang="en-US" sz="2800" b="1" dirty="0">
                <a:latin typeface="微軟正黑體" pitchFamily="34" charset="-120"/>
                <a:ea typeface="微軟正黑體" pitchFamily="34" charset="-120"/>
              </a:rPr>
              <a:t>借：用品盤存</a:t>
            </a:r>
            <a:r>
              <a:rPr lang="en-US" altLang="zh-TW" sz="2800" b="1" dirty="0">
                <a:latin typeface="微軟正黑體" pitchFamily="34" charset="-120"/>
                <a:ea typeface="微軟正黑體" pitchFamily="34" charset="-120"/>
              </a:rPr>
              <a:t>$3,000  </a:t>
            </a:r>
            <a:r>
              <a:rPr lang="zh-TW" altLang="en-US" sz="2800" b="1" dirty="0">
                <a:latin typeface="微軟正黑體" pitchFamily="34" charset="-120"/>
                <a:ea typeface="微軟正黑體" pitchFamily="34" charset="-120"/>
              </a:rPr>
              <a:t>貸：文具用品</a:t>
            </a:r>
            <a:r>
              <a:rPr lang="en-US" altLang="zh-TW" sz="2800" b="1" dirty="0">
                <a:latin typeface="微軟正黑體" pitchFamily="34" charset="-120"/>
                <a:ea typeface="微軟正黑體" pitchFamily="34" charset="-120"/>
              </a:rPr>
              <a:t>$3,000</a:t>
            </a:r>
            <a:r>
              <a:rPr lang="zh-TW" altLang="en-US" sz="2800" b="1" dirty="0" smtClean="0">
                <a:latin typeface="微軟正黑體" pitchFamily="34" charset="-120"/>
                <a:ea typeface="微軟正黑體" pitchFamily="34" charset="-120"/>
              </a:rPr>
              <a:t>。  </a:t>
            </a:r>
            <a:endParaRPr lang="zh-TW" altLang="en-US" sz="2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35670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254</a:t>
            </a:r>
            <a:endParaRPr lang="zh-TW" altLang="en-US" dirty="0"/>
          </a:p>
        </p:txBody>
      </p:sp>
      <p:sp>
        <p:nvSpPr>
          <p:cNvPr id="4" name="矩形 31"/>
          <p:cNvSpPr>
            <a:spLocks noChangeArrowheads="1"/>
          </p:cNvSpPr>
          <p:nvPr/>
        </p:nvSpPr>
        <p:spPr bwMode="auto">
          <a:xfrm>
            <a:off x="468312" y="1125538"/>
            <a:ext cx="8496175" cy="2246769"/>
          </a:xfrm>
          <a:prstGeom prst="rect">
            <a:avLst/>
          </a:prstGeom>
          <a:noFill/>
          <a:ln w="9525">
            <a:noFill/>
            <a:miter lim="800000"/>
            <a:headEnd/>
            <a:tailEnd/>
          </a:ln>
        </p:spPr>
        <p:txBody>
          <a:bodyPr wrap="square">
            <a:spAutoFit/>
          </a:bodyPr>
          <a:lstStyle/>
          <a:p>
            <a:pPr marL="360000" indent="-360000" eaLnBrk="1" hangingPunct="1">
              <a:defRPr/>
            </a:pPr>
            <a:r>
              <a:rPr lang="en-US" altLang="zh-TW" sz="2800" b="1" dirty="0">
                <a:latin typeface="微軟正黑體" pitchFamily="34" charset="-120"/>
                <a:ea typeface="微軟正黑體" pitchFamily="34" charset="-120"/>
              </a:rPr>
              <a:t>7</a:t>
            </a:r>
            <a:r>
              <a:rPr lang="en-US" altLang="zh-TW" sz="2800" b="1" dirty="0" smtClean="0">
                <a:latin typeface="微軟正黑體" pitchFamily="34" charset="-120"/>
                <a:ea typeface="微軟正黑體" pitchFamily="34" charset="-120"/>
              </a:rPr>
              <a:t>.</a:t>
            </a:r>
            <a:r>
              <a:rPr lang="zh-TW" altLang="en-US" sz="2800" b="1" dirty="0">
                <a:latin typeface="微軟正黑體" pitchFamily="34" charset="-120"/>
                <a:ea typeface="微軟正黑體" pitchFamily="34" charset="-120"/>
              </a:rPr>
              <a:t>以現金收付基礎、權責發生基礎作下列事項之平時及期末調整的分錄</a:t>
            </a:r>
            <a:r>
              <a:rPr lang="zh-TW" altLang="en-US" sz="2800" b="1" dirty="0" smtClean="0">
                <a:latin typeface="微軟正黑體" pitchFamily="34" charset="-120"/>
                <a:ea typeface="微軟正黑體" pitchFamily="34" charset="-120"/>
              </a:rPr>
              <a:t>。</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1) 11/1</a:t>
            </a:r>
            <a:r>
              <a:rPr lang="zh-TW" altLang="en-US" sz="2800" b="1" dirty="0">
                <a:latin typeface="微軟正黑體" pitchFamily="34" charset="-120"/>
                <a:ea typeface="微軟正黑體" pitchFamily="34" charset="-120"/>
              </a:rPr>
              <a:t>預收半年房租</a:t>
            </a:r>
            <a:r>
              <a:rPr lang="en-US" altLang="zh-TW" sz="2800" b="1" dirty="0">
                <a:latin typeface="微軟正黑體" pitchFamily="34" charset="-120"/>
                <a:ea typeface="微軟正黑體" pitchFamily="34" charset="-120"/>
              </a:rPr>
              <a:t>$12,000</a:t>
            </a:r>
            <a:r>
              <a:rPr lang="zh-TW" altLang="en-US" sz="2800" b="1" dirty="0" smtClean="0">
                <a:latin typeface="微軟正黑體" pitchFamily="34" charset="-120"/>
                <a:ea typeface="微軟正黑體" pitchFamily="34" charset="-120"/>
              </a:rPr>
              <a:t>。</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2) 10/1</a:t>
            </a:r>
            <a:r>
              <a:rPr lang="zh-TW" altLang="en-US" sz="2800" b="1" dirty="0">
                <a:latin typeface="微軟正黑體" pitchFamily="34" charset="-120"/>
                <a:ea typeface="微軟正黑體" pitchFamily="34" charset="-120"/>
              </a:rPr>
              <a:t>預付一年保險費</a:t>
            </a:r>
            <a:r>
              <a:rPr lang="en-US" altLang="zh-TW" sz="2800" b="1" dirty="0">
                <a:latin typeface="微軟正黑體" pitchFamily="34" charset="-120"/>
                <a:ea typeface="微軟正黑體" pitchFamily="34" charset="-120"/>
              </a:rPr>
              <a:t>$16,800</a:t>
            </a:r>
            <a:r>
              <a:rPr lang="zh-TW" altLang="en-US" sz="2800" b="1" dirty="0" smtClean="0">
                <a:latin typeface="微軟正黑體" pitchFamily="34" charset="-120"/>
                <a:ea typeface="微軟正黑體" pitchFamily="34" charset="-120"/>
              </a:rPr>
              <a:t>。</a:t>
            </a:r>
            <a:r>
              <a:rPr lang="en-US" altLang="zh-TW" sz="2800" b="1" dirty="0" smtClean="0">
                <a:latin typeface="微軟正黑體" pitchFamily="34" charset="-120"/>
                <a:ea typeface="微軟正黑體" pitchFamily="34" charset="-120"/>
              </a:rPr>
              <a:t/>
            </a:r>
            <a:br>
              <a:rPr lang="en-US" altLang="zh-TW" sz="2800" b="1" dirty="0" smtClean="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3) </a:t>
            </a:r>
            <a:r>
              <a:rPr lang="en-US" altLang="zh-TW" sz="2800" b="1" spc="-100" dirty="0">
                <a:latin typeface="微軟正黑體" pitchFamily="34" charset="-120"/>
                <a:ea typeface="微軟正黑體" pitchFamily="34" charset="-120"/>
              </a:rPr>
              <a:t>12/1</a:t>
            </a:r>
            <a:r>
              <a:rPr lang="zh-TW" altLang="en-US" sz="2800" b="1" spc="-100" dirty="0">
                <a:latin typeface="微軟正黑體" pitchFamily="34" charset="-120"/>
                <a:ea typeface="微軟正黑體" pitchFamily="34" charset="-120"/>
              </a:rPr>
              <a:t>購入文具用品</a:t>
            </a:r>
            <a:r>
              <a:rPr lang="en-US" altLang="zh-TW" sz="2800" b="1" spc="-100" dirty="0">
                <a:latin typeface="微軟正黑體" pitchFamily="34" charset="-120"/>
                <a:ea typeface="微軟正黑體" pitchFamily="34" charset="-120"/>
              </a:rPr>
              <a:t>$6,000</a:t>
            </a:r>
            <a:r>
              <a:rPr lang="zh-TW" altLang="en-US" sz="2800" b="1" spc="-100" dirty="0">
                <a:latin typeface="微軟正黑體" pitchFamily="34" charset="-120"/>
                <a:ea typeface="微軟正黑體" pitchFamily="34" charset="-120"/>
              </a:rPr>
              <a:t>，期末盤點尚存</a:t>
            </a:r>
            <a:r>
              <a:rPr lang="en-US" altLang="zh-TW" sz="2800" b="1" spc="-100" dirty="0">
                <a:latin typeface="微軟正黑體" pitchFamily="34" charset="-120"/>
                <a:ea typeface="微軟正黑體" pitchFamily="34" charset="-120"/>
              </a:rPr>
              <a:t>$5,000</a:t>
            </a:r>
            <a:r>
              <a:rPr lang="zh-TW" altLang="en-US" sz="2800" b="1" spc="-100" dirty="0">
                <a:latin typeface="微軟正黑體" pitchFamily="34" charset="-120"/>
                <a:ea typeface="微軟正黑體" pitchFamily="34" charset="-120"/>
              </a:rPr>
              <a:t>。</a:t>
            </a:r>
          </a:p>
        </p:txBody>
      </p:sp>
    </p:spTree>
    <p:extLst>
      <p:ext uri="{BB962C8B-B14F-4D97-AF65-F5344CB8AC3E}">
        <p14:creationId xmlns:p14="http://schemas.microsoft.com/office/powerpoint/2010/main" val="18566152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1"/>
          </p:nvPr>
        </p:nvSpPr>
        <p:spPr/>
        <p:txBody>
          <a:bodyPr/>
          <a:lstStyle/>
          <a:p>
            <a:r>
              <a:rPr lang="en-US" altLang="zh-TW" dirty="0" smtClean="0"/>
              <a:t>254</a:t>
            </a:r>
            <a:endParaRPr lang="zh-TW" altLang="en-US" dirty="0"/>
          </a:p>
        </p:txBody>
      </p:sp>
      <p:sp>
        <p:nvSpPr>
          <p:cNvPr id="4" name="矩形 31"/>
          <p:cNvSpPr>
            <a:spLocks noChangeArrowheads="1"/>
          </p:cNvSpPr>
          <p:nvPr/>
        </p:nvSpPr>
        <p:spPr bwMode="auto">
          <a:xfrm>
            <a:off x="468313" y="1125538"/>
            <a:ext cx="8424862" cy="1538883"/>
          </a:xfrm>
          <a:prstGeom prst="rect">
            <a:avLst/>
          </a:prstGeom>
          <a:noFill/>
          <a:ln w="9525">
            <a:noFill/>
            <a:miter lim="800000"/>
            <a:headEnd/>
            <a:tailEnd/>
          </a:ln>
        </p:spPr>
        <p:txBody>
          <a:bodyPr>
            <a:spAutoFit/>
          </a:bodyPr>
          <a:lstStyle/>
          <a:p>
            <a:pPr marL="360000" indent="-360000" eaLnBrk="1" hangingPunct="1">
              <a:spcBef>
                <a:spcPts val="1200"/>
              </a:spcBef>
              <a:defRPr/>
            </a:pPr>
            <a:r>
              <a:rPr lang="en-US" altLang="zh-TW" sz="2800" b="1" dirty="0">
                <a:latin typeface="微軟正黑體" pitchFamily="34" charset="-120"/>
                <a:ea typeface="微軟正黑體" pitchFamily="34" charset="-120"/>
              </a:rPr>
              <a:t>7.</a:t>
            </a:r>
            <a:r>
              <a:rPr lang="zh-TW" altLang="en-US" sz="2800" b="1" dirty="0">
                <a:latin typeface="微軟正黑體" pitchFamily="34" charset="-120"/>
                <a:ea typeface="微軟正黑體" pitchFamily="34" charset="-120"/>
              </a:rPr>
              <a:t>以現金收付基礎、權責發生基礎作下列事項之平時及期末調整的分錄</a:t>
            </a:r>
            <a:r>
              <a:rPr lang="zh-TW" altLang="en-US" sz="2800" b="1" dirty="0" smtClean="0">
                <a:latin typeface="微軟正黑體" pitchFamily="34" charset="-120"/>
                <a:ea typeface="微軟正黑體" pitchFamily="34" charset="-120"/>
              </a:rPr>
              <a:t>。</a:t>
            </a:r>
            <a:endParaRPr lang="en-US" altLang="zh-TW" sz="2800" b="1" dirty="0" smtClean="0">
              <a:latin typeface="微軟正黑體" pitchFamily="34" charset="-120"/>
              <a:ea typeface="微軟正黑體" pitchFamily="34" charset="-120"/>
            </a:endParaRPr>
          </a:p>
          <a:p>
            <a:pPr marL="360000" indent="-360000" eaLnBrk="1" hangingPunct="1">
              <a:spcBef>
                <a:spcPts val="1200"/>
              </a:spcBef>
              <a:defRPr/>
            </a:pPr>
            <a:r>
              <a:rPr lang="zh-TW" altLang="en-US" sz="2800" b="1" dirty="0">
                <a:latin typeface="微軟正黑體" pitchFamily="34" charset="-120"/>
                <a:ea typeface="微軟正黑體" pitchFamily="34" charset="-120"/>
              </a:rPr>
              <a:t>　</a:t>
            </a: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1) 11/1</a:t>
            </a:r>
            <a:r>
              <a:rPr lang="zh-TW" altLang="en-US" sz="2800" b="1" dirty="0">
                <a:latin typeface="微軟正黑體" pitchFamily="34" charset="-120"/>
                <a:ea typeface="微軟正黑體" pitchFamily="34" charset="-120"/>
              </a:rPr>
              <a:t>預收半年房租</a:t>
            </a:r>
            <a:r>
              <a:rPr lang="en-US" altLang="zh-TW" sz="2800" b="1" dirty="0">
                <a:latin typeface="微軟正黑體" pitchFamily="34" charset="-120"/>
                <a:ea typeface="微軟正黑體" pitchFamily="34" charset="-120"/>
              </a:rPr>
              <a:t>$12,000</a:t>
            </a:r>
            <a:r>
              <a:rPr lang="zh-TW" altLang="en-US" sz="2800" b="1" dirty="0" smtClean="0">
                <a:latin typeface="微軟正黑體" pitchFamily="34" charset="-120"/>
                <a:ea typeface="微軟正黑體" pitchFamily="34" charset="-120"/>
              </a:rPr>
              <a:t>。</a:t>
            </a:r>
            <a:endParaRPr lang="zh-TW" altLang="en-US" sz="2800" b="1" spc="-100" dirty="0">
              <a:latin typeface="微軟正黑體" pitchFamily="34" charset="-120"/>
              <a:ea typeface="微軟正黑體" pitchFamily="34"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1417396705"/>
              </p:ext>
            </p:extLst>
          </p:nvPr>
        </p:nvGraphicFramePr>
        <p:xfrm>
          <a:off x="180975" y="2691895"/>
          <a:ext cx="8855075" cy="2943226"/>
        </p:xfrm>
        <a:graphic>
          <a:graphicData uri="http://schemas.openxmlformats.org/drawingml/2006/table">
            <a:tbl>
              <a:tblPr/>
              <a:tblGrid>
                <a:gridCol w="1042988">
                  <a:extLst>
                    <a:ext uri="{9D8B030D-6E8A-4147-A177-3AD203B41FA5}">
                      <a16:colId xmlns:a16="http://schemas.microsoft.com/office/drawing/2014/main" xmlns="" val="3268018989"/>
                    </a:ext>
                  </a:extLst>
                </a:gridCol>
                <a:gridCol w="2628900">
                  <a:extLst>
                    <a:ext uri="{9D8B030D-6E8A-4147-A177-3AD203B41FA5}">
                      <a16:colId xmlns:a16="http://schemas.microsoft.com/office/drawing/2014/main" xmlns="" val="3834751249"/>
                    </a:ext>
                  </a:extLst>
                </a:gridCol>
                <a:gridCol w="2592387">
                  <a:extLst>
                    <a:ext uri="{9D8B030D-6E8A-4147-A177-3AD203B41FA5}">
                      <a16:colId xmlns:a16="http://schemas.microsoft.com/office/drawing/2014/main" xmlns="" val="1657781499"/>
                    </a:ext>
                  </a:extLst>
                </a:gridCol>
                <a:gridCol w="2590800">
                  <a:extLst>
                    <a:ext uri="{9D8B030D-6E8A-4147-A177-3AD203B41FA5}">
                      <a16:colId xmlns:a16="http://schemas.microsoft.com/office/drawing/2014/main" xmlns="" val="2197575316"/>
                    </a:ext>
                  </a:extLst>
                </a:gridCol>
              </a:tblGrid>
              <a:tr h="409575">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日期</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現</a:t>
                      </a:r>
                      <a:r>
                        <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金</a:t>
                      </a: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收付基礎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權責發生基礎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extLst>
                  <a:ext uri="{0D108BD9-81ED-4DB2-BD59-A6C34878D82A}">
                    <a16:rowId xmlns:a16="http://schemas.microsoft.com/office/drawing/2014/main" xmlns="" val="178018192"/>
                  </a:ext>
                </a:extLst>
              </a:tr>
              <a:tr h="40957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先實後虛法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先虛後實法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⑴</a:t>
                      </a:r>
                      <a:r>
                        <a:rPr kumimoji="0" lang="zh-TW" altLang="en-US" sz="2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1/1</a:t>
                      </a:r>
                      <a:endParaRPr kumimoji="0" lang="zh-TW" altLang="zh-TW" sz="22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851456914"/>
                  </a:ext>
                </a:extLst>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12/31</a:t>
                      </a:r>
                      <a:endParaRPr kumimoji="0" lang="zh-TW" altLang="zh-TW" sz="22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916656616"/>
                  </a:ext>
                </a:extLst>
              </a:tr>
            </a:tbl>
          </a:graphicData>
        </a:graphic>
      </p:graphicFrame>
      <p:sp>
        <p:nvSpPr>
          <p:cNvPr id="6" name="矩形 33"/>
          <p:cNvSpPr>
            <a:spLocks noChangeArrowheads="1"/>
          </p:cNvSpPr>
          <p:nvPr/>
        </p:nvSpPr>
        <p:spPr bwMode="auto">
          <a:xfrm>
            <a:off x="1187450" y="3695320"/>
            <a:ext cx="2736850"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現      金    </a:t>
            </a:r>
            <a:r>
              <a:rPr lang="en-US" altLang="zh-TW" sz="2000" b="1">
                <a:solidFill>
                  <a:srgbClr val="FF0000"/>
                </a:solidFill>
                <a:latin typeface="微軟正黑體" pitchFamily="34" charset="-120"/>
                <a:ea typeface="微軟正黑體" pitchFamily="34" charset="-120"/>
              </a:rPr>
              <a:t>12,000</a:t>
            </a:r>
          </a:p>
          <a:p>
            <a:pPr eaLnBrk="1" hangingPunct="1"/>
            <a:r>
              <a:rPr lang="zh-TW" altLang="en-US" sz="2000" b="1">
                <a:solidFill>
                  <a:srgbClr val="FF0000"/>
                </a:solidFill>
                <a:latin typeface="微軟正黑體" pitchFamily="34" charset="-120"/>
                <a:ea typeface="微軟正黑體" pitchFamily="34" charset="-120"/>
              </a:rPr>
              <a:t>      租金收入     </a:t>
            </a:r>
            <a:r>
              <a:rPr lang="en-US" altLang="zh-TW" sz="2000" b="1">
                <a:solidFill>
                  <a:srgbClr val="FF0000"/>
                </a:solidFill>
                <a:latin typeface="微軟正黑體" pitchFamily="34" charset="-120"/>
                <a:ea typeface="微軟正黑體" pitchFamily="34" charset="-120"/>
              </a:rPr>
              <a:t>12,000</a:t>
            </a:r>
            <a:endParaRPr lang="zh-TW" altLang="en-US" sz="2000" b="1">
              <a:solidFill>
                <a:srgbClr val="FF0000"/>
              </a:solidFill>
              <a:latin typeface="微軟正黑體" pitchFamily="34" charset="-120"/>
              <a:ea typeface="微軟正黑體" pitchFamily="34" charset="-120"/>
            </a:endParaRPr>
          </a:p>
        </p:txBody>
      </p:sp>
      <p:sp>
        <p:nvSpPr>
          <p:cNvPr id="7" name="矩形 33"/>
          <p:cNvSpPr>
            <a:spLocks noChangeArrowheads="1"/>
          </p:cNvSpPr>
          <p:nvPr/>
        </p:nvSpPr>
        <p:spPr bwMode="auto">
          <a:xfrm>
            <a:off x="3779838" y="3695320"/>
            <a:ext cx="2736850"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現      金   </a:t>
            </a:r>
            <a:r>
              <a:rPr lang="en-US" altLang="zh-TW" sz="2000" b="1">
                <a:solidFill>
                  <a:srgbClr val="FF0000"/>
                </a:solidFill>
                <a:latin typeface="微軟正黑體" pitchFamily="34" charset="-120"/>
                <a:ea typeface="微軟正黑體" pitchFamily="34" charset="-120"/>
              </a:rPr>
              <a:t>12,000</a:t>
            </a:r>
          </a:p>
          <a:p>
            <a:pPr eaLnBrk="1" hangingPunct="1"/>
            <a:r>
              <a:rPr lang="zh-TW" altLang="en-US" sz="2000" b="1">
                <a:solidFill>
                  <a:srgbClr val="FF0000"/>
                </a:solidFill>
                <a:latin typeface="微軟正黑體" pitchFamily="34" charset="-120"/>
                <a:ea typeface="微軟正黑體" pitchFamily="34" charset="-120"/>
              </a:rPr>
              <a:t>       預收租金    </a:t>
            </a:r>
            <a:r>
              <a:rPr lang="en-US" altLang="zh-TW" sz="2000" b="1">
                <a:solidFill>
                  <a:srgbClr val="FF0000"/>
                </a:solidFill>
                <a:latin typeface="微軟正黑體" pitchFamily="34" charset="-120"/>
                <a:ea typeface="微軟正黑體" pitchFamily="34" charset="-120"/>
              </a:rPr>
              <a:t>12,000</a:t>
            </a:r>
            <a:endParaRPr lang="zh-TW" altLang="en-US" sz="2000" b="1">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6373813" y="3695320"/>
            <a:ext cx="2735262"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現      金   </a:t>
            </a:r>
            <a:r>
              <a:rPr lang="en-US" altLang="zh-TW" sz="2000" b="1">
                <a:solidFill>
                  <a:srgbClr val="FF0000"/>
                </a:solidFill>
                <a:latin typeface="微軟正黑體" pitchFamily="34" charset="-120"/>
                <a:ea typeface="微軟正黑體" pitchFamily="34" charset="-120"/>
              </a:rPr>
              <a:t>12,000</a:t>
            </a:r>
          </a:p>
          <a:p>
            <a:pPr eaLnBrk="1" hangingPunct="1"/>
            <a:r>
              <a:rPr lang="zh-TW" altLang="en-US" sz="2000" b="1">
                <a:solidFill>
                  <a:srgbClr val="FF0000"/>
                </a:solidFill>
                <a:latin typeface="微軟正黑體" pitchFamily="34" charset="-120"/>
                <a:ea typeface="微軟正黑體" pitchFamily="34" charset="-120"/>
              </a:rPr>
              <a:t>      租金收入     </a:t>
            </a:r>
            <a:r>
              <a:rPr lang="en-US" altLang="zh-TW" sz="2000" b="1">
                <a:solidFill>
                  <a:srgbClr val="FF0000"/>
                </a:solidFill>
                <a:latin typeface="微軟正黑體" pitchFamily="34" charset="-120"/>
                <a:ea typeface="微軟正黑體" pitchFamily="34" charset="-120"/>
              </a:rPr>
              <a:t>12,000</a:t>
            </a:r>
            <a:endParaRPr lang="zh-TW" altLang="en-US" sz="2000" b="1">
              <a:solidFill>
                <a:srgbClr val="FF0000"/>
              </a:solidFill>
              <a:latin typeface="微軟正黑體" pitchFamily="34" charset="-120"/>
              <a:ea typeface="微軟正黑體" pitchFamily="34" charset="-120"/>
            </a:endParaRPr>
          </a:p>
        </p:txBody>
      </p:sp>
      <p:sp>
        <p:nvSpPr>
          <p:cNvPr id="9" name="矩形 33"/>
          <p:cNvSpPr>
            <a:spLocks noChangeArrowheads="1"/>
          </p:cNvSpPr>
          <p:nvPr/>
        </p:nvSpPr>
        <p:spPr bwMode="auto">
          <a:xfrm>
            <a:off x="1116013" y="4878007"/>
            <a:ext cx="2735262" cy="400050"/>
          </a:xfrm>
          <a:prstGeom prst="rect">
            <a:avLst/>
          </a:prstGeom>
          <a:noFill/>
          <a:ln w="9525">
            <a:noFill/>
            <a:miter lim="800000"/>
            <a:headEnd/>
            <a:tailEnd/>
          </a:ln>
        </p:spPr>
        <p:txBody>
          <a:bodyPr>
            <a:spAutoFit/>
          </a:bodyPr>
          <a:lstStyle/>
          <a:p>
            <a:pPr algn="ctr" eaLnBrk="1" hangingPunct="1"/>
            <a:r>
              <a:rPr lang="zh-TW" altLang="en-US" sz="2000" b="1">
                <a:solidFill>
                  <a:srgbClr val="FF0000"/>
                </a:solidFill>
                <a:latin typeface="微軟正黑體" pitchFamily="34" charset="-120"/>
                <a:ea typeface="微軟正黑體" pitchFamily="34" charset="-120"/>
              </a:rPr>
              <a:t>不作調整</a:t>
            </a:r>
          </a:p>
        </p:txBody>
      </p:sp>
      <p:sp>
        <p:nvSpPr>
          <p:cNvPr id="10" name="矩形 33"/>
          <p:cNvSpPr>
            <a:spLocks noChangeArrowheads="1"/>
          </p:cNvSpPr>
          <p:nvPr/>
        </p:nvSpPr>
        <p:spPr bwMode="auto">
          <a:xfrm>
            <a:off x="3779838" y="4733545"/>
            <a:ext cx="2736850" cy="708025"/>
          </a:xfrm>
          <a:prstGeom prst="rect">
            <a:avLst/>
          </a:prstGeom>
          <a:noFill/>
          <a:ln w="9525">
            <a:noFill/>
            <a:miter lim="800000"/>
            <a:headEnd/>
            <a:tailEnd/>
          </a:ln>
        </p:spPr>
        <p:txBody>
          <a:bodyPr>
            <a:spAutoFit/>
          </a:bodyPr>
          <a:lstStyle/>
          <a:p>
            <a:pPr eaLnBrk="1" hangingPunct="1"/>
            <a:r>
              <a:rPr lang="zh-TW" altLang="en-US" sz="2000" b="1">
                <a:solidFill>
                  <a:srgbClr val="FF0000"/>
                </a:solidFill>
                <a:latin typeface="微軟正黑體" pitchFamily="34" charset="-120"/>
                <a:ea typeface="微軟正黑體" pitchFamily="34" charset="-120"/>
              </a:rPr>
              <a:t>預收租金    </a:t>
            </a:r>
            <a:r>
              <a:rPr lang="en-US" altLang="zh-TW" sz="2000" b="1">
                <a:solidFill>
                  <a:srgbClr val="FF0000"/>
                </a:solidFill>
                <a:latin typeface="微軟正黑體" pitchFamily="34" charset="-120"/>
                <a:ea typeface="微軟正黑體" pitchFamily="34" charset="-120"/>
              </a:rPr>
              <a:t>4,000</a:t>
            </a:r>
          </a:p>
          <a:p>
            <a:pPr eaLnBrk="1" hangingPunct="1"/>
            <a:r>
              <a:rPr lang="zh-TW" altLang="en-US" sz="2000" b="1">
                <a:solidFill>
                  <a:srgbClr val="FF0000"/>
                </a:solidFill>
                <a:latin typeface="微軟正黑體" pitchFamily="34" charset="-120"/>
                <a:ea typeface="微軟正黑體" pitchFamily="34" charset="-120"/>
              </a:rPr>
              <a:t>        租金收入     </a:t>
            </a:r>
            <a:r>
              <a:rPr lang="en-US" altLang="zh-TW" sz="2000" b="1">
                <a:solidFill>
                  <a:srgbClr val="FF0000"/>
                </a:solidFill>
                <a:latin typeface="微軟正黑體" pitchFamily="34" charset="-120"/>
                <a:ea typeface="微軟正黑體" pitchFamily="34" charset="-120"/>
              </a:rPr>
              <a:t>4,000</a:t>
            </a:r>
            <a:endParaRPr lang="zh-TW" altLang="en-US" sz="2000" b="1">
              <a:solidFill>
                <a:srgbClr val="FF0000"/>
              </a:solidFill>
              <a:latin typeface="微軟正黑體" pitchFamily="34" charset="-120"/>
              <a:ea typeface="微軟正黑體" pitchFamily="34" charset="-120"/>
            </a:endParaRPr>
          </a:p>
        </p:txBody>
      </p:sp>
      <p:sp>
        <p:nvSpPr>
          <p:cNvPr id="11" name="矩形 33"/>
          <p:cNvSpPr>
            <a:spLocks noChangeArrowheads="1"/>
          </p:cNvSpPr>
          <p:nvPr/>
        </p:nvSpPr>
        <p:spPr bwMode="auto">
          <a:xfrm>
            <a:off x="6355490" y="4733545"/>
            <a:ext cx="2814637"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租金收入    </a:t>
            </a:r>
            <a:r>
              <a:rPr lang="en-US" altLang="zh-TW" sz="2000" b="1" dirty="0">
                <a:solidFill>
                  <a:srgbClr val="FF0000"/>
                </a:solidFill>
                <a:latin typeface="微軟正黑體" pitchFamily="34" charset="-120"/>
                <a:ea typeface="微軟正黑體" pitchFamily="34" charset="-120"/>
              </a:rPr>
              <a:t>8,000</a:t>
            </a:r>
          </a:p>
          <a:p>
            <a:pPr eaLnBrk="1" hangingPunct="1"/>
            <a:r>
              <a:rPr lang="zh-TW" altLang="en-US" sz="2000" b="1" dirty="0">
                <a:solidFill>
                  <a:srgbClr val="FF0000"/>
                </a:solidFill>
                <a:latin typeface="微軟正黑體" pitchFamily="34" charset="-120"/>
                <a:ea typeface="微軟正黑體" pitchFamily="34" charset="-120"/>
              </a:rPr>
              <a:t>        預收租金      </a:t>
            </a:r>
            <a:r>
              <a:rPr lang="en-US" altLang="zh-TW" sz="2000" b="1" dirty="0">
                <a:solidFill>
                  <a:srgbClr val="FF0000"/>
                </a:solidFill>
                <a:latin typeface="微軟正黑體" pitchFamily="34" charset="-120"/>
                <a:ea typeface="微軟正黑體" pitchFamily="34" charset="-120"/>
              </a:rPr>
              <a:t>8,000</a:t>
            </a:r>
            <a:endParaRPr lang="zh-TW" altLang="en-US" sz="20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99348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decel="100000"/>
                                        <p:tgtEl>
                                          <p:spTgt spid="6"/>
                                        </p:tgtEl>
                                      </p:cBhvr>
                                    </p:animEffect>
                                    <p:anim calcmode="lin" valueType="num">
                                      <p:cBhvr>
                                        <p:cTn id="8" dur="400" decel="100000" fill="hold"/>
                                        <p:tgtEl>
                                          <p:spTgt spid="6"/>
                                        </p:tgtEl>
                                        <p:attrNameLst>
                                          <p:attrName>style.rotation</p:attrName>
                                        </p:attrNameLst>
                                      </p:cBhvr>
                                      <p:tavLst>
                                        <p:tav tm="0">
                                          <p:val>
                                            <p:fltVal val="-90"/>
                                          </p:val>
                                        </p:tav>
                                        <p:tav tm="100000">
                                          <p:val>
                                            <p:fltVal val="0"/>
                                          </p:val>
                                        </p:tav>
                                      </p:tavLst>
                                    </p:anim>
                                    <p:anim calcmode="lin" valueType="num">
                                      <p:cBhvr>
                                        <p:cTn id="9" dur="400" decel="100000" fill="hold"/>
                                        <p:tgtEl>
                                          <p:spTgt spid="6"/>
                                        </p:tgtEl>
                                        <p:attrNameLst>
                                          <p:attrName>ppt_x</p:attrName>
                                        </p:attrNameLst>
                                      </p:cBhvr>
                                      <p:tavLst>
                                        <p:tav tm="0">
                                          <p:val>
                                            <p:strVal val="#ppt_x+0.4"/>
                                          </p:val>
                                        </p:tav>
                                        <p:tav tm="100000">
                                          <p:val>
                                            <p:strVal val="#ppt_x-0.05"/>
                                          </p:val>
                                        </p:tav>
                                      </p:tavLst>
                                    </p:anim>
                                    <p:anim calcmode="lin" valueType="num">
                                      <p:cBhvr>
                                        <p:cTn id="10" dur="400" decel="100000" fill="hold"/>
                                        <p:tgtEl>
                                          <p:spTgt spid="6"/>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decel="100000"/>
                                        <p:tgtEl>
                                          <p:spTgt spid="7"/>
                                        </p:tgtEl>
                                      </p:cBhvr>
                                    </p:animEffect>
                                    <p:anim calcmode="lin" valueType="num">
                                      <p:cBhvr>
                                        <p:cTn id="18" dur="400" decel="100000" fill="hold"/>
                                        <p:tgtEl>
                                          <p:spTgt spid="7"/>
                                        </p:tgtEl>
                                        <p:attrNameLst>
                                          <p:attrName>style.rotation</p:attrName>
                                        </p:attrNameLst>
                                      </p:cBhvr>
                                      <p:tavLst>
                                        <p:tav tm="0">
                                          <p:val>
                                            <p:fltVal val="-90"/>
                                          </p:val>
                                        </p:tav>
                                        <p:tav tm="100000">
                                          <p:val>
                                            <p:fltVal val="0"/>
                                          </p:val>
                                        </p:tav>
                                      </p:tavLst>
                                    </p:anim>
                                    <p:anim calcmode="lin" valueType="num">
                                      <p:cBhvr>
                                        <p:cTn id="19" dur="400" decel="100000" fill="hold"/>
                                        <p:tgtEl>
                                          <p:spTgt spid="7"/>
                                        </p:tgtEl>
                                        <p:attrNameLst>
                                          <p:attrName>ppt_x</p:attrName>
                                        </p:attrNameLst>
                                      </p:cBhvr>
                                      <p:tavLst>
                                        <p:tav tm="0">
                                          <p:val>
                                            <p:strVal val="#ppt_x+0.4"/>
                                          </p:val>
                                        </p:tav>
                                        <p:tav tm="100000">
                                          <p:val>
                                            <p:strVal val="#ppt_x-0.05"/>
                                          </p:val>
                                        </p:tav>
                                      </p:tavLst>
                                    </p:anim>
                                    <p:anim calcmode="lin" valueType="num">
                                      <p:cBhvr>
                                        <p:cTn id="20" dur="400" decel="100000" fill="hold"/>
                                        <p:tgtEl>
                                          <p:spTgt spid="7"/>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400" decel="100000"/>
                                        <p:tgtEl>
                                          <p:spTgt spid="8"/>
                                        </p:tgtEl>
                                      </p:cBhvr>
                                    </p:animEffect>
                                    <p:anim calcmode="lin" valueType="num">
                                      <p:cBhvr>
                                        <p:cTn id="28" dur="400" decel="100000" fill="hold"/>
                                        <p:tgtEl>
                                          <p:spTgt spid="8"/>
                                        </p:tgtEl>
                                        <p:attrNameLst>
                                          <p:attrName>style.rotation</p:attrName>
                                        </p:attrNameLst>
                                      </p:cBhvr>
                                      <p:tavLst>
                                        <p:tav tm="0">
                                          <p:val>
                                            <p:fltVal val="-90"/>
                                          </p:val>
                                        </p:tav>
                                        <p:tav tm="100000">
                                          <p:val>
                                            <p:fltVal val="0"/>
                                          </p:val>
                                        </p:tav>
                                      </p:tavLst>
                                    </p:anim>
                                    <p:anim calcmode="lin" valueType="num">
                                      <p:cBhvr>
                                        <p:cTn id="29" dur="400" decel="100000" fill="hold"/>
                                        <p:tgtEl>
                                          <p:spTgt spid="8"/>
                                        </p:tgtEl>
                                        <p:attrNameLst>
                                          <p:attrName>ppt_x</p:attrName>
                                        </p:attrNameLst>
                                      </p:cBhvr>
                                      <p:tavLst>
                                        <p:tav tm="0">
                                          <p:val>
                                            <p:strVal val="#ppt_x+0.4"/>
                                          </p:val>
                                        </p:tav>
                                        <p:tav tm="100000">
                                          <p:val>
                                            <p:strVal val="#ppt_x-0.05"/>
                                          </p:val>
                                        </p:tav>
                                      </p:tavLst>
                                    </p:anim>
                                    <p:anim calcmode="lin" valueType="num">
                                      <p:cBhvr>
                                        <p:cTn id="30" dur="400" decel="100000" fill="hold"/>
                                        <p:tgtEl>
                                          <p:spTgt spid="8"/>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400" decel="100000"/>
                                        <p:tgtEl>
                                          <p:spTgt spid="9"/>
                                        </p:tgtEl>
                                      </p:cBhvr>
                                    </p:animEffect>
                                    <p:anim calcmode="lin" valueType="num">
                                      <p:cBhvr>
                                        <p:cTn id="38" dur="400" decel="100000" fill="hold"/>
                                        <p:tgtEl>
                                          <p:spTgt spid="9"/>
                                        </p:tgtEl>
                                        <p:attrNameLst>
                                          <p:attrName>style.rotation</p:attrName>
                                        </p:attrNameLst>
                                      </p:cBhvr>
                                      <p:tavLst>
                                        <p:tav tm="0">
                                          <p:val>
                                            <p:fltVal val="-90"/>
                                          </p:val>
                                        </p:tav>
                                        <p:tav tm="100000">
                                          <p:val>
                                            <p:fltVal val="0"/>
                                          </p:val>
                                        </p:tav>
                                      </p:tavLst>
                                    </p:anim>
                                    <p:anim calcmode="lin" valueType="num">
                                      <p:cBhvr>
                                        <p:cTn id="39" dur="400" decel="100000" fill="hold"/>
                                        <p:tgtEl>
                                          <p:spTgt spid="9"/>
                                        </p:tgtEl>
                                        <p:attrNameLst>
                                          <p:attrName>ppt_x</p:attrName>
                                        </p:attrNameLst>
                                      </p:cBhvr>
                                      <p:tavLst>
                                        <p:tav tm="0">
                                          <p:val>
                                            <p:strVal val="#ppt_x+0.4"/>
                                          </p:val>
                                        </p:tav>
                                        <p:tav tm="100000">
                                          <p:val>
                                            <p:strVal val="#ppt_x-0.05"/>
                                          </p:val>
                                        </p:tav>
                                      </p:tavLst>
                                    </p:anim>
                                    <p:anim calcmode="lin" valueType="num">
                                      <p:cBhvr>
                                        <p:cTn id="40" dur="400" decel="100000" fill="hold"/>
                                        <p:tgtEl>
                                          <p:spTgt spid="9"/>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400" decel="100000"/>
                                        <p:tgtEl>
                                          <p:spTgt spid="10"/>
                                        </p:tgtEl>
                                      </p:cBhvr>
                                    </p:animEffect>
                                    <p:anim calcmode="lin" valueType="num">
                                      <p:cBhvr>
                                        <p:cTn id="48" dur="400" decel="100000" fill="hold"/>
                                        <p:tgtEl>
                                          <p:spTgt spid="10"/>
                                        </p:tgtEl>
                                        <p:attrNameLst>
                                          <p:attrName>style.rotation</p:attrName>
                                        </p:attrNameLst>
                                      </p:cBhvr>
                                      <p:tavLst>
                                        <p:tav tm="0">
                                          <p:val>
                                            <p:fltVal val="-90"/>
                                          </p:val>
                                        </p:tav>
                                        <p:tav tm="100000">
                                          <p:val>
                                            <p:fltVal val="0"/>
                                          </p:val>
                                        </p:tav>
                                      </p:tavLst>
                                    </p:anim>
                                    <p:anim calcmode="lin" valueType="num">
                                      <p:cBhvr>
                                        <p:cTn id="49" dur="400" decel="100000" fill="hold"/>
                                        <p:tgtEl>
                                          <p:spTgt spid="10"/>
                                        </p:tgtEl>
                                        <p:attrNameLst>
                                          <p:attrName>ppt_x</p:attrName>
                                        </p:attrNameLst>
                                      </p:cBhvr>
                                      <p:tavLst>
                                        <p:tav tm="0">
                                          <p:val>
                                            <p:strVal val="#ppt_x+0.4"/>
                                          </p:val>
                                        </p:tav>
                                        <p:tav tm="100000">
                                          <p:val>
                                            <p:strVal val="#ppt_x-0.05"/>
                                          </p:val>
                                        </p:tav>
                                      </p:tavLst>
                                    </p:anim>
                                    <p:anim calcmode="lin" valueType="num">
                                      <p:cBhvr>
                                        <p:cTn id="50" dur="400" decel="100000" fill="hold"/>
                                        <p:tgtEl>
                                          <p:spTgt spid="10"/>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400" decel="100000"/>
                                        <p:tgtEl>
                                          <p:spTgt spid="11"/>
                                        </p:tgtEl>
                                      </p:cBhvr>
                                    </p:animEffect>
                                    <p:anim calcmode="lin" valueType="num">
                                      <p:cBhvr>
                                        <p:cTn id="58" dur="400" decel="100000" fill="hold"/>
                                        <p:tgtEl>
                                          <p:spTgt spid="11"/>
                                        </p:tgtEl>
                                        <p:attrNameLst>
                                          <p:attrName>style.rotation</p:attrName>
                                        </p:attrNameLst>
                                      </p:cBhvr>
                                      <p:tavLst>
                                        <p:tav tm="0">
                                          <p:val>
                                            <p:fltVal val="-90"/>
                                          </p:val>
                                        </p:tav>
                                        <p:tav tm="100000">
                                          <p:val>
                                            <p:fltVal val="0"/>
                                          </p:val>
                                        </p:tav>
                                      </p:tavLst>
                                    </p:anim>
                                    <p:anim calcmode="lin" valueType="num">
                                      <p:cBhvr>
                                        <p:cTn id="59" dur="400" decel="100000" fill="hold"/>
                                        <p:tgtEl>
                                          <p:spTgt spid="11"/>
                                        </p:tgtEl>
                                        <p:attrNameLst>
                                          <p:attrName>ppt_x</p:attrName>
                                        </p:attrNameLst>
                                      </p:cBhvr>
                                      <p:tavLst>
                                        <p:tav tm="0">
                                          <p:val>
                                            <p:strVal val="#ppt_x+0.4"/>
                                          </p:val>
                                        </p:tav>
                                        <p:tav tm="100000">
                                          <p:val>
                                            <p:strVal val="#ppt_x-0.05"/>
                                          </p:val>
                                        </p:tav>
                                      </p:tavLst>
                                    </p:anim>
                                    <p:anim calcmode="lin" valueType="num">
                                      <p:cBhvr>
                                        <p:cTn id="60" dur="400" decel="100000" fill="hold"/>
                                        <p:tgtEl>
                                          <p:spTgt spid="11"/>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extLst>
              <p:ext uri="{D42A27DB-BD31-4B8C-83A1-F6EECF244321}">
                <p14:modId xmlns:p14="http://schemas.microsoft.com/office/powerpoint/2010/main" val="2037092636"/>
              </p:ext>
            </p:extLst>
          </p:nvPr>
        </p:nvGraphicFramePr>
        <p:xfrm>
          <a:off x="180975" y="2691895"/>
          <a:ext cx="8855521" cy="2943226"/>
        </p:xfrm>
        <a:graphic>
          <a:graphicData uri="http://schemas.openxmlformats.org/drawingml/2006/table">
            <a:tbl>
              <a:tblPr/>
              <a:tblGrid>
                <a:gridCol w="1173776">
                  <a:extLst>
                    <a:ext uri="{9D8B030D-6E8A-4147-A177-3AD203B41FA5}">
                      <a16:colId xmlns:a16="http://schemas.microsoft.com/office/drawing/2014/main" xmlns="" val="3268018989"/>
                    </a:ext>
                  </a:extLst>
                </a:gridCol>
                <a:gridCol w="2497169">
                  <a:extLst>
                    <a:ext uri="{9D8B030D-6E8A-4147-A177-3AD203B41FA5}">
                      <a16:colId xmlns:a16="http://schemas.microsoft.com/office/drawing/2014/main" xmlns="" val="3834751249"/>
                    </a:ext>
                  </a:extLst>
                </a:gridCol>
                <a:gridCol w="2688449">
                  <a:extLst>
                    <a:ext uri="{9D8B030D-6E8A-4147-A177-3AD203B41FA5}">
                      <a16:colId xmlns:a16="http://schemas.microsoft.com/office/drawing/2014/main" xmlns="" val="1657781499"/>
                    </a:ext>
                  </a:extLst>
                </a:gridCol>
                <a:gridCol w="2496127">
                  <a:extLst>
                    <a:ext uri="{9D8B030D-6E8A-4147-A177-3AD203B41FA5}">
                      <a16:colId xmlns:a16="http://schemas.microsoft.com/office/drawing/2014/main" xmlns="" val="2197575316"/>
                    </a:ext>
                  </a:extLst>
                </a:gridCol>
              </a:tblGrid>
              <a:tr h="409575">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日期</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現</a:t>
                      </a:r>
                      <a:r>
                        <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金</a:t>
                      </a: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收付基礎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權責發生基礎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extLst>
                  <a:ext uri="{0D108BD9-81ED-4DB2-BD59-A6C34878D82A}">
                    <a16:rowId xmlns:a16="http://schemas.microsoft.com/office/drawing/2014/main" xmlns="" val="178018192"/>
                  </a:ext>
                </a:extLst>
              </a:tr>
              <a:tr h="40957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先實後虛法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先虛後實法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spc="-100" dirty="0" smtClean="0">
                          <a:latin typeface="微軟正黑體" pitchFamily="34" charset="-120"/>
                          <a:ea typeface="微軟正黑體" pitchFamily="34" charset="-120"/>
                          <a:cs typeface="Times New Roman" panose="02020603050405020304" pitchFamily="18" charset="0"/>
                        </a:rPr>
                        <a:t>⑵</a:t>
                      </a:r>
                      <a:r>
                        <a:rPr kumimoji="0" lang="zh-TW" altLang="en-US" sz="2200" b="1" i="0" u="none" strike="noStrike" cap="none" spc="-100"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spc="-100" normalizeH="0" baseline="0" dirty="0" smtClean="0">
                          <a:ln>
                            <a:noFill/>
                          </a:ln>
                          <a:solidFill>
                            <a:schemeClr val="tx1"/>
                          </a:solidFill>
                          <a:effectLst/>
                          <a:latin typeface="微軟正黑體" pitchFamily="34" charset="-120"/>
                          <a:ea typeface="微軟正黑體" pitchFamily="34" charset="-120"/>
                        </a:rPr>
                        <a:t>10/1</a:t>
                      </a:r>
                      <a:endParaRPr kumimoji="0" lang="zh-TW" altLang="zh-TW" sz="2200" b="0" i="0" u="none" strike="noStrike" cap="none" spc="-100"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851456914"/>
                  </a:ext>
                </a:extLst>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12/31</a:t>
                      </a:r>
                      <a:endParaRPr kumimoji="0" lang="zh-TW" altLang="zh-TW" sz="22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916656616"/>
                  </a:ext>
                </a:extLst>
              </a:tr>
            </a:tbl>
          </a:graphicData>
        </a:graphic>
      </p:graphicFrame>
      <p:sp>
        <p:nvSpPr>
          <p:cNvPr id="3" name="內容版面配置區 2"/>
          <p:cNvSpPr>
            <a:spLocks noGrp="1"/>
          </p:cNvSpPr>
          <p:nvPr>
            <p:ph sz="quarter" idx="11"/>
          </p:nvPr>
        </p:nvSpPr>
        <p:spPr/>
        <p:txBody>
          <a:bodyPr/>
          <a:lstStyle/>
          <a:p>
            <a:r>
              <a:rPr lang="en-US" altLang="zh-TW" dirty="0" smtClean="0"/>
              <a:t>254</a:t>
            </a:r>
            <a:endParaRPr lang="zh-TW" altLang="en-US" dirty="0"/>
          </a:p>
        </p:txBody>
      </p:sp>
      <p:sp>
        <p:nvSpPr>
          <p:cNvPr id="4" name="矩形 31"/>
          <p:cNvSpPr>
            <a:spLocks noChangeArrowheads="1"/>
          </p:cNvSpPr>
          <p:nvPr/>
        </p:nvSpPr>
        <p:spPr bwMode="auto">
          <a:xfrm>
            <a:off x="468313" y="1125538"/>
            <a:ext cx="8424862" cy="1384995"/>
          </a:xfrm>
          <a:prstGeom prst="rect">
            <a:avLst/>
          </a:prstGeom>
          <a:noFill/>
          <a:ln w="9525">
            <a:noFill/>
            <a:miter lim="800000"/>
            <a:headEnd/>
            <a:tailEnd/>
          </a:ln>
        </p:spPr>
        <p:txBody>
          <a:bodyPr>
            <a:spAutoFit/>
          </a:bodyPr>
          <a:lstStyle/>
          <a:p>
            <a:pPr marL="360000" indent="-360000" eaLnBrk="1" hangingPunct="1">
              <a:defRPr/>
            </a:pPr>
            <a:r>
              <a:rPr lang="en-US" altLang="zh-TW" sz="2800" b="1" dirty="0">
                <a:latin typeface="微軟正黑體" pitchFamily="34" charset="-120"/>
                <a:ea typeface="微軟正黑體" pitchFamily="34" charset="-120"/>
              </a:rPr>
              <a:t>7.</a:t>
            </a:r>
            <a:r>
              <a:rPr lang="zh-TW" altLang="en-US" sz="2800" b="1" dirty="0">
                <a:latin typeface="微軟正黑體" pitchFamily="34" charset="-120"/>
                <a:ea typeface="微軟正黑體" pitchFamily="34" charset="-120"/>
              </a:rPr>
              <a:t>以現金收付基礎、權責發生基礎作下列事項之平時及期末調整的分錄</a:t>
            </a:r>
            <a:r>
              <a:rPr lang="zh-TW" altLang="en-US"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2) 10/1</a:t>
            </a:r>
            <a:r>
              <a:rPr lang="zh-TW" altLang="en-US" sz="2800" b="1" dirty="0">
                <a:latin typeface="微軟正黑體" pitchFamily="34" charset="-120"/>
                <a:ea typeface="微軟正黑體" pitchFamily="34" charset="-120"/>
              </a:rPr>
              <a:t>預付一年保險費</a:t>
            </a:r>
            <a:r>
              <a:rPr lang="en-US" altLang="zh-TW" sz="2800" b="1" dirty="0">
                <a:latin typeface="微軟正黑體" pitchFamily="34" charset="-120"/>
                <a:ea typeface="微軟正黑體" pitchFamily="34" charset="-120"/>
              </a:rPr>
              <a:t>$16,800</a:t>
            </a:r>
            <a:r>
              <a:rPr lang="zh-TW" altLang="en-US" sz="2800" b="1" dirty="0" smtClean="0">
                <a:latin typeface="微軟正黑體" pitchFamily="34" charset="-120"/>
                <a:ea typeface="微軟正黑體" pitchFamily="34" charset="-120"/>
              </a:rPr>
              <a:t>。</a:t>
            </a:r>
            <a:endParaRPr lang="zh-TW" altLang="en-US" sz="2800" b="1" spc="-100" dirty="0">
              <a:latin typeface="微軟正黑體" pitchFamily="34" charset="-120"/>
              <a:ea typeface="微軟正黑體" pitchFamily="34" charset="-120"/>
            </a:endParaRPr>
          </a:p>
        </p:txBody>
      </p:sp>
      <p:sp>
        <p:nvSpPr>
          <p:cNvPr id="12" name="矩形 33"/>
          <p:cNvSpPr>
            <a:spLocks noChangeArrowheads="1"/>
          </p:cNvSpPr>
          <p:nvPr/>
        </p:nvSpPr>
        <p:spPr bwMode="auto">
          <a:xfrm>
            <a:off x="1259632" y="3709069"/>
            <a:ext cx="2736850"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保 險 費    </a:t>
            </a:r>
            <a:r>
              <a:rPr lang="en-US" altLang="zh-TW" sz="2000" b="1" dirty="0">
                <a:solidFill>
                  <a:srgbClr val="FF0000"/>
                </a:solidFill>
                <a:latin typeface="微軟正黑體" pitchFamily="34" charset="-120"/>
                <a:ea typeface="微軟正黑體" pitchFamily="34" charset="-120"/>
              </a:rPr>
              <a:t>16,800</a:t>
            </a: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16,800</a:t>
            </a:r>
            <a:endParaRPr lang="zh-TW" altLang="en-US" sz="2000" b="1" dirty="0">
              <a:solidFill>
                <a:srgbClr val="FF0000"/>
              </a:solidFill>
              <a:latin typeface="微軟正黑體" pitchFamily="34" charset="-120"/>
              <a:ea typeface="微軟正黑體" pitchFamily="34" charset="-120"/>
            </a:endParaRPr>
          </a:p>
        </p:txBody>
      </p:sp>
      <p:sp>
        <p:nvSpPr>
          <p:cNvPr id="13" name="矩形 33"/>
          <p:cNvSpPr>
            <a:spLocks noChangeArrowheads="1"/>
          </p:cNvSpPr>
          <p:nvPr/>
        </p:nvSpPr>
        <p:spPr bwMode="auto">
          <a:xfrm>
            <a:off x="3771202" y="3709069"/>
            <a:ext cx="2889030" cy="707886"/>
          </a:xfrm>
          <a:prstGeom prst="rect">
            <a:avLst/>
          </a:prstGeom>
          <a:noFill/>
          <a:ln w="9525">
            <a:noFill/>
            <a:miter lim="800000"/>
            <a:headEnd/>
            <a:tailEnd/>
          </a:ln>
        </p:spPr>
        <p:txBody>
          <a:bodyPr wrap="square">
            <a:spAutoFit/>
          </a:bodyPr>
          <a:lstStyle/>
          <a:p>
            <a:pPr eaLnBrk="1" hangingPunct="1"/>
            <a:r>
              <a:rPr lang="zh-TW" altLang="en-US" sz="2000" b="1" dirty="0">
                <a:solidFill>
                  <a:srgbClr val="FF0000"/>
                </a:solidFill>
                <a:latin typeface="微軟正黑體" pitchFamily="34" charset="-120"/>
                <a:ea typeface="微軟正黑體" pitchFamily="34" charset="-120"/>
              </a:rPr>
              <a:t>預付保險費 </a:t>
            </a:r>
            <a:r>
              <a:rPr lang="zh-TW" altLang="en-US" sz="2000" b="1" dirty="0" smtClean="0">
                <a:solidFill>
                  <a:srgbClr val="FF0000"/>
                </a:solidFill>
                <a:latin typeface="微軟正黑體" pitchFamily="34" charset="-120"/>
                <a:ea typeface="微軟正黑體" pitchFamily="34" charset="-120"/>
              </a:rPr>
              <a:t> </a:t>
            </a:r>
            <a:r>
              <a:rPr lang="en-US" altLang="zh-TW" sz="2000" b="1" dirty="0" smtClean="0">
                <a:solidFill>
                  <a:srgbClr val="FF0000"/>
                </a:solidFill>
                <a:latin typeface="微軟正黑體" pitchFamily="34" charset="-120"/>
                <a:ea typeface="微軟正黑體" pitchFamily="34" charset="-120"/>
              </a:rPr>
              <a:t>16,800</a:t>
            </a:r>
            <a:endParaRPr lang="en-US" altLang="zh-TW" sz="2000" b="1" dirty="0">
              <a:solidFill>
                <a:srgbClr val="FF0000"/>
              </a:solidFill>
              <a:latin typeface="微軟正黑體" pitchFamily="34" charset="-120"/>
              <a:ea typeface="微軟正黑體" pitchFamily="34" charset="-120"/>
            </a:endParaRP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smtClean="0">
                <a:solidFill>
                  <a:srgbClr val="FF0000"/>
                </a:solidFill>
                <a:latin typeface="微軟正黑體" pitchFamily="34" charset="-120"/>
                <a:ea typeface="微軟正黑體" pitchFamily="34" charset="-120"/>
              </a:rPr>
              <a:t>16,800</a:t>
            </a:r>
            <a:endParaRPr lang="zh-TW" altLang="en-US" sz="2000" b="1" dirty="0">
              <a:solidFill>
                <a:srgbClr val="FF0000"/>
              </a:solidFill>
              <a:latin typeface="微軟正黑體" pitchFamily="34" charset="-120"/>
              <a:ea typeface="微軟正黑體" pitchFamily="34" charset="-120"/>
            </a:endParaRPr>
          </a:p>
        </p:txBody>
      </p:sp>
      <p:sp>
        <p:nvSpPr>
          <p:cNvPr id="14" name="矩形 33"/>
          <p:cNvSpPr>
            <a:spLocks noChangeArrowheads="1"/>
          </p:cNvSpPr>
          <p:nvPr/>
        </p:nvSpPr>
        <p:spPr bwMode="auto">
          <a:xfrm>
            <a:off x="6453799" y="3709069"/>
            <a:ext cx="2814637"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保 險 費   </a:t>
            </a:r>
            <a:r>
              <a:rPr lang="en-US" altLang="zh-TW" sz="2000" b="1" dirty="0">
                <a:solidFill>
                  <a:srgbClr val="FF0000"/>
                </a:solidFill>
                <a:latin typeface="微軟正黑體" pitchFamily="34" charset="-120"/>
                <a:ea typeface="微軟正黑體" pitchFamily="34" charset="-120"/>
              </a:rPr>
              <a:t>16,800</a:t>
            </a: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16,800</a:t>
            </a:r>
            <a:endParaRPr lang="zh-TW" altLang="en-US" sz="2000" b="1" dirty="0">
              <a:solidFill>
                <a:srgbClr val="FF0000"/>
              </a:solidFill>
              <a:latin typeface="微軟正黑體" pitchFamily="34" charset="-120"/>
              <a:ea typeface="微軟正黑體" pitchFamily="34" charset="-120"/>
            </a:endParaRPr>
          </a:p>
        </p:txBody>
      </p:sp>
      <p:sp>
        <p:nvSpPr>
          <p:cNvPr id="15" name="矩形 33"/>
          <p:cNvSpPr>
            <a:spLocks noChangeArrowheads="1"/>
          </p:cNvSpPr>
          <p:nvPr/>
        </p:nvSpPr>
        <p:spPr bwMode="auto">
          <a:xfrm>
            <a:off x="1116013" y="4929621"/>
            <a:ext cx="2735262" cy="400050"/>
          </a:xfrm>
          <a:prstGeom prst="rect">
            <a:avLst/>
          </a:prstGeom>
          <a:noFill/>
          <a:ln w="9525">
            <a:noFill/>
            <a:miter lim="800000"/>
            <a:headEnd/>
            <a:tailEnd/>
          </a:ln>
        </p:spPr>
        <p:txBody>
          <a:bodyPr>
            <a:spAutoFit/>
          </a:bodyPr>
          <a:lstStyle/>
          <a:p>
            <a:pPr algn="ctr" eaLnBrk="1" hangingPunct="1"/>
            <a:r>
              <a:rPr lang="zh-TW" altLang="en-US" sz="2000" b="1" dirty="0">
                <a:solidFill>
                  <a:srgbClr val="FF0000"/>
                </a:solidFill>
                <a:latin typeface="微軟正黑體" pitchFamily="34" charset="-120"/>
                <a:ea typeface="微軟正黑體" pitchFamily="34" charset="-120"/>
              </a:rPr>
              <a:t>不作調整</a:t>
            </a:r>
          </a:p>
        </p:txBody>
      </p:sp>
      <p:sp>
        <p:nvSpPr>
          <p:cNvPr id="16" name="矩形 33"/>
          <p:cNvSpPr>
            <a:spLocks noChangeArrowheads="1"/>
          </p:cNvSpPr>
          <p:nvPr/>
        </p:nvSpPr>
        <p:spPr bwMode="auto">
          <a:xfrm>
            <a:off x="6468129" y="4809207"/>
            <a:ext cx="2843212"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預付保險費 </a:t>
            </a:r>
            <a:r>
              <a:rPr lang="en-US" altLang="zh-TW" sz="2000" b="1" dirty="0">
                <a:solidFill>
                  <a:srgbClr val="FF0000"/>
                </a:solidFill>
                <a:latin typeface="微軟正黑體" pitchFamily="34" charset="-120"/>
                <a:ea typeface="微軟正黑體" pitchFamily="34" charset="-120"/>
              </a:rPr>
              <a:t>12,600</a:t>
            </a:r>
          </a:p>
          <a:p>
            <a:pPr eaLnBrk="1" hangingPunct="1"/>
            <a:r>
              <a:rPr lang="zh-TW" altLang="en-US" sz="2000" b="1" dirty="0">
                <a:solidFill>
                  <a:srgbClr val="FF0000"/>
                </a:solidFill>
                <a:latin typeface="微軟正黑體" pitchFamily="34" charset="-120"/>
                <a:ea typeface="微軟正黑體" pitchFamily="34" charset="-120"/>
              </a:rPr>
              <a:t>        保 險 費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12,600</a:t>
            </a:r>
            <a:endParaRPr lang="zh-TW" altLang="en-US" sz="2000" b="1" dirty="0">
              <a:solidFill>
                <a:srgbClr val="FF0000"/>
              </a:solidFill>
              <a:latin typeface="微軟正黑體" pitchFamily="34" charset="-120"/>
              <a:ea typeface="微軟正黑體" pitchFamily="34" charset="-120"/>
            </a:endParaRPr>
          </a:p>
        </p:txBody>
      </p:sp>
      <p:sp>
        <p:nvSpPr>
          <p:cNvPr id="17" name="矩形 33"/>
          <p:cNvSpPr>
            <a:spLocks noChangeArrowheads="1"/>
          </p:cNvSpPr>
          <p:nvPr/>
        </p:nvSpPr>
        <p:spPr bwMode="auto">
          <a:xfrm>
            <a:off x="3791840" y="4809207"/>
            <a:ext cx="2868392" cy="707886"/>
          </a:xfrm>
          <a:prstGeom prst="rect">
            <a:avLst/>
          </a:prstGeom>
          <a:noFill/>
          <a:ln w="9525">
            <a:noFill/>
            <a:miter lim="800000"/>
            <a:headEnd/>
            <a:tailEnd/>
          </a:ln>
        </p:spPr>
        <p:txBody>
          <a:bodyPr wrap="square">
            <a:spAutoFit/>
          </a:bodyPr>
          <a:lstStyle/>
          <a:p>
            <a:pPr eaLnBrk="1" hangingPunct="1"/>
            <a:r>
              <a:rPr lang="zh-TW" altLang="en-US" sz="2000" b="1" dirty="0">
                <a:solidFill>
                  <a:srgbClr val="FF0000"/>
                </a:solidFill>
                <a:latin typeface="微軟正黑體" pitchFamily="34" charset="-120"/>
                <a:ea typeface="微軟正黑體" pitchFamily="34" charset="-120"/>
              </a:rPr>
              <a:t>保 險 費          </a:t>
            </a:r>
            <a:r>
              <a:rPr lang="en-US" altLang="zh-TW" sz="2000" b="1" dirty="0">
                <a:solidFill>
                  <a:srgbClr val="FF0000"/>
                </a:solidFill>
                <a:latin typeface="微軟正黑體" pitchFamily="34" charset="-120"/>
                <a:ea typeface="微軟正黑體" pitchFamily="34" charset="-120"/>
              </a:rPr>
              <a:t>4,200</a:t>
            </a:r>
          </a:p>
          <a:p>
            <a:pPr eaLnBrk="1" hangingPunct="1"/>
            <a:r>
              <a:rPr lang="zh-TW" altLang="en-US" sz="2000" b="1" dirty="0">
                <a:solidFill>
                  <a:srgbClr val="FF0000"/>
                </a:solidFill>
                <a:latin typeface="微軟正黑體" pitchFamily="34" charset="-120"/>
                <a:ea typeface="微軟正黑體" pitchFamily="34" charset="-120"/>
              </a:rPr>
              <a:t>       預付保險費 </a:t>
            </a:r>
            <a:r>
              <a:rPr lang="zh-TW" altLang="en-US" sz="2000" b="1" dirty="0" smtClean="0">
                <a:solidFill>
                  <a:srgbClr val="FF0000"/>
                </a:solidFill>
                <a:latin typeface="微軟正黑體" pitchFamily="34" charset="-120"/>
                <a:ea typeface="微軟正黑體" pitchFamily="34" charset="-120"/>
              </a:rPr>
              <a:t>   </a:t>
            </a:r>
            <a:r>
              <a:rPr lang="en-US" altLang="zh-TW" sz="2000" b="1" dirty="0" smtClean="0">
                <a:solidFill>
                  <a:srgbClr val="FF0000"/>
                </a:solidFill>
                <a:latin typeface="微軟正黑體" pitchFamily="34" charset="-120"/>
                <a:ea typeface="微軟正黑體" pitchFamily="34" charset="-120"/>
              </a:rPr>
              <a:t>4,200</a:t>
            </a:r>
            <a:endParaRPr lang="zh-TW" altLang="en-US" sz="20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99348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decel="100000"/>
                                        <p:tgtEl>
                                          <p:spTgt spid="12"/>
                                        </p:tgtEl>
                                      </p:cBhvr>
                                    </p:animEffect>
                                    <p:anim calcmode="lin" valueType="num">
                                      <p:cBhvr>
                                        <p:cTn id="8" dur="400" decel="100000" fill="hold"/>
                                        <p:tgtEl>
                                          <p:spTgt spid="12"/>
                                        </p:tgtEl>
                                        <p:attrNameLst>
                                          <p:attrName>style.rotation</p:attrName>
                                        </p:attrNameLst>
                                      </p:cBhvr>
                                      <p:tavLst>
                                        <p:tav tm="0">
                                          <p:val>
                                            <p:fltVal val="-90"/>
                                          </p:val>
                                        </p:tav>
                                        <p:tav tm="100000">
                                          <p:val>
                                            <p:fltVal val="0"/>
                                          </p:val>
                                        </p:tav>
                                      </p:tavLst>
                                    </p:anim>
                                    <p:anim calcmode="lin" valueType="num">
                                      <p:cBhvr>
                                        <p:cTn id="9" dur="400" decel="100000" fill="hold"/>
                                        <p:tgtEl>
                                          <p:spTgt spid="12"/>
                                        </p:tgtEl>
                                        <p:attrNameLst>
                                          <p:attrName>ppt_x</p:attrName>
                                        </p:attrNameLst>
                                      </p:cBhvr>
                                      <p:tavLst>
                                        <p:tav tm="0">
                                          <p:val>
                                            <p:strVal val="#ppt_x+0.4"/>
                                          </p:val>
                                        </p:tav>
                                        <p:tav tm="100000">
                                          <p:val>
                                            <p:strVal val="#ppt_x-0.05"/>
                                          </p:val>
                                        </p:tav>
                                      </p:tavLst>
                                    </p:anim>
                                    <p:anim calcmode="lin" valueType="num">
                                      <p:cBhvr>
                                        <p:cTn id="10" dur="400" decel="100000" fill="hold"/>
                                        <p:tgtEl>
                                          <p:spTgt spid="12"/>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400" decel="100000"/>
                                        <p:tgtEl>
                                          <p:spTgt spid="13"/>
                                        </p:tgtEl>
                                      </p:cBhvr>
                                    </p:animEffect>
                                    <p:anim calcmode="lin" valueType="num">
                                      <p:cBhvr>
                                        <p:cTn id="18" dur="400" decel="100000" fill="hold"/>
                                        <p:tgtEl>
                                          <p:spTgt spid="13"/>
                                        </p:tgtEl>
                                        <p:attrNameLst>
                                          <p:attrName>style.rotation</p:attrName>
                                        </p:attrNameLst>
                                      </p:cBhvr>
                                      <p:tavLst>
                                        <p:tav tm="0">
                                          <p:val>
                                            <p:fltVal val="-90"/>
                                          </p:val>
                                        </p:tav>
                                        <p:tav tm="100000">
                                          <p:val>
                                            <p:fltVal val="0"/>
                                          </p:val>
                                        </p:tav>
                                      </p:tavLst>
                                    </p:anim>
                                    <p:anim calcmode="lin" valueType="num">
                                      <p:cBhvr>
                                        <p:cTn id="19" dur="400" decel="100000" fill="hold"/>
                                        <p:tgtEl>
                                          <p:spTgt spid="13"/>
                                        </p:tgtEl>
                                        <p:attrNameLst>
                                          <p:attrName>ppt_x</p:attrName>
                                        </p:attrNameLst>
                                      </p:cBhvr>
                                      <p:tavLst>
                                        <p:tav tm="0">
                                          <p:val>
                                            <p:strVal val="#ppt_x+0.4"/>
                                          </p:val>
                                        </p:tav>
                                        <p:tav tm="100000">
                                          <p:val>
                                            <p:strVal val="#ppt_x-0.05"/>
                                          </p:val>
                                        </p:tav>
                                      </p:tavLst>
                                    </p:anim>
                                    <p:anim calcmode="lin" valueType="num">
                                      <p:cBhvr>
                                        <p:cTn id="20" dur="400" decel="100000" fill="hold"/>
                                        <p:tgtEl>
                                          <p:spTgt spid="13"/>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400" decel="100000"/>
                                        <p:tgtEl>
                                          <p:spTgt spid="14"/>
                                        </p:tgtEl>
                                      </p:cBhvr>
                                    </p:animEffect>
                                    <p:anim calcmode="lin" valueType="num">
                                      <p:cBhvr>
                                        <p:cTn id="28" dur="400" decel="100000" fill="hold"/>
                                        <p:tgtEl>
                                          <p:spTgt spid="14"/>
                                        </p:tgtEl>
                                        <p:attrNameLst>
                                          <p:attrName>style.rotation</p:attrName>
                                        </p:attrNameLst>
                                      </p:cBhvr>
                                      <p:tavLst>
                                        <p:tav tm="0">
                                          <p:val>
                                            <p:fltVal val="-90"/>
                                          </p:val>
                                        </p:tav>
                                        <p:tav tm="100000">
                                          <p:val>
                                            <p:fltVal val="0"/>
                                          </p:val>
                                        </p:tav>
                                      </p:tavLst>
                                    </p:anim>
                                    <p:anim calcmode="lin" valueType="num">
                                      <p:cBhvr>
                                        <p:cTn id="29" dur="400" decel="100000" fill="hold"/>
                                        <p:tgtEl>
                                          <p:spTgt spid="14"/>
                                        </p:tgtEl>
                                        <p:attrNameLst>
                                          <p:attrName>ppt_x</p:attrName>
                                        </p:attrNameLst>
                                      </p:cBhvr>
                                      <p:tavLst>
                                        <p:tav tm="0">
                                          <p:val>
                                            <p:strVal val="#ppt_x+0.4"/>
                                          </p:val>
                                        </p:tav>
                                        <p:tav tm="100000">
                                          <p:val>
                                            <p:strVal val="#ppt_x-0.05"/>
                                          </p:val>
                                        </p:tav>
                                      </p:tavLst>
                                    </p:anim>
                                    <p:anim calcmode="lin" valueType="num">
                                      <p:cBhvr>
                                        <p:cTn id="30" dur="400" decel="100000" fill="hold"/>
                                        <p:tgtEl>
                                          <p:spTgt spid="14"/>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400" decel="100000"/>
                                        <p:tgtEl>
                                          <p:spTgt spid="15"/>
                                        </p:tgtEl>
                                      </p:cBhvr>
                                    </p:animEffect>
                                    <p:anim calcmode="lin" valueType="num">
                                      <p:cBhvr>
                                        <p:cTn id="38" dur="400" decel="100000" fill="hold"/>
                                        <p:tgtEl>
                                          <p:spTgt spid="15"/>
                                        </p:tgtEl>
                                        <p:attrNameLst>
                                          <p:attrName>style.rotation</p:attrName>
                                        </p:attrNameLst>
                                      </p:cBhvr>
                                      <p:tavLst>
                                        <p:tav tm="0">
                                          <p:val>
                                            <p:fltVal val="-90"/>
                                          </p:val>
                                        </p:tav>
                                        <p:tav tm="100000">
                                          <p:val>
                                            <p:fltVal val="0"/>
                                          </p:val>
                                        </p:tav>
                                      </p:tavLst>
                                    </p:anim>
                                    <p:anim calcmode="lin" valueType="num">
                                      <p:cBhvr>
                                        <p:cTn id="39" dur="400" decel="100000" fill="hold"/>
                                        <p:tgtEl>
                                          <p:spTgt spid="15"/>
                                        </p:tgtEl>
                                        <p:attrNameLst>
                                          <p:attrName>ppt_x</p:attrName>
                                        </p:attrNameLst>
                                      </p:cBhvr>
                                      <p:tavLst>
                                        <p:tav tm="0">
                                          <p:val>
                                            <p:strVal val="#ppt_x+0.4"/>
                                          </p:val>
                                        </p:tav>
                                        <p:tav tm="100000">
                                          <p:val>
                                            <p:strVal val="#ppt_x-0.05"/>
                                          </p:val>
                                        </p:tav>
                                      </p:tavLst>
                                    </p:anim>
                                    <p:anim calcmode="lin" valueType="num">
                                      <p:cBhvr>
                                        <p:cTn id="40" dur="400" decel="100000" fill="hold"/>
                                        <p:tgtEl>
                                          <p:spTgt spid="15"/>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400" decel="100000"/>
                                        <p:tgtEl>
                                          <p:spTgt spid="17"/>
                                        </p:tgtEl>
                                      </p:cBhvr>
                                    </p:animEffect>
                                    <p:anim calcmode="lin" valueType="num">
                                      <p:cBhvr>
                                        <p:cTn id="48" dur="400" decel="100000" fill="hold"/>
                                        <p:tgtEl>
                                          <p:spTgt spid="17"/>
                                        </p:tgtEl>
                                        <p:attrNameLst>
                                          <p:attrName>style.rotation</p:attrName>
                                        </p:attrNameLst>
                                      </p:cBhvr>
                                      <p:tavLst>
                                        <p:tav tm="0">
                                          <p:val>
                                            <p:fltVal val="-90"/>
                                          </p:val>
                                        </p:tav>
                                        <p:tav tm="100000">
                                          <p:val>
                                            <p:fltVal val="0"/>
                                          </p:val>
                                        </p:tav>
                                      </p:tavLst>
                                    </p:anim>
                                    <p:anim calcmode="lin" valueType="num">
                                      <p:cBhvr>
                                        <p:cTn id="49" dur="400" decel="100000" fill="hold"/>
                                        <p:tgtEl>
                                          <p:spTgt spid="17"/>
                                        </p:tgtEl>
                                        <p:attrNameLst>
                                          <p:attrName>ppt_x</p:attrName>
                                        </p:attrNameLst>
                                      </p:cBhvr>
                                      <p:tavLst>
                                        <p:tav tm="0">
                                          <p:val>
                                            <p:strVal val="#ppt_x+0.4"/>
                                          </p:val>
                                        </p:tav>
                                        <p:tav tm="100000">
                                          <p:val>
                                            <p:strVal val="#ppt_x-0.05"/>
                                          </p:val>
                                        </p:tav>
                                      </p:tavLst>
                                    </p:anim>
                                    <p:anim calcmode="lin" valueType="num">
                                      <p:cBhvr>
                                        <p:cTn id="50" dur="400" decel="100000" fill="hold"/>
                                        <p:tgtEl>
                                          <p:spTgt spid="17"/>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400" decel="100000"/>
                                        <p:tgtEl>
                                          <p:spTgt spid="16"/>
                                        </p:tgtEl>
                                      </p:cBhvr>
                                    </p:animEffect>
                                    <p:anim calcmode="lin" valueType="num">
                                      <p:cBhvr>
                                        <p:cTn id="58" dur="400" decel="100000" fill="hold"/>
                                        <p:tgtEl>
                                          <p:spTgt spid="16"/>
                                        </p:tgtEl>
                                        <p:attrNameLst>
                                          <p:attrName>style.rotation</p:attrName>
                                        </p:attrNameLst>
                                      </p:cBhvr>
                                      <p:tavLst>
                                        <p:tav tm="0">
                                          <p:val>
                                            <p:fltVal val="-90"/>
                                          </p:val>
                                        </p:tav>
                                        <p:tav tm="100000">
                                          <p:val>
                                            <p:fltVal val="0"/>
                                          </p:val>
                                        </p:tav>
                                      </p:tavLst>
                                    </p:anim>
                                    <p:anim calcmode="lin" valueType="num">
                                      <p:cBhvr>
                                        <p:cTn id="59" dur="400" decel="100000" fill="hold"/>
                                        <p:tgtEl>
                                          <p:spTgt spid="16"/>
                                        </p:tgtEl>
                                        <p:attrNameLst>
                                          <p:attrName>ppt_x</p:attrName>
                                        </p:attrNameLst>
                                      </p:cBhvr>
                                      <p:tavLst>
                                        <p:tav tm="0">
                                          <p:val>
                                            <p:strVal val="#ppt_x+0.4"/>
                                          </p:val>
                                        </p:tav>
                                        <p:tav tm="100000">
                                          <p:val>
                                            <p:strVal val="#ppt_x-0.05"/>
                                          </p:val>
                                        </p:tav>
                                      </p:tavLst>
                                    </p:anim>
                                    <p:anim calcmode="lin" valueType="num">
                                      <p:cBhvr>
                                        <p:cTn id="60" dur="400" decel="100000" fill="hold"/>
                                        <p:tgtEl>
                                          <p:spTgt spid="16"/>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3459635516"/>
              </p:ext>
            </p:extLst>
          </p:nvPr>
        </p:nvGraphicFramePr>
        <p:xfrm>
          <a:off x="180975" y="2691895"/>
          <a:ext cx="8855521" cy="2943226"/>
        </p:xfrm>
        <a:graphic>
          <a:graphicData uri="http://schemas.openxmlformats.org/drawingml/2006/table">
            <a:tbl>
              <a:tblPr/>
              <a:tblGrid>
                <a:gridCol w="1173776">
                  <a:extLst>
                    <a:ext uri="{9D8B030D-6E8A-4147-A177-3AD203B41FA5}">
                      <a16:colId xmlns:a16="http://schemas.microsoft.com/office/drawing/2014/main" xmlns="" val="3268018989"/>
                    </a:ext>
                  </a:extLst>
                </a:gridCol>
                <a:gridCol w="2497169">
                  <a:extLst>
                    <a:ext uri="{9D8B030D-6E8A-4147-A177-3AD203B41FA5}">
                      <a16:colId xmlns:a16="http://schemas.microsoft.com/office/drawing/2014/main" xmlns="" val="3834751249"/>
                    </a:ext>
                  </a:extLst>
                </a:gridCol>
                <a:gridCol w="2688449">
                  <a:extLst>
                    <a:ext uri="{9D8B030D-6E8A-4147-A177-3AD203B41FA5}">
                      <a16:colId xmlns:a16="http://schemas.microsoft.com/office/drawing/2014/main" xmlns="" val="1657781499"/>
                    </a:ext>
                  </a:extLst>
                </a:gridCol>
                <a:gridCol w="2496127">
                  <a:extLst>
                    <a:ext uri="{9D8B030D-6E8A-4147-A177-3AD203B41FA5}">
                      <a16:colId xmlns:a16="http://schemas.microsoft.com/office/drawing/2014/main" xmlns="" val="2197575316"/>
                    </a:ext>
                  </a:extLst>
                </a:gridCol>
              </a:tblGrid>
              <a:tr h="409575">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日期</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現</a:t>
                      </a:r>
                      <a:r>
                        <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金</a:t>
                      </a: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收付基礎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細明體" panose="02020509000000000000" pitchFamily="49" charset="-120"/>
                        </a:rPr>
                        <a:t>權責發生基礎</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extLst>
                  <a:ext uri="{0D108BD9-81ED-4DB2-BD59-A6C34878D82A}">
                    <a16:rowId xmlns:a16="http://schemas.microsoft.com/office/drawing/2014/main" xmlns="" val="178018192"/>
                  </a:ext>
                </a:extLst>
              </a:tr>
              <a:tr h="40957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先實後虛法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rPr>
                        <a:t>先虛後實法</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EFF0F0"/>
                    </a:solidFill>
                  </a:tcPr>
                </a:tc>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dirty="0" smtClean="0">
                          <a:latin typeface="微軟正黑體" pitchFamily="34" charset="-120"/>
                          <a:ea typeface="微軟正黑體" pitchFamily="34" charset="-120"/>
                        </a:rPr>
                        <a:t>⑶</a:t>
                      </a:r>
                      <a:r>
                        <a:rPr kumimoji="0" lang="zh-TW" altLang="en-US" sz="2200" b="1" i="0" u="none" strike="noStrike" cap="none" spc="-100"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spc="-100" normalizeH="0" baseline="0" dirty="0" smtClean="0">
                          <a:ln>
                            <a:noFill/>
                          </a:ln>
                          <a:solidFill>
                            <a:schemeClr val="tx1"/>
                          </a:solidFill>
                          <a:effectLst/>
                          <a:latin typeface="微軟正黑體" pitchFamily="34" charset="-120"/>
                          <a:ea typeface="微軟正黑體" pitchFamily="34" charset="-120"/>
                        </a:rPr>
                        <a:t>12/1</a:t>
                      </a:r>
                      <a:endParaRPr kumimoji="0" lang="zh-TW" altLang="zh-TW" sz="2200" b="0" i="0" u="none" strike="noStrike" cap="none" spc="-100"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851456914"/>
                  </a:ext>
                </a:extLst>
              </a:tr>
              <a:tr h="1062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en-US" altLang="zh-TW" sz="2200" b="1" i="0" u="none" strike="noStrike" cap="none" normalizeH="0" baseline="0" dirty="0" smtClean="0">
                          <a:ln>
                            <a:noFill/>
                          </a:ln>
                          <a:solidFill>
                            <a:schemeClr val="tx1"/>
                          </a:solidFill>
                          <a:effectLst/>
                          <a:latin typeface="微軟正黑體" pitchFamily="34" charset="-120"/>
                          <a:ea typeface="微軟正黑體" pitchFamily="34" charset="-120"/>
                        </a:rPr>
                        <a:t>12/31</a:t>
                      </a:r>
                      <a:endParaRPr kumimoji="0" lang="zh-TW" altLang="zh-TW" sz="22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chemeClr val="tx1"/>
                        </a:solidFill>
                        <a:effectLst/>
                        <a:latin typeface="微軟正黑體" pitchFamily="34" charset="-120"/>
                        <a:ea typeface="微軟正黑體" pitchFamily="34" charset="-120"/>
                        <a:cs typeface="Courier New" panose="02070309020205020404" pitchFamily="49" charset="0"/>
                      </a:endParaRPr>
                    </a:p>
                  </a:txBody>
                  <a:tcPr marL="68569" marR="68569" marT="9527" marB="0" anchor="ctr" horzOverflow="overflow">
                    <a:lnL w="19050" cap="flat" cmpd="sng" algn="ctr">
                      <a:solidFill>
                        <a:srgbClr val="AEAAAA"/>
                      </a:solidFill>
                      <a:prstDash val="solid"/>
                      <a:round/>
                      <a:headEnd type="none" w="med" len="med"/>
                      <a:tailEnd type="none" w="med" len="med"/>
                    </a:lnL>
                    <a:lnR w="19050" cap="flat" cmpd="sng" algn="ctr">
                      <a:solidFill>
                        <a:srgbClr val="AEAAAA"/>
                      </a:solidFill>
                      <a:prstDash val="solid"/>
                      <a:round/>
                      <a:headEnd type="none" w="med" len="med"/>
                      <a:tailEnd type="none" w="med" len="med"/>
                    </a:lnR>
                    <a:lnT w="19050" cap="flat" cmpd="sng" algn="ctr">
                      <a:solidFill>
                        <a:srgbClr val="AEAAAA"/>
                      </a:solidFill>
                      <a:prstDash val="solid"/>
                      <a:round/>
                      <a:headEnd type="none" w="med" len="med"/>
                      <a:tailEnd type="none" w="med" len="med"/>
                    </a:lnT>
                    <a:lnB w="19050" cap="flat" cmpd="sng" algn="ctr">
                      <a:solidFill>
                        <a:srgbClr val="AEAAA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916656616"/>
                  </a:ext>
                </a:extLst>
              </a:tr>
            </a:tbl>
          </a:graphicData>
        </a:graphic>
      </p:graphicFrame>
      <p:sp>
        <p:nvSpPr>
          <p:cNvPr id="3" name="內容版面配置區 2"/>
          <p:cNvSpPr>
            <a:spLocks noGrp="1"/>
          </p:cNvSpPr>
          <p:nvPr>
            <p:ph sz="quarter" idx="11"/>
          </p:nvPr>
        </p:nvSpPr>
        <p:spPr/>
        <p:txBody>
          <a:bodyPr/>
          <a:lstStyle/>
          <a:p>
            <a:r>
              <a:rPr lang="en-US" altLang="zh-TW" dirty="0" smtClean="0"/>
              <a:t>254</a:t>
            </a:r>
            <a:endParaRPr lang="zh-TW" altLang="en-US" dirty="0"/>
          </a:p>
        </p:txBody>
      </p:sp>
      <p:sp>
        <p:nvSpPr>
          <p:cNvPr id="4" name="矩形 31"/>
          <p:cNvSpPr>
            <a:spLocks noChangeArrowheads="1"/>
          </p:cNvSpPr>
          <p:nvPr/>
        </p:nvSpPr>
        <p:spPr bwMode="auto">
          <a:xfrm>
            <a:off x="468312" y="1125538"/>
            <a:ext cx="8496175" cy="1384995"/>
          </a:xfrm>
          <a:prstGeom prst="rect">
            <a:avLst/>
          </a:prstGeom>
          <a:noFill/>
          <a:ln w="9525">
            <a:noFill/>
            <a:miter lim="800000"/>
            <a:headEnd/>
            <a:tailEnd/>
          </a:ln>
        </p:spPr>
        <p:txBody>
          <a:bodyPr wrap="square">
            <a:spAutoFit/>
          </a:bodyPr>
          <a:lstStyle/>
          <a:p>
            <a:pPr marL="360000" indent="-360000" eaLnBrk="1" hangingPunct="1">
              <a:defRPr/>
            </a:pPr>
            <a:r>
              <a:rPr lang="en-US" altLang="zh-TW" sz="2800" b="1" dirty="0">
                <a:latin typeface="微軟正黑體" pitchFamily="34" charset="-120"/>
                <a:ea typeface="微軟正黑體" pitchFamily="34" charset="-120"/>
              </a:rPr>
              <a:t>7.</a:t>
            </a:r>
            <a:r>
              <a:rPr lang="zh-TW" altLang="en-US" sz="2800" b="1" dirty="0">
                <a:latin typeface="微軟正黑體" pitchFamily="34" charset="-120"/>
                <a:ea typeface="微軟正黑體" pitchFamily="34" charset="-120"/>
              </a:rPr>
              <a:t>以現金收付基礎、權責發生基礎作下列事項之平時及期末調整的分錄</a:t>
            </a:r>
            <a:r>
              <a:rPr lang="zh-TW" altLang="en-US"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
            </a:r>
            <a:br>
              <a:rPr lang="en-US" altLang="zh-TW" sz="2800" b="1" dirty="0">
                <a:latin typeface="微軟正黑體" pitchFamily="34" charset="-120"/>
                <a:ea typeface="微軟正黑體" pitchFamily="34" charset="-120"/>
              </a:rPr>
            </a:br>
            <a:r>
              <a:rPr lang="en-US" altLang="zh-TW" sz="2800" b="1" dirty="0" smtClean="0">
                <a:latin typeface="微軟正黑體" pitchFamily="34" charset="-120"/>
                <a:ea typeface="微軟正黑體" pitchFamily="34" charset="-120"/>
              </a:rPr>
              <a:t>(</a:t>
            </a:r>
            <a:r>
              <a:rPr lang="en-US" altLang="zh-TW" sz="2800" b="1" dirty="0">
                <a:latin typeface="微軟正黑體" pitchFamily="34" charset="-120"/>
                <a:ea typeface="微軟正黑體" pitchFamily="34" charset="-120"/>
              </a:rPr>
              <a:t>3) </a:t>
            </a:r>
            <a:r>
              <a:rPr lang="en-US" altLang="zh-TW" sz="2800" b="1" spc="-100" dirty="0">
                <a:latin typeface="微軟正黑體" pitchFamily="34" charset="-120"/>
                <a:ea typeface="微軟正黑體" pitchFamily="34" charset="-120"/>
              </a:rPr>
              <a:t>12/1</a:t>
            </a:r>
            <a:r>
              <a:rPr lang="zh-TW" altLang="en-US" sz="2800" b="1" spc="-100" dirty="0">
                <a:latin typeface="微軟正黑體" pitchFamily="34" charset="-120"/>
                <a:ea typeface="微軟正黑體" pitchFamily="34" charset="-120"/>
              </a:rPr>
              <a:t>購入文具用品</a:t>
            </a:r>
            <a:r>
              <a:rPr lang="en-US" altLang="zh-TW" sz="2800" b="1" spc="-100" dirty="0">
                <a:latin typeface="微軟正黑體" pitchFamily="34" charset="-120"/>
                <a:ea typeface="微軟正黑體" pitchFamily="34" charset="-120"/>
              </a:rPr>
              <a:t>$6,000</a:t>
            </a:r>
            <a:r>
              <a:rPr lang="zh-TW" altLang="en-US" sz="2800" b="1" spc="-100" dirty="0">
                <a:latin typeface="微軟正黑體" pitchFamily="34" charset="-120"/>
                <a:ea typeface="微軟正黑體" pitchFamily="34" charset="-120"/>
              </a:rPr>
              <a:t>，期末盤點尚存</a:t>
            </a:r>
            <a:r>
              <a:rPr lang="en-US" altLang="zh-TW" sz="2800" b="1" spc="-100" dirty="0">
                <a:latin typeface="微軟正黑體" pitchFamily="34" charset="-120"/>
                <a:ea typeface="微軟正黑體" pitchFamily="34" charset="-120"/>
              </a:rPr>
              <a:t>$5,000</a:t>
            </a:r>
            <a:r>
              <a:rPr lang="zh-TW" altLang="en-US" sz="2800" b="1" spc="-100" dirty="0">
                <a:latin typeface="微軟正黑體" pitchFamily="34" charset="-120"/>
                <a:ea typeface="微軟正黑體" pitchFamily="34" charset="-120"/>
              </a:rPr>
              <a:t>。</a:t>
            </a:r>
          </a:p>
        </p:txBody>
      </p:sp>
      <p:sp>
        <p:nvSpPr>
          <p:cNvPr id="6" name="矩形 33"/>
          <p:cNvSpPr>
            <a:spLocks noChangeArrowheads="1"/>
          </p:cNvSpPr>
          <p:nvPr/>
        </p:nvSpPr>
        <p:spPr bwMode="auto">
          <a:xfrm>
            <a:off x="1108075" y="4864243"/>
            <a:ext cx="2735262" cy="400050"/>
          </a:xfrm>
          <a:prstGeom prst="rect">
            <a:avLst/>
          </a:prstGeom>
          <a:noFill/>
          <a:ln w="9525">
            <a:noFill/>
            <a:miter lim="800000"/>
            <a:headEnd/>
            <a:tailEnd/>
          </a:ln>
        </p:spPr>
        <p:txBody>
          <a:bodyPr>
            <a:spAutoFit/>
          </a:bodyPr>
          <a:lstStyle/>
          <a:p>
            <a:pPr algn="ctr" eaLnBrk="1" hangingPunct="1"/>
            <a:r>
              <a:rPr lang="zh-TW" altLang="en-US" sz="2000" b="1">
                <a:solidFill>
                  <a:srgbClr val="FF0000"/>
                </a:solidFill>
                <a:latin typeface="微軟正黑體" pitchFamily="34" charset="-120"/>
                <a:ea typeface="微軟正黑體" pitchFamily="34" charset="-120"/>
              </a:rPr>
              <a:t>不作調整</a:t>
            </a:r>
          </a:p>
        </p:txBody>
      </p:sp>
      <p:sp>
        <p:nvSpPr>
          <p:cNvPr id="7" name="矩形 33"/>
          <p:cNvSpPr>
            <a:spLocks noChangeArrowheads="1"/>
          </p:cNvSpPr>
          <p:nvPr/>
        </p:nvSpPr>
        <p:spPr bwMode="auto">
          <a:xfrm>
            <a:off x="1293922" y="3710131"/>
            <a:ext cx="2736850"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文具用品    </a:t>
            </a:r>
            <a:r>
              <a:rPr lang="en-US" altLang="zh-TW" sz="2000" b="1" dirty="0">
                <a:solidFill>
                  <a:srgbClr val="FF0000"/>
                </a:solidFill>
                <a:latin typeface="微軟正黑體" pitchFamily="34" charset="-120"/>
                <a:ea typeface="微軟正黑體" pitchFamily="34" charset="-120"/>
              </a:rPr>
              <a:t>6,000</a:t>
            </a: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6,000</a:t>
            </a:r>
            <a:endParaRPr lang="zh-TW" altLang="en-US" sz="2000" b="1" dirty="0">
              <a:solidFill>
                <a:srgbClr val="FF0000"/>
              </a:solidFill>
              <a:latin typeface="微軟正黑體" pitchFamily="34" charset="-120"/>
              <a:ea typeface="微軟正黑體" pitchFamily="34" charset="-120"/>
            </a:endParaRPr>
          </a:p>
        </p:txBody>
      </p:sp>
      <p:sp>
        <p:nvSpPr>
          <p:cNvPr id="8" name="矩形 33"/>
          <p:cNvSpPr>
            <a:spLocks noChangeArrowheads="1"/>
          </p:cNvSpPr>
          <p:nvPr/>
        </p:nvSpPr>
        <p:spPr bwMode="auto">
          <a:xfrm>
            <a:off x="3771899" y="3710131"/>
            <a:ext cx="2852737" cy="707886"/>
          </a:xfrm>
          <a:prstGeom prst="rect">
            <a:avLst/>
          </a:prstGeom>
          <a:noFill/>
          <a:ln w="9525">
            <a:noFill/>
            <a:miter lim="800000"/>
            <a:headEnd/>
            <a:tailEnd/>
          </a:ln>
        </p:spPr>
        <p:txBody>
          <a:bodyPr wrap="square">
            <a:spAutoFit/>
          </a:bodyPr>
          <a:lstStyle/>
          <a:p>
            <a:pPr eaLnBrk="1" hangingPunct="1"/>
            <a:r>
              <a:rPr lang="zh-TW" altLang="en-US" sz="2000" b="1" dirty="0">
                <a:solidFill>
                  <a:srgbClr val="FF0000"/>
                </a:solidFill>
                <a:latin typeface="微軟正黑體" pitchFamily="34" charset="-120"/>
                <a:ea typeface="微軟正黑體" pitchFamily="34" charset="-120"/>
              </a:rPr>
              <a:t>用品盤存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6,000</a:t>
            </a: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6,000</a:t>
            </a:r>
            <a:endParaRPr lang="zh-TW" altLang="en-US" sz="2000" b="1" dirty="0">
              <a:solidFill>
                <a:srgbClr val="FF0000"/>
              </a:solidFill>
              <a:latin typeface="微軟正黑體" pitchFamily="34" charset="-120"/>
              <a:ea typeface="微軟正黑體" pitchFamily="34" charset="-120"/>
            </a:endParaRPr>
          </a:p>
        </p:txBody>
      </p:sp>
      <p:sp>
        <p:nvSpPr>
          <p:cNvPr id="9" name="矩形 34"/>
          <p:cNvSpPr>
            <a:spLocks noChangeArrowheads="1"/>
          </p:cNvSpPr>
          <p:nvPr/>
        </p:nvSpPr>
        <p:spPr bwMode="auto">
          <a:xfrm>
            <a:off x="6466346" y="3710131"/>
            <a:ext cx="2814637"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文具用品   </a:t>
            </a:r>
            <a:r>
              <a:rPr lang="en-US" altLang="zh-TW" sz="2000" b="1" dirty="0" smtClean="0">
                <a:solidFill>
                  <a:srgbClr val="FF0000"/>
                </a:solidFill>
                <a:latin typeface="微軟正黑體" pitchFamily="34" charset="-120"/>
                <a:ea typeface="微軟正黑體" pitchFamily="34" charset="-120"/>
              </a:rPr>
              <a:t>6,000</a:t>
            </a:r>
            <a:endParaRPr lang="en-US" altLang="zh-TW" sz="2000" b="1" dirty="0">
              <a:solidFill>
                <a:srgbClr val="FF0000"/>
              </a:solidFill>
              <a:latin typeface="微軟正黑體" pitchFamily="34" charset="-120"/>
              <a:ea typeface="微軟正黑體" pitchFamily="34" charset="-120"/>
            </a:endParaRPr>
          </a:p>
          <a:p>
            <a:pPr eaLnBrk="1" hangingPunct="1"/>
            <a:r>
              <a:rPr lang="zh-TW" altLang="en-US" sz="2000" b="1" dirty="0">
                <a:solidFill>
                  <a:srgbClr val="FF0000"/>
                </a:solidFill>
                <a:latin typeface="微軟正黑體" pitchFamily="34" charset="-120"/>
                <a:ea typeface="微軟正黑體" pitchFamily="34" charset="-120"/>
              </a:rPr>
              <a:t>        現      金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6,000</a:t>
            </a:r>
            <a:endParaRPr lang="zh-TW" altLang="en-US" sz="2000" b="1" dirty="0">
              <a:solidFill>
                <a:srgbClr val="FF0000"/>
              </a:solidFill>
              <a:latin typeface="微軟正黑體" pitchFamily="34" charset="-120"/>
              <a:ea typeface="微軟正黑體" pitchFamily="34" charset="-120"/>
            </a:endParaRPr>
          </a:p>
        </p:txBody>
      </p:sp>
      <p:sp>
        <p:nvSpPr>
          <p:cNvPr id="10" name="矩形 33"/>
          <p:cNvSpPr>
            <a:spLocks noChangeArrowheads="1"/>
          </p:cNvSpPr>
          <p:nvPr/>
        </p:nvSpPr>
        <p:spPr bwMode="auto">
          <a:xfrm>
            <a:off x="3767137" y="4754617"/>
            <a:ext cx="2857500"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文具用品     </a:t>
            </a:r>
            <a:r>
              <a:rPr lang="en-US" altLang="zh-TW" sz="2000" b="1" dirty="0">
                <a:solidFill>
                  <a:srgbClr val="FF0000"/>
                </a:solidFill>
                <a:latin typeface="微軟正黑體" pitchFamily="34" charset="-120"/>
                <a:ea typeface="微軟正黑體" pitchFamily="34" charset="-120"/>
              </a:rPr>
              <a:t>1,000</a:t>
            </a:r>
          </a:p>
          <a:p>
            <a:pPr eaLnBrk="1" hangingPunct="1"/>
            <a:r>
              <a:rPr lang="zh-TW" altLang="en-US" sz="2000" b="1" dirty="0">
                <a:solidFill>
                  <a:srgbClr val="FF0000"/>
                </a:solidFill>
                <a:latin typeface="微軟正黑體" pitchFamily="34" charset="-120"/>
                <a:ea typeface="微軟正黑體" pitchFamily="34" charset="-120"/>
              </a:rPr>
              <a:t>        用品盤存      </a:t>
            </a:r>
            <a:r>
              <a:rPr lang="zh-TW" altLang="en-US" sz="2000" b="1" dirty="0" smtClean="0">
                <a:solidFill>
                  <a:srgbClr val="FF0000"/>
                </a:solidFill>
                <a:latin typeface="微軟正黑體" pitchFamily="34" charset="-120"/>
                <a:ea typeface="微軟正黑體" pitchFamily="34" charset="-120"/>
              </a:rPr>
              <a:t> </a:t>
            </a:r>
            <a:r>
              <a:rPr lang="en-US" altLang="zh-TW" sz="2000" b="1" dirty="0" smtClean="0">
                <a:solidFill>
                  <a:srgbClr val="FF0000"/>
                </a:solidFill>
                <a:latin typeface="微軟正黑體" pitchFamily="34" charset="-120"/>
                <a:ea typeface="微軟正黑體" pitchFamily="34" charset="-120"/>
              </a:rPr>
              <a:t>1,000</a:t>
            </a:r>
            <a:endParaRPr lang="zh-TW" altLang="en-US" sz="2000" b="1" dirty="0">
              <a:solidFill>
                <a:srgbClr val="FF0000"/>
              </a:solidFill>
              <a:latin typeface="微軟正黑體" pitchFamily="34" charset="-120"/>
              <a:ea typeface="微軟正黑體" pitchFamily="34" charset="-120"/>
            </a:endParaRPr>
          </a:p>
        </p:txBody>
      </p:sp>
      <p:sp>
        <p:nvSpPr>
          <p:cNvPr id="11" name="矩形 33"/>
          <p:cNvSpPr>
            <a:spLocks noChangeArrowheads="1"/>
          </p:cNvSpPr>
          <p:nvPr/>
        </p:nvSpPr>
        <p:spPr bwMode="auto">
          <a:xfrm>
            <a:off x="6466346" y="4754617"/>
            <a:ext cx="2814637" cy="708025"/>
          </a:xfrm>
          <a:prstGeom prst="rect">
            <a:avLst/>
          </a:prstGeom>
          <a:noFill/>
          <a:ln w="9525">
            <a:noFill/>
            <a:miter lim="800000"/>
            <a:headEnd/>
            <a:tailEnd/>
          </a:ln>
        </p:spPr>
        <p:txBody>
          <a:bodyPr>
            <a:spAutoFit/>
          </a:bodyPr>
          <a:lstStyle/>
          <a:p>
            <a:pPr eaLnBrk="1" hangingPunct="1"/>
            <a:r>
              <a:rPr lang="zh-TW" altLang="en-US" sz="2000" b="1" dirty="0">
                <a:solidFill>
                  <a:srgbClr val="FF0000"/>
                </a:solidFill>
                <a:latin typeface="微軟正黑體" pitchFamily="34" charset="-120"/>
                <a:ea typeface="微軟正黑體" pitchFamily="34" charset="-120"/>
              </a:rPr>
              <a:t>用品盤存   </a:t>
            </a:r>
            <a:r>
              <a:rPr lang="en-US" altLang="zh-TW" sz="2000" b="1" dirty="0" smtClean="0">
                <a:solidFill>
                  <a:srgbClr val="FF0000"/>
                </a:solidFill>
                <a:latin typeface="微軟正黑體" pitchFamily="34" charset="-120"/>
                <a:ea typeface="微軟正黑體" pitchFamily="34" charset="-120"/>
              </a:rPr>
              <a:t>5,000</a:t>
            </a:r>
            <a:endParaRPr lang="en-US" altLang="zh-TW" sz="2000" b="1" dirty="0">
              <a:solidFill>
                <a:srgbClr val="FF0000"/>
              </a:solidFill>
              <a:latin typeface="微軟正黑體" pitchFamily="34" charset="-120"/>
              <a:ea typeface="微軟正黑體" pitchFamily="34" charset="-120"/>
            </a:endParaRPr>
          </a:p>
          <a:p>
            <a:pPr eaLnBrk="1" hangingPunct="1"/>
            <a:r>
              <a:rPr lang="zh-TW" altLang="en-US" sz="2000" b="1" dirty="0">
                <a:solidFill>
                  <a:srgbClr val="FF0000"/>
                </a:solidFill>
                <a:latin typeface="微軟正黑體" pitchFamily="34" charset="-120"/>
                <a:ea typeface="微軟正黑體" pitchFamily="34" charset="-120"/>
              </a:rPr>
              <a:t>        文具用品   </a:t>
            </a:r>
            <a:r>
              <a:rPr lang="zh-TW" altLang="en-US" sz="2000" b="1" dirty="0" smtClean="0">
                <a:solidFill>
                  <a:srgbClr val="FF0000"/>
                </a:solidFill>
                <a:latin typeface="微軟正黑體" pitchFamily="34" charset="-120"/>
                <a:ea typeface="微軟正黑體" pitchFamily="34" charset="-120"/>
              </a:rPr>
              <a:t> </a:t>
            </a:r>
            <a:r>
              <a:rPr lang="en-US" altLang="zh-TW" sz="2000" b="1" dirty="0">
                <a:solidFill>
                  <a:srgbClr val="FF0000"/>
                </a:solidFill>
                <a:latin typeface="微軟正黑體" pitchFamily="34" charset="-120"/>
                <a:ea typeface="微軟正黑體" pitchFamily="34" charset="-120"/>
              </a:rPr>
              <a:t>5,000</a:t>
            </a:r>
            <a:endParaRPr lang="zh-TW" altLang="en-US" sz="20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99348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decel="100000"/>
                                        <p:tgtEl>
                                          <p:spTgt spid="7"/>
                                        </p:tgtEl>
                                      </p:cBhvr>
                                    </p:animEffect>
                                    <p:anim calcmode="lin" valueType="num">
                                      <p:cBhvr>
                                        <p:cTn id="8" dur="400" decel="100000" fill="hold"/>
                                        <p:tgtEl>
                                          <p:spTgt spid="7"/>
                                        </p:tgtEl>
                                        <p:attrNameLst>
                                          <p:attrName>style.rotation</p:attrName>
                                        </p:attrNameLst>
                                      </p:cBhvr>
                                      <p:tavLst>
                                        <p:tav tm="0">
                                          <p:val>
                                            <p:fltVal val="-90"/>
                                          </p:val>
                                        </p:tav>
                                        <p:tav tm="100000">
                                          <p:val>
                                            <p:fltVal val="0"/>
                                          </p:val>
                                        </p:tav>
                                      </p:tavLst>
                                    </p:anim>
                                    <p:anim calcmode="lin" valueType="num">
                                      <p:cBhvr>
                                        <p:cTn id="9" dur="400" decel="100000" fill="hold"/>
                                        <p:tgtEl>
                                          <p:spTgt spid="7"/>
                                        </p:tgtEl>
                                        <p:attrNameLst>
                                          <p:attrName>ppt_x</p:attrName>
                                        </p:attrNameLst>
                                      </p:cBhvr>
                                      <p:tavLst>
                                        <p:tav tm="0">
                                          <p:val>
                                            <p:strVal val="#ppt_x+0.4"/>
                                          </p:val>
                                        </p:tav>
                                        <p:tav tm="100000">
                                          <p:val>
                                            <p:strVal val="#ppt_x-0.05"/>
                                          </p:val>
                                        </p:tav>
                                      </p:tavLst>
                                    </p:anim>
                                    <p:anim calcmode="lin" valueType="num">
                                      <p:cBhvr>
                                        <p:cTn id="10" dur="400" decel="100000" fill="hold"/>
                                        <p:tgtEl>
                                          <p:spTgt spid="7"/>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400" decel="100000"/>
                                        <p:tgtEl>
                                          <p:spTgt spid="8"/>
                                        </p:tgtEl>
                                      </p:cBhvr>
                                    </p:animEffect>
                                    <p:anim calcmode="lin" valueType="num">
                                      <p:cBhvr>
                                        <p:cTn id="18" dur="400" decel="100000" fill="hold"/>
                                        <p:tgtEl>
                                          <p:spTgt spid="8"/>
                                        </p:tgtEl>
                                        <p:attrNameLst>
                                          <p:attrName>style.rotation</p:attrName>
                                        </p:attrNameLst>
                                      </p:cBhvr>
                                      <p:tavLst>
                                        <p:tav tm="0">
                                          <p:val>
                                            <p:fltVal val="-90"/>
                                          </p:val>
                                        </p:tav>
                                        <p:tav tm="100000">
                                          <p:val>
                                            <p:fltVal val="0"/>
                                          </p:val>
                                        </p:tav>
                                      </p:tavLst>
                                    </p:anim>
                                    <p:anim calcmode="lin" valueType="num">
                                      <p:cBhvr>
                                        <p:cTn id="19" dur="400" decel="100000" fill="hold"/>
                                        <p:tgtEl>
                                          <p:spTgt spid="8"/>
                                        </p:tgtEl>
                                        <p:attrNameLst>
                                          <p:attrName>ppt_x</p:attrName>
                                        </p:attrNameLst>
                                      </p:cBhvr>
                                      <p:tavLst>
                                        <p:tav tm="0">
                                          <p:val>
                                            <p:strVal val="#ppt_x+0.4"/>
                                          </p:val>
                                        </p:tav>
                                        <p:tav tm="100000">
                                          <p:val>
                                            <p:strVal val="#ppt_x-0.05"/>
                                          </p:val>
                                        </p:tav>
                                      </p:tavLst>
                                    </p:anim>
                                    <p:anim calcmode="lin" valueType="num">
                                      <p:cBhvr>
                                        <p:cTn id="20" dur="400" decel="100000" fill="hold"/>
                                        <p:tgtEl>
                                          <p:spTgt spid="8"/>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8"/>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400" decel="100000"/>
                                        <p:tgtEl>
                                          <p:spTgt spid="9"/>
                                        </p:tgtEl>
                                      </p:cBhvr>
                                    </p:animEffect>
                                    <p:anim calcmode="lin" valueType="num">
                                      <p:cBhvr>
                                        <p:cTn id="28" dur="400" decel="100000" fill="hold"/>
                                        <p:tgtEl>
                                          <p:spTgt spid="9"/>
                                        </p:tgtEl>
                                        <p:attrNameLst>
                                          <p:attrName>style.rotation</p:attrName>
                                        </p:attrNameLst>
                                      </p:cBhvr>
                                      <p:tavLst>
                                        <p:tav tm="0">
                                          <p:val>
                                            <p:fltVal val="-90"/>
                                          </p:val>
                                        </p:tav>
                                        <p:tav tm="100000">
                                          <p:val>
                                            <p:fltVal val="0"/>
                                          </p:val>
                                        </p:tav>
                                      </p:tavLst>
                                    </p:anim>
                                    <p:anim calcmode="lin" valueType="num">
                                      <p:cBhvr>
                                        <p:cTn id="29" dur="400" decel="100000" fill="hold"/>
                                        <p:tgtEl>
                                          <p:spTgt spid="9"/>
                                        </p:tgtEl>
                                        <p:attrNameLst>
                                          <p:attrName>ppt_x</p:attrName>
                                        </p:attrNameLst>
                                      </p:cBhvr>
                                      <p:tavLst>
                                        <p:tav tm="0">
                                          <p:val>
                                            <p:strVal val="#ppt_x+0.4"/>
                                          </p:val>
                                        </p:tav>
                                        <p:tav tm="100000">
                                          <p:val>
                                            <p:strVal val="#ppt_x-0.05"/>
                                          </p:val>
                                        </p:tav>
                                      </p:tavLst>
                                    </p:anim>
                                    <p:anim calcmode="lin" valueType="num">
                                      <p:cBhvr>
                                        <p:cTn id="30" dur="400" decel="100000" fill="hold"/>
                                        <p:tgtEl>
                                          <p:spTgt spid="9"/>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9"/>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400" decel="100000"/>
                                        <p:tgtEl>
                                          <p:spTgt spid="6"/>
                                        </p:tgtEl>
                                      </p:cBhvr>
                                    </p:animEffect>
                                    <p:anim calcmode="lin" valueType="num">
                                      <p:cBhvr>
                                        <p:cTn id="38" dur="400" decel="100000" fill="hold"/>
                                        <p:tgtEl>
                                          <p:spTgt spid="6"/>
                                        </p:tgtEl>
                                        <p:attrNameLst>
                                          <p:attrName>style.rotation</p:attrName>
                                        </p:attrNameLst>
                                      </p:cBhvr>
                                      <p:tavLst>
                                        <p:tav tm="0">
                                          <p:val>
                                            <p:fltVal val="-90"/>
                                          </p:val>
                                        </p:tav>
                                        <p:tav tm="100000">
                                          <p:val>
                                            <p:fltVal val="0"/>
                                          </p:val>
                                        </p:tav>
                                      </p:tavLst>
                                    </p:anim>
                                    <p:anim calcmode="lin" valueType="num">
                                      <p:cBhvr>
                                        <p:cTn id="39" dur="400" decel="100000" fill="hold"/>
                                        <p:tgtEl>
                                          <p:spTgt spid="6"/>
                                        </p:tgtEl>
                                        <p:attrNameLst>
                                          <p:attrName>ppt_x</p:attrName>
                                        </p:attrNameLst>
                                      </p:cBhvr>
                                      <p:tavLst>
                                        <p:tav tm="0">
                                          <p:val>
                                            <p:strVal val="#ppt_x+0.4"/>
                                          </p:val>
                                        </p:tav>
                                        <p:tav tm="100000">
                                          <p:val>
                                            <p:strVal val="#ppt_x-0.05"/>
                                          </p:val>
                                        </p:tav>
                                      </p:tavLst>
                                    </p:anim>
                                    <p:anim calcmode="lin" valueType="num">
                                      <p:cBhvr>
                                        <p:cTn id="40" dur="400" decel="100000" fill="hold"/>
                                        <p:tgtEl>
                                          <p:spTgt spid="6"/>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6"/>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400" decel="100000"/>
                                        <p:tgtEl>
                                          <p:spTgt spid="10"/>
                                        </p:tgtEl>
                                      </p:cBhvr>
                                    </p:animEffect>
                                    <p:anim calcmode="lin" valueType="num">
                                      <p:cBhvr>
                                        <p:cTn id="48" dur="400" decel="100000" fill="hold"/>
                                        <p:tgtEl>
                                          <p:spTgt spid="10"/>
                                        </p:tgtEl>
                                        <p:attrNameLst>
                                          <p:attrName>style.rotation</p:attrName>
                                        </p:attrNameLst>
                                      </p:cBhvr>
                                      <p:tavLst>
                                        <p:tav tm="0">
                                          <p:val>
                                            <p:fltVal val="-90"/>
                                          </p:val>
                                        </p:tav>
                                        <p:tav tm="100000">
                                          <p:val>
                                            <p:fltVal val="0"/>
                                          </p:val>
                                        </p:tav>
                                      </p:tavLst>
                                    </p:anim>
                                    <p:anim calcmode="lin" valueType="num">
                                      <p:cBhvr>
                                        <p:cTn id="49" dur="400" decel="100000" fill="hold"/>
                                        <p:tgtEl>
                                          <p:spTgt spid="10"/>
                                        </p:tgtEl>
                                        <p:attrNameLst>
                                          <p:attrName>ppt_x</p:attrName>
                                        </p:attrNameLst>
                                      </p:cBhvr>
                                      <p:tavLst>
                                        <p:tav tm="0">
                                          <p:val>
                                            <p:strVal val="#ppt_x+0.4"/>
                                          </p:val>
                                        </p:tav>
                                        <p:tav tm="100000">
                                          <p:val>
                                            <p:strVal val="#ppt_x-0.05"/>
                                          </p:val>
                                        </p:tav>
                                      </p:tavLst>
                                    </p:anim>
                                    <p:anim calcmode="lin" valueType="num">
                                      <p:cBhvr>
                                        <p:cTn id="50" dur="400" decel="100000" fill="hold"/>
                                        <p:tgtEl>
                                          <p:spTgt spid="10"/>
                                        </p:tgtEl>
                                        <p:attrNameLst>
                                          <p:attrName>ppt_y</p:attrName>
                                        </p:attrNameLst>
                                      </p:cBhvr>
                                      <p:tavLst>
                                        <p:tav tm="0">
                                          <p:val>
                                            <p:strVal val="#ppt_y-0.4"/>
                                          </p:val>
                                        </p:tav>
                                        <p:tav tm="100000">
                                          <p:val>
                                            <p:strVal val="#ppt_y+0.1"/>
                                          </p:val>
                                        </p:tav>
                                      </p:tavLst>
                                    </p:anim>
                                    <p:anim calcmode="lin" valueType="num">
                                      <p:cBhvr>
                                        <p:cTn id="51"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52"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400" decel="100000"/>
                                        <p:tgtEl>
                                          <p:spTgt spid="11"/>
                                        </p:tgtEl>
                                      </p:cBhvr>
                                    </p:animEffect>
                                    <p:anim calcmode="lin" valueType="num">
                                      <p:cBhvr>
                                        <p:cTn id="58" dur="400" decel="100000" fill="hold"/>
                                        <p:tgtEl>
                                          <p:spTgt spid="11"/>
                                        </p:tgtEl>
                                        <p:attrNameLst>
                                          <p:attrName>style.rotation</p:attrName>
                                        </p:attrNameLst>
                                      </p:cBhvr>
                                      <p:tavLst>
                                        <p:tav tm="0">
                                          <p:val>
                                            <p:fltVal val="-90"/>
                                          </p:val>
                                        </p:tav>
                                        <p:tav tm="100000">
                                          <p:val>
                                            <p:fltVal val="0"/>
                                          </p:val>
                                        </p:tav>
                                      </p:tavLst>
                                    </p:anim>
                                    <p:anim calcmode="lin" valueType="num">
                                      <p:cBhvr>
                                        <p:cTn id="59" dur="400" decel="100000" fill="hold"/>
                                        <p:tgtEl>
                                          <p:spTgt spid="11"/>
                                        </p:tgtEl>
                                        <p:attrNameLst>
                                          <p:attrName>ppt_x</p:attrName>
                                        </p:attrNameLst>
                                      </p:cBhvr>
                                      <p:tavLst>
                                        <p:tav tm="0">
                                          <p:val>
                                            <p:strVal val="#ppt_x+0.4"/>
                                          </p:val>
                                        </p:tav>
                                        <p:tav tm="100000">
                                          <p:val>
                                            <p:strVal val="#ppt_x-0.05"/>
                                          </p:val>
                                        </p:tav>
                                      </p:tavLst>
                                    </p:anim>
                                    <p:anim calcmode="lin" valueType="num">
                                      <p:cBhvr>
                                        <p:cTn id="60" dur="400" decel="100000" fill="hold"/>
                                        <p:tgtEl>
                                          <p:spTgt spid="11"/>
                                        </p:tgtEl>
                                        <p:attrNameLst>
                                          <p:attrName>ppt_y</p:attrName>
                                        </p:attrNameLst>
                                      </p:cBhvr>
                                      <p:tavLst>
                                        <p:tav tm="0">
                                          <p:val>
                                            <p:strVal val="#ppt_y-0.4"/>
                                          </p:val>
                                        </p:tav>
                                        <p:tav tm="100000">
                                          <p:val>
                                            <p:strVal val="#ppt_y+0.1"/>
                                          </p:val>
                                        </p:tav>
                                      </p:tavLst>
                                    </p:anim>
                                    <p:anim calcmode="lin" valueType="num">
                                      <p:cBhvr>
                                        <p:cTn id="6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6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257</a:t>
            </a:r>
            <a:endParaRPr lang="zh-TW" altLang="en-US" dirty="0"/>
          </a:p>
        </p:txBody>
      </p:sp>
      <p:sp>
        <p:nvSpPr>
          <p:cNvPr id="3" name="文字版面配置區 2"/>
          <p:cNvSpPr>
            <a:spLocks noGrp="1"/>
          </p:cNvSpPr>
          <p:nvPr>
            <p:ph type="body" sz="quarter" idx="10"/>
          </p:nvPr>
        </p:nvSpPr>
        <p:spPr/>
        <p:txBody>
          <a:bodyPr/>
          <a:lstStyle/>
          <a:p>
            <a:pPr marL="0"/>
            <a:r>
              <a:rPr lang="zh-TW" altLang="en-US" sz="2800" dirty="0"/>
              <a:t>一、選擇題</a:t>
            </a:r>
          </a:p>
          <a:p>
            <a:pPr marL="0" eaLnBrk="1" hangingPunct="1"/>
            <a:r>
              <a:rPr lang="en-US" altLang="zh-TW" sz="2800" dirty="0"/>
              <a:t>(  </a:t>
            </a:r>
            <a:r>
              <a:rPr lang="zh-TW" altLang="en-US" sz="2800" dirty="0"/>
              <a:t>   </a:t>
            </a:r>
            <a:r>
              <a:rPr lang="en-US" altLang="zh-TW" sz="2800" dirty="0"/>
              <a:t>)1.</a:t>
            </a:r>
            <a:r>
              <a:rPr lang="zh-TW" altLang="en-US" sz="2800" dirty="0"/>
              <a:t>會計基礎是決定</a:t>
            </a:r>
            <a:r>
              <a:rPr lang="en-US" altLang="zh-TW" sz="2800" dirty="0"/>
              <a:t/>
            </a:r>
            <a:br>
              <a:rPr lang="en-US" altLang="zh-TW" sz="2800" dirty="0"/>
            </a:br>
            <a:r>
              <a:rPr lang="en-US" altLang="zh-TW" sz="2800" dirty="0"/>
              <a:t>       </a:t>
            </a:r>
            <a:r>
              <a:rPr lang="zh-TW" altLang="en-US" sz="2800" dirty="0"/>
              <a:t>　</a:t>
            </a:r>
            <a:r>
              <a:rPr lang="en-US" altLang="zh-TW" sz="2800" dirty="0"/>
              <a:t>(A)</a:t>
            </a:r>
            <a:r>
              <a:rPr lang="zh-TW" altLang="en-US" sz="2800" dirty="0"/>
              <a:t>何者應記入借方或貸方的標準</a:t>
            </a:r>
            <a:r>
              <a:rPr lang="en-US" altLang="zh-TW" sz="2800" dirty="0"/>
              <a:t/>
            </a:r>
            <a:br>
              <a:rPr lang="en-US" altLang="zh-TW" sz="2800" dirty="0"/>
            </a:br>
            <a:r>
              <a:rPr lang="en-US" altLang="zh-TW" sz="2800" dirty="0"/>
              <a:t>       </a:t>
            </a:r>
            <a:r>
              <a:rPr lang="zh-TW" altLang="en-US" sz="2800" dirty="0"/>
              <a:t>　</a:t>
            </a:r>
            <a:r>
              <a:rPr lang="en-US" altLang="zh-TW" sz="2800" dirty="0"/>
              <a:t>(B)</a:t>
            </a:r>
            <a:r>
              <a:rPr lang="zh-TW" altLang="en-US" sz="2800" dirty="0"/>
              <a:t>現金收付應歸屬那一會計年度</a:t>
            </a:r>
            <a:r>
              <a:rPr lang="en-US" altLang="zh-TW" sz="2800" dirty="0"/>
              <a:t/>
            </a:r>
            <a:br>
              <a:rPr lang="en-US" altLang="zh-TW" sz="2800" dirty="0"/>
            </a:br>
            <a:r>
              <a:rPr lang="en-US" altLang="zh-TW" sz="2800" dirty="0"/>
              <a:t>       </a:t>
            </a:r>
            <a:r>
              <a:rPr lang="zh-TW" altLang="en-US" sz="2800" dirty="0"/>
              <a:t>　</a:t>
            </a:r>
            <a:r>
              <a:rPr lang="en-US" altLang="zh-TW" sz="2800" dirty="0"/>
              <a:t>(C)</a:t>
            </a:r>
            <a:r>
              <a:rPr lang="zh-TW" altLang="en-US" sz="2800" dirty="0"/>
              <a:t>債權與債務應歸屬那一會計期間的標準　</a:t>
            </a:r>
            <a:r>
              <a:rPr lang="en-US" altLang="zh-TW" sz="2800" dirty="0"/>
              <a:t/>
            </a:r>
            <a:br>
              <a:rPr lang="en-US" altLang="zh-TW" sz="2800" dirty="0"/>
            </a:br>
            <a:r>
              <a:rPr lang="en-US" altLang="zh-TW" sz="2800" dirty="0"/>
              <a:t>           (D)</a:t>
            </a:r>
            <a:r>
              <a:rPr lang="zh-TW" altLang="en-US" sz="2800" dirty="0"/>
              <a:t>收益與費損應歸屬那一會計期間的標準。</a:t>
            </a:r>
            <a:endParaRPr lang="en-US" altLang="zh-TW" sz="2800" dirty="0"/>
          </a:p>
          <a:p>
            <a:pPr marL="0" eaLnBrk="1" hangingPunct="1"/>
            <a:r>
              <a:rPr lang="en-US" altLang="zh-TW" sz="2800" dirty="0"/>
              <a:t>(  </a:t>
            </a:r>
            <a:r>
              <a:rPr lang="zh-TW" altLang="en-US" sz="2800" dirty="0"/>
              <a:t>   </a:t>
            </a:r>
            <a:r>
              <a:rPr lang="en-US" altLang="zh-TW" sz="2800" dirty="0"/>
              <a:t>)2.</a:t>
            </a:r>
            <a:r>
              <a:rPr lang="zh-TW" altLang="en-US" sz="2800" dirty="0"/>
              <a:t>本年度調整前淨利</a:t>
            </a:r>
            <a:r>
              <a:rPr lang="en-US" altLang="zh-TW" sz="2800" dirty="0"/>
              <a:t>$180,000</a:t>
            </a:r>
            <a:r>
              <a:rPr lang="zh-TW" altLang="en-US" sz="2800" dirty="0"/>
              <a:t>，查有應收利息</a:t>
            </a:r>
            <a:r>
              <a:rPr lang="en-US" altLang="zh-TW" sz="2800" dirty="0"/>
              <a:t/>
            </a:r>
            <a:br>
              <a:rPr lang="en-US" altLang="zh-TW" sz="2800" dirty="0"/>
            </a:br>
            <a:r>
              <a:rPr lang="en-US" altLang="zh-TW" sz="2800" dirty="0"/>
              <a:t>           $2,000</a:t>
            </a:r>
            <a:r>
              <a:rPr lang="zh-TW" altLang="en-US" sz="2800" dirty="0"/>
              <a:t>與應付佣金</a:t>
            </a:r>
            <a:r>
              <a:rPr lang="en-US" altLang="zh-TW" sz="2800" dirty="0"/>
              <a:t>$3,000</a:t>
            </a:r>
            <a:r>
              <a:rPr lang="zh-TW" altLang="en-US" sz="2800" dirty="0"/>
              <a:t>應調整，試問調整</a:t>
            </a:r>
            <a:r>
              <a:rPr lang="en-US" altLang="zh-TW" sz="2800" dirty="0"/>
              <a:t/>
            </a:r>
            <a:br>
              <a:rPr lang="en-US" altLang="zh-TW" sz="2800" dirty="0"/>
            </a:br>
            <a:r>
              <a:rPr lang="en-US" altLang="zh-TW" sz="2800" dirty="0"/>
              <a:t>           </a:t>
            </a:r>
            <a:r>
              <a:rPr lang="zh-TW" altLang="en-US" sz="2800" dirty="0"/>
              <a:t>後之淨利為</a:t>
            </a:r>
            <a:r>
              <a:rPr lang="en-US" altLang="zh-TW" sz="2800" dirty="0"/>
              <a:t/>
            </a:r>
            <a:br>
              <a:rPr lang="en-US" altLang="zh-TW" sz="2800" dirty="0"/>
            </a:br>
            <a:r>
              <a:rPr lang="en-US" altLang="zh-TW" sz="2800" dirty="0"/>
              <a:t>       </a:t>
            </a:r>
            <a:r>
              <a:rPr lang="zh-TW" altLang="en-US" sz="2800" dirty="0"/>
              <a:t>　</a:t>
            </a:r>
            <a:r>
              <a:rPr lang="en-US" altLang="zh-TW" sz="2800" dirty="0"/>
              <a:t>(A)$180,000</a:t>
            </a:r>
            <a:r>
              <a:rPr lang="zh-TW" altLang="en-US" sz="2800" dirty="0"/>
              <a:t>　               </a:t>
            </a:r>
            <a:r>
              <a:rPr lang="en-US" altLang="zh-TW" sz="2800" dirty="0"/>
              <a:t>(B)$179,000</a:t>
            </a:r>
            <a:r>
              <a:rPr lang="zh-TW" altLang="en-US" sz="2800" dirty="0"/>
              <a:t>　</a:t>
            </a:r>
            <a:r>
              <a:rPr lang="en-US" altLang="zh-TW" sz="2800" dirty="0"/>
              <a:t/>
            </a:r>
            <a:br>
              <a:rPr lang="en-US" altLang="zh-TW" sz="2800" dirty="0"/>
            </a:br>
            <a:r>
              <a:rPr lang="en-US" altLang="zh-TW" sz="2800" dirty="0"/>
              <a:t>           (C)$181,000</a:t>
            </a:r>
            <a:r>
              <a:rPr lang="zh-TW" altLang="en-US" sz="2800" dirty="0"/>
              <a:t>　               </a:t>
            </a:r>
            <a:r>
              <a:rPr lang="en-US" altLang="zh-TW" sz="2800" dirty="0"/>
              <a:t>(D)$182,000</a:t>
            </a:r>
            <a:r>
              <a:rPr lang="zh-TW" altLang="en-US" sz="2800" dirty="0"/>
              <a:t>。</a:t>
            </a:r>
          </a:p>
          <a:p>
            <a:pPr marL="0"/>
            <a:endParaRPr lang="zh-TW" altLang="en-US" sz="2800" dirty="0"/>
          </a:p>
        </p:txBody>
      </p:sp>
      <p:sp>
        <p:nvSpPr>
          <p:cNvPr id="4" name="矩形 33"/>
          <p:cNvSpPr>
            <a:spLocks noChangeArrowheads="1"/>
          </p:cNvSpPr>
          <p:nvPr/>
        </p:nvSpPr>
        <p:spPr bwMode="auto">
          <a:xfrm>
            <a:off x="428675" y="4201269"/>
            <a:ext cx="542925" cy="523875"/>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Ｂ</a:t>
            </a:r>
          </a:p>
        </p:txBody>
      </p:sp>
      <p:sp>
        <p:nvSpPr>
          <p:cNvPr id="5" name="矩形 28"/>
          <p:cNvSpPr>
            <a:spLocks noChangeArrowheads="1"/>
          </p:cNvSpPr>
          <p:nvPr/>
        </p:nvSpPr>
        <p:spPr bwMode="auto">
          <a:xfrm>
            <a:off x="428675" y="1892473"/>
            <a:ext cx="542925" cy="523875"/>
          </a:xfrm>
          <a:prstGeom prst="rect">
            <a:avLst/>
          </a:prstGeom>
          <a:noFill/>
          <a:ln w="9525">
            <a:noFill/>
            <a:miter lim="800000"/>
            <a:headEnd/>
            <a:tailEnd/>
          </a:ln>
        </p:spPr>
        <p:txBody>
          <a:bodyPr wrap="none">
            <a:spAutoFit/>
          </a:bodyPr>
          <a:lstStyle/>
          <a:p>
            <a:pPr eaLnBrk="1" hangingPunct="1"/>
            <a:r>
              <a:rPr lang="zh-TW" altLang="en-US" sz="2800" b="1">
                <a:solidFill>
                  <a:srgbClr val="FF0000"/>
                </a:solidFill>
                <a:latin typeface="標楷體" pitchFamily="65" charset="-120"/>
                <a:ea typeface="標楷體" pitchFamily="65" charset="-120"/>
              </a:rPr>
              <a:t>Ｄ</a:t>
            </a:r>
          </a:p>
        </p:txBody>
      </p:sp>
    </p:spTree>
    <p:extLst>
      <p:ext uri="{BB962C8B-B14F-4D97-AF65-F5344CB8AC3E}">
        <p14:creationId xmlns:p14="http://schemas.microsoft.com/office/powerpoint/2010/main" val="122736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400" decel="100000"/>
                                        <p:tgtEl>
                                          <p:spTgt spid="4"/>
                                        </p:tgtEl>
                                      </p:cBhvr>
                                    </p:animEffect>
                                    <p:anim calcmode="lin" valueType="num">
                                      <p:cBhvr>
                                        <p:cTn id="18" dur="400" decel="100000" fill="hold"/>
                                        <p:tgtEl>
                                          <p:spTgt spid="4"/>
                                        </p:tgtEl>
                                        <p:attrNameLst>
                                          <p:attrName>style.rotation</p:attrName>
                                        </p:attrNameLst>
                                      </p:cBhvr>
                                      <p:tavLst>
                                        <p:tav tm="0">
                                          <p:val>
                                            <p:fltVal val="-90"/>
                                          </p:val>
                                        </p:tav>
                                        <p:tav tm="100000">
                                          <p:val>
                                            <p:fltVal val="0"/>
                                          </p:val>
                                        </p:tav>
                                      </p:tavLst>
                                    </p:anim>
                                    <p:anim calcmode="lin" valueType="num">
                                      <p:cBhvr>
                                        <p:cTn id="19" dur="400" decel="100000" fill="hold"/>
                                        <p:tgtEl>
                                          <p:spTgt spid="4"/>
                                        </p:tgtEl>
                                        <p:attrNameLst>
                                          <p:attrName>ppt_x</p:attrName>
                                        </p:attrNameLst>
                                      </p:cBhvr>
                                      <p:tavLst>
                                        <p:tav tm="0">
                                          <p:val>
                                            <p:strVal val="#ppt_x+0.4"/>
                                          </p:val>
                                        </p:tav>
                                        <p:tav tm="100000">
                                          <p:val>
                                            <p:strVal val="#ppt_x-0.05"/>
                                          </p:val>
                                        </p:tav>
                                      </p:tavLst>
                                    </p:anim>
                                    <p:anim calcmode="lin" valueType="num">
                                      <p:cBhvr>
                                        <p:cTn id="20" dur="400" decel="100000" fill="hold"/>
                                        <p:tgtEl>
                                          <p:spTgt spid="4"/>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257</a:t>
            </a:r>
            <a:endParaRPr lang="zh-TW" altLang="en-US" dirty="0"/>
          </a:p>
        </p:txBody>
      </p:sp>
      <p:sp>
        <p:nvSpPr>
          <p:cNvPr id="3" name="文字版面配置區 2"/>
          <p:cNvSpPr>
            <a:spLocks noGrp="1"/>
          </p:cNvSpPr>
          <p:nvPr>
            <p:ph type="body" sz="quarter" idx="10"/>
          </p:nvPr>
        </p:nvSpPr>
        <p:spPr/>
        <p:txBody>
          <a:bodyPr/>
          <a:lstStyle/>
          <a:p>
            <a:pPr marL="0" eaLnBrk="1" hangingPunct="1"/>
            <a:r>
              <a:rPr lang="en-US" altLang="zh-TW" sz="2800" dirty="0"/>
              <a:t>(</a:t>
            </a:r>
            <a:r>
              <a:rPr lang="zh-TW" altLang="en-US" sz="2800" dirty="0"/>
              <a:t>     </a:t>
            </a:r>
            <a:r>
              <a:rPr lang="en-US" altLang="zh-TW" sz="2800" dirty="0"/>
              <a:t>)3.10/1</a:t>
            </a:r>
            <a:r>
              <a:rPr lang="zh-TW" altLang="en-US" sz="2800" dirty="0"/>
              <a:t>開立</a:t>
            </a:r>
            <a:r>
              <a:rPr lang="en-US" altLang="zh-TW" sz="2800" dirty="0"/>
              <a:t>8</a:t>
            </a:r>
            <a:r>
              <a:rPr lang="zh-TW" altLang="en-US" sz="2800" dirty="0"/>
              <a:t>個月期票</a:t>
            </a:r>
            <a:r>
              <a:rPr lang="en-US" altLang="zh-TW" sz="2800" dirty="0"/>
              <a:t>$240,000</a:t>
            </a:r>
            <a:r>
              <a:rPr lang="zh-TW" altLang="en-US" sz="2800" dirty="0"/>
              <a:t>，年息一分二</a:t>
            </a:r>
            <a:r>
              <a:rPr lang="en-US" altLang="zh-TW" sz="2800" dirty="0"/>
              <a:t/>
            </a:r>
            <a:br>
              <a:rPr lang="en-US" altLang="zh-TW" sz="2800" dirty="0"/>
            </a:br>
            <a:r>
              <a:rPr lang="en-US" altLang="zh-TW" sz="2800" dirty="0"/>
              <a:t>           </a:t>
            </a:r>
            <a:r>
              <a:rPr lang="zh-TW" altLang="en-US" sz="2800" dirty="0"/>
              <a:t>厘，則年終應付利息為</a:t>
            </a:r>
            <a:r>
              <a:rPr lang="en-US" altLang="zh-TW" sz="2800" dirty="0"/>
              <a:t/>
            </a:r>
            <a:br>
              <a:rPr lang="en-US" altLang="zh-TW" sz="2800" dirty="0"/>
            </a:br>
            <a:r>
              <a:rPr lang="en-US" altLang="zh-TW" sz="2800" dirty="0"/>
              <a:t>       </a:t>
            </a:r>
            <a:r>
              <a:rPr lang="zh-TW" altLang="en-US" sz="2800" dirty="0"/>
              <a:t>　</a:t>
            </a:r>
            <a:r>
              <a:rPr lang="en-US" altLang="zh-TW" sz="2800" dirty="0"/>
              <a:t>(A)$28,800</a:t>
            </a:r>
            <a:r>
              <a:rPr lang="zh-TW" altLang="en-US" sz="2800" dirty="0"/>
              <a:t>　                </a:t>
            </a:r>
            <a:r>
              <a:rPr lang="en-US" altLang="zh-TW" sz="2800" dirty="0"/>
              <a:t> (B)$12,000</a:t>
            </a:r>
            <a:r>
              <a:rPr lang="zh-TW" altLang="en-US" sz="2800" dirty="0"/>
              <a:t>　</a:t>
            </a:r>
            <a:r>
              <a:rPr lang="en-US" altLang="zh-TW" sz="2800" dirty="0"/>
              <a:t/>
            </a:r>
            <a:br>
              <a:rPr lang="en-US" altLang="zh-TW" sz="2800" dirty="0"/>
            </a:br>
            <a:r>
              <a:rPr lang="en-US" altLang="zh-TW" sz="2800" dirty="0"/>
              <a:t>           (C)$7,200</a:t>
            </a:r>
            <a:r>
              <a:rPr lang="zh-TW" altLang="en-US" sz="2800" dirty="0"/>
              <a:t>　                   </a:t>
            </a:r>
            <a:r>
              <a:rPr lang="en-US" altLang="zh-TW" sz="2800" dirty="0"/>
              <a:t>(D)$4,800</a:t>
            </a:r>
            <a:r>
              <a:rPr lang="zh-TW" altLang="en-US" sz="2800" dirty="0"/>
              <a:t>。</a:t>
            </a:r>
            <a:endParaRPr lang="en-US" altLang="zh-TW" sz="2800" dirty="0"/>
          </a:p>
          <a:p>
            <a:pPr marL="0" eaLnBrk="1" hangingPunct="1"/>
            <a:endParaRPr lang="en-US" altLang="zh-TW" sz="2800" dirty="0"/>
          </a:p>
          <a:p>
            <a:pPr marL="0" eaLnBrk="1" hangingPunct="1"/>
            <a:endParaRPr lang="en-US" altLang="zh-TW" sz="2800" dirty="0"/>
          </a:p>
          <a:p>
            <a:pPr marL="0" eaLnBrk="1" hangingPunct="1"/>
            <a:r>
              <a:rPr lang="en-US" altLang="zh-TW" sz="2800" dirty="0"/>
              <a:t>(  </a:t>
            </a:r>
            <a:r>
              <a:rPr lang="zh-TW" altLang="en-US" sz="2800" dirty="0"/>
              <a:t>   </a:t>
            </a:r>
            <a:r>
              <a:rPr lang="en-US" altLang="zh-TW" sz="2800" dirty="0"/>
              <a:t>)4.</a:t>
            </a:r>
            <a:r>
              <a:rPr lang="zh-TW" altLang="en-US" sz="2800" dirty="0"/>
              <a:t>預付費用中，本期已實現部分為</a:t>
            </a:r>
            <a:r>
              <a:rPr lang="en-US" altLang="zh-TW" sz="2800" dirty="0"/>
              <a:t/>
            </a:r>
            <a:br>
              <a:rPr lang="en-US" altLang="zh-TW" sz="2800" dirty="0"/>
            </a:br>
            <a:r>
              <a:rPr lang="en-US" altLang="zh-TW" sz="2800" dirty="0"/>
              <a:t>       </a:t>
            </a:r>
            <a:r>
              <a:rPr lang="zh-TW" altLang="en-US" sz="2800" dirty="0"/>
              <a:t>　</a:t>
            </a:r>
            <a:r>
              <a:rPr lang="en-US" altLang="zh-TW" sz="2800" dirty="0"/>
              <a:t>(A)</a:t>
            </a:r>
            <a:r>
              <a:rPr lang="zh-TW" altLang="en-US" sz="2800" dirty="0"/>
              <a:t>資產                            </a:t>
            </a:r>
            <a:r>
              <a:rPr lang="en-US" altLang="zh-TW" sz="2800" dirty="0"/>
              <a:t>(B)</a:t>
            </a:r>
            <a:r>
              <a:rPr lang="zh-TW" altLang="en-US" sz="2800" dirty="0"/>
              <a:t>負債</a:t>
            </a:r>
            <a:r>
              <a:rPr lang="en-US" altLang="zh-TW" sz="2800" dirty="0"/>
              <a:t/>
            </a:r>
            <a:br>
              <a:rPr lang="en-US" altLang="zh-TW" sz="2800" dirty="0"/>
            </a:br>
            <a:r>
              <a:rPr lang="zh-TW" altLang="en-US" sz="2800" dirty="0"/>
              <a:t>       　</a:t>
            </a:r>
            <a:r>
              <a:rPr lang="en-US" altLang="zh-TW" sz="2800" dirty="0"/>
              <a:t>(C)</a:t>
            </a:r>
            <a:r>
              <a:rPr lang="zh-TW" altLang="en-US" sz="2800" dirty="0"/>
              <a:t>費損　                        </a:t>
            </a:r>
            <a:r>
              <a:rPr lang="en-US" altLang="zh-TW" sz="2800" dirty="0"/>
              <a:t>(D)</a:t>
            </a:r>
            <a:r>
              <a:rPr lang="zh-TW" altLang="en-US" sz="2800" dirty="0"/>
              <a:t>收益　性質。</a:t>
            </a:r>
          </a:p>
        </p:txBody>
      </p:sp>
      <p:sp>
        <p:nvSpPr>
          <p:cNvPr id="4" name="矩形 33"/>
          <p:cNvSpPr>
            <a:spLocks noChangeArrowheads="1"/>
          </p:cNvSpPr>
          <p:nvPr/>
        </p:nvSpPr>
        <p:spPr bwMode="auto">
          <a:xfrm>
            <a:off x="395002" y="4273932"/>
            <a:ext cx="543739" cy="523220"/>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標楷體" pitchFamily="65" charset="-120"/>
                <a:ea typeface="標楷體" pitchFamily="65" charset="-120"/>
              </a:rPr>
              <a:t>Ｃ</a:t>
            </a:r>
            <a:endParaRPr lang="zh-TW" altLang="en-US" sz="2800" b="1" dirty="0">
              <a:solidFill>
                <a:srgbClr val="FF0000"/>
              </a:solidFill>
              <a:latin typeface="標楷體" pitchFamily="65" charset="-120"/>
              <a:ea typeface="標楷體" pitchFamily="65" charset="-120"/>
            </a:endParaRPr>
          </a:p>
        </p:txBody>
      </p:sp>
      <p:grpSp>
        <p:nvGrpSpPr>
          <p:cNvPr id="10" name="群組 9"/>
          <p:cNvGrpSpPr/>
          <p:nvPr/>
        </p:nvGrpSpPr>
        <p:grpSpPr>
          <a:xfrm>
            <a:off x="395002" y="1340768"/>
            <a:ext cx="7201334" cy="2509923"/>
            <a:chOff x="467544" y="1340768"/>
            <a:chExt cx="7201334" cy="2509923"/>
          </a:xfrm>
        </p:grpSpPr>
        <p:sp>
          <p:nvSpPr>
            <p:cNvPr id="5" name="矩形 28"/>
            <p:cNvSpPr>
              <a:spLocks noChangeArrowheads="1"/>
            </p:cNvSpPr>
            <p:nvPr/>
          </p:nvSpPr>
          <p:spPr bwMode="auto">
            <a:xfrm>
              <a:off x="467544" y="1340768"/>
              <a:ext cx="543739" cy="523220"/>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標楷體" pitchFamily="65" charset="-120"/>
                  <a:ea typeface="標楷體" pitchFamily="65" charset="-120"/>
                </a:rPr>
                <a:t>Ｃ</a:t>
              </a:r>
              <a:endParaRPr lang="zh-TW" altLang="en-US" sz="2800" b="1" dirty="0">
                <a:solidFill>
                  <a:srgbClr val="FF0000"/>
                </a:solidFill>
                <a:latin typeface="標楷體" pitchFamily="65" charset="-120"/>
                <a:ea typeface="標楷體" pitchFamily="65" charset="-120"/>
              </a:endParaRPr>
            </a:p>
          </p:txBody>
        </p:sp>
        <p:sp>
          <p:nvSpPr>
            <p:cNvPr id="6" name="矩形 10"/>
            <p:cNvSpPr>
              <a:spLocks noChangeArrowheads="1"/>
            </p:cNvSpPr>
            <p:nvPr/>
          </p:nvSpPr>
          <p:spPr bwMode="auto">
            <a:xfrm>
              <a:off x="1043608" y="3212976"/>
              <a:ext cx="6625270" cy="523220"/>
            </a:xfrm>
            <a:prstGeom prst="rect">
              <a:avLst/>
            </a:prstGeom>
            <a:noFill/>
            <a:ln w="9525">
              <a:noFill/>
              <a:miter lim="800000"/>
              <a:headEnd/>
              <a:tailEnd/>
            </a:ln>
          </p:spPr>
          <p:txBody>
            <a:bodyPr>
              <a:spAutoFit/>
            </a:bodyPr>
            <a:lstStyle/>
            <a:p>
              <a:pPr eaLnBrk="1" hangingPunct="1"/>
              <a:r>
                <a:rPr lang="en-US" altLang="zh-TW" sz="2800" b="1" dirty="0" smtClean="0">
                  <a:solidFill>
                    <a:srgbClr val="FF0000"/>
                  </a:solidFill>
                  <a:latin typeface="微軟正黑體" pitchFamily="34" charset="-120"/>
                  <a:ea typeface="微軟正黑體" pitchFamily="34" charset="-120"/>
                </a:rPr>
                <a:t>【</a:t>
              </a:r>
              <a:r>
                <a:rPr lang="zh-TW" altLang="en-US" sz="2800" b="1" dirty="0" smtClean="0">
                  <a:solidFill>
                    <a:srgbClr val="FF0000"/>
                  </a:solidFill>
                  <a:latin typeface="微軟正黑體" pitchFamily="34" charset="-120"/>
                  <a:ea typeface="微軟正黑體" pitchFamily="34" charset="-120"/>
                </a:rPr>
                <a:t>說明</a:t>
              </a:r>
              <a:r>
                <a:rPr lang="en-US" altLang="zh-TW" sz="2800" b="1" dirty="0" smtClean="0">
                  <a:solidFill>
                    <a:srgbClr val="FF0000"/>
                  </a:solidFill>
                  <a:latin typeface="微軟正黑體" pitchFamily="34" charset="-120"/>
                  <a:ea typeface="微軟正黑體" pitchFamily="34" charset="-120"/>
                </a:rPr>
                <a:t>】$240,000</a:t>
              </a:r>
              <a:r>
                <a:rPr lang="en-US" altLang="zh-TW" sz="2800" b="1" dirty="0" smtClean="0">
                  <a:solidFill>
                    <a:srgbClr val="FF0000"/>
                  </a:solidFill>
                  <a:latin typeface="微軟正黑體" pitchFamily="34" charset="-120"/>
                  <a:ea typeface="微軟正黑體" pitchFamily="34" charset="-120"/>
                  <a:sym typeface="Wingdings 2" pitchFamily="18" charset="2"/>
                </a:rPr>
                <a:t>0.12</a:t>
              </a:r>
              <a:r>
                <a:rPr lang="zh-TW" altLang="en-US" sz="2800" b="1" dirty="0" smtClean="0">
                  <a:solidFill>
                    <a:srgbClr val="FF0000"/>
                  </a:solidFill>
                  <a:latin typeface="微軟正黑體" pitchFamily="34" charset="-120"/>
                  <a:ea typeface="微軟正黑體" pitchFamily="34" charset="-120"/>
                  <a:sym typeface="Wingdings 2" pitchFamily="18" charset="2"/>
                </a:rPr>
                <a:t>       </a:t>
              </a:r>
              <a:r>
                <a:rPr lang="en-US" altLang="zh-TW" sz="2800" b="1" dirty="0" smtClean="0">
                  <a:solidFill>
                    <a:srgbClr val="FF0000"/>
                  </a:solidFill>
                  <a:latin typeface="微軟正黑體" pitchFamily="34" charset="-120"/>
                  <a:ea typeface="微軟正黑體" pitchFamily="34" charset="-120"/>
                  <a:sym typeface="Wingdings 2" pitchFamily="18" charset="2"/>
                </a:rPr>
                <a:t>=$7,200</a:t>
              </a:r>
              <a:endParaRPr lang="zh-TW" altLang="en-US" sz="2800" b="1" dirty="0">
                <a:solidFill>
                  <a:srgbClr val="FF0000"/>
                </a:solidFill>
                <a:latin typeface="微軟正黑體" pitchFamily="34" charset="-120"/>
                <a:ea typeface="微軟正黑體" pitchFamily="34" charset="-120"/>
              </a:endParaRPr>
            </a:p>
          </p:txBody>
        </p:sp>
        <p:sp>
          <p:nvSpPr>
            <p:cNvPr id="7" name="文字方塊 67"/>
            <p:cNvSpPr txBox="1">
              <a:spLocks noChangeArrowheads="1"/>
            </p:cNvSpPr>
            <p:nvPr/>
          </p:nvSpPr>
          <p:spPr bwMode="auto">
            <a:xfrm>
              <a:off x="5508638" y="3389026"/>
              <a:ext cx="576117" cy="461665"/>
            </a:xfrm>
            <a:prstGeom prst="rect">
              <a:avLst/>
            </a:prstGeom>
            <a:noFill/>
            <a:ln w="9525">
              <a:noFill/>
              <a:miter lim="800000"/>
              <a:headEnd/>
              <a:tailEnd/>
            </a:ln>
          </p:spPr>
          <p:txBody>
            <a:bodyPr>
              <a:spAutoFit/>
            </a:bodyPr>
            <a:lstStyle/>
            <a:p>
              <a:pPr eaLnBrk="1" hangingPunct="1"/>
              <a:r>
                <a:rPr lang="en-US" altLang="zh-TW" sz="2400" b="1" dirty="0">
                  <a:solidFill>
                    <a:srgbClr val="FF0000"/>
                  </a:solidFill>
                  <a:latin typeface="微軟正黑體" pitchFamily="34" charset="-120"/>
                  <a:ea typeface="微軟正黑體" pitchFamily="34" charset="-120"/>
                </a:rPr>
                <a:t>12</a:t>
              </a:r>
              <a:endParaRPr lang="zh-TW" altLang="en-US" sz="2400" b="1" dirty="0">
                <a:solidFill>
                  <a:srgbClr val="FF0000"/>
                </a:solidFill>
                <a:latin typeface="微軟正黑體" pitchFamily="34" charset="-120"/>
                <a:ea typeface="微軟正黑體" pitchFamily="34" charset="-120"/>
              </a:endParaRPr>
            </a:p>
          </p:txBody>
        </p:sp>
        <p:sp>
          <p:nvSpPr>
            <p:cNvPr id="8" name="文字方塊 68"/>
            <p:cNvSpPr txBox="1">
              <a:spLocks noChangeArrowheads="1"/>
            </p:cNvSpPr>
            <p:nvPr/>
          </p:nvSpPr>
          <p:spPr bwMode="auto">
            <a:xfrm>
              <a:off x="5571128" y="3068960"/>
              <a:ext cx="432088" cy="461665"/>
            </a:xfrm>
            <a:prstGeom prst="rect">
              <a:avLst/>
            </a:prstGeom>
            <a:noFill/>
            <a:ln w="9525">
              <a:noFill/>
              <a:miter lim="800000"/>
              <a:headEnd/>
              <a:tailEnd/>
            </a:ln>
          </p:spPr>
          <p:txBody>
            <a:bodyPr>
              <a:spAutoFit/>
            </a:bodyPr>
            <a:lstStyle/>
            <a:p>
              <a:pPr eaLnBrk="1" hangingPunct="1"/>
              <a:r>
                <a:rPr lang="en-US" altLang="zh-TW" sz="2400" b="1" dirty="0">
                  <a:solidFill>
                    <a:srgbClr val="FF0000"/>
                  </a:solidFill>
                  <a:latin typeface="微軟正黑體" pitchFamily="34" charset="-120"/>
                  <a:ea typeface="微軟正黑體" pitchFamily="34" charset="-120"/>
                </a:rPr>
                <a:t>3</a:t>
              </a:r>
              <a:endParaRPr lang="zh-TW" altLang="en-US" sz="2400" b="1" dirty="0">
                <a:solidFill>
                  <a:srgbClr val="FF0000"/>
                </a:solidFill>
                <a:latin typeface="微軟正黑體" pitchFamily="34" charset="-120"/>
                <a:ea typeface="微軟正黑體" pitchFamily="34" charset="-120"/>
              </a:endParaRPr>
            </a:p>
          </p:txBody>
        </p:sp>
        <p:cxnSp>
          <p:nvCxnSpPr>
            <p:cNvPr id="9" name="直線接點 8"/>
            <p:cNvCxnSpPr/>
            <p:nvPr/>
          </p:nvCxnSpPr>
          <p:spPr bwMode="auto">
            <a:xfrm>
              <a:off x="5508638" y="3452490"/>
              <a:ext cx="54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5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800" decel="100000"/>
                                        <p:tgtEl>
                                          <p:spTgt spid="10"/>
                                        </p:tgtEl>
                                      </p:cBhvr>
                                    </p:animEffect>
                                    <p:anim calcmode="lin" valueType="num">
                                      <p:cBhvr>
                                        <p:cTn id="8" dur="800" decel="100000" fill="hold"/>
                                        <p:tgtEl>
                                          <p:spTgt spid="10"/>
                                        </p:tgtEl>
                                        <p:attrNameLst>
                                          <p:attrName>style.rotation</p:attrName>
                                        </p:attrNameLst>
                                      </p:cBhvr>
                                      <p:tavLst>
                                        <p:tav tm="0">
                                          <p:val>
                                            <p:fltVal val="-90"/>
                                          </p:val>
                                        </p:tav>
                                        <p:tav tm="100000">
                                          <p:val>
                                            <p:fltVal val="0"/>
                                          </p:val>
                                        </p:tav>
                                      </p:tavLst>
                                    </p:anim>
                                    <p:anim calcmode="lin" valueType="num">
                                      <p:cBhvr>
                                        <p:cTn id="9" dur="800" decel="100000" fill="hold"/>
                                        <p:tgtEl>
                                          <p:spTgt spid="10"/>
                                        </p:tgtEl>
                                        <p:attrNameLst>
                                          <p:attrName>ppt_x</p:attrName>
                                        </p:attrNameLst>
                                      </p:cBhvr>
                                      <p:tavLst>
                                        <p:tav tm="0">
                                          <p:val>
                                            <p:strVal val="#ppt_x+0.4"/>
                                          </p:val>
                                        </p:tav>
                                        <p:tav tm="100000">
                                          <p:val>
                                            <p:strVal val="#ppt_x-0.05"/>
                                          </p:val>
                                        </p:tav>
                                      </p:tavLst>
                                    </p:anim>
                                    <p:anim calcmode="lin" valueType="num">
                                      <p:cBhvr>
                                        <p:cTn id="10" dur="800" decel="100000" fill="hold"/>
                                        <p:tgtEl>
                                          <p:spTgt spid="1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400" decel="100000"/>
                                        <p:tgtEl>
                                          <p:spTgt spid="4"/>
                                        </p:tgtEl>
                                      </p:cBhvr>
                                    </p:animEffect>
                                    <p:anim calcmode="lin" valueType="num">
                                      <p:cBhvr>
                                        <p:cTn id="18" dur="400" decel="100000" fill="hold"/>
                                        <p:tgtEl>
                                          <p:spTgt spid="4"/>
                                        </p:tgtEl>
                                        <p:attrNameLst>
                                          <p:attrName>style.rotation</p:attrName>
                                        </p:attrNameLst>
                                      </p:cBhvr>
                                      <p:tavLst>
                                        <p:tav tm="0">
                                          <p:val>
                                            <p:fltVal val="-90"/>
                                          </p:val>
                                        </p:tav>
                                        <p:tav tm="100000">
                                          <p:val>
                                            <p:fltVal val="0"/>
                                          </p:val>
                                        </p:tav>
                                      </p:tavLst>
                                    </p:anim>
                                    <p:anim calcmode="lin" valueType="num">
                                      <p:cBhvr>
                                        <p:cTn id="19" dur="400" decel="100000" fill="hold"/>
                                        <p:tgtEl>
                                          <p:spTgt spid="4"/>
                                        </p:tgtEl>
                                        <p:attrNameLst>
                                          <p:attrName>ppt_x</p:attrName>
                                        </p:attrNameLst>
                                      </p:cBhvr>
                                      <p:tavLst>
                                        <p:tav tm="0">
                                          <p:val>
                                            <p:strVal val="#ppt_x+0.4"/>
                                          </p:val>
                                        </p:tav>
                                        <p:tav tm="100000">
                                          <p:val>
                                            <p:strVal val="#ppt_x-0.05"/>
                                          </p:val>
                                        </p:tav>
                                      </p:tavLst>
                                    </p:anim>
                                    <p:anim calcmode="lin" valueType="num">
                                      <p:cBhvr>
                                        <p:cTn id="20" dur="400" decel="100000" fill="hold"/>
                                        <p:tgtEl>
                                          <p:spTgt spid="4"/>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1"/>
          </p:nvPr>
        </p:nvSpPr>
        <p:spPr/>
        <p:txBody>
          <a:bodyPr/>
          <a:lstStyle/>
          <a:p>
            <a:r>
              <a:rPr lang="en-US" altLang="zh-TW" dirty="0" smtClean="0"/>
              <a:t>257</a:t>
            </a:r>
            <a:endParaRPr lang="zh-TW" altLang="en-US" dirty="0"/>
          </a:p>
        </p:txBody>
      </p:sp>
      <p:sp>
        <p:nvSpPr>
          <p:cNvPr id="3" name="文字版面配置區 2"/>
          <p:cNvSpPr>
            <a:spLocks noGrp="1"/>
          </p:cNvSpPr>
          <p:nvPr>
            <p:ph type="body" sz="quarter" idx="10"/>
          </p:nvPr>
        </p:nvSpPr>
        <p:spPr/>
        <p:txBody>
          <a:bodyPr/>
          <a:lstStyle/>
          <a:p>
            <a:pPr marL="0" eaLnBrk="1" hangingPunct="1"/>
            <a:r>
              <a:rPr lang="en-US" altLang="zh-TW" sz="2800" dirty="0"/>
              <a:t>(</a:t>
            </a:r>
            <a:r>
              <a:rPr lang="zh-TW" altLang="en-US" sz="2800" dirty="0"/>
              <a:t>     </a:t>
            </a:r>
            <a:r>
              <a:rPr lang="en-US" altLang="zh-TW" sz="2800" dirty="0"/>
              <a:t>)5.</a:t>
            </a:r>
            <a:r>
              <a:rPr lang="zh-TW" altLang="en-US" sz="2800" dirty="0"/>
              <a:t>費損已發生，但未入帳時，期末調整時應</a:t>
            </a:r>
            <a:r>
              <a:rPr lang="en-US" altLang="zh-TW" sz="2800" dirty="0"/>
              <a:t/>
            </a:r>
            <a:br>
              <a:rPr lang="en-US" altLang="zh-TW" sz="2800" dirty="0"/>
            </a:br>
            <a:r>
              <a:rPr lang="zh-TW" altLang="en-US" sz="2800" dirty="0"/>
              <a:t>           </a:t>
            </a:r>
            <a:r>
              <a:rPr lang="en-US" altLang="zh-TW" sz="2800" dirty="0"/>
              <a:t>(A)</a:t>
            </a:r>
            <a:r>
              <a:rPr lang="zh-TW" altLang="en-US" sz="2800" dirty="0"/>
              <a:t>借：收益，貸：資產</a:t>
            </a:r>
            <a:r>
              <a:rPr lang="en-US" altLang="zh-TW" sz="2800" dirty="0"/>
              <a:t/>
            </a:r>
            <a:br>
              <a:rPr lang="en-US" altLang="zh-TW" sz="2800" dirty="0"/>
            </a:br>
            <a:r>
              <a:rPr lang="zh-TW" altLang="en-US" sz="2800" dirty="0"/>
              <a:t>       　</a:t>
            </a:r>
            <a:r>
              <a:rPr lang="en-US" altLang="zh-TW" sz="2800" dirty="0"/>
              <a:t>(B)</a:t>
            </a:r>
            <a:r>
              <a:rPr lang="zh-TW" altLang="en-US" sz="2800" dirty="0"/>
              <a:t>借：費損，貸：負債</a:t>
            </a:r>
            <a:r>
              <a:rPr lang="en-US" altLang="zh-TW" sz="2800" dirty="0"/>
              <a:t/>
            </a:r>
            <a:br>
              <a:rPr lang="en-US" altLang="zh-TW" sz="2800" dirty="0"/>
            </a:br>
            <a:r>
              <a:rPr lang="zh-TW" altLang="en-US" sz="2800" dirty="0"/>
              <a:t>       　</a:t>
            </a:r>
            <a:r>
              <a:rPr lang="en-US" altLang="zh-TW" sz="2800" dirty="0"/>
              <a:t>(C)</a:t>
            </a:r>
            <a:r>
              <a:rPr lang="zh-TW" altLang="en-US" sz="2800" dirty="0"/>
              <a:t>借：負債，貸：費損</a:t>
            </a:r>
            <a:r>
              <a:rPr lang="en-US" altLang="zh-TW" sz="2800" dirty="0"/>
              <a:t/>
            </a:r>
            <a:br>
              <a:rPr lang="en-US" altLang="zh-TW" sz="2800" dirty="0"/>
            </a:br>
            <a:r>
              <a:rPr lang="zh-TW" altLang="en-US" sz="2800" dirty="0"/>
              <a:t>       　</a:t>
            </a:r>
            <a:r>
              <a:rPr lang="en-US" altLang="zh-TW" sz="2800" dirty="0"/>
              <a:t>(D)</a:t>
            </a:r>
            <a:r>
              <a:rPr lang="zh-TW" altLang="en-US" sz="2800" dirty="0"/>
              <a:t>借：費損，貸：資產。</a:t>
            </a:r>
          </a:p>
          <a:p>
            <a:pPr marL="1008000" indent="-1008000" eaLnBrk="1" hangingPunct="1"/>
            <a:r>
              <a:rPr lang="en-US" altLang="zh-TW" sz="2800" dirty="0"/>
              <a:t>(</a:t>
            </a:r>
            <a:r>
              <a:rPr lang="zh-TW" altLang="en-US" sz="2800" dirty="0"/>
              <a:t>     </a:t>
            </a:r>
            <a:r>
              <a:rPr lang="en-US" altLang="zh-TW" sz="2800" dirty="0"/>
              <a:t>)6</a:t>
            </a:r>
            <a:r>
              <a:rPr lang="en-US" altLang="zh-TW" sz="2800" dirty="0" smtClean="0"/>
              <a:t>.</a:t>
            </a:r>
            <a:r>
              <a:rPr lang="zh-TW" altLang="en-US" sz="2800" dirty="0"/>
              <a:t>混合帳戶是指兼具　</a:t>
            </a:r>
            <a:r>
              <a:rPr lang="en-US" altLang="zh-TW" sz="2800" dirty="0" smtClean="0"/>
              <a:t/>
            </a:r>
            <a:br>
              <a:rPr lang="en-US" altLang="zh-TW" sz="2800" dirty="0" smtClean="0"/>
            </a:br>
            <a:r>
              <a:rPr lang="en-US" altLang="zh-TW" sz="2800" dirty="0" smtClean="0"/>
              <a:t>(</a:t>
            </a:r>
            <a:r>
              <a:rPr lang="en-US" altLang="zh-TW" sz="2800" dirty="0"/>
              <a:t>A)</a:t>
            </a:r>
            <a:r>
              <a:rPr lang="zh-TW" altLang="en-US" sz="2800" dirty="0"/>
              <a:t>資產與負債　</a:t>
            </a:r>
            <a:r>
              <a:rPr lang="zh-TW" altLang="en-US" sz="2800" dirty="0" smtClean="0"/>
              <a:t>　　　</a:t>
            </a:r>
            <a:r>
              <a:rPr lang="en-US" altLang="zh-TW" sz="2800" dirty="0" smtClean="0"/>
              <a:t>(</a:t>
            </a:r>
            <a:r>
              <a:rPr lang="en-US" altLang="zh-TW" sz="2800" dirty="0"/>
              <a:t>B)</a:t>
            </a:r>
            <a:r>
              <a:rPr lang="zh-TW" altLang="en-US" sz="2800" dirty="0"/>
              <a:t>收益與費損　</a:t>
            </a:r>
            <a:r>
              <a:rPr lang="en-US" altLang="zh-TW" sz="2800" dirty="0" smtClean="0"/>
              <a:t/>
            </a:r>
            <a:br>
              <a:rPr lang="en-US" altLang="zh-TW" sz="2800" dirty="0" smtClean="0"/>
            </a:br>
            <a:r>
              <a:rPr lang="en-US" altLang="zh-TW" sz="2800" dirty="0" smtClean="0"/>
              <a:t>(</a:t>
            </a:r>
            <a:r>
              <a:rPr lang="en-US" altLang="zh-TW" sz="2800" dirty="0"/>
              <a:t>C)</a:t>
            </a:r>
            <a:r>
              <a:rPr lang="zh-TW" altLang="en-US" sz="2800" dirty="0"/>
              <a:t>虛帳戶與實帳戶　</a:t>
            </a:r>
            <a:r>
              <a:rPr lang="zh-TW" altLang="en-US" sz="2800" dirty="0" smtClean="0"/>
              <a:t>　</a:t>
            </a:r>
            <a:r>
              <a:rPr lang="en-US" altLang="zh-TW" sz="2800" dirty="0" smtClean="0"/>
              <a:t>(</a:t>
            </a:r>
            <a:r>
              <a:rPr lang="en-US" altLang="zh-TW" sz="2800" dirty="0"/>
              <a:t>D)</a:t>
            </a:r>
            <a:r>
              <a:rPr lang="zh-TW" altLang="en-US" sz="2800" dirty="0"/>
              <a:t>以上皆非　</a:t>
            </a:r>
            <a:r>
              <a:rPr lang="en-US" altLang="zh-TW" sz="2800" dirty="0" smtClean="0"/>
              <a:t/>
            </a:r>
            <a:br>
              <a:rPr lang="en-US" altLang="zh-TW" sz="2800" dirty="0" smtClean="0"/>
            </a:br>
            <a:r>
              <a:rPr lang="zh-TW" altLang="en-US" sz="2800" dirty="0" smtClean="0"/>
              <a:t>性質</a:t>
            </a:r>
            <a:r>
              <a:rPr lang="zh-TW" altLang="en-US" sz="2800" dirty="0"/>
              <a:t>的帳戶。</a:t>
            </a:r>
            <a:endParaRPr lang="zh-TW" altLang="en-US" sz="2800" dirty="0"/>
          </a:p>
        </p:txBody>
      </p:sp>
      <p:sp>
        <p:nvSpPr>
          <p:cNvPr id="4" name="矩形 33"/>
          <p:cNvSpPr>
            <a:spLocks noChangeArrowheads="1"/>
          </p:cNvSpPr>
          <p:nvPr/>
        </p:nvSpPr>
        <p:spPr bwMode="auto">
          <a:xfrm>
            <a:off x="427861" y="3649564"/>
            <a:ext cx="543739" cy="523220"/>
          </a:xfrm>
          <a:prstGeom prst="rect">
            <a:avLst/>
          </a:prstGeom>
          <a:noFill/>
          <a:ln w="9525">
            <a:noFill/>
            <a:miter lim="800000"/>
            <a:headEnd/>
            <a:tailEnd/>
          </a:ln>
        </p:spPr>
        <p:txBody>
          <a:bodyPr wrap="none">
            <a:spAutoFit/>
          </a:bodyPr>
          <a:lstStyle/>
          <a:p>
            <a:pPr eaLnBrk="1" hangingPunct="1"/>
            <a:r>
              <a:rPr lang="zh-TW" altLang="en-US" sz="2800" b="1" dirty="0" smtClean="0">
                <a:solidFill>
                  <a:srgbClr val="FF0000"/>
                </a:solidFill>
                <a:latin typeface="標楷體" pitchFamily="65" charset="-120"/>
                <a:ea typeface="標楷體" pitchFamily="65" charset="-120"/>
              </a:rPr>
              <a:t>Ｃ</a:t>
            </a:r>
            <a:endParaRPr lang="zh-TW" altLang="en-US" sz="2800" b="1" dirty="0">
              <a:solidFill>
                <a:srgbClr val="FF0000"/>
              </a:solidFill>
              <a:latin typeface="標楷體" pitchFamily="65" charset="-120"/>
              <a:ea typeface="標楷體" pitchFamily="65" charset="-120"/>
            </a:endParaRPr>
          </a:p>
        </p:txBody>
      </p:sp>
      <p:sp>
        <p:nvSpPr>
          <p:cNvPr id="5" name="矩形 28"/>
          <p:cNvSpPr>
            <a:spLocks noChangeArrowheads="1"/>
          </p:cNvSpPr>
          <p:nvPr/>
        </p:nvSpPr>
        <p:spPr bwMode="auto">
          <a:xfrm>
            <a:off x="427861" y="1340768"/>
            <a:ext cx="543739" cy="523220"/>
          </a:xfrm>
          <a:prstGeom prst="rect">
            <a:avLst/>
          </a:prstGeom>
          <a:noFill/>
          <a:ln w="9525">
            <a:noFill/>
            <a:miter lim="800000"/>
            <a:headEnd/>
            <a:tailEnd/>
          </a:ln>
        </p:spPr>
        <p:txBody>
          <a:bodyPr wrap="none">
            <a:spAutoFit/>
          </a:bodyPr>
          <a:lstStyle/>
          <a:p>
            <a:pPr eaLnBrk="1" hangingPunct="1"/>
            <a:r>
              <a:rPr lang="zh-TW" altLang="en-US" sz="2800" b="1" dirty="0">
                <a:solidFill>
                  <a:srgbClr val="FF0000"/>
                </a:solidFill>
                <a:latin typeface="標楷體" pitchFamily="65" charset="-120"/>
                <a:ea typeface="標楷體" pitchFamily="65" charset="-120"/>
              </a:rPr>
              <a:t>Ｂ</a:t>
            </a:r>
          </a:p>
        </p:txBody>
      </p:sp>
    </p:spTree>
    <p:extLst>
      <p:ext uri="{BB962C8B-B14F-4D97-AF65-F5344CB8AC3E}">
        <p14:creationId xmlns:p14="http://schemas.microsoft.com/office/powerpoint/2010/main" val="303383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decel="100000"/>
                                        <p:tgtEl>
                                          <p:spTgt spid="5"/>
                                        </p:tgtEl>
                                      </p:cBhvr>
                                    </p:animEffect>
                                    <p:anim calcmode="lin" valueType="num">
                                      <p:cBhvr>
                                        <p:cTn id="8" dur="400" decel="100000" fill="hold"/>
                                        <p:tgtEl>
                                          <p:spTgt spid="5"/>
                                        </p:tgtEl>
                                        <p:attrNameLst>
                                          <p:attrName>style.rotation</p:attrName>
                                        </p:attrNameLst>
                                      </p:cBhvr>
                                      <p:tavLst>
                                        <p:tav tm="0">
                                          <p:val>
                                            <p:fltVal val="-90"/>
                                          </p:val>
                                        </p:tav>
                                        <p:tav tm="100000">
                                          <p:val>
                                            <p:fltVal val="0"/>
                                          </p:val>
                                        </p:tav>
                                      </p:tavLst>
                                    </p:anim>
                                    <p:anim calcmode="lin" valueType="num">
                                      <p:cBhvr>
                                        <p:cTn id="9" dur="400" decel="100000" fill="hold"/>
                                        <p:tgtEl>
                                          <p:spTgt spid="5"/>
                                        </p:tgtEl>
                                        <p:attrNameLst>
                                          <p:attrName>ppt_x</p:attrName>
                                        </p:attrNameLst>
                                      </p:cBhvr>
                                      <p:tavLst>
                                        <p:tav tm="0">
                                          <p:val>
                                            <p:strVal val="#ppt_x+0.4"/>
                                          </p:val>
                                        </p:tav>
                                        <p:tav tm="100000">
                                          <p:val>
                                            <p:strVal val="#ppt_x-0.05"/>
                                          </p:val>
                                        </p:tav>
                                      </p:tavLst>
                                    </p:anim>
                                    <p:anim calcmode="lin" valueType="num">
                                      <p:cBhvr>
                                        <p:cTn id="10" dur="400" decel="100000" fill="hold"/>
                                        <p:tgtEl>
                                          <p:spTgt spid="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400" decel="100000"/>
                                        <p:tgtEl>
                                          <p:spTgt spid="4"/>
                                        </p:tgtEl>
                                      </p:cBhvr>
                                    </p:animEffect>
                                    <p:anim calcmode="lin" valueType="num">
                                      <p:cBhvr>
                                        <p:cTn id="18" dur="400" decel="100000" fill="hold"/>
                                        <p:tgtEl>
                                          <p:spTgt spid="4"/>
                                        </p:tgtEl>
                                        <p:attrNameLst>
                                          <p:attrName>style.rotation</p:attrName>
                                        </p:attrNameLst>
                                      </p:cBhvr>
                                      <p:tavLst>
                                        <p:tav tm="0">
                                          <p:val>
                                            <p:fltVal val="-90"/>
                                          </p:val>
                                        </p:tav>
                                        <p:tav tm="100000">
                                          <p:val>
                                            <p:fltVal val="0"/>
                                          </p:val>
                                        </p:tav>
                                      </p:tavLst>
                                    </p:anim>
                                    <p:anim calcmode="lin" valueType="num">
                                      <p:cBhvr>
                                        <p:cTn id="19" dur="400" decel="100000" fill="hold"/>
                                        <p:tgtEl>
                                          <p:spTgt spid="4"/>
                                        </p:tgtEl>
                                        <p:attrNameLst>
                                          <p:attrName>ppt_x</p:attrName>
                                        </p:attrNameLst>
                                      </p:cBhvr>
                                      <p:tavLst>
                                        <p:tav tm="0">
                                          <p:val>
                                            <p:strVal val="#ppt_x+0.4"/>
                                          </p:val>
                                        </p:tav>
                                        <p:tav tm="100000">
                                          <p:val>
                                            <p:strVal val="#ppt_x-0.05"/>
                                          </p:val>
                                        </p:tav>
                                      </p:tavLst>
                                    </p:anim>
                                    <p:anim calcmode="lin" valueType="num">
                                      <p:cBhvr>
                                        <p:cTn id="20" dur="400" decel="100000" fill="hold"/>
                                        <p:tgtEl>
                                          <p:spTgt spid="4"/>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佈景主題">
  <a:themeElements>
    <a:clrScheme name="自訂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12731</TotalTime>
  <Words>6906</Words>
  <Application>Microsoft Office PowerPoint</Application>
  <PresentationFormat>如螢幕大小 (4:3)</PresentationFormat>
  <Paragraphs>1400</Paragraphs>
  <Slides>116</Slides>
  <Notes>42</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116</vt:i4>
      </vt:variant>
    </vt:vector>
  </HeadingPairs>
  <TitlesOfParts>
    <vt:vector size="130" baseType="lpstr">
      <vt:lpstr>細明體</vt:lpstr>
      <vt:lpstr>微軟正黑體</vt:lpstr>
      <vt:lpstr>新細明體</vt:lpstr>
      <vt:lpstr>標楷體</vt:lpstr>
      <vt:lpstr>Arial</vt:lpstr>
      <vt:lpstr>Calibri</vt:lpstr>
      <vt:lpstr>Courier New</vt:lpstr>
      <vt:lpstr>Tahoma</vt:lpstr>
      <vt:lpstr>Times New Roman</vt:lpstr>
      <vt:lpstr>Wingdings</vt:lpstr>
      <vt:lpstr>Wingdings 2</vt:lpstr>
      <vt:lpstr>Office 佈景主題</vt:lpstr>
      <vt:lpstr>Equation</vt:lpstr>
      <vt:lpstr>MathType 6.0 Equation</vt:lpstr>
      <vt:lpstr>PowerPoint 簡報</vt:lpstr>
      <vt:lpstr>PowerPoint 簡報</vt:lpstr>
      <vt:lpstr>一、調整之意義</vt:lpstr>
      <vt:lpstr>二、應行調整之事項</vt:lpstr>
      <vt:lpstr>三、調整之功能</vt:lpstr>
      <vt:lpstr>三、調整之功能</vt:lpstr>
      <vt:lpstr>PowerPoint 簡報</vt:lpstr>
      <vt:lpstr>PowerPoint 簡報</vt:lpstr>
      <vt:lpstr>會計基礎</vt:lpstr>
      <vt:lpstr>一、現金收付基礎</vt:lpstr>
      <vt:lpstr>1</vt:lpstr>
      <vt:lpstr>二、權責發生基礎</vt:lpstr>
      <vt:lpstr>2</vt:lpstr>
      <vt:lpstr>二、權責發生基礎</vt:lpstr>
      <vt:lpstr>二、權責發生基礎</vt:lpstr>
      <vt:lpstr>3 茲舉例說明，以區別不同會計基礎下損益之認列</vt:lpstr>
      <vt:lpstr>3 茲舉例說明，以區別不同會計基礎下損益之認列</vt:lpstr>
      <vt:lpstr>PowerPoint 簡報</vt:lpstr>
      <vt:lpstr>PowerPoint 簡報</vt:lpstr>
      <vt:lpstr>PowerPoint 簡報</vt:lpstr>
      <vt:lpstr>應計項目</vt:lpstr>
      <vt:lpstr>一、應收收益之調整</vt:lpstr>
      <vt:lpstr>4</vt:lpstr>
      <vt:lpstr>PowerPoint 簡報</vt:lpstr>
      <vt:lpstr>PowerPoint 簡報</vt:lpstr>
      <vt:lpstr>5</vt:lpstr>
      <vt:lpstr>6</vt:lpstr>
      <vt:lpstr>PowerPoint 簡報</vt:lpstr>
      <vt:lpstr>PowerPoint 簡報</vt:lpstr>
      <vt:lpstr>7</vt:lpstr>
      <vt:lpstr>PowerPoint 簡報</vt:lpstr>
      <vt:lpstr>PowerPoint 簡報</vt:lpstr>
      <vt:lpstr>二、應付費用之調整</vt:lpstr>
      <vt:lpstr>8</vt:lpstr>
      <vt:lpstr>9</vt:lpstr>
      <vt:lpstr>9</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遞延項目</vt:lpstr>
      <vt:lpstr>遞延項目</vt:lpstr>
      <vt:lpstr>遞延項目</vt:lpstr>
      <vt:lpstr>一、預收收入之調整</vt:lpstr>
      <vt:lpstr>10</vt:lpstr>
      <vt:lpstr>10</vt:lpstr>
      <vt:lpstr>10</vt:lpstr>
      <vt:lpstr>10</vt:lpstr>
      <vt:lpstr>10</vt:lpstr>
      <vt:lpstr>10</vt:lpstr>
      <vt:lpstr>10</vt:lpstr>
      <vt:lpstr>PowerPoint 簡報</vt:lpstr>
      <vt:lpstr>PowerPoint 簡報</vt:lpstr>
      <vt:lpstr>11</vt:lpstr>
      <vt:lpstr>PowerPoint 簡報</vt:lpstr>
      <vt:lpstr>PowerPoint 簡報</vt:lpstr>
      <vt:lpstr>二、預付費用之調整</vt:lpstr>
      <vt:lpstr>12</vt:lpstr>
      <vt:lpstr>12</vt:lpstr>
      <vt:lpstr>12</vt:lpstr>
      <vt:lpstr>12</vt:lpstr>
      <vt:lpstr>12</vt:lpstr>
      <vt:lpstr>12</vt:lpstr>
      <vt:lpstr>12</vt:lpstr>
      <vt:lpstr>PowerPoint 簡報</vt:lpstr>
      <vt:lpstr>PowerPoint 簡報</vt:lpstr>
      <vt:lpstr>13</vt:lpstr>
      <vt:lpstr>13</vt:lpstr>
      <vt:lpstr>PowerPoint 簡報</vt:lpstr>
      <vt:lpstr>PowerPoint 簡報</vt:lpstr>
      <vt:lpstr>三、用品盤存之調整</vt:lpstr>
      <vt:lpstr>14</vt:lpstr>
      <vt:lpstr>14</vt:lpstr>
      <vt:lpstr>14</vt:lpstr>
      <vt:lpstr>14</vt:lpstr>
      <vt:lpstr>14</vt:lpstr>
      <vt:lpstr>15</vt:lpstr>
      <vt:lpstr>16   進階題（用品盤存有期初餘額）</vt:lpstr>
      <vt:lpstr>16   進階題（用品盤存有期初餘額）</vt:lpstr>
      <vt:lpstr>16   進階題（用品盤存有期初餘額）</vt:lpstr>
      <vt:lpstr>16   進階題（用品盤存有期初餘額）</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User</dc:creator>
  <cp:lastModifiedBy>user</cp:lastModifiedBy>
  <cp:revision>712</cp:revision>
  <dcterms:created xsi:type="dcterms:W3CDTF">2010-06-03T16:20:39Z</dcterms:created>
  <dcterms:modified xsi:type="dcterms:W3CDTF">2019-07-17T03:12:29Z</dcterms:modified>
</cp:coreProperties>
</file>