
<file path=[Content_Types].xml><?xml version="1.0" encoding="utf-8"?>
<Types xmlns="http://schemas.openxmlformats.org/package/2006/content-types">
  <Default Extension="emf" ContentType="image/x-emf"/>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387" r:id="rId3"/>
    <p:sldId id="257" r:id="rId4"/>
    <p:sldId id="259" r:id="rId5"/>
    <p:sldId id="260" r:id="rId6"/>
    <p:sldId id="262" r:id="rId7"/>
    <p:sldId id="292" r:id="rId8"/>
    <p:sldId id="261" r:id="rId9"/>
    <p:sldId id="290" r:id="rId11"/>
    <p:sldId id="440" r:id="rId12"/>
    <p:sldId id="441" r:id="rId13"/>
    <p:sldId id="442" r:id="rId14"/>
    <p:sldId id="443" r:id="rId15"/>
    <p:sldId id="444" r:id="rId16"/>
    <p:sldId id="445" r:id="rId17"/>
    <p:sldId id="491" r:id="rId18"/>
    <p:sldId id="337" r:id="rId19"/>
    <p:sldId id="493" r:id="rId20"/>
    <p:sldId id="494" r:id="rId21"/>
    <p:sldId id="495" r:id="rId22"/>
    <p:sldId id="492" r:id="rId23"/>
    <p:sldId id="496" r:id="rId24"/>
    <p:sldId id="497" r:id="rId25"/>
    <p:sldId id="498" r:id="rId26"/>
    <p:sldId id="499" r:id="rId27"/>
    <p:sldId id="500" r:id="rId28"/>
    <p:sldId id="289"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789C"/>
    <a:srgbClr val="FF4940"/>
    <a:srgbClr val="0063A8"/>
    <a:srgbClr val="FFFFFF"/>
    <a:srgbClr val="FF9300"/>
    <a:srgbClr val="FF7E79"/>
    <a:srgbClr val="00558D"/>
    <a:srgbClr val="0D66B3"/>
    <a:srgbClr val="00499B"/>
    <a:srgbClr val="2D67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03" autoAdjust="0"/>
    <p:restoredTop sz="93367" autoAdjust="0"/>
  </p:normalViewPr>
  <p:slideViewPr>
    <p:cSldViewPr snapToGrid="0" snapToObjects="1">
      <p:cViewPr varScale="1">
        <p:scale>
          <a:sx n="67" d="100"/>
          <a:sy n="67" d="100"/>
        </p:scale>
        <p:origin x="8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E5FBB55-74B2-44BC-AC78-9C8120541354}" type="doc">
      <dgm:prSet loTypeId="urn:microsoft.com/office/officeart/2005/8/layout/cycle7" loCatId="cycle" qsTypeId="urn:microsoft.com/office/officeart/2005/8/quickstyle/simple1" qsCatId="simple" csTypeId="urn:microsoft.com/office/officeart/2005/8/colors/accent1_2" csCatId="accent1" phldr="0"/>
      <dgm:spPr/>
      <dgm:t>
        <a:bodyPr/>
        <a:p>
          <a:endParaRPr lang="zh-CN" altLang="en-US"/>
        </a:p>
      </dgm:t>
    </dgm:pt>
    <dgm:pt modelId="{FD81B4A0-A345-47B8-9034-54FAD7F16EEA}">
      <dgm:prSet phldrT="[文本]" phldr="0" custT="0"/>
      <dgm:spPr/>
      <dgm:t>
        <a:bodyPr vert="horz" wrap="square"/>
        <a:p>
          <a:pPr>
            <a:lnSpc>
              <a:spcPct val="100000"/>
            </a:lnSpc>
            <a:spcBef>
              <a:spcPct val="0"/>
            </a:spcBef>
            <a:spcAft>
              <a:spcPct val="35000"/>
            </a:spcAft>
          </a:pPr>
          <a:r>
            <a:rPr lang="en-US" altLang="zh-CN"/>
            <a:t>*.js</a:t>
          </a:r>
          <a:r>
            <a:rPr lang="en-US" altLang="zh-CN"/>
            <a:t/>
          </a:r>
          <a:endParaRPr lang="en-US" altLang="zh-CN"/>
        </a:p>
      </dgm:t>
    </dgm:pt>
    <dgm:pt modelId="{E5F7B21D-EDDB-4955-880B-EEB76C1FBF59}" cxnId="{0D370717-EA76-46A8-8067-E4C352445360}" type="parTrans">
      <dgm:prSet/>
      <dgm:spPr/>
      <dgm:t>
        <a:bodyPr/>
        <a:p>
          <a:endParaRPr lang="zh-CN" altLang="en-US"/>
        </a:p>
      </dgm:t>
    </dgm:pt>
    <dgm:pt modelId="{1EF361B0-10D3-4975-BCEB-0A2159A1CAE4}" cxnId="{0D370717-EA76-46A8-8067-E4C352445360}" type="sibTrans">
      <dgm:prSet/>
      <dgm:spPr/>
      <dgm:t>
        <a:bodyPr/>
        <a:p>
          <a:endParaRPr lang="zh-CN" altLang="en-US"/>
        </a:p>
      </dgm:t>
    </dgm:pt>
    <dgm:pt modelId="{B3995DE3-A920-49BD-B90D-49DF4D6B94F9}">
      <dgm:prSet phldrT="[文本]" phldr="0" custT="0"/>
      <dgm:spPr/>
      <dgm:t>
        <a:bodyPr vert="horz" wrap="square"/>
        <a:p>
          <a:pPr>
            <a:lnSpc>
              <a:spcPct val="100000"/>
            </a:lnSpc>
            <a:spcBef>
              <a:spcPct val="0"/>
            </a:spcBef>
            <a:spcAft>
              <a:spcPct val="35000"/>
            </a:spcAft>
          </a:pPr>
          <a:r>
            <a:rPr lang="en-US" altLang="zh-CN"/>
            <a:t>*.css</a:t>
          </a:r>
          <a:endParaRPr lang="en-US" altLang="zh-CN"/>
        </a:p>
      </dgm:t>
    </dgm:pt>
    <dgm:pt modelId="{0B5786FC-6F01-4387-BA93-C2ED8F2F5F9F}" cxnId="{4E995341-DE1A-4E2E-BEB4-59C61CD4A75A}" type="parTrans">
      <dgm:prSet/>
      <dgm:spPr/>
      <dgm:t>
        <a:bodyPr/>
        <a:p>
          <a:endParaRPr lang="zh-CN" altLang="en-US"/>
        </a:p>
      </dgm:t>
    </dgm:pt>
    <dgm:pt modelId="{B5EFECF8-F5E2-41D1-B747-7DC03FDA2049}" cxnId="{4E995341-DE1A-4E2E-BEB4-59C61CD4A75A}" type="sibTrans">
      <dgm:prSet/>
      <dgm:spPr/>
      <dgm:t>
        <a:bodyPr/>
        <a:p>
          <a:endParaRPr lang="zh-CN" altLang="en-US"/>
        </a:p>
      </dgm:t>
    </dgm:pt>
    <dgm:pt modelId="{75AE001A-7AA3-4D0D-8AEC-957FF2B7D3BE}">
      <dgm:prSet phldrT="[文本]" phldr="0" custT="0"/>
      <dgm:spPr/>
      <dgm:t>
        <a:bodyPr vert="horz" wrap="square"/>
        <a:p>
          <a:pPr>
            <a:lnSpc>
              <a:spcPct val="100000"/>
            </a:lnSpc>
            <a:spcBef>
              <a:spcPct val="0"/>
            </a:spcBef>
            <a:spcAft>
              <a:spcPct val="35000"/>
            </a:spcAft>
          </a:pPr>
          <a:r>
            <a:rPr lang="en-US" altLang="zh-CN"/>
            <a:t>*.html</a:t>
          </a:r>
          <a:r>
            <a:rPr lang="en-US" altLang="zh-CN"/>
            <a:t/>
          </a:r>
          <a:endParaRPr lang="en-US" altLang="zh-CN"/>
        </a:p>
      </dgm:t>
    </dgm:pt>
    <dgm:pt modelId="{AA8EA639-CBEC-4D14-84DF-6FD6A7CA2AAC}" cxnId="{0B23FBBC-7B8A-43C4-AA2B-7D833675C4EA}" type="parTrans">
      <dgm:prSet/>
      <dgm:spPr/>
      <dgm:t>
        <a:bodyPr/>
        <a:p>
          <a:endParaRPr lang="zh-CN" altLang="en-US"/>
        </a:p>
      </dgm:t>
    </dgm:pt>
    <dgm:pt modelId="{E405E0E1-B30E-4F09-96E1-A6304DA3EA52}" cxnId="{0B23FBBC-7B8A-43C4-AA2B-7D833675C4EA}" type="sibTrans">
      <dgm:prSet/>
      <dgm:spPr/>
      <dgm:t>
        <a:bodyPr/>
        <a:p>
          <a:endParaRPr lang="zh-CN" altLang="en-US"/>
        </a:p>
      </dgm:t>
    </dgm:pt>
    <dgm:pt modelId="{CCF7C031-5F3B-494B-9CA8-C75E89BC6D59}" type="pres">
      <dgm:prSet presAssocID="{6E5FBB55-74B2-44BC-AC78-9C8120541354}" presName="Name0" presStyleCnt="0">
        <dgm:presLayoutVars>
          <dgm:dir/>
          <dgm:resizeHandles val="exact"/>
        </dgm:presLayoutVars>
      </dgm:prSet>
      <dgm:spPr/>
    </dgm:pt>
    <dgm:pt modelId="{08AB63ED-303C-4535-83BE-CFA56B755A49}" type="pres">
      <dgm:prSet presAssocID="{FD81B4A0-A345-47B8-9034-54FAD7F16EEA}" presName="node" presStyleLbl="node1" presStyleIdx="0" presStyleCnt="3">
        <dgm:presLayoutVars>
          <dgm:bulletEnabled val="1"/>
        </dgm:presLayoutVars>
      </dgm:prSet>
      <dgm:spPr/>
    </dgm:pt>
    <dgm:pt modelId="{97F39950-454C-43F9-9796-3DBC01350EA2}" type="pres">
      <dgm:prSet presAssocID="{1EF361B0-10D3-4975-BCEB-0A2159A1CAE4}" presName="sibTrans" presStyleLbl="sibTrans2D1" presStyleIdx="0" presStyleCnt="3"/>
      <dgm:spPr/>
    </dgm:pt>
    <dgm:pt modelId="{0C18B507-9B20-414B-AB3C-235076D54769}" type="pres">
      <dgm:prSet presAssocID="{1EF361B0-10D3-4975-BCEB-0A2159A1CAE4}" presName="connectorText" presStyleCnt="0"/>
      <dgm:spPr/>
    </dgm:pt>
    <dgm:pt modelId="{54F1E4FC-40C7-436A-952E-A33C90D6EA21}" type="pres">
      <dgm:prSet presAssocID="{B3995DE3-A920-49BD-B90D-49DF4D6B94F9}" presName="node" presStyleLbl="node1" presStyleIdx="1" presStyleCnt="3">
        <dgm:presLayoutVars>
          <dgm:bulletEnabled val="1"/>
        </dgm:presLayoutVars>
      </dgm:prSet>
      <dgm:spPr/>
    </dgm:pt>
    <dgm:pt modelId="{E068CDE7-4F94-46CD-9906-0B60DF0B6ACB}" type="pres">
      <dgm:prSet presAssocID="{B5EFECF8-F5E2-41D1-B747-7DC03FDA2049}" presName="sibTrans" presStyleLbl="sibTrans2D1" presStyleIdx="1" presStyleCnt="3"/>
      <dgm:spPr/>
    </dgm:pt>
    <dgm:pt modelId="{CE17F78B-B90E-44D4-8C83-46147AFCCD4F}" type="pres">
      <dgm:prSet presAssocID="{B5EFECF8-F5E2-41D1-B747-7DC03FDA2049}" presName="connectorText" presStyleCnt="0"/>
      <dgm:spPr/>
    </dgm:pt>
    <dgm:pt modelId="{16E6D73D-0C2D-4F2E-8F54-ED0B6238B1DF}" type="pres">
      <dgm:prSet presAssocID="{75AE001A-7AA3-4D0D-8AEC-957FF2B7D3BE}" presName="node" presStyleLbl="node1" presStyleIdx="2" presStyleCnt="3">
        <dgm:presLayoutVars>
          <dgm:bulletEnabled val="1"/>
        </dgm:presLayoutVars>
      </dgm:prSet>
      <dgm:spPr/>
    </dgm:pt>
    <dgm:pt modelId="{0E1DC624-06E4-4837-AFAE-09183CBBBDF0}" type="pres">
      <dgm:prSet presAssocID="{E405E0E1-B30E-4F09-96E1-A6304DA3EA52}" presName="sibTrans" presStyleLbl="sibTrans2D1" presStyleIdx="2" presStyleCnt="3"/>
      <dgm:spPr/>
    </dgm:pt>
    <dgm:pt modelId="{FECB3C4C-2D55-4804-A958-985CE091DD6A}" type="pres">
      <dgm:prSet presAssocID="{E405E0E1-B30E-4F09-96E1-A6304DA3EA52}" presName="connectorText" presStyleCnt="0"/>
      <dgm:spPr/>
    </dgm:pt>
  </dgm:ptLst>
  <dgm:cxnLst>
    <dgm:cxn modelId="{0D370717-EA76-46A8-8067-E4C352445360}" srcId="{6E5FBB55-74B2-44BC-AC78-9C8120541354}" destId="{FD81B4A0-A345-47B8-9034-54FAD7F16EEA}" srcOrd="0" destOrd="0" parTransId="{E5F7B21D-EDDB-4955-880B-EEB76C1FBF59}" sibTransId="{1EF361B0-10D3-4975-BCEB-0A2159A1CAE4}"/>
    <dgm:cxn modelId="{4E995341-DE1A-4E2E-BEB4-59C61CD4A75A}" srcId="{6E5FBB55-74B2-44BC-AC78-9C8120541354}" destId="{B3995DE3-A920-49BD-B90D-49DF4D6B94F9}" srcOrd="1" destOrd="0" parTransId="{0B5786FC-6F01-4387-BA93-C2ED8F2F5F9F}" sibTransId="{B5EFECF8-F5E2-41D1-B747-7DC03FDA2049}"/>
    <dgm:cxn modelId="{0B23FBBC-7B8A-43C4-AA2B-7D833675C4EA}" srcId="{6E5FBB55-74B2-44BC-AC78-9C8120541354}" destId="{75AE001A-7AA3-4D0D-8AEC-957FF2B7D3BE}" srcOrd="2" destOrd="0" parTransId="{AA8EA639-CBEC-4D14-84DF-6FD6A7CA2AAC}" sibTransId="{E405E0E1-B30E-4F09-96E1-A6304DA3EA52}"/>
    <dgm:cxn modelId="{359EBCB5-4C8B-4AE0-A3E3-A293F143CEE8}" type="presOf" srcId="{6E5FBB55-74B2-44BC-AC78-9C8120541354}" destId="{CCF7C031-5F3B-494B-9CA8-C75E89BC6D59}" srcOrd="0" destOrd="0" presId="urn:microsoft.com/office/officeart/2005/8/layout/cycle7"/>
    <dgm:cxn modelId="{58492018-8C92-4E1A-B1D3-0FEC78A480FB}" type="presParOf" srcId="{CCF7C031-5F3B-494B-9CA8-C75E89BC6D59}" destId="{08AB63ED-303C-4535-83BE-CFA56B755A49}" srcOrd="0" destOrd="0" presId="urn:microsoft.com/office/officeart/2005/8/layout/cycle7"/>
    <dgm:cxn modelId="{8B4F6DE6-A134-4457-9714-64E121C1E2E1}" type="presOf" srcId="{FD81B4A0-A345-47B8-9034-54FAD7F16EEA}" destId="{08AB63ED-303C-4535-83BE-CFA56B755A49}" srcOrd="0" destOrd="0" presId="urn:microsoft.com/office/officeart/2005/8/layout/cycle7"/>
    <dgm:cxn modelId="{1BC8109E-784A-492F-A200-10E7B6FF7A1C}" type="presParOf" srcId="{CCF7C031-5F3B-494B-9CA8-C75E89BC6D59}" destId="{97F39950-454C-43F9-9796-3DBC01350EA2}" srcOrd="1" destOrd="0" presId="urn:microsoft.com/office/officeart/2005/8/layout/cycle7"/>
    <dgm:cxn modelId="{02BE7CAB-E862-42D0-8690-93D7EE3B693A}" type="presOf" srcId="{1EF361B0-10D3-4975-BCEB-0A2159A1CAE4}" destId="{97F39950-454C-43F9-9796-3DBC01350EA2}" srcOrd="0" destOrd="0" presId="urn:microsoft.com/office/officeart/2005/8/layout/cycle7"/>
    <dgm:cxn modelId="{63C167C8-6701-48A9-8386-8B335FA3BBF3}" type="presParOf" srcId="{97F39950-454C-43F9-9796-3DBC01350EA2}" destId="{0C18B507-9B20-414B-AB3C-235076D54769}" srcOrd="0" destOrd="1" presId="urn:microsoft.com/office/officeart/2005/8/layout/cycle7"/>
    <dgm:cxn modelId="{88EB204C-4BED-4C63-A2F9-9E8637CCE2B5}" type="presOf" srcId="{1EF361B0-10D3-4975-BCEB-0A2159A1CAE4}" destId="{0C18B507-9B20-414B-AB3C-235076D54769}" srcOrd="1" destOrd="0" presId="urn:microsoft.com/office/officeart/2005/8/layout/cycle7"/>
    <dgm:cxn modelId="{83D231D8-329F-4276-8CE7-2441007F49F6}" type="presParOf" srcId="{CCF7C031-5F3B-494B-9CA8-C75E89BC6D59}" destId="{54F1E4FC-40C7-436A-952E-A33C90D6EA21}" srcOrd="2" destOrd="0" presId="urn:microsoft.com/office/officeart/2005/8/layout/cycle7"/>
    <dgm:cxn modelId="{F63E2E87-2620-4085-AB30-42A84976680A}" type="presOf" srcId="{B3995DE3-A920-49BD-B90D-49DF4D6B94F9}" destId="{54F1E4FC-40C7-436A-952E-A33C90D6EA21}" srcOrd="0" destOrd="0" presId="urn:microsoft.com/office/officeart/2005/8/layout/cycle7"/>
    <dgm:cxn modelId="{92A02DB8-3345-48DE-A4E2-9961B512887B}" type="presParOf" srcId="{CCF7C031-5F3B-494B-9CA8-C75E89BC6D59}" destId="{E068CDE7-4F94-46CD-9906-0B60DF0B6ACB}" srcOrd="3" destOrd="0" presId="urn:microsoft.com/office/officeart/2005/8/layout/cycle7"/>
    <dgm:cxn modelId="{0E78879E-0E9D-4543-B420-0C9E95AF64DC}" type="presOf" srcId="{B5EFECF8-F5E2-41D1-B747-7DC03FDA2049}" destId="{E068CDE7-4F94-46CD-9906-0B60DF0B6ACB}" srcOrd="0" destOrd="0" presId="urn:microsoft.com/office/officeart/2005/8/layout/cycle7"/>
    <dgm:cxn modelId="{5C97E5EF-7CA0-4238-81ED-5BBB69DAD912}" type="presParOf" srcId="{E068CDE7-4F94-46CD-9906-0B60DF0B6ACB}" destId="{CE17F78B-B90E-44D4-8C83-46147AFCCD4F}" srcOrd="0" destOrd="3" presId="urn:microsoft.com/office/officeart/2005/8/layout/cycle7"/>
    <dgm:cxn modelId="{0A66BBD4-5086-4CFB-81BE-A5541C1C65E2}" type="presOf" srcId="{B5EFECF8-F5E2-41D1-B747-7DC03FDA2049}" destId="{CE17F78B-B90E-44D4-8C83-46147AFCCD4F}" srcOrd="1" destOrd="0" presId="urn:microsoft.com/office/officeart/2005/8/layout/cycle7"/>
    <dgm:cxn modelId="{45860E1D-539F-4997-9235-B207BE064432}" type="presParOf" srcId="{CCF7C031-5F3B-494B-9CA8-C75E89BC6D59}" destId="{16E6D73D-0C2D-4F2E-8F54-ED0B6238B1DF}" srcOrd="4" destOrd="0" presId="urn:microsoft.com/office/officeart/2005/8/layout/cycle7"/>
    <dgm:cxn modelId="{55BB2E41-5628-4D5A-B9E0-D9B73757696F}" type="presOf" srcId="{75AE001A-7AA3-4D0D-8AEC-957FF2B7D3BE}" destId="{16E6D73D-0C2D-4F2E-8F54-ED0B6238B1DF}" srcOrd="0" destOrd="0" presId="urn:microsoft.com/office/officeart/2005/8/layout/cycle7"/>
    <dgm:cxn modelId="{E6394BF4-3AEA-4FC8-ACE4-1237C617BAB7}" type="presParOf" srcId="{CCF7C031-5F3B-494B-9CA8-C75E89BC6D59}" destId="{0E1DC624-06E4-4837-AFAE-09183CBBBDF0}" srcOrd="5" destOrd="0" presId="urn:microsoft.com/office/officeart/2005/8/layout/cycle7"/>
    <dgm:cxn modelId="{A0C8D2BC-6DEC-4110-B576-19328189BD6F}" type="presOf" srcId="{E405E0E1-B30E-4F09-96E1-A6304DA3EA52}" destId="{0E1DC624-06E4-4837-AFAE-09183CBBBDF0}" srcOrd="0" destOrd="0" presId="urn:microsoft.com/office/officeart/2005/8/layout/cycle7"/>
    <dgm:cxn modelId="{03A17309-02FC-4D15-AD85-6A0BA951433D}" type="presParOf" srcId="{0E1DC624-06E4-4837-AFAE-09183CBBBDF0}" destId="{FECB3C4C-2D55-4804-A958-985CE091DD6A}" srcOrd="0" destOrd="5" presId="urn:microsoft.com/office/officeart/2005/8/layout/cycle7"/>
    <dgm:cxn modelId="{E0C4F307-CE7A-4F0A-9B4B-739FCCE6BB2A}" type="presOf" srcId="{E405E0E1-B30E-4F09-96E1-A6304DA3EA52}" destId="{FECB3C4C-2D55-4804-A958-985CE091DD6A}" srcOrd="1"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955540" cy="3738245"/>
        <a:chOff x="0" y="0"/>
        <a:chExt cx="4955540" cy="3738245"/>
      </a:xfrm>
    </dsp:grpSpPr>
    <dsp:sp modelId="{08AB63ED-303C-4535-83BE-CFA56B755A49}">
      <dsp:nvSpPr>
        <dsp:cNvPr id="3" name="圆角矩形 2"/>
        <dsp:cNvSpPr/>
      </dsp:nvSpPr>
      <dsp:spPr bwMode="white">
        <a:xfrm>
          <a:off x="1542762" y="65547"/>
          <a:ext cx="1870015" cy="9350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US" altLang="zh-CN"/>
            <a:t>*.js</a:t>
          </a:r>
          <a:endParaRPr lang="en-US" altLang="zh-CN"/>
        </a:p>
      </dsp:txBody>
      <dsp:txXfrm>
        <a:off x="1542762" y="65547"/>
        <a:ext cx="1870015" cy="935008"/>
      </dsp:txXfrm>
    </dsp:sp>
    <dsp:sp modelId="{97F39950-454C-43F9-9796-3DBC01350EA2}">
      <dsp:nvSpPr>
        <dsp:cNvPr id="4" name="左右箭头 3"/>
        <dsp:cNvSpPr/>
      </dsp:nvSpPr>
      <dsp:spPr bwMode="white">
        <a:xfrm rot="3599999">
          <a:off x="2762947" y="1705496"/>
          <a:ext cx="972408" cy="327253"/>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3599999">
        <a:off x="2762947" y="1705496"/>
        <a:ext cx="972408" cy="327253"/>
      </dsp:txXfrm>
    </dsp:sp>
    <dsp:sp modelId="{54F1E4FC-40C7-436A-952E-A33C90D6EA21}">
      <dsp:nvSpPr>
        <dsp:cNvPr id="5" name="圆角矩形 4"/>
        <dsp:cNvSpPr/>
      </dsp:nvSpPr>
      <dsp:spPr bwMode="white">
        <a:xfrm>
          <a:off x="3085525" y="2737690"/>
          <a:ext cx="1870015" cy="9350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US" altLang="zh-CN"/>
            <a:t>*.css</a:t>
          </a:r>
          <a:endParaRPr lang="en-US" altLang="zh-CN"/>
        </a:p>
      </dsp:txBody>
      <dsp:txXfrm>
        <a:off x="3085525" y="2737690"/>
        <a:ext cx="1870015" cy="935008"/>
      </dsp:txXfrm>
    </dsp:sp>
    <dsp:sp modelId="{E068CDE7-4F94-46CD-9906-0B60DF0B6ACB}">
      <dsp:nvSpPr>
        <dsp:cNvPr id="6" name="左右箭头 5"/>
        <dsp:cNvSpPr/>
      </dsp:nvSpPr>
      <dsp:spPr bwMode="white">
        <a:xfrm rot="10800000">
          <a:off x="1991566" y="3041568"/>
          <a:ext cx="972408" cy="327253"/>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rot="10800000"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10800000">
        <a:off x="1991566" y="3041568"/>
        <a:ext cx="972408" cy="327253"/>
      </dsp:txXfrm>
    </dsp:sp>
    <dsp:sp modelId="{16E6D73D-0C2D-4F2E-8F54-ED0B6238B1DF}">
      <dsp:nvSpPr>
        <dsp:cNvPr id="7" name="圆角矩形 6"/>
        <dsp:cNvSpPr/>
      </dsp:nvSpPr>
      <dsp:spPr bwMode="white">
        <a:xfrm>
          <a:off x="0" y="2737690"/>
          <a:ext cx="1870015" cy="935008"/>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vert="horz" wrap="square" lIns="144780" tIns="144780" rIns="144780" bIns="14478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US" altLang="zh-CN"/>
            <a:t>*.html</a:t>
          </a:r>
          <a:endParaRPr lang="en-US" altLang="zh-CN"/>
        </a:p>
      </dsp:txBody>
      <dsp:txXfrm>
        <a:off x="0" y="2737690"/>
        <a:ext cx="1870015" cy="935008"/>
      </dsp:txXfrm>
    </dsp:sp>
    <dsp:sp modelId="{0E1DC624-06E4-4837-AFAE-09183CBBBDF0}">
      <dsp:nvSpPr>
        <dsp:cNvPr id="8" name="左右箭头 7"/>
        <dsp:cNvSpPr/>
      </dsp:nvSpPr>
      <dsp:spPr bwMode="white">
        <a:xfrm rot="-3599999">
          <a:off x="1220185" y="1705496"/>
          <a:ext cx="972408" cy="327253"/>
        </a:xfrm>
        <a:prstGeom prst="leftRightArrow">
          <a:avLst>
            <a:gd name="adj1" fmla="val 60000"/>
            <a:gd name="adj2" fmla="val 50000"/>
          </a:avLst>
        </a:prstGeom>
      </dsp:spPr>
      <dsp:style>
        <a:lnRef idx="0">
          <a:schemeClr val="accent1">
            <a:tint val="60000"/>
          </a:schemeClr>
        </a:lnRef>
        <a:fillRef idx="1">
          <a:schemeClr val="accent1">
            <a:tint val="60000"/>
          </a:schemeClr>
        </a:fillRef>
        <a:effectRef idx="0">
          <a:scrgbClr r="0" g="0" b="0"/>
        </a:effectRef>
        <a:fontRef idx="minor">
          <a:schemeClr val="lt1"/>
        </a:fontRef>
      </dsp:style>
      <dsp:txBody>
        <a:bodyPr lIns="0" tIns="0" rIns="0" bIns="0" anchor="ctr"/>
        <a:lstStyle>
          <a:lvl1pPr algn="ctr">
            <a:defRPr sz="5500"/>
          </a:lvl1pPr>
          <a:lvl2pPr marL="285750" indent="-285750" algn="ctr">
            <a:defRPr sz="4200"/>
          </a:lvl2pPr>
          <a:lvl3pPr marL="571500" indent="-285750" algn="ctr">
            <a:defRPr sz="4200"/>
          </a:lvl3pPr>
          <a:lvl4pPr marL="857250" indent="-285750" algn="ctr">
            <a:defRPr sz="4200"/>
          </a:lvl4pPr>
          <a:lvl5pPr marL="1143000" indent="-285750" algn="ctr">
            <a:defRPr sz="4200"/>
          </a:lvl5pPr>
          <a:lvl6pPr marL="1428750" indent="-285750" algn="ctr">
            <a:defRPr sz="4200"/>
          </a:lvl6pPr>
          <a:lvl7pPr marL="1714500" indent="-285750" algn="ctr">
            <a:defRPr sz="4200"/>
          </a:lvl7pPr>
          <a:lvl8pPr marL="2000250" indent="-285750" algn="ctr">
            <a:defRPr sz="4200"/>
          </a:lvl8pPr>
          <a:lvl9pPr marL="2286000" indent="-285750" algn="ctr">
            <a:defRPr sz="4200"/>
          </a:lvl9pPr>
        </a:lstStyle>
        <a:p>
          <a:pPr lvl="0">
            <a:lnSpc>
              <a:spcPct val="100000"/>
            </a:lnSpc>
            <a:spcBef>
              <a:spcPct val="0"/>
            </a:spcBef>
            <a:spcAft>
              <a:spcPct val="35000"/>
            </a:spcAft>
          </a:pPr>
          <a:endParaRPr lang="zh-CN" altLang="en-US"/>
        </a:p>
      </dsp:txBody>
      <dsp:txXfrm rot="-3599999">
        <a:off x="1220185" y="1705496"/>
        <a:ext cx="972408" cy="32725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rSet qsTypeId="urn:microsoft.com/office/officeart/2005/8/quickstyle/simple5"/>
        </dgm:pt>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Sty" val="arr"/>
                    <dgm:param type="endSty" val="arr"/>
                    <dgm:param type="begPts" val="radial"/>
                    <dgm:param type="endPts" val="radial"/>
                  </dgm:alg>
                </dgm:if>
                <dgm:else name="Name8">
                  <dgm:alg type="conn">
                    <dgm:param type="begSty" val="arr"/>
                    <dgm:param type="endSty" val="arr"/>
                    <dgm:param type="begPts" val="auto"/>
                    <dgm:param type="endPts" val="auto"/>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08B79D-11F4-8440-A66A-6FF2B98FF385}"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endParaRPr kumimoji="1" lang="zh-CN" altLang="en-US" smtClean="0"/>
          </a:p>
          <a:p>
            <a:pPr lvl="1"/>
            <a:r>
              <a:rPr kumimoji="1" lang="zh-CN" altLang="en-US" smtClean="0"/>
              <a:t>二级</a:t>
            </a:r>
            <a:endParaRPr kumimoji="1" lang="zh-CN" altLang="en-US" smtClean="0"/>
          </a:p>
          <a:p>
            <a:pPr lvl="2"/>
            <a:r>
              <a:rPr kumimoji="1" lang="zh-CN" altLang="en-US" smtClean="0"/>
              <a:t>三级</a:t>
            </a:r>
            <a:endParaRPr kumimoji="1" lang="zh-CN" altLang="en-US" smtClean="0"/>
          </a:p>
          <a:p>
            <a:pPr lvl="3"/>
            <a:r>
              <a:rPr kumimoji="1" lang="zh-CN" altLang="en-US" smtClean="0"/>
              <a:t>四级</a:t>
            </a:r>
            <a:endParaRPr kumimoji="1" lang="zh-CN" altLang="en-US" smtClean="0"/>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18B10C-125C-BC4A-BC8D-955F39AC24C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我觉得用乐高积木来比喻模块化再好不过了。每个积木都是固定的颜色形状，想要组合积木必须使用积木凸起和凹陷的部分进行连接，最后多个积木累积成你想要的形状。</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我觉得用乐高积木来比喻模块化再好不过了。每个积木都是固定的颜色形状，想要组合积木必须使用积木凸起和凹陷的部分进行连接，最后多个积木累积成你想要的形状。</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我觉得用乐高积木来比喻模块化再好不过了。每个积木都是固定的颜色形状，想要组合积木必须使用积木凸起和凹陷的部分进行连接，最后多个积木累积成你想要的形状。</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我觉得用乐高积木来比喻模块化再好不过了。每个积木都是固定的颜色形状，想要组合积木必须使用积木凸起和凹陷的部分进行连接，最后多个积木累积成你想要的形状。</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模块化为系统带来什么好处：作用域封装、解除耦合、按需加载</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可以很大程度上降低系统各个功能的耦合性，并且提高了功能内部的聚合性，开发一个页面，就像是搭积木一样，将各个组件拼接到一起，最后融合到一起，就是一个完整的系统，复用性和可维护性高，而且可以做到风格的统一。</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现有系统问题：代码文件都是源码发布,所有文件都没有经过压缩合并处理，客户端访问需要逐个建立http会话下载资源,会很慢。升级过程可能会遇到一个问题，比如：紧急解决一个bug，需要升级，因为浏览器缓存导致新修改的代码没有生效，使用webpack工程化工具可以让文件名称按照hash加时间戳，这样就可以避免这样的问题。</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加工过程的质量追溯，不在范围内，可以做投料关联（设备、人员、物料的工单关联）；</a:t>
            </a:r>
            <a:endParaRPr lang="zh-CN" altLang="en-US"/>
          </a:p>
          <a:p>
            <a:r>
              <a:rPr lang="zh-CN" altLang="en-US"/>
              <a:t>工艺检验</a:t>
            </a:r>
            <a:r>
              <a:rPr lang="en-US" altLang="zh-CN"/>
              <a:t>SMES</a:t>
            </a:r>
            <a:r>
              <a:rPr lang="zh-CN" altLang="en-US">
                <a:ea typeface="宋体" panose="02010600030101010101" pitchFamily="2" charset="-122"/>
              </a:rPr>
              <a:t>范畴</a:t>
            </a:r>
            <a:r>
              <a:rPr lang="zh-CN" altLang="en-US"/>
              <a:t>；</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Date Placeholder 4"/>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7" name="Date Placeholder 6"/>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hasCustomPrompt="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Date Placeholder 4"/>
          <p:cNvSpPr>
            <a:spLocks noGrp="1"/>
          </p:cNvSpPr>
          <p:nvPr>
            <p:ph type="dt" sz="half" idx="10"/>
          </p:nvPr>
        </p:nvSpPr>
        <p:spPr/>
        <p:txBody>
          <a:bodyPr/>
          <a:lstStyle/>
          <a:p>
            <a:fld id="{73716500-E53E-4849-9666-6525DAA70B31}" type="datetimeFigureOut">
              <a:rPr kumimoji="1" lang="zh-CN" altLang="en-US" smtClean="0"/>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9744F7F2-B090-CD4F-8287-D418C61CCC82}"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二级</a:t>
            </a:r>
            <a:endParaRPr lang="zh-CN" altLang="en-US" smtClean="0"/>
          </a:p>
          <a:p>
            <a:pPr lvl="2"/>
            <a:r>
              <a:rPr lang="zh-CN" altLang="en-US" smtClean="0"/>
              <a:t>三级</a:t>
            </a:r>
            <a:endParaRPr lang="zh-CN" altLang="en-US" smtClean="0"/>
          </a:p>
          <a:p>
            <a:pPr lvl="3"/>
            <a:r>
              <a:rPr lang="zh-CN" altLang="en-US" smtClean="0"/>
              <a:t>四级</a:t>
            </a:r>
            <a:endParaRPr lang="zh-CN" altLang="en-US" smtClean="0"/>
          </a:p>
          <a:p>
            <a:pPr lvl="4"/>
            <a:r>
              <a:rPr lang="zh-CN" altLang="en-US" smtClean="0"/>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6500-E53E-4849-9666-6525DAA70B31}" type="datetimeFigureOut">
              <a:rPr kumimoji="1" lang="zh-CN" altLang="en-US" smtClean="0"/>
            </a:fld>
            <a:endParaRPr kumimoji="1"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44F7F2-B090-CD4F-8287-D418C61CCC82}"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emf"/></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6.emf"/></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6.emf"/></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emf"/></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image" Target="../media/image6.emf"/></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6.emf"/></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image" Target="../media/image6.emf"/></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6.emf"/></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image" Target="../media/image6.emf"/></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image" Target="../media/image6.emf"/></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image" Target="../media/image6.emf"/></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image" Target="../media/image6.emf"/></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image" Target="../media/image6.emf"/></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github.com/vuejs/vetur" TargetMode="External"/><Relationship Id="rId7" Type="http://schemas.openxmlformats.org/officeDocument/2006/relationships/hyperlink" Target="https://cli.vuejs.org/zh/" TargetMode="External"/><Relationship Id="rId6" Type="http://schemas.openxmlformats.org/officeDocument/2006/relationships/hyperlink" Target="https://github.com/vuejs/vue-devtools" TargetMode="External"/><Relationship Id="rId5" Type="http://schemas.openxmlformats.org/officeDocument/2006/relationships/hyperlink" Target="https://vue-loader.vuejs.org/zh/" TargetMode="External"/><Relationship Id="rId4" Type="http://schemas.openxmlformats.org/officeDocument/2006/relationships/hyperlink" Target="https://router.vuejs.org/zh/" TargetMode="External"/><Relationship Id="rId3" Type="http://schemas.openxmlformats.org/officeDocument/2006/relationships/hyperlink" Target="https://cn.vuejs.org/" TargetMode="External"/><Relationship Id="rId2" Type="http://schemas.openxmlformats.org/officeDocument/2006/relationships/image" Target="../media/image3.png"/><Relationship Id="rId10" Type="http://schemas.openxmlformats.org/officeDocument/2006/relationships/notesSlide" Target="../notesSlides/notesSlide18.xml"/><Relationship Id="rId1" Type="http://schemas.openxmlformats.org/officeDocument/2006/relationships/image" Target="../media/image6.emf"/></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hyperlink" Target="http://www.zcool.com.cn/img.html?src=/g/30/43/1243698588245.jpg" TargetMode="Externa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png"/><Relationship Id="rId1" Type="http://schemas.openxmlformats.org/officeDocument/2006/relationships/image" Target="../media/image4.emf"/></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emf"/></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6.emf"/></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6.emf"/></Relationships>
</file>

<file path=ppt/slides/_rels/slide8.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2.xml"/><Relationship Id="rId7" Type="http://schemas.microsoft.com/office/2007/relationships/diagramDrawing" Target="../diagrams/drawing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3" Type="http://schemas.openxmlformats.org/officeDocument/2006/relationships/diagramData" Target="../diagrams/data1.xml"/><Relationship Id="rId2" Type="http://schemas.openxmlformats.org/officeDocument/2006/relationships/image" Target="../media/image3.png"/><Relationship Id="rId1" Type="http://schemas.openxmlformats.org/officeDocument/2006/relationships/image" Target="../media/image6.emf"/></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image" Target="../media/image3.png"/><Relationship Id="rId1"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图片 60"/>
          <p:cNvPicPr>
            <a:picLocks noChangeAspect="1"/>
          </p:cNvPicPr>
          <p:nvPr/>
        </p:nvPicPr>
        <p:blipFill rotWithShape="1">
          <a:blip r:embed="rId1"/>
          <a:srcRect l="874" r="338" b="16248"/>
          <a:stretch>
            <a:fillRect/>
          </a:stretch>
        </p:blipFill>
        <p:spPr>
          <a:xfrm>
            <a:off x="0" y="0"/>
            <a:ext cx="12192000" cy="5146828"/>
          </a:xfrm>
          <a:prstGeom prst="rect">
            <a:avLst/>
          </a:prstGeom>
        </p:spPr>
      </p:pic>
      <p:sp>
        <p:nvSpPr>
          <p:cNvPr id="5" name="文本框 4"/>
          <p:cNvSpPr txBox="1"/>
          <p:nvPr/>
        </p:nvSpPr>
        <p:spPr>
          <a:xfrm>
            <a:off x="0" y="1455420"/>
            <a:ext cx="12191365" cy="2553335"/>
          </a:xfrm>
          <a:prstGeom prst="rect">
            <a:avLst/>
          </a:prstGeom>
          <a:noFill/>
        </p:spPr>
        <p:txBody>
          <a:bodyPr wrap="square" rtlCol="0">
            <a:spAutoFit/>
          </a:bodyPr>
          <a:lstStyle/>
          <a:p>
            <a:pPr algn="ctr"/>
            <a:endParaRPr kumimoji="1" lang="zh-CN" altLang="en-US" sz="4000" b="1" dirty="0">
              <a:solidFill>
                <a:srgbClr val="34789C"/>
              </a:solidFill>
              <a:latin typeface="微软雅黑" charset="-122"/>
              <a:ea typeface="微软雅黑" charset="-122"/>
              <a:cs typeface="微软雅黑" charset="-122"/>
              <a:sym typeface="+mn-ea"/>
            </a:endParaRPr>
          </a:p>
          <a:p>
            <a:pPr algn="ctr"/>
            <a:r>
              <a:rPr kumimoji="1" lang="zh-CN" altLang="en-US" sz="4000" b="1" dirty="0">
                <a:solidFill>
                  <a:srgbClr val="34789C"/>
                </a:solidFill>
                <a:latin typeface="微软雅黑" charset="-122"/>
                <a:ea typeface="微软雅黑" charset="-122"/>
                <a:cs typeface="微软雅黑" charset="-122"/>
                <a:sym typeface="+mn-ea"/>
              </a:rPr>
              <a:t>前端框架培训</a:t>
            </a:r>
            <a:br>
              <a:rPr lang="zh-CN" altLang="en-US" sz="4000" dirty="0" smtClean="0">
                <a:solidFill>
                  <a:schemeClr val="accent2">
                    <a:lumMod val="75000"/>
                  </a:schemeClr>
                </a:solidFill>
                <a:ea typeface="宋体" panose="02010600030101010101" pitchFamily="2" charset="-122"/>
                <a:sym typeface="+mn-ea"/>
              </a:rPr>
            </a:br>
            <a:endParaRPr lang="zh-TW" altLang="en-US" sz="4000" dirty="0">
              <a:solidFill>
                <a:schemeClr val="accent2">
                  <a:lumMod val="75000"/>
                </a:schemeClr>
              </a:solidFill>
              <a:ea typeface="PMingLiU" panose="02020500000000000000" pitchFamily="18" charset="-120"/>
            </a:endParaRPr>
          </a:p>
          <a:p>
            <a:pPr algn="ctr"/>
            <a:r>
              <a:rPr lang="zh-CN" altLang="en-US" sz="4000" b="1" smtClean="0">
                <a:solidFill>
                  <a:srgbClr val="FFFFFF"/>
                </a:solidFill>
                <a:latin typeface="微软雅黑" charset="-122"/>
                <a:ea typeface="微软雅黑" charset="-122"/>
                <a:cs typeface="微软雅黑" charset="-122"/>
              </a:rPr>
              <a:t>框架培训</a:t>
            </a:r>
            <a:endParaRPr lang="zh-CN" altLang="en-US" sz="4000" b="1" dirty="0">
              <a:solidFill>
                <a:srgbClr val="FFFFFF"/>
              </a:solidFill>
              <a:latin typeface="微软雅黑" charset="-122"/>
              <a:ea typeface="微软雅黑" charset="-122"/>
              <a:cs typeface="微软雅黑" charset="-122"/>
            </a:endParaRPr>
          </a:p>
        </p:txBody>
      </p:sp>
      <p:sp>
        <p:nvSpPr>
          <p:cNvPr id="13" name="文本框 12"/>
          <p:cNvSpPr txBox="1"/>
          <p:nvPr/>
        </p:nvSpPr>
        <p:spPr>
          <a:xfrm>
            <a:off x="672935" y="3706743"/>
            <a:ext cx="1957242" cy="953135"/>
          </a:xfrm>
          <a:prstGeom prst="rect">
            <a:avLst/>
          </a:prstGeom>
          <a:noFill/>
        </p:spPr>
        <p:txBody>
          <a:bodyPr wrap="square" rtlCol="0">
            <a:spAutoFit/>
          </a:bodyPr>
          <a:lstStyle/>
          <a:p>
            <a:pPr marL="342900" indent="-342900">
              <a:lnSpc>
                <a:spcPct val="150000"/>
              </a:lnSpc>
              <a:defRPr>
                <a:latin typeface="楷体" charset="-122"/>
                <a:ea typeface="楷体" charset="-122"/>
                <a:cs typeface="楷体" charset="-122"/>
                <a:sym typeface="楷体" charset="-122"/>
              </a:defRPr>
            </a:pPr>
            <a:endParaRPr lang="zh-CN" altLang="en-US" sz="1400" dirty="0">
              <a:solidFill>
                <a:schemeClr val="bg1"/>
              </a:solidFill>
              <a:latin typeface="微软雅黑" charset="-122"/>
              <a:ea typeface="微软雅黑" charset="-122"/>
              <a:cs typeface="微软雅黑" charset="-122"/>
            </a:endParaRPr>
          </a:p>
          <a:p>
            <a:pPr marL="342900" indent="-342900">
              <a:lnSpc>
                <a:spcPct val="150000"/>
              </a:lnSpc>
              <a:defRPr>
                <a:latin typeface="楷体" charset="-122"/>
                <a:ea typeface="楷体" charset="-122"/>
                <a:cs typeface="楷体" charset="-122"/>
                <a:sym typeface="楷体" charset="-122"/>
              </a:defRPr>
            </a:pPr>
            <a:endParaRPr lang="zh-CN" altLang="en-US" sz="1400" dirty="0">
              <a:solidFill>
                <a:schemeClr val="bg1"/>
              </a:solidFill>
              <a:latin typeface="微软雅黑" charset="-122"/>
              <a:ea typeface="微软雅黑" charset="-122"/>
              <a:cs typeface="微软雅黑" charset="-122"/>
            </a:endParaRPr>
          </a:p>
          <a:p>
            <a:endParaRPr kumimoji="1" lang="zh-CN" altLang="en-US" sz="1400" dirty="0">
              <a:solidFill>
                <a:schemeClr val="bg1"/>
              </a:solidFill>
              <a:latin typeface="微软雅黑" charset="-122"/>
              <a:ea typeface="微软雅黑" charset="-122"/>
              <a:cs typeface="微软雅黑" charset="-122"/>
            </a:endParaRPr>
          </a:p>
        </p:txBody>
      </p:sp>
      <p:sp>
        <p:nvSpPr>
          <p:cNvPr id="62" name="矩形 61"/>
          <p:cNvSpPr/>
          <p:nvPr/>
        </p:nvSpPr>
        <p:spPr>
          <a:xfrm>
            <a:off x="0" y="5096436"/>
            <a:ext cx="12192000" cy="50392"/>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文本框 62"/>
          <p:cNvSpPr txBox="1"/>
          <p:nvPr/>
        </p:nvSpPr>
        <p:spPr>
          <a:xfrm>
            <a:off x="9350944" y="5959976"/>
            <a:ext cx="2361444" cy="276999"/>
          </a:xfrm>
          <a:prstGeom prst="rect">
            <a:avLst/>
          </a:prstGeom>
          <a:noFill/>
        </p:spPr>
        <p:txBody>
          <a:bodyPr wrap="square" rtlCol="0">
            <a:spAutoFit/>
          </a:bodyPr>
          <a:lstStyle/>
          <a:p>
            <a:r>
              <a:rPr kumimoji="1" lang="zh-CN" altLang="en-US" sz="1200" dirty="0">
                <a:solidFill>
                  <a:prstClr val="black">
                    <a:lumMod val="50000"/>
                    <a:lumOff val="50000"/>
                  </a:prstClr>
                </a:solidFill>
                <a:latin typeface="微软雅黑" charset="-122"/>
                <a:ea typeface="微软雅黑" charset="-122"/>
                <a:cs typeface="微软雅黑" charset="-122"/>
              </a:rPr>
              <a:t>为企业，连接与规划一切资源</a:t>
            </a:r>
            <a:endParaRPr kumimoji="1" lang="zh-CN" altLang="en-US" sz="1200" dirty="0">
              <a:solidFill>
                <a:prstClr val="black">
                  <a:lumMod val="50000"/>
                  <a:lumOff val="50000"/>
                </a:prstClr>
              </a:solidFill>
              <a:latin typeface="微软雅黑" charset="-122"/>
              <a:ea typeface="微软雅黑" charset="-122"/>
              <a:cs typeface="微软雅黑" charset="-122"/>
            </a:endParaRPr>
          </a:p>
        </p:txBody>
      </p:sp>
      <p:pic>
        <p:nvPicPr>
          <p:cNvPr id="2" name="图片 1"/>
          <p:cNvPicPr>
            <a:picLocks noChangeAspect="1"/>
          </p:cNvPicPr>
          <p:nvPr/>
        </p:nvPicPr>
        <p:blipFill>
          <a:blip r:embed="rId2"/>
          <a:stretch>
            <a:fillRect/>
          </a:stretch>
        </p:blipFill>
        <p:spPr>
          <a:xfrm>
            <a:off x="908711" y="5855618"/>
            <a:ext cx="904762" cy="485714"/>
          </a:xfrm>
          <a:prstGeom prst="rect">
            <a:avLst/>
          </a:prstGeom>
        </p:spPr>
      </p:pic>
      <p:pic>
        <p:nvPicPr>
          <p:cNvPr id="3" name="图片 2"/>
          <p:cNvPicPr>
            <a:picLocks noChangeAspect="1"/>
          </p:cNvPicPr>
          <p:nvPr/>
        </p:nvPicPr>
        <p:blipFill>
          <a:blip r:embed="rId3"/>
          <a:stretch>
            <a:fillRect/>
          </a:stretch>
        </p:blipFill>
        <p:spPr>
          <a:xfrm>
            <a:off x="1813473" y="5855980"/>
            <a:ext cx="480546" cy="485352"/>
          </a:xfrm>
          <a:prstGeom prst="rect">
            <a:avLst/>
          </a:prstGeom>
        </p:spPr>
      </p:pic>
    </p:spTree>
    <p:custDataLst>
      <p:tags r:id="rId4"/>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56734" y="222333"/>
            <a:ext cx="2320925"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rPr>
              <a:t>页面没有组件化</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t>
            </a:r>
            <a:r>
              <a:rPr lang="zh-CN" altLang="en-US" sz="2000">
                <a:solidFill>
                  <a:schemeClr val="accent1"/>
                </a:solidFill>
                <a:effectLst>
                  <a:outerShdw blurRad="38100" dist="25400" dir="5400000" algn="ctr" rotWithShape="0">
                    <a:srgbClr val="6E747A">
                      <a:alpha val="43000"/>
                    </a:srgbClr>
                  </a:outerShdw>
                </a:effectLst>
                <a:sym typeface="+mn-ea"/>
              </a:rPr>
              <a:t>什么是组件化</a:t>
            </a:r>
            <a:endParaRPr lang="zh-CN" altLang="en-US" sz="2000">
              <a:solidFill>
                <a:schemeClr val="accent1"/>
              </a:solidFill>
              <a:effectLst>
                <a:outerShdw blurRad="38100" dist="25400" dir="5400000" algn="ctr" rotWithShape="0">
                  <a:srgbClr val="6E747A">
                    <a:alpha val="43000"/>
                  </a:srgbClr>
                </a:outerShdw>
              </a:effectLst>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360545" cy="29235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12519261-1fdeb368cfcbe2b7"/>
          <p:cNvPicPr>
            <a:picLocks noChangeAspect="1"/>
          </p:cNvPicPr>
          <p:nvPr/>
        </p:nvPicPr>
        <p:blipFill>
          <a:blip r:embed="rId3"/>
          <a:stretch>
            <a:fillRect/>
          </a:stretch>
        </p:blipFill>
        <p:spPr>
          <a:xfrm>
            <a:off x="760730" y="1437640"/>
            <a:ext cx="8716645" cy="3373120"/>
          </a:xfrm>
          <a:prstGeom prst="rect">
            <a:avLst/>
          </a:prstGeom>
        </p:spPr>
      </p:pic>
      <p:sp>
        <p:nvSpPr>
          <p:cNvPr id="9" name="文本框 8"/>
          <p:cNvSpPr txBox="1"/>
          <p:nvPr/>
        </p:nvSpPr>
        <p:spPr>
          <a:xfrm>
            <a:off x="882650" y="4779010"/>
            <a:ext cx="10822940" cy="922020"/>
          </a:xfrm>
          <a:prstGeom prst="rect">
            <a:avLst/>
          </a:prstGeom>
          <a:noFill/>
        </p:spPr>
        <p:txBody>
          <a:bodyPr wrap="square" rtlCol="0">
            <a:spAutoFit/>
          </a:bodyPr>
          <a:p>
            <a:r>
              <a:rPr lang="en-US" altLang="zh-CN" dirty="0">
                <a:solidFill>
                  <a:schemeClr val="tx1">
                    <a:lumMod val="50000"/>
                    <a:lumOff val="50000"/>
                  </a:schemeClr>
                </a:solidFill>
                <a:latin typeface="微软雅黑" charset="-122"/>
                <a:ea typeface="微软雅黑" charset="-122"/>
                <a:cs typeface="微软雅黑" charset="-122"/>
              </a:rPr>
              <a:t>组件就是将一段UI样式和其对应的功能作为独立的整体去看待，无论这个整体放在哪里去使用，它都具有一样的功能和样式，从而实现复用，这种整体化的细想就是组件化。不难看出，组件化设计就是为了增加复用性，灵活性，提高系统设计，从而提高开发效率。</a:t>
            </a:r>
            <a:endParaRPr lang="en-US" altLang="zh-CN"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9" name="文本框 8"/>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44034" y="240748"/>
            <a:ext cx="2320925"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sym typeface="+mn-ea"/>
              </a:rPr>
              <a:t>页面</a:t>
            </a:r>
            <a:r>
              <a:rPr kumimoji="1" lang="en-US" altLang="zh-CN" sz="2400" b="1" dirty="0">
                <a:solidFill>
                  <a:srgbClr val="0063A8"/>
                </a:solidFill>
                <a:latin typeface="微软雅黑" charset="-122"/>
                <a:ea typeface="微软雅黑" charset="-122"/>
                <a:cs typeface="微软雅黑" charset="-122"/>
                <a:sym typeface="+mn-ea"/>
              </a:rPr>
              <a:t>没有</a:t>
            </a:r>
            <a:r>
              <a:rPr kumimoji="1" lang="zh-CN" altLang="en-US" sz="2400" b="1" dirty="0">
                <a:solidFill>
                  <a:srgbClr val="0063A8"/>
                </a:solidFill>
                <a:latin typeface="微软雅黑" charset="-122"/>
                <a:ea typeface="微软雅黑" charset="-122"/>
                <a:cs typeface="微软雅黑" charset="-122"/>
                <a:sym typeface="+mn-ea"/>
              </a:rPr>
              <a:t>组件</a:t>
            </a:r>
            <a:r>
              <a:rPr kumimoji="1" lang="en-US" altLang="zh-CN" sz="2400" b="1" dirty="0">
                <a:solidFill>
                  <a:srgbClr val="0063A8"/>
                </a:solidFill>
                <a:latin typeface="微软雅黑" charset="-122"/>
                <a:ea typeface="微软雅黑" charset="-122"/>
                <a:cs typeface="微软雅黑" charset="-122"/>
                <a:sym typeface="+mn-ea"/>
              </a:rPr>
              <a:t>化</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0" name="文本框 19"/>
          <p:cNvSpPr txBox="1"/>
          <p:nvPr/>
        </p:nvSpPr>
        <p:spPr>
          <a:xfrm>
            <a:off x="760701" y="1075148"/>
            <a:ext cx="11307535" cy="398780"/>
          </a:xfrm>
          <a:prstGeom prst="rect">
            <a:avLst/>
          </a:prstGeom>
          <a:noFill/>
        </p:spPr>
        <p:txBody>
          <a:bodyPr wrap="square" rtlCol="0" anchor="t">
            <a:spAutoFit/>
          </a:bodyPr>
          <a:lstStyle/>
          <a:p>
            <a:pPr indent="0" algn="l">
              <a:buFont typeface="Wingdings" panose="05000000000000000000" charset="0"/>
              <a:buNone/>
            </a:pPr>
            <a:r>
              <a:rPr lang="zh-CN" altLang="en-US" sz="2000" b="1">
                <a:solidFill>
                  <a:schemeClr val="accent1"/>
                </a:solidFill>
                <a:effectLst>
                  <a:outerShdw blurRad="38100" dist="25400" dir="5400000" algn="ctr" rotWithShape="0">
                    <a:srgbClr val="6E747A">
                      <a:alpha val="43000"/>
                    </a:srgbClr>
                  </a:outerShdw>
                </a:effectLst>
                <a:latin typeface="+mj-lt"/>
                <a:ea typeface="+mj-ea"/>
                <a:cs typeface="+mj-cs"/>
                <a:sym typeface="+mn-ea"/>
              </a:rPr>
              <a:t>*现有系统问题</a:t>
            </a:r>
            <a:endParaRPr lang="zh-CN" altLang="en-US" sz="2000" b="1">
              <a:solidFill>
                <a:schemeClr val="accent1"/>
              </a:solidFill>
              <a:effectLst>
                <a:outerShdw blurRad="38100" dist="25400" dir="5400000" algn="ctr" rotWithShape="0">
                  <a:srgbClr val="6E747A">
                    <a:alpha val="43000"/>
                  </a:srgbClr>
                </a:outerShdw>
              </a:effectLst>
              <a:latin typeface="+mj-lt"/>
              <a:ea typeface="+mj-ea"/>
              <a:cs typeface="+mj-cs"/>
              <a:sym typeface="+mn-ea"/>
            </a:endParaRPr>
          </a:p>
        </p:txBody>
      </p:sp>
      <p:sp>
        <p:nvSpPr>
          <p:cNvPr id="3" name="文本框 2"/>
          <p:cNvSpPr txBox="1"/>
          <p:nvPr/>
        </p:nvSpPr>
        <p:spPr>
          <a:xfrm>
            <a:off x="6219825" y="524510"/>
            <a:ext cx="5848350" cy="3192145"/>
          </a:xfrm>
          <a:prstGeom prst="rect">
            <a:avLst/>
          </a:prstGeom>
          <a:noFill/>
        </p:spPr>
        <p:txBody>
          <a:bodyPr wrap="square" rtlCol="0">
            <a:spAutoFit/>
          </a:bodyPr>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相似的页面代码不能复用，每个人都在重复造轮子，而且很可能造成样式不统一，以后如果有样式调整的话，每个涉及到页面都要修改造成可维护性差。</a:t>
            </a:r>
            <a:endParaRPr lang="en-US" altLang="zh-CN" sz="1800" dirty="0">
              <a:solidFill>
                <a:schemeClr val="tx1">
                  <a:lumMod val="50000"/>
                  <a:lumOff val="50000"/>
                </a:schemeClr>
              </a:solidFill>
              <a:latin typeface="微软雅黑" charset="-122"/>
              <a:ea typeface="微软雅黑" charset="-122"/>
              <a:cs typeface="微软雅黑" charset="-122"/>
            </a:endParaRPr>
          </a:p>
        </p:txBody>
      </p:sp>
      <p:pic>
        <p:nvPicPr>
          <p:cNvPr id="6" name="图片 5" descr="截屏2020-03-11上午11.16.51"/>
          <p:cNvPicPr>
            <a:picLocks noChangeAspect="1"/>
          </p:cNvPicPr>
          <p:nvPr/>
        </p:nvPicPr>
        <p:blipFill>
          <a:blip r:embed="rId3"/>
          <a:stretch>
            <a:fillRect/>
          </a:stretch>
        </p:blipFill>
        <p:spPr>
          <a:xfrm>
            <a:off x="760730" y="1925955"/>
            <a:ext cx="5267960" cy="341884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56734" y="222333"/>
            <a:ext cx="2320925"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sym typeface="+mn-ea"/>
              </a:rPr>
              <a:t>页面</a:t>
            </a:r>
            <a:r>
              <a:rPr kumimoji="1" lang="en-US" altLang="zh-CN" sz="2400" b="1" dirty="0">
                <a:solidFill>
                  <a:srgbClr val="0063A8"/>
                </a:solidFill>
                <a:latin typeface="微软雅黑" charset="-122"/>
                <a:ea typeface="微软雅黑" charset="-122"/>
                <a:cs typeface="微软雅黑" charset="-122"/>
                <a:sym typeface="+mn-ea"/>
              </a:rPr>
              <a:t>没有</a:t>
            </a:r>
            <a:r>
              <a:rPr kumimoji="1" lang="zh-CN" altLang="en-US" sz="2400" b="1" dirty="0">
                <a:solidFill>
                  <a:srgbClr val="0063A8"/>
                </a:solidFill>
                <a:latin typeface="微软雅黑" charset="-122"/>
                <a:ea typeface="微软雅黑" charset="-122"/>
                <a:cs typeface="微软雅黑" charset="-122"/>
                <a:sym typeface="+mn-ea"/>
              </a:rPr>
              <a:t>组件</a:t>
            </a:r>
            <a:r>
              <a:rPr kumimoji="1" lang="en-US" altLang="zh-CN" sz="2400" b="1" dirty="0">
                <a:solidFill>
                  <a:srgbClr val="0063A8"/>
                </a:solidFill>
                <a:latin typeface="微软雅黑" charset="-122"/>
                <a:ea typeface="微软雅黑" charset="-122"/>
                <a:cs typeface="微软雅黑" charset="-122"/>
                <a:sym typeface="+mn-ea"/>
              </a:rPr>
              <a:t>化</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t>
            </a:r>
            <a:r>
              <a:rPr lang="zh-CN" altLang="en-US" sz="2000">
                <a:solidFill>
                  <a:schemeClr val="accent1"/>
                </a:solidFill>
                <a:effectLst>
                  <a:outerShdw blurRad="38100" dist="25400" dir="5400000" algn="ctr" rotWithShape="0">
                    <a:srgbClr val="6E747A">
                      <a:alpha val="43000"/>
                    </a:srgbClr>
                  </a:outerShdw>
                </a:effectLst>
                <a:sym typeface="+mn-ea"/>
              </a:rPr>
              <a:t>怎么组件化</a:t>
            </a:r>
            <a:endParaRPr lang="zh-CN" altLang="en-US" sz="2000">
              <a:solidFill>
                <a:schemeClr val="accent1"/>
              </a:solidFill>
              <a:effectLst>
                <a:outerShdw blurRad="38100" dist="25400" dir="5400000" algn="ctr" rotWithShape="0">
                  <a:srgbClr val="6E747A">
                    <a:alpha val="43000"/>
                  </a:srgbClr>
                </a:outerShdw>
              </a:effectLst>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484370" cy="38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361305" y="2000885"/>
            <a:ext cx="6394450" cy="1835785"/>
          </a:xfrm>
          <a:prstGeom prst="rect">
            <a:avLst/>
          </a:prstGeom>
          <a:noFill/>
        </p:spPr>
        <p:txBody>
          <a:bodyPr wrap="square" rtlCol="0">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使用Vue + Element可以满足大部分项目开发的目的，如果没有对应的组件或部分样式不满足项目需求，可以对其二次开发或封装。</a:t>
            </a:r>
            <a:endParaRPr lang="en-US" altLang="zh-CN" sz="1800" dirty="0">
              <a:solidFill>
                <a:schemeClr val="tx1">
                  <a:lumMod val="50000"/>
                  <a:lumOff val="50000"/>
                </a:schemeClr>
              </a:solidFill>
              <a:latin typeface="微软雅黑" charset="-122"/>
              <a:ea typeface="微软雅黑" charset="-122"/>
              <a:cs typeface="微软雅黑" charset="-122"/>
            </a:endParaRPr>
          </a:p>
        </p:txBody>
      </p:sp>
      <p:pic>
        <p:nvPicPr>
          <p:cNvPr id="9" name="Picture 2" descr="C:\Users\wangz06\AppData\Local\Microsoft\Windows\Temporary Internet Files\Content.IE5\WTUJNCMW\question-mark-clip-art-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 y="1887220"/>
            <a:ext cx="3982720" cy="396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56734" y="222333"/>
            <a:ext cx="2931795"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rPr>
              <a:t>项目没有自动化构建</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t>
            </a:r>
            <a:r>
              <a:rPr lang="zh-CN" altLang="en-US" sz="2000">
                <a:solidFill>
                  <a:schemeClr val="accent1"/>
                </a:solidFill>
                <a:effectLst>
                  <a:outerShdw blurRad="38100" dist="25400" dir="5400000" algn="ctr" rotWithShape="0">
                    <a:srgbClr val="6E747A">
                      <a:alpha val="43000"/>
                    </a:srgbClr>
                  </a:outerShdw>
                </a:effectLst>
                <a:sym typeface="+mn-ea"/>
              </a:rPr>
              <a:t>什么是自动化构建</a:t>
            </a:r>
            <a:endParaRPr lang="zh-CN" altLang="en-US" sz="2000">
              <a:solidFill>
                <a:schemeClr val="accent1"/>
              </a:solidFill>
              <a:effectLst>
                <a:outerShdw blurRad="38100" dist="25400" dir="5400000" algn="ctr" rotWithShape="0">
                  <a:srgbClr val="6E747A">
                    <a:alpha val="43000"/>
                  </a:srgbClr>
                </a:outerShdw>
              </a:effectLst>
              <a:sym typeface="+mn-e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484370" cy="38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868680" y="4834255"/>
            <a:ext cx="8510905" cy="1124585"/>
          </a:xfrm>
          <a:prstGeom prst="rect">
            <a:avLst/>
          </a:prstGeom>
          <a:noFill/>
        </p:spPr>
        <p:txBody>
          <a:bodyPr wrap="square" rtlCol="0">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能将前端源码转换成可交付代码过程,并且这个转换过程是可以是完全不用人工干预，该过程包括编译、合并、压缩、语法检查。</a:t>
            </a:r>
            <a:endParaRPr lang="en-US" altLang="zh-CN" sz="1800" dirty="0">
              <a:solidFill>
                <a:schemeClr val="tx1">
                  <a:lumMod val="50000"/>
                  <a:lumOff val="50000"/>
                </a:schemeClr>
              </a:solidFill>
              <a:latin typeface="微软雅黑" charset="-122"/>
              <a:ea typeface="微软雅黑" charset="-122"/>
              <a:cs typeface="微软雅黑" charset="-122"/>
            </a:endParaRPr>
          </a:p>
        </p:txBody>
      </p:sp>
      <p:pic>
        <p:nvPicPr>
          <p:cNvPr id="3" name="图片 2" descr="11823378-607c03b70427e242"/>
          <p:cNvPicPr>
            <a:picLocks noChangeAspect="1"/>
          </p:cNvPicPr>
          <p:nvPr/>
        </p:nvPicPr>
        <p:blipFill>
          <a:blip r:embed="rId3"/>
          <a:stretch>
            <a:fillRect/>
          </a:stretch>
        </p:blipFill>
        <p:spPr>
          <a:xfrm>
            <a:off x="868680" y="1497330"/>
            <a:ext cx="8511540" cy="33369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9" name="文本框 8"/>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44034" y="240748"/>
            <a:ext cx="2931795"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sym typeface="+mn-ea"/>
              </a:rPr>
              <a:t>项目没有自动化构建</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0" name="文本框 19"/>
          <p:cNvSpPr txBox="1"/>
          <p:nvPr/>
        </p:nvSpPr>
        <p:spPr>
          <a:xfrm>
            <a:off x="760701" y="1075148"/>
            <a:ext cx="11307535" cy="398780"/>
          </a:xfrm>
          <a:prstGeom prst="rect">
            <a:avLst/>
          </a:prstGeom>
          <a:noFill/>
        </p:spPr>
        <p:txBody>
          <a:bodyPr wrap="square" rtlCol="0" anchor="t">
            <a:spAutoFit/>
          </a:bodyPr>
          <a:lstStyle/>
          <a:p>
            <a:pPr indent="0" algn="l">
              <a:buFont typeface="Wingdings" panose="05000000000000000000" charset="0"/>
              <a:buNone/>
            </a:pPr>
            <a:r>
              <a:rPr lang="zh-CN" altLang="en-US" sz="2000" b="1">
                <a:solidFill>
                  <a:schemeClr val="accent1"/>
                </a:solidFill>
                <a:effectLst>
                  <a:outerShdw blurRad="38100" dist="25400" dir="5400000" algn="ctr" rotWithShape="0">
                    <a:srgbClr val="6E747A">
                      <a:alpha val="43000"/>
                    </a:srgbClr>
                  </a:outerShdw>
                </a:effectLst>
                <a:latin typeface="+mj-lt"/>
                <a:ea typeface="+mj-ea"/>
                <a:cs typeface="+mj-cs"/>
                <a:sym typeface="+mn-ea"/>
              </a:rPr>
              <a:t>*现有系统问题</a:t>
            </a:r>
            <a:endParaRPr lang="zh-CN" altLang="en-US" sz="2000" b="1">
              <a:solidFill>
                <a:schemeClr val="accent1"/>
              </a:solidFill>
              <a:effectLst>
                <a:outerShdw blurRad="38100" dist="25400" dir="5400000" algn="ctr" rotWithShape="0">
                  <a:srgbClr val="6E747A">
                    <a:alpha val="43000"/>
                  </a:srgbClr>
                </a:outerShdw>
              </a:effectLst>
              <a:latin typeface="+mj-lt"/>
              <a:ea typeface="+mj-ea"/>
              <a:cs typeface="+mj-cs"/>
              <a:sym typeface="+mn-ea"/>
            </a:endParaRPr>
          </a:p>
        </p:txBody>
      </p:sp>
      <p:sp>
        <p:nvSpPr>
          <p:cNvPr id="3" name="文本框 2"/>
          <p:cNvSpPr txBox="1"/>
          <p:nvPr/>
        </p:nvSpPr>
        <p:spPr>
          <a:xfrm>
            <a:off x="6219825" y="524510"/>
            <a:ext cx="5848350" cy="2675255"/>
          </a:xfrm>
          <a:prstGeom prst="rect">
            <a:avLst/>
          </a:prstGeom>
          <a:noFill/>
        </p:spPr>
        <p:txBody>
          <a:bodyPr wrap="square" rtlCol="0">
            <a:spAutoFit/>
          </a:bodyPr>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代码文件都是源码发布,所有文件没有经过压缩合并处理，客户端访问需要逐个建立http会话下载资源,会很慢。</a:t>
            </a:r>
            <a:endParaRPr lang="en-US" altLang="zh-CN" sz="1800" dirty="0">
              <a:solidFill>
                <a:schemeClr val="tx1">
                  <a:lumMod val="50000"/>
                  <a:lumOff val="50000"/>
                </a:schemeClr>
              </a:solidFill>
              <a:latin typeface="微软雅黑" charset="-122"/>
              <a:ea typeface="微软雅黑" charset="-122"/>
              <a:cs typeface="微软雅黑" charset="-122"/>
            </a:endParaRPr>
          </a:p>
        </p:txBody>
      </p:sp>
      <p:pic>
        <p:nvPicPr>
          <p:cNvPr id="6" name="图片 5" descr="/Users/xulei/Desktop/截屏2020-03-11上午11.33.20.png截屏2020-03-11上午11.33.20"/>
          <p:cNvPicPr>
            <a:picLocks noChangeAspect="1"/>
          </p:cNvPicPr>
          <p:nvPr/>
        </p:nvPicPr>
        <p:blipFill>
          <a:blip r:embed="rId3"/>
          <a:srcRect/>
          <a:stretch>
            <a:fillRect/>
          </a:stretch>
        </p:blipFill>
        <p:spPr>
          <a:xfrm>
            <a:off x="1468438" y="1925955"/>
            <a:ext cx="3852545" cy="341884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p:nvPr/>
        </p:nvPicPr>
        <p:blipFill rotWithShape="1">
          <a:blip r:embed="rId1"/>
          <a:srcRect l="4479" r="19151" b="35686"/>
          <a:stretch>
            <a:fillRect/>
          </a:stretch>
        </p:blipFill>
        <p:spPr>
          <a:xfrm>
            <a:off x="-635" y="6418"/>
            <a:ext cx="12193200" cy="6858000"/>
          </a:xfrm>
          <a:prstGeom prst="rect">
            <a:avLst/>
          </a:prstGeom>
          <a:solidFill>
            <a:srgbClr val="0D66B3"/>
          </a:solidFill>
        </p:spPr>
      </p:pic>
      <p:sp>
        <p:nvSpPr>
          <p:cNvPr id="16" name="矩形 11"/>
          <p:cNvSpPr/>
          <p:nvPr/>
        </p:nvSpPr>
        <p:spPr>
          <a:xfrm>
            <a:off x="734164" y="6504048"/>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rgbClr val="0063A8"/>
                </a:solidFill>
                <a:latin typeface="Microsoft YaHei Light" charset="-122"/>
                <a:ea typeface="Microsoft YaHei Light" charset="-122"/>
                <a:cs typeface="Microsoft YaHei Light" charset="-122"/>
              </a:rPr>
              <a:t>www.justsharecloud.com</a:t>
            </a:r>
            <a:endParaRPr kumimoji="1" lang="zh-CN" altLang="en-US" sz="1200" dirty="0">
              <a:solidFill>
                <a:srgbClr val="0063A8"/>
              </a:solidFill>
              <a:latin typeface="Microsoft YaHei Light" charset="-122"/>
              <a:ea typeface="Microsoft YaHei Light" charset="-122"/>
              <a:cs typeface="Microsoft YaHei Light" charset="-122"/>
            </a:endParaRPr>
          </a:p>
        </p:txBody>
      </p:sp>
      <p:sp>
        <p:nvSpPr>
          <p:cNvPr id="19" name="文本框 18"/>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rgbClr val="0063A8"/>
                </a:solidFill>
                <a:latin typeface="Microsoft YaHei Light" charset="-122"/>
                <a:ea typeface="Microsoft YaHei Light" charset="-122"/>
                <a:cs typeface="Microsoft YaHei Light" charset="-122"/>
              </a:rPr>
              <a:t>为企业，连接与规划</a:t>
            </a:r>
            <a:r>
              <a:rPr kumimoji="1" lang="zh-CN" altLang="en-US" sz="1050" dirty="0" smtClean="0">
                <a:solidFill>
                  <a:srgbClr val="0063A8"/>
                </a:solidFill>
                <a:latin typeface="Microsoft YaHei Light" charset="-122"/>
                <a:ea typeface="Microsoft YaHei Light" charset="-122"/>
                <a:cs typeface="Microsoft YaHei Light" charset="-122"/>
              </a:rPr>
              <a:t>一切</a:t>
            </a:r>
            <a:r>
              <a:rPr kumimoji="1" lang="zh-CN" altLang="en-US" sz="1200" dirty="0" smtClean="0">
                <a:solidFill>
                  <a:srgbClr val="0063A8"/>
                </a:solidFill>
                <a:latin typeface="Microsoft YaHei Light" charset="-122"/>
                <a:ea typeface="Microsoft YaHei Light" charset="-122"/>
                <a:cs typeface="Microsoft YaHei Light" charset="-122"/>
              </a:rPr>
              <a:t>资源</a:t>
            </a:r>
            <a:endParaRPr kumimoji="1" lang="zh-CN" altLang="en-US" sz="1200" dirty="0">
              <a:solidFill>
                <a:srgbClr val="0063A8"/>
              </a:solidFill>
              <a:latin typeface="Microsoft YaHei Light" charset="-122"/>
              <a:ea typeface="Microsoft YaHei Light" charset="-122"/>
              <a:cs typeface="Microsoft YaHei Light" charset="-122"/>
            </a:endParaRPr>
          </a:p>
        </p:txBody>
      </p:sp>
      <p:sp>
        <p:nvSpPr>
          <p:cNvPr id="21" name="文本框 20"/>
          <p:cNvSpPr txBox="1"/>
          <p:nvPr/>
        </p:nvSpPr>
        <p:spPr>
          <a:xfrm>
            <a:off x="734164" y="1132746"/>
            <a:ext cx="1161871" cy="922020"/>
          </a:xfrm>
          <a:prstGeom prst="rect">
            <a:avLst/>
          </a:prstGeom>
          <a:noFill/>
        </p:spPr>
        <p:txBody>
          <a:bodyPr wrap="square" rtlCol="0">
            <a:spAutoFit/>
          </a:bodyPr>
          <a:lstStyle/>
          <a:p>
            <a:r>
              <a:rPr kumimoji="1" lang="en-US" altLang="zh-CN" sz="5400" b="1" dirty="0" smtClean="0">
                <a:solidFill>
                  <a:schemeClr val="bg1"/>
                </a:solidFill>
                <a:latin typeface="微软雅黑" charset="-122"/>
                <a:ea typeface="微软雅黑" charset="-122"/>
                <a:cs typeface="微软雅黑" charset="-122"/>
              </a:rPr>
              <a:t>03</a:t>
            </a:r>
            <a:endParaRPr kumimoji="1" lang="zh-CN" altLang="en-US" sz="5400" b="1" dirty="0">
              <a:solidFill>
                <a:schemeClr val="bg1"/>
              </a:solidFill>
              <a:latin typeface="微软雅黑" charset="-122"/>
              <a:ea typeface="微软雅黑" charset="-122"/>
              <a:cs typeface="微软雅黑" charset="-122"/>
            </a:endParaRPr>
          </a:p>
        </p:txBody>
      </p:sp>
      <p:sp>
        <p:nvSpPr>
          <p:cNvPr id="22" name="文本框 21"/>
          <p:cNvSpPr txBox="1"/>
          <p:nvPr/>
        </p:nvSpPr>
        <p:spPr>
          <a:xfrm>
            <a:off x="813678" y="1952462"/>
            <a:ext cx="786522" cy="461665"/>
          </a:xfrm>
          <a:prstGeom prst="rect">
            <a:avLst/>
          </a:prstGeom>
          <a:noFill/>
        </p:spPr>
        <p:txBody>
          <a:bodyPr wrap="square" rtlCol="0">
            <a:spAutoFit/>
          </a:bodyPr>
          <a:lstStyle/>
          <a:p>
            <a:r>
              <a:rPr kumimoji="1" lang="en-US" altLang="zh-CN" sz="2400" dirty="0" smtClean="0">
                <a:solidFill>
                  <a:schemeClr val="bg1"/>
                </a:solidFill>
                <a:latin typeface="微软雅黑" charset="-122"/>
                <a:ea typeface="微软雅黑" charset="-122"/>
                <a:cs typeface="微软雅黑" charset="-122"/>
              </a:rPr>
              <a:t>Part</a:t>
            </a:r>
            <a:endParaRPr kumimoji="1" lang="zh-CN" altLang="en-US" sz="2400" dirty="0">
              <a:solidFill>
                <a:schemeClr val="bg1"/>
              </a:solidFill>
              <a:latin typeface="微软雅黑" charset="-122"/>
              <a:ea typeface="微软雅黑" charset="-122"/>
              <a:cs typeface="微软雅黑" charset="-122"/>
            </a:endParaRPr>
          </a:p>
        </p:txBody>
      </p:sp>
      <p:sp>
        <p:nvSpPr>
          <p:cNvPr id="23" name="文本框 22"/>
          <p:cNvSpPr txBox="1"/>
          <p:nvPr/>
        </p:nvSpPr>
        <p:spPr>
          <a:xfrm>
            <a:off x="813678" y="3023818"/>
            <a:ext cx="2214880" cy="1076325"/>
          </a:xfrm>
          <a:prstGeom prst="rect">
            <a:avLst/>
          </a:prstGeom>
          <a:noFill/>
        </p:spPr>
        <p:txBody>
          <a:bodyPr wrap="none" rtlCol="0">
            <a:spAutoFit/>
          </a:bodyPr>
          <a:lstStyle/>
          <a:p>
            <a:r>
              <a:rPr lang="zh-CN" altLang="en-US" sz="3200" dirty="0" smtClean="0">
                <a:solidFill>
                  <a:schemeClr val="bg1"/>
                </a:solidFill>
                <a:latin typeface="微软雅黑" charset="-122"/>
                <a:ea typeface="微软雅黑" charset="-122"/>
                <a:cs typeface="微软雅黑" charset="-122"/>
              </a:rPr>
              <a:t>新框架介绍</a:t>
            </a:r>
            <a:endParaRPr lang="zh-CN" altLang="en-US" sz="3200" dirty="0" smtClean="0">
              <a:solidFill>
                <a:schemeClr val="bg1"/>
              </a:solidFill>
              <a:latin typeface="微软雅黑" charset="-122"/>
              <a:ea typeface="微软雅黑" charset="-122"/>
              <a:cs typeface="微软雅黑" charset="-122"/>
            </a:endParaRPr>
          </a:p>
          <a:p>
            <a:endParaRPr kumimoji="1" lang="zh-CN" altLang="en-US" sz="3200" dirty="0">
              <a:solidFill>
                <a:schemeClr val="bg1"/>
              </a:solidFill>
              <a:latin typeface="微软雅黑" charset="-122"/>
              <a:ea typeface="微软雅黑" charset="-122"/>
              <a:cs typeface="微软雅黑" charset="-122"/>
            </a:endParaRPr>
          </a:p>
        </p:txBody>
      </p:sp>
      <p:pic>
        <p:nvPicPr>
          <p:cNvPr id="24" name="图片 23"/>
          <p:cNvPicPr>
            <a:picLocks noChangeAspect="1"/>
          </p:cNvPicPr>
          <p:nvPr/>
        </p:nvPicPr>
        <p:blipFill>
          <a:blip r:embed="rId2"/>
          <a:stretch>
            <a:fillRect/>
          </a:stretch>
        </p:blipFill>
        <p:spPr>
          <a:xfrm>
            <a:off x="226703" y="6388558"/>
            <a:ext cx="506261" cy="469442"/>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22333"/>
            <a:ext cx="1404620" cy="460375"/>
          </a:xfrm>
          <a:prstGeom prst="rect">
            <a:avLst/>
          </a:prstGeom>
          <a:noFill/>
        </p:spPr>
        <p:txBody>
          <a:bodyPr wrap="none" rtlCol="0">
            <a:spAutoFit/>
          </a:bodyPr>
          <a:lstStyle/>
          <a:p>
            <a:pPr algn="l"/>
            <a:r>
              <a:rPr lang="zh-CN" sz="2400" b="1" dirty="0">
                <a:solidFill>
                  <a:srgbClr val="0063A8"/>
                </a:solidFill>
                <a:latin typeface="微软雅黑" charset="-122"/>
                <a:ea typeface="微软雅黑" charset="-122"/>
                <a:cs typeface="微软雅黑" charset="-122"/>
              </a:rPr>
              <a:t>目录结构</a:t>
            </a:r>
            <a:endParaRPr lang="zh-CN"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pic>
        <p:nvPicPr>
          <p:cNvPr id="13" name="图片 12" descr="截屏2020-03-11下午1.40.47"/>
          <p:cNvPicPr>
            <a:picLocks noChangeAspect="1"/>
          </p:cNvPicPr>
          <p:nvPr/>
        </p:nvPicPr>
        <p:blipFill>
          <a:blip r:embed="rId3"/>
          <a:stretch>
            <a:fillRect/>
          </a:stretch>
        </p:blipFill>
        <p:spPr>
          <a:xfrm>
            <a:off x="760730" y="945515"/>
            <a:ext cx="3666490" cy="5288915"/>
          </a:xfrm>
          <a:prstGeom prst="rect">
            <a:avLst/>
          </a:prstGeom>
        </p:spPr>
      </p:pic>
      <p:sp>
        <p:nvSpPr>
          <p:cNvPr id="14" name="文本框 13"/>
          <p:cNvSpPr txBox="1"/>
          <p:nvPr/>
        </p:nvSpPr>
        <p:spPr>
          <a:xfrm>
            <a:off x="4925695" y="1299845"/>
            <a:ext cx="6308725" cy="1641475"/>
          </a:xfrm>
          <a:prstGeom prst="rect">
            <a:avLst/>
          </a:prstGeom>
          <a:noFill/>
        </p:spPr>
        <p:txBody>
          <a:bodyPr wrap="square" rtlCol="0" anchor="t">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前序准备：你需要在本地安装 node 和 git。本项目技术栈基于 ES6、vue、vuex、vue-router 、vue-cli 、axios 和 element-ui，所有的请求数据都使用Mock.js进行模拟。</a:t>
            </a:r>
            <a:endParaRPr lang="en-US" altLang="zh-CN" sz="1800"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75149" y="263608"/>
            <a:ext cx="1404620"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rPr>
              <a:t>目录结构</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*api 和 views</a:t>
            </a:r>
            <a:endParaRPr lang="en-US" altLang="zh-CN" sz="2000">
              <a:solidFill>
                <a:schemeClr val="accent1"/>
              </a:solidFill>
              <a:effectLst>
                <a:outerShdw blurRad="38100" dist="25400" dir="5400000" algn="ctr" rotWithShape="0">
                  <a:srgbClr val="6E747A">
                    <a:alpha val="43000"/>
                  </a:srgbClr>
                </a:outerShdw>
              </a:effectLst>
              <a:sym typeface="+mn-e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484370" cy="38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截屏2020-03-11下午1.52.59"/>
          <p:cNvPicPr>
            <a:picLocks noChangeAspect="1"/>
          </p:cNvPicPr>
          <p:nvPr/>
        </p:nvPicPr>
        <p:blipFill>
          <a:blip r:embed="rId3"/>
          <a:stretch>
            <a:fillRect/>
          </a:stretch>
        </p:blipFill>
        <p:spPr>
          <a:xfrm>
            <a:off x="1066800" y="1886585"/>
            <a:ext cx="5801360" cy="3221355"/>
          </a:xfrm>
          <a:prstGeom prst="rect">
            <a:avLst/>
          </a:prstGeom>
        </p:spPr>
      </p:pic>
      <p:sp>
        <p:nvSpPr>
          <p:cNvPr id="9" name="文本框 8"/>
          <p:cNvSpPr txBox="1"/>
          <p:nvPr/>
        </p:nvSpPr>
        <p:spPr>
          <a:xfrm>
            <a:off x="7091045" y="1886585"/>
            <a:ext cx="4654550" cy="2999105"/>
          </a:xfrm>
          <a:prstGeom prst="rect">
            <a:avLst/>
          </a:prstGeom>
          <a:noFill/>
        </p:spPr>
        <p:txBody>
          <a:bodyPr wrap="square" rtlCol="0" anchor="t">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根据业务模块来划分 views，并且将views 和 api 两个模块一一对应，从而方便维护。</a:t>
            </a:r>
            <a:endParaRPr lang="en-US" altLang="zh-CN" sz="1800" dirty="0">
              <a:solidFill>
                <a:schemeClr val="tx1">
                  <a:lumMod val="50000"/>
                  <a:lumOff val="50000"/>
                </a:schemeClr>
              </a:solidFill>
              <a:latin typeface="微软雅黑" charset="-122"/>
              <a:ea typeface="微软雅黑" charset="-122"/>
              <a:cs typeface="微软雅黑" charset="-122"/>
            </a:endParaRPr>
          </a:p>
          <a:p>
            <a:pPr algn="l">
              <a:lnSpc>
                <a:spcPct val="210000"/>
              </a:lnSpc>
            </a:pPr>
            <a:r>
              <a:rPr lang="zh-CN" altLang="zh-CN" sz="1600" dirty="0" smtClean="0">
                <a:solidFill>
                  <a:srgbClr val="FF0000"/>
                </a:solidFill>
                <a:latin typeface="微软雅黑" charset="-122"/>
                <a:ea typeface="微软雅黑" charset="-122"/>
                <a:cs typeface="Times New Roman" panose="02020503050405090304" pitchFamily="18" charset="0"/>
              </a:rPr>
              <a:t>注：</a:t>
            </a:r>
            <a:r>
              <a:rPr lang="en-US" altLang="zh-CN" sz="1800" dirty="0">
                <a:solidFill>
                  <a:schemeClr val="tx1">
                    <a:lumMod val="50000"/>
                    <a:lumOff val="50000"/>
                  </a:schemeClr>
                </a:solidFill>
                <a:latin typeface="微软雅黑" charset="-122"/>
                <a:ea typeface="微软雅黑" charset="-122"/>
                <a:cs typeface="微软雅黑" charset="-122"/>
              </a:rPr>
              <a:t>如 article 模块下放的都是文章相关的 api，这样不管项目怎么累加，api和views的维护还是清晰的</a:t>
            </a:r>
            <a:endParaRPr lang="en-US" altLang="zh-CN" sz="1800"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75149" y="263608"/>
            <a:ext cx="1404620" cy="460375"/>
          </a:xfrm>
          <a:prstGeom prst="rect">
            <a:avLst/>
          </a:prstGeom>
          <a:noFill/>
        </p:spPr>
        <p:txBody>
          <a:bodyPr wrap="none" rtlCol="0">
            <a:spAutoFit/>
          </a:bodyPr>
          <a:lstStyle/>
          <a:p>
            <a:pPr algn="l"/>
            <a:r>
              <a:rPr kumimoji="1" lang="zh-CN" altLang="en-US" sz="2400" b="1" dirty="0">
                <a:solidFill>
                  <a:srgbClr val="0063A8"/>
                </a:solidFill>
                <a:latin typeface="微软雅黑" charset="-122"/>
                <a:ea typeface="微软雅黑" charset="-122"/>
                <a:cs typeface="微软雅黑" charset="-122"/>
              </a:rPr>
              <a:t>目录结构</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*component</a:t>
            </a:r>
            <a:endParaRPr lang="en-US" altLang="zh-CN" sz="2000">
              <a:solidFill>
                <a:schemeClr val="accent1"/>
              </a:solidFill>
              <a:effectLst>
                <a:outerShdw blurRad="38100" dist="25400" dir="5400000" algn="ctr" rotWithShape="0">
                  <a:srgbClr val="6E747A">
                    <a:alpha val="43000"/>
                  </a:srgbClr>
                </a:outerShdw>
              </a:effectLst>
              <a:sym typeface="+mn-e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484370" cy="38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734685" y="1887220"/>
            <a:ext cx="5985510" cy="2417445"/>
          </a:xfrm>
          <a:prstGeom prst="rect">
            <a:avLst/>
          </a:prstGeom>
          <a:noFill/>
        </p:spPr>
        <p:txBody>
          <a:bodyPr wrap="square" rtlCol="0" anchor="t">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这里的 components 放置的都是全局公用的一些组件，如上传组件等。</a:t>
            </a:r>
            <a:endParaRPr lang="zh-CN" altLang="zh-CN" sz="1600" dirty="0" smtClean="0">
              <a:latin typeface="微软雅黑" charset="-122"/>
              <a:ea typeface="微软雅黑" charset="-122"/>
              <a:cs typeface="Times New Roman" panose="02020503050405090304" pitchFamily="18" charset="0"/>
            </a:endParaRPr>
          </a:p>
          <a:p>
            <a:pPr algn="l">
              <a:lnSpc>
                <a:spcPct val="210000"/>
              </a:lnSpc>
            </a:pPr>
            <a:r>
              <a:rPr lang="zh-CN" altLang="zh-CN" sz="1600" dirty="0" smtClean="0">
                <a:solidFill>
                  <a:srgbClr val="FF0000"/>
                </a:solidFill>
                <a:latin typeface="微软雅黑" charset="-122"/>
                <a:ea typeface="微软雅黑" charset="-122"/>
                <a:cs typeface="Times New Roman" panose="02020503050405090304" pitchFamily="18" charset="0"/>
              </a:rPr>
              <a:t>注：</a:t>
            </a:r>
            <a:r>
              <a:rPr lang="en-US" altLang="zh-CN" sz="1800" dirty="0">
                <a:solidFill>
                  <a:schemeClr val="tx1">
                    <a:lumMod val="50000"/>
                    <a:lumOff val="50000"/>
                  </a:schemeClr>
                </a:solidFill>
                <a:latin typeface="微软雅黑" charset="-122"/>
                <a:ea typeface="微软雅黑" charset="-122"/>
                <a:cs typeface="微软雅黑" charset="-122"/>
              </a:rPr>
              <a:t>一些页面级的组件建议还是放在各自views文件下，方便管理。</a:t>
            </a:r>
            <a:endParaRPr lang="en-US" altLang="zh-CN" sz="1800" dirty="0">
              <a:solidFill>
                <a:schemeClr val="tx1">
                  <a:lumMod val="50000"/>
                  <a:lumOff val="50000"/>
                </a:schemeClr>
              </a:solidFill>
              <a:latin typeface="微软雅黑" charset="-122"/>
              <a:ea typeface="微软雅黑" charset="-122"/>
              <a:cs typeface="微软雅黑" charset="-122"/>
            </a:endParaRPr>
          </a:p>
        </p:txBody>
      </p:sp>
      <p:pic>
        <p:nvPicPr>
          <p:cNvPr id="5" name="图片 4" descr="截屏2020-03-11下午2.09.51"/>
          <p:cNvPicPr>
            <a:picLocks noChangeAspect="1"/>
          </p:cNvPicPr>
          <p:nvPr/>
        </p:nvPicPr>
        <p:blipFill>
          <a:blip r:embed="rId3"/>
          <a:stretch>
            <a:fillRect/>
          </a:stretch>
        </p:blipFill>
        <p:spPr>
          <a:xfrm>
            <a:off x="860425" y="1574800"/>
            <a:ext cx="3891915" cy="4431665"/>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75149" y="263608"/>
            <a:ext cx="1515745" cy="460375"/>
          </a:xfrm>
          <a:prstGeom prst="rect">
            <a:avLst/>
          </a:prstGeom>
          <a:noFill/>
        </p:spPr>
        <p:txBody>
          <a:bodyPr wrap="none" rtlCol="0">
            <a:spAutoFit/>
          </a:bodyPr>
          <a:lstStyle/>
          <a:p>
            <a:pPr algn="l"/>
            <a:r>
              <a:rPr kumimoji="1" lang="en-US" altLang="zh-CN" sz="2400" b="1" dirty="0">
                <a:solidFill>
                  <a:srgbClr val="0063A8"/>
                </a:solidFill>
                <a:latin typeface="微软雅黑" charset="-122"/>
                <a:ea typeface="微软雅黑" charset="-122"/>
                <a:cs typeface="微软雅黑" charset="-122"/>
              </a:rPr>
              <a:t>webpack</a:t>
            </a:r>
            <a:endParaRPr kumimoji="1" lang="en-US" altLang="zh-CN"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*alias</a:t>
            </a:r>
            <a:endParaRPr lang="en-US" altLang="zh-CN" sz="2000">
              <a:solidFill>
                <a:schemeClr val="accent1"/>
              </a:solidFill>
              <a:effectLst>
                <a:outerShdw blurRad="38100" dist="25400" dir="5400000" algn="ctr" rotWithShape="0">
                  <a:srgbClr val="6E747A">
                    <a:alpha val="43000"/>
                  </a:srgbClr>
                </a:outerShdw>
              </a:effectLst>
              <a:sym typeface="+mn-e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760730" y="1403350"/>
            <a:ext cx="4712335" cy="429069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5734685" y="1887220"/>
            <a:ext cx="5985510" cy="2675255"/>
          </a:xfrm>
          <a:prstGeom prst="rect">
            <a:avLst/>
          </a:prstGeom>
          <a:noFill/>
        </p:spPr>
        <p:txBody>
          <a:bodyPr wrap="square" rtlCol="0" anchor="t">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当项目逐渐变大之后，文件与文件直接的引用关系会很复杂，这时候就需要使用alias 了。 引入路径前加@可以使路径转换为src下的绝对路径。</a:t>
            </a: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solidFill>
                <a:srgbClr val="FF0000"/>
              </a:solidFill>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p:txBody>
      </p:sp>
      <p:pic>
        <p:nvPicPr>
          <p:cNvPr id="11" name="图片 10" descr="截屏2020-03-11下午2.18.22"/>
          <p:cNvPicPr>
            <a:picLocks noChangeAspect="1"/>
          </p:cNvPicPr>
          <p:nvPr/>
        </p:nvPicPr>
        <p:blipFill>
          <a:blip r:embed="rId3"/>
          <a:stretch>
            <a:fillRect/>
          </a:stretch>
        </p:blipFill>
        <p:spPr>
          <a:xfrm>
            <a:off x="846455" y="1495425"/>
            <a:ext cx="3735070" cy="2258695"/>
          </a:xfrm>
          <a:prstGeom prst="rect">
            <a:avLst/>
          </a:prstGeom>
        </p:spPr>
      </p:pic>
      <p:sp>
        <p:nvSpPr>
          <p:cNvPr id="12" name="文本框 11"/>
          <p:cNvSpPr txBox="1"/>
          <p:nvPr/>
        </p:nvSpPr>
        <p:spPr>
          <a:xfrm>
            <a:off x="760730" y="4194175"/>
            <a:ext cx="4075430" cy="645160"/>
          </a:xfrm>
          <a:prstGeom prst="rect">
            <a:avLst/>
          </a:prstGeom>
          <a:noFill/>
        </p:spPr>
        <p:txBody>
          <a:bodyPr wrap="square" rtlCol="0">
            <a:spAutoFit/>
          </a:bodyPr>
          <a:p>
            <a:r>
              <a:rPr lang="zh-CN" altLang="en-US">
                <a:solidFill>
                  <a:srgbClr val="FF4940"/>
                </a:solidFill>
              </a:rPr>
              <a:t>使用：</a:t>
            </a:r>
            <a:endParaRPr lang="zh-CN" altLang="en-US"/>
          </a:p>
          <a:p>
            <a:endParaRPr lang="zh-CN" altLang="en-US"/>
          </a:p>
        </p:txBody>
      </p:sp>
      <p:pic>
        <p:nvPicPr>
          <p:cNvPr id="13" name="图片 12" descr="截屏2020-03-11下午2.23.32"/>
          <p:cNvPicPr>
            <a:picLocks noChangeAspect="1"/>
          </p:cNvPicPr>
          <p:nvPr/>
        </p:nvPicPr>
        <p:blipFill>
          <a:blip r:embed="rId4"/>
          <a:stretch>
            <a:fillRect/>
          </a:stretch>
        </p:blipFill>
        <p:spPr>
          <a:xfrm>
            <a:off x="846455" y="4705350"/>
            <a:ext cx="3735070" cy="36830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27" name="文本框 26"/>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pic>
        <p:nvPicPr>
          <p:cNvPr id="11" name="图片 10"/>
          <p:cNvPicPr>
            <a:picLocks noChangeAspect="1"/>
          </p:cNvPicPr>
          <p:nvPr/>
        </p:nvPicPr>
        <p:blipFill>
          <a:blip r:embed="rId1"/>
          <a:stretch>
            <a:fillRect/>
          </a:stretch>
        </p:blipFill>
        <p:spPr>
          <a:xfrm>
            <a:off x="253618" y="6387499"/>
            <a:ext cx="480546" cy="485352"/>
          </a:xfrm>
          <a:prstGeom prst="rect">
            <a:avLst/>
          </a:prstGeom>
        </p:spPr>
      </p:pic>
      <p:grpSp>
        <p:nvGrpSpPr>
          <p:cNvPr id="15" name="组合 14"/>
          <p:cNvGrpSpPr/>
          <p:nvPr/>
        </p:nvGrpSpPr>
        <p:grpSpPr>
          <a:xfrm>
            <a:off x="3971809" y="1599650"/>
            <a:ext cx="5266944" cy="1009297"/>
            <a:chOff x="1990609" y="128074"/>
            <a:chExt cx="5266944" cy="1009297"/>
          </a:xfrm>
        </p:grpSpPr>
        <p:sp>
          <p:nvSpPr>
            <p:cNvPr id="36" name="同侧圆角矩形 35"/>
            <p:cNvSpPr/>
            <p:nvPr/>
          </p:nvSpPr>
          <p:spPr>
            <a:xfrm rot="5400000">
              <a:off x="4119432" y="-2000749"/>
              <a:ext cx="1009297" cy="526694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7" name="同侧圆角矩形 4"/>
            <p:cNvSpPr txBox="1"/>
            <p:nvPr/>
          </p:nvSpPr>
          <p:spPr>
            <a:xfrm>
              <a:off x="1990609" y="177344"/>
              <a:ext cx="5217674" cy="9107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0" algn="l" defTabSz="1066800">
                <a:lnSpc>
                  <a:spcPct val="90000"/>
                </a:lnSpc>
                <a:spcBef>
                  <a:spcPct val="0"/>
                </a:spcBef>
                <a:spcAft>
                  <a:spcPct val="15000"/>
                </a:spcAft>
                <a:buNone/>
              </a:pPr>
              <a:r>
                <a:rPr lang="zh-CN" altLang="en-US" sz="2400" b="0" kern="1200" smtClean="0">
                  <a:latin typeface="微软雅黑" charset="-122"/>
                  <a:ea typeface="微软雅黑" charset="-122"/>
                  <a:cs typeface="Times New Roman" panose="02020503050405090304" pitchFamily="18" charset="0"/>
                </a:rPr>
                <a:t>课程大纲概述</a:t>
              </a:r>
              <a:endParaRPr lang="zh-CN" altLang="en-US" sz="2400" b="0" kern="1200" dirty="0">
                <a:latin typeface="微软雅黑" charset="-122"/>
                <a:ea typeface="微软雅黑" charset="-122"/>
                <a:cs typeface="Times New Roman" panose="02020503050405090304" pitchFamily="18" charset="0"/>
              </a:endParaRPr>
            </a:p>
          </p:txBody>
        </p:sp>
      </p:grpSp>
      <p:grpSp>
        <p:nvGrpSpPr>
          <p:cNvPr id="16" name="组合 15"/>
          <p:cNvGrpSpPr/>
          <p:nvPr/>
        </p:nvGrpSpPr>
        <p:grpSpPr>
          <a:xfrm>
            <a:off x="2953247" y="1473487"/>
            <a:ext cx="1018561" cy="1261621"/>
            <a:chOff x="972047" y="1911"/>
            <a:chExt cx="1018561" cy="1261621"/>
          </a:xfrm>
        </p:grpSpPr>
        <p:sp>
          <p:nvSpPr>
            <p:cNvPr id="34" name="圆角矩形 33"/>
            <p:cNvSpPr/>
            <p:nvPr/>
          </p:nvSpPr>
          <p:spPr>
            <a:xfrm>
              <a:off x="972047" y="1911"/>
              <a:ext cx="1018561" cy="126162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5" name="圆角矩形 6"/>
            <p:cNvSpPr txBox="1"/>
            <p:nvPr/>
          </p:nvSpPr>
          <p:spPr>
            <a:xfrm>
              <a:off x="1021769" y="51633"/>
              <a:ext cx="919117" cy="11621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altLang="zh-CN" sz="2400" b="1" kern="1200" dirty="0">
                  <a:latin typeface="Times New Roman" panose="02020503050405090304" pitchFamily="18" charset="0"/>
                  <a:ea typeface="宋体" panose="02010600030101010101" pitchFamily="2" charset="-122"/>
                  <a:cs typeface="Times New Roman" panose="02020503050405090304" pitchFamily="18" charset="0"/>
                </a:rPr>
                <a:t>1</a:t>
              </a:r>
              <a:endParaRPr lang="zh-CN" altLang="en-US" sz="2400" b="1" kern="1200" dirty="0">
                <a:latin typeface="Times New Roman" panose="02020503050405090304" pitchFamily="18" charset="0"/>
                <a:ea typeface="宋体" panose="02010600030101010101" pitchFamily="2" charset="-122"/>
                <a:cs typeface="Times New Roman" panose="02020503050405090304" pitchFamily="18" charset="0"/>
              </a:endParaRPr>
            </a:p>
          </p:txBody>
        </p:sp>
      </p:grpSp>
      <p:grpSp>
        <p:nvGrpSpPr>
          <p:cNvPr id="17" name="组合 16"/>
          <p:cNvGrpSpPr/>
          <p:nvPr/>
        </p:nvGrpSpPr>
        <p:grpSpPr>
          <a:xfrm>
            <a:off x="3971809" y="2924352"/>
            <a:ext cx="5266944" cy="1009297"/>
            <a:chOff x="1990609" y="1452776"/>
            <a:chExt cx="5266944" cy="1009297"/>
          </a:xfrm>
        </p:grpSpPr>
        <p:sp>
          <p:nvSpPr>
            <p:cNvPr id="32" name="同侧圆角矩形 31"/>
            <p:cNvSpPr/>
            <p:nvPr/>
          </p:nvSpPr>
          <p:spPr>
            <a:xfrm rot="5400000">
              <a:off x="4119432" y="-676047"/>
              <a:ext cx="1009297" cy="526694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3" name="同侧圆角矩形 8"/>
            <p:cNvSpPr txBox="1"/>
            <p:nvPr/>
          </p:nvSpPr>
          <p:spPr>
            <a:xfrm>
              <a:off x="1990609" y="1502046"/>
              <a:ext cx="5217674" cy="9107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0" algn="l" defTabSz="1066800">
                <a:lnSpc>
                  <a:spcPct val="90000"/>
                </a:lnSpc>
                <a:spcBef>
                  <a:spcPct val="0"/>
                </a:spcBef>
                <a:spcAft>
                  <a:spcPct val="15000"/>
                </a:spcAft>
                <a:buNone/>
              </a:pPr>
              <a:r>
                <a:rPr lang="zh-CN" altLang="en-US" sz="2400" smtClean="0">
                  <a:latin typeface="微软雅黑" charset="-122"/>
                  <a:ea typeface="微软雅黑" charset="-122"/>
                  <a:cs typeface="Times New Roman" panose="02020503050405090304" pitchFamily="18" charset="0"/>
                </a:rPr>
                <a:t>现有</a:t>
              </a:r>
              <a:r>
                <a:rPr lang="zh-CN" altLang="en-US" sz="2400">
                  <a:latin typeface="微软雅黑" charset="-122"/>
                  <a:ea typeface="微软雅黑" charset="-122"/>
                  <a:cs typeface="Times New Roman" panose="02020503050405090304" pitchFamily="18" charset="0"/>
                </a:rPr>
                <a:t>系统问题</a:t>
              </a:r>
              <a:endParaRPr lang="zh-CN" altLang="en-US" sz="2400" b="0" kern="1200" dirty="0">
                <a:latin typeface="微软雅黑" charset="-122"/>
                <a:ea typeface="微软雅黑" charset="-122"/>
                <a:cs typeface="Times New Roman" panose="02020503050405090304" pitchFamily="18" charset="0"/>
              </a:endParaRPr>
            </a:p>
          </p:txBody>
        </p:sp>
      </p:grpSp>
      <p:grpSp>
        <p:nvGrpSpPr>
          <p:cNvPr id="18" name="组合 17"/>
          <p:cNvGrpSpPr/>
          <p:nvPr/>
        </p:nvGrpSpPr>
        <p:grpSpPr>
          <a:xfrm>
            <a:off x="2953247" y="2798189"/>
            <a:ext cx="1018561" cy="1261621"/>
            <a:chOff x="972047" y="1326613"/>
            <a:chExt cx="1018561" cy="1261621"/>
          </a:xfrm>
        </p:grpSpPr>
        <p:sp>
          <p:nvSpPr>
            <p:cNvPr id="30" name="圆角矩形 29"/>
            <p:cNvSpPr/>
            <p:nvPr/>
          </p:nvSpPr>
          <p:spPr>
            <a:xfrm>
              <a:off x="972047" y="1326613"/>
              <a:ext cx="1018561" cy="126162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圆角矩形 10"/>
            <p:cNvSpPr txBox="1"/>
            <p:nvPr/>
          </p:nvSpPr>
          <p:spPr>
            <a:xfrm>
              <a:off x="1021769" y="1376335"/>
              <a:ext cx="919117" cy="11621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altLang="zh-CN" sz="2400" b="1" kern="1200" dirty="0">
                  <a:latin typeface="Times New Roman" panose="02020503050405090304" pitchFamily="18" charset="0"/>
                  <a:ea typeface="宋体" panose="02010600030101010101" pitchFamily="2" charset="-122"/>
                  <a:cs typeface="Times New Roman" panose="02020503050405090304" pitchFamily="18" charset="0"/>
                </a:rPr>
                <a:t>2</a:t>
              </a:r>
              <a:endParaRPr lang="zh-CN" altLang="en-US" sz="2400" b="1" kern="1200" dirty="0">
                <a:latin typeface="Times New Roman" panose="02020503050405090304" pitchFamily="18" charset="0"/>
                <a:ea typeface="宋体" panose="02010600030101010101" pitchFamily="2" charset="-122"/>
                <a:cs typeface="Times New Roman" panose="02020503050405090304" pitchFamily="18" charset="0"/>
              </a:endParaRPr>
            </a:p>
          </p:txBody>
        </p:sp>
      </p:grpSp>
      <p:grpSp>
        <p:nvGrpSpPr>
          <p:cNvPr id="19" name="组合 18"/>
          <p:cNvGrpSpPr/>
          <p:nvPr/>
        </p:nvGrpSpPr>
        <p:grpSpPr>
          <a:xfrm>
            <a:off x="3971809" y="4249053"/>
            <a:ext cx="5266944" cy="1009297"/>
            <a:chOff x="1990609" y="2777477"/>
            <a:chExt cx="5266944" cy="1009297"/>
          </a:xfrm>
        </p:grpSpPr>
        <p:sp>
          <p:nvSpPr>
            <p:cNvPr id="28" name="同侧圆角矩形 27"/>
            <p:cNvSpPr/>
            <p:nvPr/>
          </p:nvSpPr>
          <p:spPr>
            <a:xfrm rot="5400000">
              <a:off x="4119432" y="648654"/>
              <a:ext cx="1009297" cy="5266944"/>
            </a:xfrm>
            <a:prstGeom prst="round2SameRect">
              <a:avLst/>
            </a:pr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29" name="同侧圆角矩形 12"/>
            <p:cNvSpPr txBox="1"/>
            <p:nvPr/>
          </p:nvSpPr>
          <p:spPr>
            <a:xfrm>
              <a:off x="1990609" y="2826747"/>
              <a:ext cx="5217674" cy="91075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47650" tIns="123825" rIns="247650" bIns="123825" numCol="1" spcCol="1270" anchor="ctr" anchorCtr="0">
              <a:noAutofit/>
            </a:bodyPr>
            <a:lstStyle/>
            <a:p>
              <a:pPr marL="0" lvl="1" indent="0" algn="l" defTabSz="1066800">
                <a:lnSpc>
                  <a:spcPct val="90000"/>
                </a:lnSpc>
                <a:spcBef>
                  <a:spcPct val="0"/>
                </a:spcBef>
                <a:spcAft>
                  <a:spcPct val="15000"/>
                </a:spcAft>
                <a:buNone/>
              </a:pPr>
              <a:r>
                <a:rPr lang="zh-CN" altLang="en-US" sz="2400" smtClean="0">
                  <a:latin typeface="微软雅黑" charset="-122"/>
                  <a:ea typeface="微软雅黑" charset="-122"/>
                  <a:cs typeface="Times New Roman" panose="02020503050405090304" pitchFamily="18" charset="0"/>
                </a:rPr>
                <a:t>新框架介绍</a:t>
              </a:r>
              <a:endParaRPr lang="zh-CN" altLang="en-US" sz="2400" b="0" kern="1200" dirty="0">
                <a:latin typeface="微软雅黑" charset="-122"/>
                <a:ea typeface="微软雅黑" charset="-122"/>
                <a:cs typeface="Times New Roman" panose="02020503050405090304" pitchFamily="18" charset="0"/>
              </a:endParaRPr>
            </a:p>
          </p:txBody>
        </p:sp>
      </p:grpSp>
      <p:grpSp>
        <p:nvGrpSpPr>
          <p:cNvPr id="22" name="组合 21"/>
          <p:cNvGrpSpPr/>
          <p:nvPr/>
        </p:nvGrpSpPr>
        <p:grpSpPr>
          <a:xfrm>
            <a:off x="2953247" y="4122892"/>
            <a:ext cx="1018561" cy="1261621"/>
            <a:chOff x="972047" y="2651316"/>
            <a:chExt cx="1018561" cy="1261621"/>
          </a:xfrm>
        </p:grpSpPr>
        <p:sp>
          <p:nvSpPr>
            <p:cNvPr id="23" name="圆角矩形 22"/>
            <p:cNvSpPr/>
            <p:nvPr/>
          </p:nvSpPr>
          <p:spPr>
            <a:xfrm>
              <a:off x="972047" y="2651316"/>
              <a:ext cx="1018561" cy="1261621"/>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4" name="圆角矩形 14"/>
            <p:cNvSpPr txBox="1"/>
            <p:nvPr/>
          </p:nvSpPr>
          <p:spPr>
            <a:xfrm>
              <a:off x="1021769" y="2701038"/>
              <a:ext cx="919117" cy="11621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en-US" altLang="zh-CN" sz="2400" b="1" kern="1200" dirty="0">
                  <a:latin typeface="Times New Roman" panose="02020503050405090304" pitchFamily="18" charset="0"/>
                  <a:ea typeface="宋体" panose="02010600030101010101" pitchFamily="2" charset="-122"/>
                  <a:cs typeface="Times New Roman" panose="02020503050405090304" pitchFamily="18" charset="0"/>
                </a:rPr>
                <a:t>3</a:t>
              </a:r>
              <a:endParaRPr lang="zh-CN" altLang="en-US" sz="2400" b="1" kern="1200" dirty="0">
                <a:latin typeface="Times New Roman" panose="02020503050405090304" pitchFamily="18" charset="0"/>
                <a:ea typeface="宋体" panose="02010600030101010101" pitchFamily="2" charset="-122"/>
                <a:cs typeface="Times New Roman" panose="02020503050405090304" pitchFamily="18" charset="0"/>
              </a:endParaRPr>
            </a:p>
          </p:txBody>
        </p:sp>
      </p:grpSp>
      <p:sp>
        <p:nvSpPr>
          <p:cNvPr id="56" name="Title 1"/>
          <p:cNvSpPr>
            <a:spLocks noGrp="1"/>
          </p:cNvSpPr>
          <p:nvPr>
            <p:ph type="title"/>
          </p:nvPr>
        </p:nvSpPr>
        <p:spPr>
          <a:xfrm>
            <a:off x="152400" y="381000"/>
            <a:ext cx="7391400" cy="609600"/>
          </a:xfrm>
        </p:spPr>
        <p:txBody>
          <a:bodyPr>
            <a:normAutofit/>
          </a:bodyPr>
          <a:lstStyle/>
          <a:p>
            <a:r>
              <a:rPr kumimoji="1" lang="zh-CN" altLang="en-US" sz="2800" b="1">
                <a:solidFill>
                  <a:srgbClr val="0063A8"/>
                </a:solidFill>
                <a:latin typeface="微软雅黑" charset="-122"/>
                <a:ea typeface="微软雅黑" charset="-122"/>
                <a:cs typeface="微软雅黑" charset="-122"/>
              </a:rPr>
              <a:t>目录</a:t>
            </a:r>
            <a:endParaRPr kumimoji="1" lang="zh-CN" altLang="en-US" sz="2800" b="1" dirty="0">
              <a:solidFill>
                <a:srgbClr val="0063A8"/>
              </a:solidFill>
              <a:latin typeface="微软雅黑" charset="-122"/>
              <a:ea typeface="微软雅黑" charset="-122"/>
              <a:cs typeface="微软雅黑" charset="-122"/>
            </a:endParaRPr>
          </a:p>
        </p:txBody>
      </p:sp>
      <p:sp>
        <p:nvSpPr>
          <p:cNvPr id="57" name="矩形 56"/>
          <p:cNvSpPr/>
          <p:nvPr/>
        </p:nvSpPr>
        <p:spPr>
          <a:xfrm>
            <a:off x="253618" y="923324"/>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63608"/>
            <a:ext cx="1644015" cy="460375"/>
          </a:xfrm>
          <a:prstGeom prst="rect">
            <a:avLst/>
          </a:prstGeom>
          <a:noFill/>
        </p:spPr>
        <p:txBody>
          <a:bodyPr wrap="none" rtlCol="0">
            <a:spAutoFit/>
          </a:bodyPr>
          <a:lstStyle/>
          <a:p>
            <a:pPr algn="l"/>
            <a:r>
              <a:rPr lang="zh-CN" sz="2400" b="1" dirty="0">
                <a:solidFill>
                  <a:srgbClr val="0063A8"/>
                </a:solidFill>
                <a:latin typeface="微软雅黑" charset="-122"/>
                <a:ea typeface="微软雅黑" charset="-122"/>
                <a:cs typeface="微软雅黑" charset="-122"/>
              </a:rPr>
              <a:t>封装 axios</a:t>
            </a:r>
            <a:endParaRPr lang="zh-CN"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pic>
        <p:nvPicPr>
          <p:cNvPr id="2" name="图片 1" descr="截屏2020-03-11下午3.30.43"/>
          <p:cNvPicPr>
            <a:picLocks noChangeAspect="1"/>
          </p:cNvPicPr>
          <p:nvPr/>
        </p:nvPicPr>
        <p:blipFill>
          <a:blip r:embed="rId3"/>
          <a:stretch>
            <a:fillRect/>
          </a:stretch>
        </p:blipFill>
        <p:spPr>
          <a:xfrm>
            <a:off x="760730" y="900430"/>
            <a:ext cx="4003040" cy="5379085"/>
          </a:xfrm>
          <a:prstGeom prst="rect">
            <a:avLst/>
          </a:prstGeom>
        </p:spPr>
      </p:pic>
      <p:sp>
        <p:nvSpPr>
          <p:cNvPr id="3" name="文本框 2"/>
          <p:cNvSpPr txBox="1"/>
          <p:nvPr/>
        </p:nvSpPr>
        <p:spPr>
          <a:xfrm>
            <a:off x="4826635" y="900430"/>
            <a:ext cx="7365365" cy="3228975"/>
          </a:xfrm>
          <a:prstGeom prst="rect">
            <a:avLst/>
          </a:prstGeom>
          <a:noFill/>
        </p:spPr>
        <p:txBody>
          <a:bodyPr wrap="square" rtlCol="0" anchor="t">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比如后台项目，每一个请求都是要带 token 来验证权限的，这样封装以下的话我们就不用每个请求都手动来塞 token，或者来做一些统一的异常处理，一劳永逸。</a:t>
            </a:r>
            <a:endParaRPr lang="en-US" altLang="zh-CN" sz="1800" dirty="0">
              <a:solidFill>
                <a:schemeClr val="tx1">
                  <a:lumMod val="50000"/>
                  <a:lumOff val="50000"/>
                </a:schemeClr>
              </a:solidFill>
              <a:latin typeface="微软雅黑" charset="-122"/>
              <a:ea typeface="微软雅黑" charset="-122"/>
              <a:cs typeface="微软雅黑" charset="-122"/>
            </a:endParaRPr>
          </a:p>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而且因为我们的 api 是根据 env 环境变量动态切换的，如果以后线上出现了bug，我们只需配置一下 </a:t>
            </a:r>
            <a:r>
              <a:rPr lang="en-US" altLang="zh-CN" sz="1800" dirty="0">
                <a:solidFill>
                  <a:schemeClr val="accent1"/>
                </a:solidFill>
                <a:effectLst>
                  <a:outerShdw blurRad="38100" dist="25400" dir="5400000" algn="ctr" rotWithShape="0">
                    <a:srgbClr val="6E747A">
                      <a:alpha val="43000"/>
                    </a:srgbClr>
                  </a:outerShdw>
                </a:effectLst>
                <a:latin typeface="微软雅黑" charset="-122"/>
                <a:ea typeface="微软雅黑" charset="-122"/>
                <a:cs typeface="微软雅黑" charset="-122"/>
              </a:rPr>
              <a:t>.env.development</a:t>
            </a:r>
            <a:r>
              <a:rPr lang="en-US" altLang="zh-CN" sz="1800" dirty="0">
                <a:solidFill>
                  <a:schemeClr val="tx1">
                    <a:lumMod val="50000"/>
                    <a:lumOff val="50000"/>
                  </a:schemeClr>
                </a:solidFill>
                <a:latin typeface="微软雅黑" charset="-122"/>
                <a:ea typeface="微软雅黑" charset="-122"/>
                <a:cs typeface="微软雅黑" charset="-122"/>
              </a:rPr>
              <a:t>再重启一下服务，就能在本地模拟线上的环境了。</a:t>
            </a:r>
            <a:endParaRPr lang="zh-CN" altLang="en-US"/>
          </a:p>
          <a:p>
            <a:endParaRPr lang="zh-CN" altLang="en-US"/>
          </a:p>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63608"/>
            <a:ext cx="1779270" cy="460375"/>
          </a:xfrm>
          <a:prstGeom prst="rect">
            <a:avLst/>
          </a:prstGeom>
          <a:noFill/>
        </p:spPr>
        <p:txBody>
          <a:bodyPr wrap="none" rtlCol="0">
            <a:spAutoFit/>
          </a:bodyPr>
          <a:lstStyle/>
          <a:p>
            <a:pPr algn="l"/>
            <a:r>
              <a:rPr lang="zh-CN" sz="2400" b="1" dirty="0">
                <a:solidFill>
                  <a:srgbClr val="0063A8"/>
                </a:solidFill>
                <a:latin typeface="微软雅黑" charset="-122"/>
                <a:ea typeface="微软雅黑" charset="-122"/>
                <a:cs typeface="微软雅黑" charset="-122"/>
              </a:rPr>
              <a:t>Mock Data</a:t>
            </a:r>
            <a:endParaRPr lang="zh-CN"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sp>
        <p:nvSpPr>
          <p:cNvPr id="3" name="文本框 2"/>
          <p:cNvSpPr txBox="1"/>
          <p:nvPr/>
        </p:nvSpPr>
        <p:spPr>
          <a:xfrm>
            <a:off x="6493510" y="1075690"/>
            <a:ext cx="5400040" cy="3293745"/>
          </a:xfrm>
          <a:prstGeom prst="rect">
            <a:avLst/>
          </a:prstGeom>
          <a:noFill/>
        </p:spPr>
        <p:txBody>
          <a:bodyPr wrap="square" rtlCol="0" anchor="t">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Mock 数据是前端开发过程中必不可少的一环，是分离前后端开发的关键链路。通过预先跟服务器端约定好的接口，模拟请求数据甚至逻辑，能够让前端开发更加独立自主，不会被服务端的开发所阻塞。</a:t>
            </a: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en-US"/>
          </a:p>
          <a:p>
            <a:endParaRPr lang="zh-CN" altLang="en-US"/>
          </a:p>
          <a:p>
            <a:endParaRPr lang="zh-CN" altLang="en-US"/>
          </a:p>
        </p:txBody>
      </p:sp>
      <p:pic>
        <p:nvPicPr>
          <p:cNvPr id="7" name="图片 6" descr="截屏2020-03-11下午4.03.39"/>
          <p:cNvPicPr>
            <a:picLocks noChangeAspect="1"/>
          </p:cNvPicPr>
          <p:nvPr/>
        </p:nvPicPr>
        <p:blipFill>
          <a:blip r:embed="rId3"/>
          <a:stretch>
            <a:fillRect/>
          </a:stretch>
        </p:blipFill>
        <p:spPr>
          <a:xfrm>
            <a:off x="760730" y="900430"/>
            <a:ext cx="5312410" cy="4516755"/>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63608"/>
            <a:ext cx="2015490" cy="460375"/>
          </a:xfrm>
          <a:prstGeom prst="rect">
            <a:avLst/>
          </a:prstGeom>
          <a:noFill/>
        </p:spPr>
        <p:txBody>
          <a:bodyPr wrap="none" rtlCol="0">
            <a:spAutoFit/>
          </a:bodyPr>
          <a:lstStyle/>
          <a:p>
            <a:pPr algn="l"/>
            <a:r>
              <a:rPr lang="zh-CN" altLang="en-US" sz="2400" b="1" dirty="0">
                <a:solidFill>
                  <a:srgbClr val="0063A8"/>
                </a:solidFill>
                <a:latin typeface="微软雅黑" charset="-122"/>
                <a:ea typeface="微软雅黑" charset="-122"/>
                <a:cs typeface="微软雅黑" charset="-122"/>
              </a:rPr>
              <a:t>项目启动命令</a:t>
            </a:r>
            <a:endParaRPr lang="zh-CN" altLang="en-US"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pic>
        <p:nvPicPr>
          <p:cNvPr id="2" name="图片 1" descr="截屏2020-03-11下午4.22.39"/>
          <p:cNvPicPr>
            <a:picLocks noChangeAspect="1"/>
          </p:cNvPicPr>
          <p:nvPr/>
        </p:nvPicPr>
        <p:blipFill>
          <a:blip r:embed="rId3"/>
          <a:stretch>
            <a:fillRect/>
          </a:stretch>
        </p:blipFill>
        <p:spPr>
          <a:xfrm>
            <a:off x="734060" y="1047750"/>
            <a:ext cx="9474835" cy="47625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63608"/>
            <a:ext cx="1404620" cy="460375"/>
          </a:xfrm>
          <a:prstGeom prst="rect">
            <a:avLst/>
          </a:prstGeom>
          <a:noFill/>
        </p:spPr>
        <p:txBody>
          <a:bodyPr wrap="none" rtlCol="0">
            <a:spAutoFit/>
          </a:bodyPr>
          <a:lstStyle/>
          <a:p>
            <a:pPr algn="l"/>
            <a:r>
              <a:rPr lang="zh-CN" altLang="en-US" sz="2400" b="1" dirty="0">
                <a:solidFill>
                  <a:srgbClr val="0063A8"/>
                </a:solidFill>
                <a:latin typeface="微软雅黑" charset="-122"/>
                <a:ea typeface="微软雅黑" charset="-122"/>
                <a:cs typeface="微软雅黑" charset="-122"/>
              </a:rPr>
              <a:t>项目发布</a:t>
            </a:r>
            <a:endParaRPr lang="zh-CN" altLang="en-US"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pic>
        <p:nvPicPr>
          <p:cNvPr id="3" name="图片 2" descr="截屏2020-03-11下午4.23.58"/>
          <p:cNvPicPr>
            <a:picLocks noChangeAspect="1"/>
          </p:cNvPicPr>
          <p:nvPr/>
        </p:nvPicPr>
        <p:blipFill>
          <a:blip r:embed="rId3"/>
          <a:stretch>
            <a:fillRect/>
          </a:stretch>
        </p:blipFill>
        <p:spPr>
          <a:xfrm>
            <a:off x="734060" y="1354455"/>
            <a:ext cx="9157335" cy="20828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63608"/>
            <a:ext cx="1404620" cy="460375"/>
          </a:xfrm>
          <a:prstGeom prst="rect">
            <a:avLst/>
          </a:prstGeom>
          <a:noFill/>
        </p:spPr>
        <p:txBody>
          <a:bodyPr wrap="none" rtlCol="0">
            <a:spAutoFit/>
          </a:bodyPr>
          <a:lstStyle/>
          <a:p>
            <a:pPr algn="l"/>
            <a:r>
              <a:rPr lang="zh-CN" altLang="en-US" sz="2400" b="1" dirty="0">
                <a:solidFill>
                  <a:srgbClr val="0063A8"/>
                </a:solidFill>
                <a:latin typeface="微软雅黑" charset="-122"/>
                <a:ea typeface="微软雅黑" charset="-122"/>
                <a:cs typeface="微软雅黑" charset="-122"/>
              </a:rPr>
              <a:t>其他命令</a:t>
            </a:r>
            <a:endParaRPr lang="zh-CN" altLang="en-US"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pic>
        <p:nvPicPr>
          <p:cNvPr id="2" name="图片 1" descr="截屏2020-03-11下午4.24.52"/>
          <p:cNvPicPr>
            <a:picLocks noChangeAspect="1"/>
          </p:cNvPicPr>
          <p:nvPr/>
        </p:nvPicPr>
        <p:blipFill>
          <a:blip r:embed="rId3"/>
          <a:stretch>
            <a:fillRect/>
          </a:stretch>
        </p:blipFill>
        <p:spPr>
          <a:xfrm>
            <a:off x="760730" y="1186180"/>
            <a:ext cx="9944735" cy="39878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6" name="文本框 5"/>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656734" y="263608"/>
            <a:ext cx="1659890" cy="460375"/>
          </a:xfrm>
          <a:prstGeom prst="rect">
            <a:avLst/>
          </a:prstGeom>
          <a:noFill/>
        </p:spPr>
        <p:txBody>
          <a:bodyPr wrap="none" rtlCol="0">
            <a:spAutoFit/>
          </a:bodyPr>
          <a:lstStyle/>
          <a:p>
            <a:pPr algn="l"/>
            <a:r>
              <a:rPr lang="en-US" altLang="zh-CN" sz="2400" b="1" dirty="0">
                <a:solidFill>
                  <a:srgbClr val="0063A8"/>
                </a:solidFill>
                <a:latin typeface="微软雅黑" charset="-122"/>
                <a:ea typeface="微软雅黑" charset="-122"/>
                <a:cs typeface="微软雅黑" charset="-122"/>
              </a:rPr>
              <a:t>Vue</a:t>
            </a:r>
            <a:r>
              <a:rPr lang="zh-CN" altLang="en-US" sz="2400" b="1" dirty="0">
                <a:solidFill>
                  <a:srgbClr val="0063A8"/>
                </a:solidFill>
                <a:latin typeface="微软雅黑" charset="-122"/>
                <a:ea typeface="微软雅黑" charset="-122"/>
                <a:cs typeface="微软雅黑" charset="-122"/>
              </a:rPr>
              <a:t>生态圈</a:t>
            </a:r>
            <a:endParaRPr lang="zh-CN" altLang="en-US" sz="2400" b="1" dirty="0">
              <a:solidFill>
                <a:srgbClr val="0063A8"/>
              </a:solidFill>
              <a:latin typeface="微软雅黑" charset="-122"/>
              <a:ea typeface="微软雅黑" charset="-122"/>
              <a:cs typeface="微软雅黑" charset="-122"/>
            </a:endParaRPr>
          </a:p>
        </p:txBody>
      </p:sp>
      <p:sp>
        <p:nvSpPr>
          <p:cNvPr id="10" name="矩形 9"/>
          <p:cNvSpPr/>
          <p:nvPr/>
        </p:nvSpPr>
        <p:spPr>
          <a:xfrm>
            <a:off x="760716" y="723677"/>
            <a:ext cx="2121380" cy="45719"/>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45" name="图片 144"/>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2" name="图片 41"/>
          <p:cNvPicPr>
            <a:picLocks noChangeAspect="1"/>
          </p:cNvPicPr>
          <p:nvPr/>
        </p:nvPicPr>
        <p:blipFill>
          <a:blip r:embed="rId2"/>
          <a:stretch>
            <a:fillRect/>
          </a:stretch>
        </p:blipFill>
        <p:spPr>
          <a:xfrm>
            <a:off x="253618" y="6387499"/>
            <a:ext cx="480546" cy="485352"/>
          </a:xfrm>
          <a:prstGeom prst="rect">
            <a:avLst/>
          </a:prstGeom>
        </p:spPr>
      </p:pic>
      <p:sp>
        <p:nvSpPr>
          <p:cNvPr id="3" name="文本框 2"/>
          <p:cNvSpPr txBox="1"/>
          <p:nvPr/>
        </p:nvSpPr>
        <p:spPr>
          <a:xfrm>
            <a:off x="656590" y="769620"/>
            <a:ext cx="11319510" cy="5269230"/>
          </a:xfrm>
          <a:prstGeom prst="rect">
            <a:avLst/>
          </a:prstGeom>
          <a:noFill/>
        </p:spPr>
        <p:txBody>
          <a:bodyPr wrap="square" rtlCol="0" anchor="t">
            <a:spAutoFit/>
          </a:bodyPr>
          <a:p>
            <a:pPr>
              <a:lnSpc>
                <a:spcPct val="110000"/>
              </a:lnSpc>
            </a:pPr>
            <a:r>
              <a:rPr lang="en-US" altLang="zh-CN" dirty="0">
                <a:solidFill>
                  <a:schemeClr val="tx1">
                    <a:lumMod val="50000"/>
                    <a:lumOff val="50000"/>
                  </a:schemeClr>
                </a:solidFill>
                <a:latin typeface="微软雅黑" charset="-122"/>
                <a:ea typeface="微软雅黑" charset="-122"/>
                <a:cs typeface="微软雅黑" charset="-122"/>
                <a:sym typeface="+mn-ea"/>
                <a:hlinkClick r:id="rId3" action="ppaction://hlinkfile"/>
              </a:rPr>
              <a:t>Vue</a:t>
            </a:r>
            <a:r>
              <a:rPr lang="en-US" altLang="zh-CN" dirty="0">
                <a:solidFill>
                  <a:schemeClr val="tx1">
                    <a:lumMod val="50000"/>
                    <a:lumOff val="50000"/>
                  </a:schemeClr>
                </a:solidFill>
                <a:latin typeface="微软雅黑" charset="-122"/>
                <a:ea typeface="微软雅黑" charset="-122"/>
                <a:cs typeface="微软雅黑" charset="-122"/>
                <a:sym typeface="+mn-ea"/>
              </a:rPr>
              <a:t> 可以查看vue相关的教程和API文档。</a:t>
            </a:r>
            <a:endParaRPr lang="zh-CN" altLang="en-US">
              <a:sym typeface="+mn-ea"/>
            </a:endParaRPr>
          </a:p>
          <a:p>
            <a:pPr>
              <a:lnSpc>
                <a:spcPct val="110000"/>
              </a:lnSpc>
            </a:pP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r>
              <a:rPr lang="en-US" altLang="zh-CN" dirty="0">
                <a:solidFill>
                  <a:schemeClr val="tx1">
                    <a:lumMod val="50000"/>
                    <a:lumOff val="50000"/>
                  </a:schemeClr>
                </a:solidFill>
                <a:latin typeface="微软雅黑" charset="-122"/>
                <a:ea typeface="微软雅黑" charset="-122"/>
                <a:cs typeface="微软雅黑" charset="-122"/>
                <a:hlinkClick r:id="rId4" action="ppaction://hlinkfile"/>
              </a:rPr>
              <a:t>Vue Router</a:t>
            </a:r>
            <a:r>
              <a:rPr lang="en-US" altLang="zh-CN" dirty="0">
                <a:solidFill>
                  <a:schemeClr val="tx1">
                    <a:lumMod val="50000"/>
                    <a:lumOff val="50000"/>
                  </a:schemeClr>
                </a:solidFill>
                <a:latin typeface="微软雅黑" charset="-122"/>
                <a:ea typeface="微软雅黑" charset="-122"/>
                <a:cs typeface="微软雅黑" charset="-122"/>
              </a:rPr>
              <a:t> 是 vue 官方的路由。它能快速的帮助你构建一个单页面或者多页面的项目。</a:t>
            </a: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endParaRPr lang="en-US" altLang="zh-CN" dirty="0">
              <a:solidFill>
                <a:schemeClr val="tx1">
                  <a:lumMod val="50000"/>
                  <a:lumOff val="50000"/>
                </a:schemeClr>
              </a:solidFill>
              <a:latin typeface="微软雅黑" charset="-122"/>
              <a:ea typeface="微软雅黑" charset="-122"/>
              <a:cs typeface="微软雅黑" charset="-122"/>
              <a:hlinkClick r:id="rId5" action="ppaction://hlinkfile"/>
            </a:endParaRPr>
          </a:p>
          <a:p>
            <a:pPr>
              <a:lnSpc>
                <a:spcPct val="110000"/>
              </a:lnSpc>
            </a:pPr>
            <a:r>
              <a:rPr lang="en-US" altLang="zh-CN" dirty="0">
                <a:solidFill>
                  <a:schemeClr val="tx1">
                    <a:lumMod val="50000"/>
                    <a:lumOff val="50000"/>
                  </a:schemeClr>
                </a:solidFill>
                <a:latin typeface="微软雅黑" charset="-122"/>
                <a:ea typeface="微软雅黑" charset="-122"/>
                <a:cs typeface="微软雅黑" charset="-122"/>
                <a:hlinkClick r:id="rId5" action="ppaction://hlinkfile"/>
              </a:rPr>
              <a:t>Vuex</a:t>
            </a:r>
            <a:r>
              <a:rPr lang="en-US" altLang="zh-CN" dirty="0">
                <a:solidFill>
                  <a:schemeClr val="tx1">
                    <a:lumMod val="50000"/>
                    <a:lumOff val="50000"/>
                  </a:schemeClr>
                </a:solidFill>
                <a:latin typeface="微软雅黑" charset="-122"/>
                <a:ea typeface="微软雅黑" charset="-122"/>
                <a:cs typeface="微软雅黑" charset="-122"/>
              </a:rPr>
              <a:t> 是一个专为 Vue.js 应用程序开发的状态管理模式，它能解决你很多全局状态或者组件之间通信的问题。</a:t>
            </a: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r>
              <a:rPr lang="en-US" altLang="zh-CN" dirty="0">
                <a:solidFill>
                  <a:schemeClr val="tx1">
                    <a:lumMod val="50000"/>
                    <a:lumOff val="50000"/>
                  </a:schemeClr>
                </a:solidFill>
                <a:latin typeface="微软雅黑" charset="-122"/>
                <a:ea typeface="微软雅黑" charset="-122"/>
                <a:cs typeface="微软雅黑" charset="-122"/>
                <a:hlinkClick r:id="rId5" action="ppaction://hlinkfile"/>
              </a:rPr>
              <a:t>Vue Loader</a:t>
            </a:r>
            <a:r>
              <a:rPr lang="en-US" altLang="zh-CN" dirty="0">
                <a:solidFill>
                  <a:schemeClr val="tx1">
                    <a:lumMod val="50000"/>
                    <a:lumOff val="50000"/>
                  </a:schemeClr>
                </a:solidFill>
                <a:latin typeface="微软雅黑" charset="-122"/>
                <a:ea typeface="微软雅黑" charset="-122"/>
                <a:cs typeface="微软雅黑" charset="-122"/>
              </a:rPr>
              <a:t> 是为 vue 文件定制的一个 webpack 的 loader，它允许你以一种名为单文件组件 (SFCs)的格式撰写 Vue 组件。它能在开发过程中使用热重载来保持状态，为每个组件模拟出 scoped CSS 等等功能。不过大部分情况下你不需要对它直接进行配置，脚手架都帮你封装好了。</a:t>
            </a: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r>
              <a:rPr lang="en-US" altLang="zh-CN" dirty="0">
                <a:solidFill>
                  <a:schemeClr val="tx1">
                    <a:lumMod val="50000"/>
                    <a:lumOff val="50000"/>
                  </a:schemeClr>
                </a:solidFill>
                <a:latin typeface="微软雅黑" charset="-122"/>
                <a:ea typeface="微软雅黑" charset="-122"/>
                <a:cs typeface="微软雅黑" charset="-122"/>
                <a:hlinkClick r:id="rId6" action="ppaction://hlinkfile"/>
              </a:rPr>
              <a:t>Vue Dev-Tools</a:t>
            </a:r>
            <a:r>
              <a:rPr lang="en-US" altLang="zh-CN" dirty="0">
                <a:solidFill>
                  <a:schemeClr val="tx1">
                    <a:lumMod val="50000"/>
                    <a:lumOff val="50000"/>
                  </a:schemeClr>
                </a:solidFill>
                <a:latin typeface="微软雅黑" charset="-122"/>
                <a:ea typeface="微软雅黑" charset="-122"/>
                <a:cs typeface="微软雅黑" charset="-122"/>
              </a:rPr>
              <a:t> Vue 在浏览器下的调试工具。写 vue 必备的一个浏览器插件，能大大的提高你调试的效率。</a:t>
            </a: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r>
              <a:rPr lang="en-US" altLang="zh-CN" dirty="0">
                <a:solidFill>
                  <a:schemeClr val="tx1">
                    <a:lumMod val="50000"/>
                    <a:lumOff val="50000"/>
                  </a:schemeClr>
                </a:solidFill>
                <a:latin typeface="微软雅黑" charset="-122"/>
                <a:ea typeface="微软雅黑" charset="-122"/>
                <a:cs typeface="微软雅黑" charset="-122"/>
                <a:hlinkClick r:id="rId7" action="ppaction://hlinkfile"/>
              </a:rPr>
              <a:t>Vue CLI</a:t>
            </a:r>
            <a:r>
              <a:rPr lang="en-US" altLang="zh-CN" dirty="0">
                <a:solidFill>
                  <a:schemeClr val="tx1">
                    <a:lumMod val="50000"/>
                    <a:lumOff val="50000"/>
                  </a:schemeClr>
                </a:solidFill>
                <a:latin typeface="微软雅黑" charset="-122"/>
                <a:ea typeface="微软雅黑" charset="-122"/>
                <a:cs typeface="微软雅黑" charset="-122"/>
              </a:rPr>
              <a:t> 是官方提供的一个 vue 项目脚手架，本项目也是基于它进行构建的。它帮你封装了大量的 webpack、babel 等其它配置，让你能花更少的精力在搭建环境上，从而能更专注于页面代码的编写。不过所有的脚手架都是针对大部分情况的，所以一些特殊的需求还是需要自己进行配置。</a:t>
            </a: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endParaRPr lang="en-US" altLang="zh-CN" dirty="0">
              <a:solidFill>
                <a:schemeClr val="tx1">
                  <a:lumMod val="50000"/>
                  <a:lumOff val="50000"/>
                </a:schemeClr>
              </a:solidFill>
              <a:latin typeface="微软雅黑" charset="-122"/>
              <a:ea typeface="微软雅黑" charset="-122"/>
              <a:cs typeface="微软雅黑" charset="-122"/>
            </a:endParaRPr>
          </a:p>
          <a:p>
            <a:pPr>
              <a:lnSpc>
                <a:spcPct val="110000"/>
              </a:lnSpc>
            </a:pPr>
            <a:r>
              <a:rPr lang="en-US" altLang="zh-CN" dirty="0">
                <a:solidFill>
                  <a:schemeClr val="tx1">
                    <a:lumMod val="50000"/>
                    <a:lumOff val="50000"/>
                  </a:schemeClr>
                </a:solidFill>
                <a:latin typeface="微软雅黑" charset="-122"/>
                <a:ea typeface="微软雅黑" charset="-122"/>
                <a:cs typeface="微软雅黑" charset="-122"/>
                <a:hlinkClick r:id="rId8" action="ppaction://hlinkfile"/>
              </a:rPr>
              <a:t>Vetur</a:t>
            </a:r>
            <a:r>
              <a:rPr lang="en-US" altLang="zh-CN" dirty="0">
                <a:solidFill>
                  <a:schemeClr val="tx1">
                    <a:lumMod val="50000"/>
                    <a:lumOff val="50000"/>
                  </a:schemeClr>
                </a:solidFill>
                <a:latin typeface="微软雅黑" charset="-122"/>
                <a:ea typeface="微软雅黑" charset="-122"/>
                <a:cs typeface="微软雅黑" charset="-122"/>
              </a:rPr>
              <a:t> 是 VS Code 的插件. 如果你使用 VS Code 来写 vue 的话，这个插件是必不可少的。</a:t>
            </a:r>
            <a:endParaRPr lang="en-US" altLang="zh-CN"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图片 19"/>
          <p:cNvPicPr>
            <a:picLocks noChangeAspect="1"/>
          </p:cNvPicPr>
          <p:nvPr/>
        </p:nvPicPr>
        <p:blipFill rotWithShape="1">
          <a:blip r:embed="rId1"/>
          <a:srcRect l="874" r="338" b="16248"/>
          <a:stretch>
            <a:fillRect/>
          </a:stretch>
        </p:blipFill>
        <p:spPr>
          <a:xfrm>
            <a:off x="0" y="0"/>
            <a:ext cx="12192000" cy="5146828"/>
          </a:xfrm>
          <a:prstGeom prst="rect">
            <a:avLst/>
          </a:prstGeom>
        </p:spPr>
      </p:pic>
      <p:sp>
        <p:nvSpPr>
          <p:cNvPr id="11" name="文本框 10"/>
          <p:cNvSpPr txBox="1"/>
          <p:nvPr/>
        </p:nvSpPr>
        <p:spPr>
          <a:xfrm>
            <a:off x="663638" y="2001752"/>
            <a:ext cx="6777319" cy="830997"/>
          </a:xfrm>
          <a:prstGeom prst="rect">
            <a:avLst/>
          </a:prstGeom>
          <a:noFill/>
        </p:spPr>
        <p:txBody>
          <a:bodyPr wrap="square" rtlCol="0">
            <a:spAutoFit/>
          </a:bodyPr>
          <a:lstStyle/>
          <a:p>
            <a:r>
              <a:rPr kumimoji="1" lang="en-US" altLang="zh-CN" sz="4800" b="1" dirty="0" smtClean="0">
                <a:solidFill>
                  <a:schemeClr val="bg1"/>
                </a:solidFill>
                <a:latin typeface="微软雅黑" charset="-122"/>
                <a:ea typeface="微软雅黑" charset="-122"/>
                <a:cs typeface="微软雅黑" charset="-122"/>
              </a:rPr>
              <a:t>THE</a:t>
            </a:r>
            <a:r>
              <a:rPr kumimoji="1" lang="zh-CN" altLang="en-US" sz="4800" b="1" dirty="0" smtClean="0">
                <a:solidFill>
                  <a:schemeClr val="bg1"/>
                </a:solidFill>
                <a:latin typeface="微软雅黑" charset="-122"/>
                <a:ea typeface="微软雅黑" charset="-122"/>
                <a:cs typeface="微软雅黑" charset="-122"/>
              </a:rPr>
              <a:t> </a:t>
            </a:r>
            <a:r>
              <a:rPr kumimoji="1" lang="en-US" altLang="zh-CN" sz="4800" b="1" dirty="0" smtClean="0">
                <a:solidFill>
                  <a:schemeClr val="bg1"/>
                </a:solidFill>
                <a:latin typeface="微软雅黑" charset="-122"/>
                <a:ea typeface="微软雅黑" charset="-122"/>
                <a:cs typeface="微软雅黑" charset="-122"/>
              </a:rPr>
              <a:t>END</a:t>
            </a:r>
            <a:r>
              <a:rPr kumimoji="1" lang="zh-CN" altLang="en-US" sz="4800" b="1" dirty="0" smtClean="0">
                <a:solidFill>
                  <a:schemeClr val="bg1"/>
                </a:solidFill>
                <a:latin typeface="微软雅黑" charset="-122"/>
                <a:ea typeface="微软雅黑" charset="-122"/>
                <a:cs typeface="微软雅黑" charset="-122"/>
              </a:rPr>
              <a:t>，</a:t>
            </a:r>
            <a:r>
              <a:rPr kumimoji="1" lang="en-US" altLang="zh-CN" sz="4800" b="1" dirty="0" smtClean="0">
                <a:solidFill>
                  <a:schemeClr val="bg1"/>
                </a:solidFill>
                <a:latin typeface="微软雅黑" charset="-122"/>
                <a:ea typeface="微软雅黑" charset="-122"/>
                <a:cs typeface="微软雅黑" charset="-122"/>
              </a:rPr>
              <a:t>THANKS</a:t>
            </a:r>
            <a:r>
              <a:rPr kumimoji="1" lang="zh-CN" altLang="en-US" sz="4800" b="1" dirty="0" smtClean="0">
                <a:solidFill>
                  <a:schemeClr val="bg1"/>
                </a:solidFill>
                <a:latin typeface="微软雅黑" charset="-122"/>
                <a:ea typeface="微软雅黑" charset="-122"/>
                <a:cs typeface="微软雅黑" charset="-122"/>
              </a:rPr>
              <a:t>！</a:t>
            </a:r>
            <a:endParaRPr kumimoji="1" lang="zh-CN" altLang="en-US" sz="4800" b="1" dirty="0">
              <a:solidFill>
                <a:schemeClr val="bg1"/>
              </a:solidFill>
              <a:latin typeface="微软雅黑" charset="-122"/>
              <a:ea typeface="微软雅黑" charset="-122"/>
              <a:cs typeface="微软雅黑" charset="-122"/>
            </a:endParaRPr>
          </a:p>
        </p:txBody>
      </p:sp>
      <p:sp>
        <p:nvSpPr>
          <p:cNvPr id="13" name="文本框 12"/>
          <p:cNvSpPr txBox="1"/>
          <p:nvPr/>
        </p:nvSpPr>
        <p:spPr>
          <a:xfrm>
            <a:off x="8043490" y="5793230"/>
            <a:ext cx="1441420" cy="307777"/>
          </a:xfrm>
          <a:prstGeom prst="rect">
            <a:avLst/>
          </a:prstGeom>
          <a:noFill/>
        </p:spPr>
        <p:txBody>
          <a:bodyPr wrap="none" rtlCol="0">
            <a:spAutoFit/>
          </a:bodyPr>
          <a:lstStyle/>
          <a:p>
            <a:r>
              <a:rPr kumimoji="1" lang="zh-CN" altLang="en-US" sz="1400" smtClean="0">
                <a:solidFill>
                  <a:srgbClr val="0063A8"/>
                </a:solidFill>
                <a:latin typeface="微软雅黑" charset="-122"/>
                <a:ea typeface="微软雅黑" charset="-122"/>
                <a:cs typeface="微软雅黑" charset="-122"/>
              </a:rPr>
              <a:t>全国服务热线：</a:t>
            </a:r>
            <a:endParaRPr kumimoji="1" lang="zh-CN" altLang="en-US" sz="1400" dirty="0">
              <a:solidFill>
                <a:srgbClr val="0063A8"/>
              </a:solidFill>
              <a:latin typeface="微软雅黑" charset="-122"/>
              <a:ea typeface="微软雅黑" charset="-122"/>
              <a:cs typeface="微软雅黑" charset="-122"/>
            </a:endParaRPr>
          </a:p>
        </p:txBody>
      </p:sp>
      <p:sp>
        <p:nvSpPr>
          <p:cNvPr id="14" name="文本框 13"/>
          <p:cNvSpPr txBox="1"/>
          <p:nvPr/>
        </p:nvSpPr>
        <p:spPr>
          <a:xfrm>
            <a:off x="9328573" y="5659623"/>
            <a:ext cx="2514591" cy="492443"/>
          </a:xfrm>
          <a:prstGeom prst="rect">
            <a:avLst/>
          </a:prstGeom>
          <a:noFill/>
        </p:spPr>
        <p:txBody>
          <a:bodyPr wrap="square" rtlCol="0">
            <a:spAutoFit/>
          </a:bodyPr>
          <a:lstStyle/>
          <a:p>
            <a:r>
              <a:rPr kumimoji="1" lang="en-US" altLang="zh-CN" sz="2600" dirty="0" smtClean="0">
                <a:solidFill>
                  <a:srgbClr val="0063A8"/>
                </a:solidFill>
                <a:latin typeface="微软雅黑" charset="-122"/>
                <a:ea typeface="微软雅黑" charset="-122"/>
                <a:cs typeface="微软雅黑" charset="-122"/>
              </a:rPr>
              <a:t>400</a:t>
            </a:r>
            <a:r>
              <a:rPr kumimoji="1" lang="zh-CN" altLang="en-US" sz="2600" dirty="0" smtClean="0">
                <a:solidFill>
                  <a:srgbClr val="0063A8"/>
                </a:solidFill>
                <a:latin typeface="微软雅黑" charset="-122"/>
                <a:ea typeface="微软雅黑" charset="-122"/>
                <a:cs typeface="微软雅黑" charset="-122"/>
              </a:rPr>
              <a:t> </a:t>
            </a:r>
            <a:r>
              <a:rPr kumimoji="1" lang="en-US" altLang="zh-CN" sz="2600" dirty="0" smtClean="0">
                <a:solidFill>
                  <a:srgbClr val="0063A8"/>
                </a:solidFill>
                <a:latin typeface="微软雅黑" charset="-122"/>
                <a:ea typeface="微软雅黑" charset="-122"/>
                <a:cs typeface="微软雅黑" charset="-122"/>
              </a:rPr>
              <a:t>602</a:t>
            </a:r>
            <a:r>
              <a:rPr kumimoji="1" lang="zh-CN" altLang="en-US" sz="2600" dirty="0" smtClean="0">
                <a:solidFill>
                  <a:srgbClr val="0063A8"/>
                </a:solidFill>
                <a:latin typeface="微软雅黑" charset="-122"/>
                <a:ea typeface="微软雅黑" charset="-122"/>
                <a:cs typeface="微软雅黑" charset="-122"/>
              </a:rPr>
              <a:t> </a:t>
            </a:r>
            <a:r>
              <a:rPr kumimoji="1" lang="en-US" altLang="zh-CN" sz="2600" dirty="0" smtClean="0">
                <a:solidFill>
                  <a:srgbClr val="0063A8"/>
                </a:solidFill>
                <a:latin typeface="微软雅黑" charset="-122"/>
                <a:ea typeface="微软雅黑" charset="-122"/>
                <a:cs typeface="微软雅黑" charset="-122"/>
              </a:rPr>
              <a:t>3399</a:t>
            </a:r>
            <a:endParaRPr kumimoji="1" lang="zh-CN" altLang="en-US" sz="2600" dirty="0">
              <a:solidFill>
                <a:srgbClr val="0063A8"/>
              </a:solidFill>
              <a:latin typeface="微软雅黑" charset="-122"/>
              <a:ea typeface="微软雅黑" charset="-122"/>
              <a:cs typeface="微软雅黑" charset="-122"/>
            </a:endParaRPr>
          </a:p>
        </p:txBody>
      </p:sp>
      <p:sp>
        <p:nvSpPr>
          <p:cNvPr id="15" name="文本框 14"/>
          <p:cNvSpPr txBox="1"/>
          <p:nvPr/>
        </p:nvSpPr>
        <p:spPr>
          <a:xfrm>
            <a:off x="8043490" y="6092998"/>
            <a:ext cx="3643336" cy="307777"/>
          </a:xfrm>
          <a:prstGeom prst="rect">
            <a:avLst/>
          </a:prstGeom>
          <a:noFill/>
        </p:spPr>
        <p:txBody>
          <a:bodyPr wrap="square" rtlCol="0">
            <a:spAutoFit/>
          </a:bodyPr>
          <a:lstStyle/>
          <a:p>
            <a:r>
              <a:rPr lang="en-US" altLang="zh-CN" sz="1400" dirty="0" smtClean="0">
                <a:solidFill>
                  <a:srgbClr val="0063A8"/>
                </a:solidFill>
                <a:latin typeface="微软雅黑" charset="-122"/>
                <a:ea typeface="微软雅黑" charset="-122"/>
                <a:cs typeface="微软雅黑" charset="-122"/>
              </a:rPr>
              <a:t>Copyright</a:t>
            </a:r>
            <a:r>
              <a:rPr lang="zh-CN" altLang="en-US" sz="1400" dirty="0" smtClean="0">
                <a:solidFill>
                  <a:srgbClr val="0063A8"/>
                </a:solidFill>
                <a:latin typeface="微软雅黑" charset="-122"/>
                <a:ea typeface="微软雅黑" charset="-122"/>
                <a:cs typeface="微软雅黑" charset="-122"/>
              </a:rPr>
              <a:t> </a:t>
            </a:r>
            <a:r>
              <a:rPr lang="de-DE" altLang="zh-CN" sz="1400" dirty="0" smtClean="0">
                <a:solidFill>
                  <a:srgbClr val="0063A8"/>
                </a:solidFill>
                <a:latin typeface="微软雅黑" charset="-122"/>
                <a:ea typeface="微软雅黑" charset="-122"/>
                <a:cs typeface="微软雅黑" charset="-122"/>
              </a:rPr>
              <a:t>© </a:t>
            </a:r>
            <a:r>
              <a:rPr lang="zh-CN" altLang="en-US" sz="1400" dirty="0" smtClean="0">
                <a:solidFill>
                  <a:srgbClr val="0063A8"/>
                </a:solidFill>
                <a:latin typeface="微软雅黑" charset="-122"/>
                <a:ea typeface="微软雅黑" charset="-122"/>
                <a:cs typeface="微软雅黑" charset="-122"/>
              </a:rPr>
              <a:t>智互联</a:t>
            </a:r>
            <a:r>
              <a:rPr lang="zh-CN" altLang="de-DE" sz="1400" dirty="0" smtClean="0">
                <a:solidFill>
                  <a:srgbClr val="0063A8"/>
                </a:solidFill>
                <a:latin typeface="微软雅黑" charset="-122"/>
                <a:ea typeface="微软雅黑" charset="-122"/>
                <a:cs typeface="微软雅黑" charset="-122"/>
              </a:rPr>
              <a:t>公司 </a:t>
            </a:r>
            <a:r>
              <a:rPr lang="de-DE" altLang="zh-CN" sz="1400" dirty="0">
                <a:solidFill>
                  <a:srgbClr val="0063A8"/>
                </a:solidFill>
                <a:latin typeface="微软雅黑" charset="-122"/>
                <a:ea typeface="微软雅黑" charset="-122"/>
                <a:cs typeface="微软雅黑" charset="-122"/>
              </a:rPr>
              <a:t>2017 </a:t>
            </a:r>
            <a:r>
              <a:rPr lang="zh-CN" altLang="de-DE" sz="1400" dirty="0">
                <a:solidFill>
                  <a:srgbClr val="0063A8"/>
                </a:solidFill>
                <a:latin typeface="微软雅黑" charset="-122"/>
                <a:ea typeface="微软雅黑" charset="-122"/>
                <a:cs typeface="微软雅黑" charset="-122"/>
              </a:rPr>
              <a:t>年版权所有 </a:t>
            </a:r>
            <a:endParaRPr lang="de-DE" altLang="zh-CN" sz="1400" dirty="0">
              <a:solidFill>
                <a:srgbClr val="0063A8"/>
              </a:solidFill>
              <a:latin typeface="微软雅黑" charset="-122"/>
              <a:ea typeface="微软雅黑" charset="-122"/>
              <a:cs typeface="微软雅黑" charset="-122"/>
            </a:endParaRPr>
          </a:p>
        </p:txBody>
      </p:sp>
      <p:sp>
        <p:nvSpPr>
          <p:cNvPr id="21" name="矩形 20"/>
          <p:cNvSpPr/>
          <p:nvPr/>
        </p:nvSpPr>
        <p:spPr>
          <a:xfrm>
            <a:off x="0" y="5096436"/>
            <a:ext cx="12192000" cy="50392"/>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0" name="图片 9"/>
          <p:cNvPicPr>
            <a:picLocks noChangeAspect="1"/>
          </p:cNvPicPr>
          <p:nvPr/>
        </p:nvPicPr>
        <p:blipFill>
          <a:blip r:embed="rId2"/>
          <a:stretch>
            <a:fillRect/>
          </a:stretch>
        </p:blipFill>
        <p:spPr>
          <a:xfrm>
            <a:off x="908711" y="5855618"/>
            <a:ext cx="904762" cy="485714"/>
          </a:xfrm>
          <a:prstGeom prst="rect">
            <a:avLst/>
          </a:prstGeom>
        </p:spPr>
      </p:pic>
      <p:pic>
        <p:nvPicPr>
          <p:cNvPr id="16" name="图片 15"/>
          <p:cNvPicPr>
            <a:picLocks noChangeAspect="1"/>
          </p:cNvPicPr>
          <p:nvPr/>
        </p:nvPicPr>
        <p:blipFill>
          <a:blip r:embed="rId3"/>
          <a:stretch>
            <a:fillRect/>
          </a:stretch>
        </p:blipFill>
        <p:spPr>
          <a:xfrm>
            <a:off x="1813473" y="5855980"/>
            <a:ext cx="480546" cy="485352"/>
          </a:xfrm>
          <a:prstGeom prst="rect">
            <a:avLst/>
          </a:prstGeom>
        </p:spPr>
      </p:pic>
      <p:pic>
        <p:nvPicPr>
          <p:cNvPr id="2" name="Picture 4" descr="喜庆节日图标矢量素材">
            <a:hlinkClick r:id="rId4" tooltip="点击放大图片"/>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68005" t="48640" r="896" b="33696"/>
          <a:stretch>
            <a:fillRect/>
          </a:stretch>
        </p:blipFill>
        <p:spPr bwMode="auto">
          <a:xfrm>
            <a:off x="817880" y="1019810"/>
            <a:ext cx="1828800" cy="1658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标题 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8845" y="1523365"/>
            <a:ext cx="5274310" cy="2747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D66B3"/>
        </a:solidFill>
        <a:effectLst/>
      </p:bgPr>
    </p:bg>
    <p:spTree>
      <p:nvGrpSpPr>
        <p:cNvPr id="1" name=""/>
        <p:cNvGrpSpPr/>
        <p:nvPr/>
      </p:nvGrpSpPr>
      <p:grpSpPr>
        <a:xfrm>
          <a:off x="0" y="0"/>
          <a:ext cx="0" cy="0"/>
          <a:chOff x="0" y="0"/>
          <a:chExt cx="0" cy="0"/>
        </a:xfrm>
      </p:grpSpPr>
      <p:pic>
        <p:nvPicPr>
          <p:cNvPr id="3" name="图片 2"/>
          <p:cNvPicPr/>
          <p:nvPr/>
        </p:nvPicPr>
        <p:blipFill rotWithShape="1">
          <a:blip r:embed="rId1"/>
          <a:srcRect l="4479" r="19151" b="35686"/>
          <a:stretch>
            <a:fillRect/>
          </a:stretch>
        </p:blipFill>
        <p:spPr>
          <a:xfrm>
            <a:off x="0" y="6418"/>
            <a:ext cx="12193200" cy="6858000"/>
          </a:xfrm>
          <a:prstGeom prst="rect">
            <a:avLst/>
          </a:prstGeom>
        </p:spPr>
      </p:pic>
      <p:sp>
        <p:nvSpPr>
          <p:cNvPr id="8" name="矩形 11"/>
          <p:cNvSpPr/>
          <p:nvPr/>
        </p:nvSpPr>
        <p:spPr>
          <a:xfrm>
            <a:off x="734164" y="6504048"/>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rgbClr val="0063A8"/>
                </a:solidFill>
                <a:latin typeface="Microsoft YaHei Light" charset="-122"/>
                <a:ea typeface="Microsoft YaHei Light" charset="-122"/>
                <a:cs typeface="Microsoft YaHei Light" charset="-122"/>
              </a:rPr>
              <a:t>www.justsharecloud.com</a:t>
            </a:r>
            <a:endParaRPr kumimoji="1" lang="zh-CN" altLang="en-US" sz="1200" dirty="0">
              <a:solidFill>
                <a:srgbClr val="0063A8"/>
              </a:solidFill>
              <a:latin typeface="Microsoft YaHei Light" charset="-122"/>
              <a:ea typeface="Microsoft YaHei Light" charset="-122"/>
              <a:cs typeface="Microsoft YaHei Light" charset="-122"/>
            </a:endParaRPr>
          </a:p>
        </p:txBody>
      </p:sp>
      <p:sp>
        <p:nvSpPr>
          <p:cNvPr id="10" name="文本框 9"/>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rgbClr val="0063A8"/>
                </a:solidFill>
                <a:latin typeface="Microsoft YaHei Light" charset="-122"/>
                <a:ea typeface="Microsoft YaHei Light" charset="-122"/>
                <a:cs typeface="Microsoft YaHei Light" charset="-122"/>
              </a:rPr>
              <a:t>为企业，连接与规划</a:t>
            </a:r>
            <a:r>
              <a:rPr kumimoji="1" lang="zh-CN" altLang="en-US" sz="1050" dirty="0" smtClean="0">
                <a:solidFill>
                  <a:srgbClr val="0063A8"/>
                </a:solidFill>
                <a:latin typeface="Microsoft YaHei Light" charset="-122"/>
                <a:ea typeface="Microsoft YaHei Light" charset="-122"/>
                <a:cs typeface="Microsoft YaHei Light" charset="-122"/>
              </a:rPr>
              <a:t>一切</a:t>
            </a:r>
            <a:r>
              <a:rPr kumimoji="1" lang="zh-CN" altLang="en-US" sz="1200" dirty="0" smtClean="0">
                <a:solidFill>
                  <a:srgbClr val="0063A8"/>
                </a:solidFill>
                <a:latin typeface="Microsoft YaHei Light" charset="-122"/>
                <a:ea typeface="Microsoft YaHei Light" charset="-122"/>
                <a:cs typeface="Microsoft YaHei Light" charset="-122"/>
              </a:rPr>
              <a:t>资源</a:t>
            </a:r>
            <a:endParaRPr kumimoji="1" lang="zh-CN" altLang="en-US" sz="1200" dirty="0">
              <a:solidFill>
                <a:srgbClr val="0063A8"/>
              </a:solidFill>
              <a:latin typeface="Microsoft YaHei Light" charset="-122"/>
              <a:ea typeface="Microsoft YaHei Light" charset="-122"/>
              <a:cs typeface="Microsoft YaHei Light" charset="-122"/>
            </a:endParaRPr>
          </a:p>
        </p:txBody>
      </p:sp>
      <p:sp>
        <p:nvSpPr>
          <p:cNvPr id="11" name="文本框 10"/>
          <p:cNvSpPr txBox="1"/>
          <p:nvPr/>
        </p:nvSpPr>
        <p:spPr>
          <a:xfrm>
            <a:off x="734164" y="1132746"/>
            <a:ext cx="1161871" cy="923330"/>
          </a:xfrm>
          <a:prstGeom prst="rect">
            <a:avLst/>
          </a:prstGeom>
          <a:noFill/>
        </p:spPr>
        <p:txBody>
          <a:bodyPr wrap="square" rtlCol="0">
            <a:spAutoFit/>
          </a:bodyPr>
          <a:lstStyle/>
          <a:p>
            <a:r>
              <a:rPr kumimoji="1" lang="en-US" altLang="zh-CN" sz="5400" b="1" dirty="0" smtClean="0">
                <a:solidFill>
                  <a:schemeClr val="bg1"/>
                </a:solidFill>
                <a:latin typeface="微软雅黑" charset="-122"/>
                <a:ea typeface="微软雅黑" charset="-122"/>
                <a:cs typeface="微软雅黑" charset="-122"/>
              </a:rPr>
              <a:t>01</a:t>
            </a:r>
            <a:endParaRPr kumimoji="1" lang="zh-CN" altLang="en-US" sz="5400" b="1" dirty="0">
              <a:solidFill>
                <a:schemeClr val="bg1"/>
              </a:solidFill>
              <a:latin typeface="微软雅黑" charset="-122"/>
              <a:ea typeface="微软雅黑" charset="-122"/>
              <a:cs typeface="微软雅黑" charset="-122"/>
            </a:endParaRPr>
          </a:p>
        </p:txBody>
      </p:sp>
      <p:sp>
        <p:nvSpPr>
          <p:cNvPr id="13" name="文本框 12"/>
          <p:cNvSpPr txBox="1"/>
          <p:nvPr/>
        </p:nvSpPr>
        <p:spPr>
          <a:xfrm>
            <a:off x="813678" y="1952462"/>
            <a:ext cx="786522" cy="461665"/>
          </a:xfrm>
          <a:prstGeom prst="rect">
            <a:avLst/>
          </a:prstGeom>
          <a:noFill/>
        </p:spPr>
        <p:txBody>
          <a:bodyPr wrap="square" rtlCol="0">
            <a:spAutoFit/>
          </a:bodyPr>
          <a:lstStyle/>
          <a:p>
            <a:r>
              <a:rPr kumimoji="1" lang="en-US" altLang="zh-CN" sz="2400" dirty="0" smtClean="0">
                <a:solidFill>
                  <a:schemeClr val="bg1"/>
                </a:solidFill>
                <a:latin typeface="微软雅黑" charset="-122"/>
                <a:ea typeface="微软雅黑" charset="-122"/>
                <a:cs typeface="微软雅黑" charset="-122"/>
              </a:rPr>
              <a:t>Part</a:t>
            </a:r>
            <a:endParaRPr kumimoji="1" lang="zh-CN" altLang="en-US" sz="2400" dirty="0">
              <a:solidFill>
                <a:schemeClr val="bg1"/>
              </a:solidFill>
              <a:latin typeface="微软雅黑" charset="-122"/>
              <a:ea typeface="微软雅黑" charset="-122"/>
              <a:cs typeface="微软雅黑" charset="-122"/>
            </a:endParaRPr>
          </a:p>
        </p:txBody>
      </p:sp>
      <p:sp>
        <p:nvSpPr>
          <p:cNvPr id="2" name="文本框 1"/>
          <p:cNvSpPr txBox="1"/>
          <p:nvPr/>
        </p:nvSpPr>
        <p:spPr>
          <a:xfrm>
            <a:off x="813678" y="3023818"/>
            <a:ext cx="2621280" cy="1076325"/>
          </a:xfrm>
          <a:prstGeom prst="rect">
            <a:avLst/>
          </a:prstGeom>
          <a:noFill/>
        </p:spPr>
        <p:txBody>
          <a:bodyPr wrap="none" rtlCol="0">
            <a:spAutoFit/>
          </a:bodyPr>
          <a:lstStyle/>
          <a:p>
            <a:r>
              <a:rPr lang="zh-CN" altLang="en-US" sz="3200" dirty="0" smtClean="0">
                <a:solidFill>
                  <a:schemeClr val="bg1"/>
                </a:solidFill>
                <a:latin typeface="微软雅黑" charset="-122"/>
                <a:ea typeface="微软雅黑" charset="-122"/>
                <a:cs typeface="微软雅黑" charset="-122"/>
              </a:rPr>
              <a:t>课程大纲概述</a:t>
            </a:r>
            <a:endParaRPr lang="zh-CN" altLang="en-US" sz="3200" dirty="0" smtClean="0">
              <a:solidFill>
                <a:schemeClr val="bg1"/>
              </a:solidFill>
              <a:latin typeface="微软雅黑" charset="-122"/>
              <a:ea typeface="微软雅黑" charset="-122"/>
              <a:cs typeface="微软雅黑" charset="-122"/>
            </a:endParaRPr>
          </a:p>
          <a:p>
            <a:endParaRPr kumimoji="1" lang="zh-CN" altLang="en-US" sz="3200" dirty="0">
              <a:solidFill>
                <a:schemeClr val="bg1"/>
              </a:solidFill>
              <a:latin typeface="微软雅黑" charset="-122"/>
              <a:ea typeface="微软雅黑" charset="-122"/>
              <a:cs typeface="微软雅黑" charset="-122"/>
            </a:endParaRPr>
          </a:p>
        </p:txBody>
      </p:sp>
      <p:pic>
        <p:nvPicPr>
          <p:cNvPr id="4" name="图片 3"/>
          <p:cNvPicPr>
            <a:picLocks noChangeAspect="1"/>
          </p:cNvPicPr>
          <p:nvPr/>
        </p:nvPicPr>
        <p:blipFill>
          <a:blip r:embed="rId2"/>
          <a:stretch>
            <a:fillRect/>
          </a:stretch>
        </p:blipFill>
        <p:spPr>
          <a:xfrm>
            <a:off x="226703" y="6388558"/>
            <a:ext cx="506261" cy="46944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27" name="文本框 26"/>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3" name="文本框 2"/>
          <p:cNvSpPr txBox="1"/>
          <p:nvPr/>
        </p:nvSpPr>
        <p:spPr>
          <a:xfrm>
            <a:off x="656734" y="222333"/>
            <a:ext cx="2703195" cy="460375"/>
          </a:xfrm>
          <a:prstGeom prst="rect">
            <a:avLst/>
          </a:prstGeom>
          <a:noFill/>
        </p:spPr>
        <p:txBody>
          <a:bodyPr wrap="none" rtlCol="0">
            <a:spAutoFit/>
          </a:bodyPr>
          <a:lstStyle/>
          <a:p>
            <a:r>
              <a:rPr kumimoji="1" lang="en-US" altLang="zh-CN" sz="2400" b="1" dirty="0">
                <a:solidFill>
                  <a:srgbClr val="0063A8"/>
                </a:solidFill>
                <a:latin typeface="微软雅黑" charset="-122"/>
                <a:ea typeface="微软雅黑" charset="-122"/>
                <a:cs typeface="微软雅黑" charset="-122"/>
              </a:rPr>
              <a:t>01</a:t>
            </a:r>
            <a:r>
              <a:rPr kumimoji="1" lang="zh-CN" altLang="en-US" sz="2400" b="1" dirty="0">
                <a:solidFill>
                  <a:srgbClr val="0063A8"/>
                </a:solidFill>
                <a:latin typeface="微软雅黑" charset="-122"/>
                <a:ea typeface="微软雅黑" charset="-122"/>
                <a:cs typeface="微软雅黑" charset="-122"/>
              </a:rPr>
              <a:t>：课</a:t>
            </a:r>
            <a:r>
              <a:rPr kumimoji="1" lang="zh-CN" altLang="en-US" sz="2400" b="1" dirty="0">
                <a:solidFill>
                  <a:srgbClr val="34789C"/>
                </a:solidFill>
                <a:latin typeface="微软雅黑" charset="-122"/>
                <a:ea typeface="微软雅黑" charset="-122"/>
                <a:cs typeface="微软雅黑" charset="-122"/>
              </a:rPr>
              <a:t>程大纲概述</a:t>
            </a:r>
            <a:endParaRPr kumimoji="1" lang="zh-CN" altLang="en-US" sz="2400" b="1" dirty="0">
              <a:solidFill>
                <a:srgbClr val="34789C"/>
              </a:solidFill>
              <a:latin typeface="微软雅黑" charset="-122"/>
              <a:ea typeface="微软雅黑" charset="-122"/>
              <a:cs typeface="微软雅黑" charset="-122"/>
            </a:endParaRPr>
          </a:p>
        </p:txBody>
      </p:sp>
      <p:sp>
        <p:nvSpPr>
          <p:cNvPr id="11" name="矩形 10"/>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70" name="图片 69"/>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71" name="图片 70"/>
          <p:cNvPicPr>
            <a:picLocks noChangeAspect="1"/>
          </p:cNvPicPr>
          <p:nvPr/>
        </p:nvPicPr>
        <p:blipFill>
          <a:blip r:embed="rId2"/>
          <a:stretch>
            <a:fillRect/>
          </a:stretch>
        </p:blipFill>
        <p:spPr>
          <a:xfrm>
            <a:off x="253618" y="6374436"/>
            <a:ext cx="480546" cy="485352"/>
          </a:xfrm>
          <a:prstGeom prst="rect">
            <a:avLst/>
          </a:prstGeom>
        </p:spPr>
      </p:pic>
      <p:pic>
        <p:nvPicPr>
          <p:cNvPr id="7" name="图片 1"/>
          <p:cNvPicPr>
            <a:picLocks noChangeAspect="1"/>
          </p:cNvPicPr>
          <p:nvPr/>
        </p:nvPicPr>
        <p:blipFill>
          <a:blip r:embed="rId3"/>
          <a:stretch>
            <a:fillRect/>
          </a:stretch>
        </p:blipFill>
        <p:spPr>
          <a:xfrm>
            <a:off x="760730" y="981075"/>
            <a:ext cx="7527925" cy="5307965"/>
          </a:xfrm>
          <a:prstGeom prst="rect">
            <a:avLst/>
          </a:prstGeom>
          <a:noFill/>
          <a:ln w="9525">
            <a:noFill/>
          </a:ln>
        </p:spPr>
      </p:pic>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D66B3"/>
        </a:solidFill>
        <a:effectLst/>
      </p:bgPr>
    </p:bg>
    <p:spTree>
      <p:nvGrpSpPr>
        <p:cNvPr id="1" name=""/>
        <p:cNvGrpSpPr/>
        <p:nvPr/>
      </p:nvGrpSpPr>
      <p:grpSpPr>
        <a:xfrm>
          <a:off x="0" y="0"/>
          <a:ext cx="0" cy="0"/>
          <a:chOff x="0" y="0"/>
          <a:chExt cx="0" cy="0"/>
        </a:xfrm>
      </p:grpSpPr>
      <p:pic>
        <p:nvPicPr>
          <p:cNvPr id="15" name="图片 14"/>
          <p:cNvPicPr/>
          <p:nvPr/>
        </p:nvPicPr>
        <p:blipFill rotWithShape="1">
          <a:blip r:embed="rId1"/>
          <a:srcRect l="4479" r="19151" b="35686"/>
          <a:stretch>
            <a:fillRect/>
          </a:stretch>
        </p:blipFill>
        <p:spPr>
          <a:xfrm>
            <a:off x="-635" y="6418"/>
            <a:ext cx="12193200" cy="6858000"/>
          </a:xfrm>
          <a:prstGeom prst="rect">
            <a:avLst/>
          </a:prstGeom>
          <a:solidFill>
            <a:srgbClr val="0D66B3"/>
          </a:solidFill>
        </p:spPr>
      </p:pic>
      <p:sp>
        <p:nvSpPr>
          <p:cNvPr id="16" name="矩形 11"/>
          <p:cNvSpPr/>
          <p:nvPr/>
        </p:nvSpPr>
        <p:spPr>
          <a:xfrm>
            <a:off x="734164" y="6504048"/>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rgbClr val="0063A8"/>
                </a:solidFill>
                <a:latin typeface="Microsoft YaHei Light" charset="-122"/>
                <a:ea typeface="Microsoft YaHei Light" charset="-122"/>
                <a:cs typeface="Microsoft YaHei Light" charset="-122"/>
              </a:rPr>
              <a:t>www.justsharecloud.com</a:t>
            </a:r>
            <a:endParaRPr kumimoji="1" lang="zh-CN" altLang="en-US" sz="1200" dirty="0">
              <a:solidFill>
                <a:srgbClr val="0063A8"/>
              </a:solidFill>
              <a:latin typeface="Microsoft YaHei Light" charset="-122"/>
              <a:ea typeface="Microsoft YaHei Light" charset="-122"/>
              <a:cs typeface="Microsoft YaHei Light" charset="-122"/>
            </a:endParaRPr>
          </a:p>
        </p:txBody>
      </p:sp>
      <p:sp>
        <p:nvSpPr>
          <p:cNvPr id="19" name="文本框 18"/>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rgbClr val="0063A8"/>
                </a:solidFill>
                <a:latin typeface="Microsoft YaHei Light" charset="-122"/>
                <a:ea typeface="Microsoft YaHei Light" charset="-122"/>
                <a:cs typeface="Microsoft YaHei Light" charset="-122"/>
              </a:rPr>
              <a:t>为企业，连接与规划</a:t>
            </a:r>
            <a:r>
              <a:rPr kumimoji="1" lang="zh-CN" altLang="en-US" sz="1050" dirty="0" smtClean="0">
                <a:solidFill>
                  <a:srgbClr val="0063A8"/>
                </a:solidFill>
                <a:latin typeface="Microsoft YaHei Light" charset="-122"/>
                <a:ea typeface="Microsoft YaHei Light" charset="-122"/>
                <a:cs typeface="Microsoft YaHei Light" charset="-122"/>
              </a:rPr>
              <a:t>一切</a:t>
            </a:r>
            <a:r>
              <a:rPr kumimoji="1" lang="zh-CN" altLang="en-US" sz="1200" dirty="0" smtClean="0">
                <a:solidFill>
                  <a:srgbClr val="0063A8"/>
                </a:solidFill>
                <a:latin typeface="Microsoft YaHei Light" charset="-122"/>
                <a:ea typeface="Microsoft YaHei Light" charset="-122"/>
                <a:cs typeface="Microsoft YaHei Light" charset="-122"/>
              </a:rPr>
              <a:t>资源</a:t>
            </a:r>
            <a:endParaRPr kumimoji="1" lang="zh-CN" altLang="en-US" sz="1200" dirty="0">
              <a:solidFill>
                <a:srgbClr val="0063A8"/>
              </a:solidFill>
              <a:latin typeface="Microsoft YaHei Light" charset="-122"/>
              <a:ea typeface="Microsoft YaHei Light" charset="-122"/>
              <a:cs typeface="Microsoft YaHei Light" charset="-122"/>
            </a:endParaRPr>
          </a:p>
        </p:txBody>
      </p:sp>
      <p:sp>
        <p:nvSpPr>
          <p:cNvPr id="21" name="文本框 20"/>
          <p:cNvSpPr txBox="1"/>
          <p:nvPr/>
        </p:nvSpPr>
        <p:spPr>
          <a:xfrm>
            <a:off x="734164" y="1132746"/>
            <a:ext cx="1161871" cy="922020"/>
          </a:xfrm>
          <a:prstGeom prst="rect">
            <a:avLst/>
          </a:prstGeom>
          <a:noFill/>
        </p:spPr>
        <p:txBody>
          <a:bodyPr wrap="square" rtlCol="0">
            <a:spAutoFit/>
          </a:bodyPr>
          <a:lstStyle/>
          <a:p>
            <a:r>
              <a:rPr kumimoji="1" lang="en-US" altLang="zh-CN" sz="5400" b="1" dirty="0" smtClean="0">
                <a:solidFill>
                  <a:schemeClr val="bg1"/>
                </a:solidFill>
                <a:latin typeface="微软雅黑" charset="-122"/>
                <a:ea typeface="微软雅黑" charset="-122"/>
                <a:cs typeface="微软雅黑" charset="-122"/>
              </a:rPr>
              <a:t>02</a:t>
            </a:r>
            <a:endParaRPr kumimoji="1" lang="zh-CN" altLang="en-US" sz="5400" b="1" dirty="0">
              <a:solidFill>
                <a:schemeClr val="bg1"/>
              </a:solidFill>
              <a:latin typeface="微软雅黑" charset="-122"/>
              <a:ea typeface="微软雅黑" charset="-122"/>
              <a:cs typeface="微软雅黑" charset="-122"/>
            </a:endParaRPr>
          </a:p>
        </p:txBody>
      </p:sp>
      <p:sp>
        <p:nvSpPr>
          <p:cNvPr id="22" name="文本框 21"/>
          <p:cNvSpPr txBox="1"/>
          <p:nvPr/>
        </p:nvSpPr>
        <p:spPr>
          <a:xfrm>
            <a:off x="813678" y="1952462"/>
            <a:ext cx="786522" cy="461665"/>
          </a:xfrm>
          <a:prstGeom prst="rect">
            <a:avLst/>
          </a:prstGeom>
          <a:noFill/>
        </p:spPr>
        <p:txBody>
          <a:bodyPr wrap="square" rtlCol="0">
            <a:spAutoFit/>
          </a:bodyPr>
          <a:lstStyle/>
          <a:p>
            <a:r>
              <a:rPr kumimoji="1" lang="en-US" altLang="zh-CN" sz="2400" dirty="0" smtClean="0">
                <a:solidFill>
                  <a:schemeClr val="bg1"/>
                </a:solidFill>
                <a:latin typeface="微软雅黑" charset="-122"/>
                <a:ea typeface="微软雅黑" charset="-122"/>
                <a:cs typeface="微软雅黑" charset="-122"/>
              </a:rPr>
              <a:t>Part</a:t>
            </a:r>
            <a:endParaRPr kumimoji="1" lang="zh-CN" altLang="en-US" sz="2400" dirty="0">
              <a:solidFill>
                <a:schemeClr val="bg1"/>
              </a:solidFill>
              <a:latin typeface="微软雅黑" charset="-122"/>
              <a:ea typeface="微软雅黑" charset="-122"/>
              <a:cs typeface="微软雅黑" charset="-122"/>
            </a:endParaRPr>
          </a:p>
        </p:txBody>
      </p:sp>
      <p:sp>
        <p:nvSpPr>
          <p:cNvPr id="23" name="文本框 22"/>
          <p:cNvSpPr txBox="1"/>
          <p:nvPr/>
        </p:nvSpPr>
        <p:spPr>
          <a:xfrm>
            <a:off x="813678" y="3023818"/>
            <a:ext cx="2621280" cy="1076325"/>
          </a:xfrm>
          <a:prstGeom prst="rect">
            <a:avLst/>
          </a:prstGeom>
          <a:noFill/>
        </p:spPr>
        <p:txBody>
          <a:bodyPr wrap="none" rtlCol="0">
            <a:spAutoFit/>
          </a:bodyPr>
          <a:lstStyle/>
          <a:p>
            <a:r>
              <a:rPr lang="zh-CN" altLang="en-US" sz="3200" dirty="0" smtClean="0">
                <a:solidFill>
                  <a:schemeClr val="bg1"/>
                </a:solidFill>
                <a:latin typeface="微软雅黑" charset="-122"/>
                <a:ea typeface="微软雅黑" charset="-122"/>
                <a:cs typeface="微软雅黑" charset="-122"/>
              </a:rPr>
              <a:t>现有系统问题</a:t>
            </a:r>
            <a:endParaRPr lang="zh-CN" altLang="en-US" sz="3200" dirty="0" smtClean="0">
              <a:solidFill>
                <a:schemeClr val="bg1"/>
              </a:solidFill>
              <a:latin typeface="微软雅黑" charset="-122"/>
              <a:ea typeface="微软雅黑" charset="-122"/>
              <a:cs typeface="微软雅黑" charset="-122"/>
            </a:endParaRPr>
          </a:p>
          <a:p>
            <a:endParaRPr kumimoji="1" lang="zh-CN" altLang="en-US" sz="3200" dirty="0">
              <a:solidFill>
                <a:schemeClr val="bg1"/>
              </a:solidFill>
              <a:latin typeface="微软雅黑" charset="-122"/>
              <a:ea typeface="微软雅黑" charset="-122"/>
              <a:cs typeface="微软雅黑" charset="-122"/>
            </a:endParaRPr>
          </a:p>
        </p:txBody>
      </p:sp>
      <p:pic>
        <p:nvPicPr>
          <p:cNvPr id="24" name="图片 23"/>
          <p:cNvPicPr>
            <a:picLocks noChangeAspect="1"/>
          </p:cNvPicPr>
          <p:nvPr/>
        </p:nvPicPr>
        <p:blipFill>
          <a:blip r:embed="rId2"/>
          <a:stretch>
            <a:fillRect/>
          </a:stretch>
        </p:blipFill>
        <p:spPr>
          <a:xfrm>
            <a:off x="226703" y="6388558"/>
            <a:ext cx="506261" cy="46944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27" name="文本框 26"/>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3" name="文本框 2"/>
          <p:cNvSpPr txBox="1"/>
          <p:nvPr/>
        </p:nvSpPr>
        <p:spPr>
          <a:xfrm>
            <a:off x="656734" y="222333"/>
            <a:ext cx="2015490" cy="460375"/>
          </a:xfrm>
          <a:prstGeom prst="rect">
            <a:avLst/>
          </a:prstGeom>
          <a:noFill/>
        </p:spPr>
        <p:txBody>
          <a:bodyPr wrap="none" rtlCol="0">
            <a:spAutoFit/>
          </a:bodyPr>
          <a:lstStyle/>
          <a:p>
            <a:r>
              <a:rPr kumimoji="1" lang="zh-CN" altLang="en-US" sz="2400" b="1" dirty="0">
                <a:solidFill>
                  <a:srgbClr val="0063A8"/>
                </a:solidFill>
                <a:latin typeface="微软雅黑" charset="-122"/>
                <a:ea typeface="微软雅黑" charset="-122"/>
                <a:cs typeface="微软雅黑" charset="-122"/>
              </a:rPr>
              <a:t>现有系统问题</a:t>
            </a:r>
            <a:endParaRPr kumimoji="1" lang="zh-CN" altLang="en-US" sz="2400" b="1" dirty="0">
              <a:solidFill>
                <a:srgbClr val="0063A8"/>
              </a:solidFill>
              <a:latin typeface="微软雅黑" charset="-122"/>
              <a:ea typeface="微软雅黑" charset="-122"/>
              <a:cs typeface="微软雅黑" charset="-122"/>
            </a:endParaRPr>
          </a:p>
        </p:txBody>
      </p:sp>
      <p:sp>
        <p:nvSpPr>
          <p:cNvPr id="11" name="矩形 10"/>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5857036" y="997954"/>
            <a:ext cx="1107996" cy="369332"/>
          </a:xfrm>
          <a:prstGeom prst="rect">
            <a:avLst/>
          </a:prstGeom>
          <a:noFill/>
        </p:spPr>
        <p:txBody>
          <a:bodyPr wrap="none" rtlCol="0">
            <a:spAutoFit/>
          </a:bodyPr>
          <a:lstStyle/>
          <a:p>
            <a:pPr marL="342900" indent="-342900" algn="ctr">
              <a:defRPr b="1">
                <a:solidFill>
                  <a:srgbClr val="FFFFFF"/>
                </a:solidFill>
                <a:latin typeface="+mj-lt"/>
                <a:ea typeface="+mj-ea"/>
                <a:cs typeface="+mj-cs"/>
                <a:sym typeface="Helvetica"/>
              </a:defRPr>
            </a:pPr>
            <a:r>
              <a:rPr kumimoji="1" lang="zh-CN" altLang="en-US" dirty="0" smtClean="0">
                <a:latin typeface="微软雅黑" charset="-122"/>
                <a:ea typeface="微软雅黑" charset="-122"/>
                <a:cs typeface="微软雅黑" charset="-122"/>
              </a:rPr>
              <a:t>部门之间</a:t>
            </a:r>
            <a:endParaRPr kumimoji="1" lang="zh-CN" altLang="en-US" dirty="0">
              <a:latin typeface="微软雅黑" charset="-122"/>
              <a:ea typeface="微软雅黑" charset="-122"/>
              <a:cs typeface="微软雅黑" charset="-122"/>
            </a:endParaRPr>
          </a:p>
        </p:txBody>
      </p:sp>
      <p:pic>
        <p:nvPicPr>
          <p:cNvPr id="17" name="图片 16"/>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12" name="图片 11"/>
          <p:cNvPicPr>
            <a:picLocks noChangeAspect="1"/>
          </p:cNvPicPr>
          <p:nvPr/>
        </p:nvPicPr>
        <p:blipFill>
          <a:blip r:embed="rId2"/>
          <a:stretch>
            <a:fillRect/>
          </a:stretch>
        </p:blipFill>
        <p:spPr>
          <a:xfrm>
            <a:off x="253618" y="6387499"/>
            <a:ext cx="480546" cy="485352"/>
          </a:xfrm>
          <a:prstGeom prst="rect">
            <a:avLst/>
          </a:prstGeom>
        </p:spPr>
      </p:pic>
      <p:sp>
        <p:nvSpPr>
          <p:cNvPr id="10" name="文本框 9"/>
          <p:cNvSpPr txBox="1"/>
          <p:nvPr/>
        </p:nvSpPr>
        <p:spPr>
          <a:xfrm>
            <a:off x="988695" y="1241425"/>
            <a:ext cx="9938385" cy="2030095"/>
          </a:xfrm>
          <a:prstGeom prst="rect">
            <a:avLst/>
          </a:prstGeom>
          <a:noFill/>
        </p:spPr>
        <p:txBody>
          <a:bodyPr wrap="square" rtlCol="0">
            <a:spAutoFit/>
          </a:bodyPr>
          <a:lstStyle/>
          <a:p>
            <a:pPr marL="171450" indent="-171450" algn="l">
              <a:buFont typeface="Wingdings" panose="05000000000000000000" charset="0"/>
              <a:buChar char="Ø"/>
            </a:pPr>
            <a:r>
              <a:rPr lang="en-US" altLang="zh-CN" dirty="0">
                <a:solidFill>
                  <a:schemeClr val="tx1">
                    <a:lumMod val="50000"/>
                    <a:lumOff val="50000"/>
                  </a:schemeClr>
                </a:solidFill>
                <a:latin typeface="微软雅黑" charset="-122"/>
                <a:ea typeface="微软雅黑" charset="-122"/>
                <a:cs typeface="微软雅黑" charset="-122"/>
              </a:rPr>
              <a:t> </a:t>
            </a:r>
            <a:r>
              <a:rPr lang="zh-CN" altLang="en-US" dirty="0">
                <a:solidFill>
                  <a:schemeClr val="tx1">
                    <a:lumMod val="50000"/>
                    <a:lumOff val="50000"/>
                  </a:schemeClr>
                </a:solidFill>
                <a:latin typeface="微软雅黑" charset="-122"/>
                <a:ea typeface="微软雅黑" charset="-122"/>
                <a:cs typeface="微软雅黑" charset="-122"/>
              </a:rPr>
              <a:t>代码没有模块化</a:t>
            </a:r>
            <a:endParaRPr lang="zh-CN" altLang="en-US" dirty="0">
              <a:solidFill>
                <a:schemeClr val="tx1">
                  <a:lumMod val="50000"/>
                  <a:lumOff val="50000"/>
                </a:schemeClr>
              </a:solidFill>
              <a:latin typeface="微软雅黑" charset="-122"/>
              <a:ea typeface="微软雅黑" charset="-122"/>
              <a:cs typeface="微软雅黑" charset="-122"/>
            </a:endParaRPr>
          </a:p>
          <a:p>
            <a:pPr marL="171450" indent="-171450" algn="l">
              <a:buFont typeface="Wingdings" panose="05000000000000000000" charset="0"/>
              <a:buChar char="Ø"/>
            </a:pPr>
            <a:endParaRPr lang="zh-CN" altLang="en-US" dirty="0">
              <a:solidFill>
                <a:schemeClr val="tx1">
                  <a:lumMod val="50000"/>
                  <a:lumOff val="50000"/>
                </a:schemeClr>
              </a:solidFill>
              <a:latin typeface="微软雅黑" charset="-122"/>
              <a:ea typeface="微软雅黑" charset="-122"/>
              <a:cs typeface="微软雅黑" charset="-122"/>
            </a:endParaRPr>
          </a:p>
          <a:p>
            <a:pPr marL="171450" indent="-171450" algn="l">
              <a:buFont typeface="Wingdings" panose="05000000000000000000" charset="0"/>
              <a:buChar char="Ø"/>
            </a:pPr>
            <a:r>
              <a:rPr lang="zh-CN" altLang="en-US" dirty="0">
                <a:solidFill>
                  <a:schemeClr val="tx1">
                    <a:lumMod val="50000"/>
                    <a:lumOff val="50000"/>
                  </a:schemeClr>
                </a:solidFill>
                <a:latin typeface="微软雅黑" charset="-122"/>
                <a:ea typeface="微软雅黑" charset="-122"/>
                <a:cs typeface="微软雅黑" charset="-122"/>
              </a:rPr>
              <a:t> 页面没有组件化</a:t>
            </a:r>
            <a:endParaRPr lang="zh-CN" altLang="en-US" dirty="0">
              <a:solidFill>
                <a:schemeClr val="tx1">
                  <a:lumMod val="50000"/>
                  <a:lumOff val="50000"/>
                </a:schemeClr>
              </a:solidFill>
              <a:latin typeface="微软雅黑" charset="-122"/>
              <a:ea typeface="微软雅黑" charset="-122"/>
              <a:cs typeface="微软雅黑" charset="-122"/>
            </a:endParaRPr>
          </a:p>
          <a:p>
            <a:pPr marL="171450" indent="-171450" algn="l">
              <a:buFont typeface="Wingdings" panose="05000000000000000000" charset="0"/>
              <a:buChar char="Ø"/>
            </a:pPr>
            <a:endParaRPr lang="zh-CN" altLang="en-US" dirty="0">
              <a:solidFill>
                <a:schemeClr val="tx1">
                  <a:lumMod val="50000"/>
                  <a:lumOff val="50000"/>
                </a:schemeClr>
              </a:solidFill>
              <a:latin typeface="微软雅黑" charset="-122"/>
              <a:ea typeface="微软雅黑" charset="-122"/>
              <a:cs typeface="微软雅黑" charset="-122"/>
            </a:endParaRPr>
          </a:p>
          <a:p>
            <a:pPr marL="171450" indent="-171450" algn="l">
              <a:buFont typeface="Wingdings" panose="05000000000000000000" charset="0"/>
              <a:buChar char="Ø"/>
            </a:pPr>
            <a:r>
              <a:rPr lang="zh-CN" altLang="en-US" dirty="0">
                <a:solidFill>
                  <a:schemeClr val="tx1">
                    <a:lumMod val="50000"/>
                    <a:lumOff val="50000"/>
                  </a:schemeClr>
                </a:solidFill>
                <a:latin typeface="微软雅黑" charset="-122"/>
                <a:ea typeface="微软雅黑" charset="-122"/>
                <a:cs typeface="微软雅黑" charset="-122"/>
              </a:rPr>
              <a:t> 项目没有自动化构建</a:t>
            </a:r>
            <a:endParaRPr lang="zh-CN" altLang="en-US" dirty="0">
              <a:solidFill>
                <a:schemeClr val="tx1">
                  <a:lumMod val="50000"/>
                  <a:lumOff val="50000"/>
                </a:schemeClr>
              </a:solidFill>
              <a:latin typeface="微软雅黑" charset="-122"/>
              <a:ea typeface="微软雅黑" charset="-122"/>
              <a:cs typeface="微软雅黑" charset="-122"/>
            </a:endParaRPr>
          </a:p>
          <a:p>
            <a:pPr marL="171450" indent="-171450" algn="l">
              <a:buFont typeface="Wingdings" panose="05000000000000000000" charset="0"/>
              <a:buChar char="Ø"/>
            </a:pPr>
            <a:endParaRPr lang="zh-CN" altLang="en-US" dirty="0">
              <a:solidFill>
                <a:schemeClr val="tx1">
                  <a:lumMod val="50000"/>
                  <a:lumOff val="50000"/>
                </a:schemeClr>
              </a:solidFill>
              <a:latin typeface="微软雅黑" charset="-122"/>
              <a:ea typeface="微软雅黑" charset="-122"/>
              <a:cs typeface="微软雅黑" charset="-122"/>
            </a:endParaRPr>
          </a:p>
          <a:p>
            <a:pPr marL="171450" indent="-171450" algn="l">
              <a:buFont typeface="Wingdings" panose="05000000000000000000" charset="0"/>
              <a:buChar char="Ø"/>
            </a:pPr>
            <a:r>
              <a:rPr lang="zh-CN" altLang="en-US" dirty="0">
                <a:solidFill>
                  <a:schemeClr val="tx1">
                    <a:lumMod val="50000"/>
                    <a:lumOff val="50000"/>
                  </a:schemeClr>
                </a:solidFill>
                <a:latin typeface="微软雅黑" charset="-122"/>
                <a:ea typeface="微软雅黑" charset="-122"/>
                <a:cs typeface="微软雅黑" charset="-122"/>
              </a:rPr>
              <a:t> 多页面应用切换比较慢</a:t>
            </a:r>
            <a:endParaRPr lang="zh-CN" altLang="en-US"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56734" y="222333"/>
            <a:ext cx="2320925" cy="460375"/>
          </a:xfrm>
          <a:prstGeom prst="rect">
            <a:avLst/>
          </a:prstGeom>
          <a:noFill/>
        </p:spPr>
        <p:txBody>
          <a:bodyPr wrap="none" rtlCol="0">
            <a:spAutoFit/>
          </a:bodyPr>
          <a:lstStyle/>
          <a:p>
            <a:pPr algn="l"/>
            <a:r>
              <a:rPr kumimoji="1" lang="en-US" altLang="zh-CN" sz="2400" b="1" dirty="0">
                <a:solidFill>
                  <a:srgbClr val="0063A8"/>
                </a:solidFill>
                <a:latin typeface="微软雅黑" charset="-122"/>
                <a:ea typeface="微软雅黑" charset="-122"/>
                <a:cs typeface="微软雅黑" charset="-122"/>
                <a:sym typeface="+mn-ea"/>
              </a:rPr>
              <a:t>代码没有模块化</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t>
            </a:r>
            <a:r>
              <a:rPr lang="zh-CN" altLang="en-US" sz="2000">
                <a:solidFill>
                  <a:schemeClr val="accent1"/>
                </a:solidFill>
                <a:effectLst>
                  <a:outerShdw blurRad="38100" dist="25400" dir="5400000" algn="ctr" rotWithShape="0">
                    <a:srgbClr val="6E747A">
                      <a:alpha val="43000"/>
                    </a:srgbClr>
                  </a:outerShdw>
                </a:effectLst>
                <a:sym typeface="+mn-ea"/>
              </a:rPr>
              <a:t>什么是模块化</a:t>
            </a:r>
            <a:endParaRPr lang="zh-CN" altLang="en-US" sz="2000">
              <a:solidFill>
                <a:schemeClr val="accent1"/>
              </a:solidFill>
              <a:effectLst>
                <a:outerShdw blurRad="38100" dist="25400" dir="5400000" algn="ctr" rotWithShape="0">
                  <a:srgbClr val="6E747A">
                    <a:alpha val="43000"/>
                  </a:srgbClr>
                </a:outerShdw>
              </a:effectLst>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484370" cy="38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5" name="图片 4" descr="961522519-5b23727994a9f_articlex"/>
          <p:cNvPicPr>
            <a:picLocks noChangeAspect="1"/>
          </p:cNvPicPr>
          <p:nvPr/>
        </p:nvPicPr>
        <p:blipFill>
          <a:blip r:embed="rId3"/>
          <a:stretch>
            <a:fillRect/>
          </a:stretch>
        </p:blipFill>
        <p:spPr>
          <a:xfrm>
            <a:off x="1155065" y="1887220"/>
            <a:ext cx="3809365" cy="2527300"/>
          </a:xfrm>
          <a:prstGeom prst="rect">
            <a:avLst/>
          </a:prstGeom>
        </p:spPr>
      </p:pic>
      <p:sp>
        <p:nvSpPr>
          <p:cNvPr id="11" name="文本框 10"/>
          <p:cNvSpPr txBox="1"/>
          <p:nvPr/>
        </p:nvSpPr>
        <p:spPr>
          <a:xfrm>
            <a:off x="5473065" y="2089785"/>
            <a:ext cx="6394450" cy="1835785"/>
          </a:xfrm>
          <a:prstGeom prst="rect">
            <a:avLst/>
          </a:prstGeom>
          <a:noFill/>
        </p:spPr>
        <p:txBody>
          <a:bodyPr wrap="square" rtlCol="0">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模块化就是有组织地把一个大文件拆成独立并互相依赖的多个小模块。模块内部有许多私有属性，只向外暴露一部分公开的接口。</a:t>
            </a:r>
            <a:endParaRPr lang="en-US" altLang="zh-CN" sz="1800"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文本框 4"/>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9" name="文本框 8"/>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44034" y="240748"/>
            <a:ext cx="2320925" cy="460375"/>
          </a:xfrm>
          <a:prstGeom prst="rect">
            <a:avLst/>
          </a:prstGeom>
          <a:noFill/>
        </p:spPr>
        <p:txBody>
          <a:bodyPr wrap="none" rtlCol="0">
            <a:spAutoFit/>
          </a:bodyPr>
          <a:lstStyle/>
          <a:p>
            <a:pPr algn="l"/>
            <a:r>
              <a:rPr kumimoji="1" lang="en-US" altLang="zh-CN" sz="2400" b="1" dirty="0">
                <a:solidFill>
                  <a:srgbClr val="0063A8"/>
                </a:solidFill>
                <a:latin typeface="微软雅黑" charset="-122"/>
                <a:ea typeface="微软雅黑" charset="-122"/>
                <a:cs typeface="微软雅黑" charset="-122"/>
                <a:sym typeface="+mn-ea"/>
              </a:rPr>
              <a:t>代码没有模块化</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0" name="文本框 19"/>
          <p:cNvSpPr txBox="1"/>
          <p:nvPr/>
        </p:nvSpPr>
        <p:spPr>
          <a:xfrm>
            <a:off x="760701" y="1075148"/>
            <a:ext cx="11307535" cy="398780"/>
          </a:xfrm>
          <a:prstGeom prst="rect">
            <a:avLst/>
          </a:prstGeom>
          <a:noFill/>
        </p:spPr>
        <p:txBody>
          <a:bodyPr wrap="square" rtlCol="0" anchor="t">
            <a:spAutoFit/>
          </a:bodyPr>
          <a:lstStyle/>
          <a:p>
            <a:pPr indent="0" algn="l">
              <a:buFont typeface="Wingdings" panose="05000000000000000000" charset="0"/>
              <a:buNone/>
            </a:pPr>
            <a:r>
              <a:rPr lang="zh-CN" altLang="en-US" sz="2000" b="1">
                <a:solidFill>
                  <a:schemeClr val="accent1"/>
                </a:solidFill>
                <a:effectLst>
                  <a:outerShdw blurRad="38100" dist="25400" dir="5400000" algn="ctr" rotWithShape="0">
                    <a:srgbClr val="6E747A">
                      <a:alpha val="43000"/>
                    </a:srgbClr>
                  </a:outerShdw>
                </a:effectLst>
                <a:latin typeface="+mj-lt"/>
                <a:ea typeface="+mj-ea"/>
                <a:cs typeface="+mj-cs"/>
                <a:sym typeface="+mn-ea"/>
              </a:rPr>
              <a:t>*现有系统问题</a:t>
            </a:r>
            <a:endParaRPr lang="zh-CN" altLang="en-US" sz="2000" b="1">
              <a:solidFill>
                <a:schemeClr val="accent1"/>
              </a:solidFill>
              <a:effectLst>
                <a:outerShdw blurRad="38100" dist="25400" dir="5400000" algn="ctr" rotWithShape="0">
                  <a:srgbClr val="6E747A">
                    <a:alpha val="43000"/>
                  </a:srgbClr>
                </a:outerShdw>
              </a:effectLst>
              <a:latin typeface="+mj-lt"/>
              <a:ea typeface="+mj-ea"/>
              <a:cs typeface="+mj-cs"/>
              <a:sym typeface="+mn-ea"/>
            </a:endParaRPr>
          </a:p>
        </p:txBody>
      </p:sp>
      <p:graphicFrame>
        <p:nvGraphicFramePr>
          <p:cNvPr id="2" name="图示 1"/>
          <p:cNvGraphicFramePr/>
          <p:nvPr/>
        </p:nvGraphicFramePr>
        <p:xfrm>
          <a:off x="901700" y="1560195"/>
          <a:ext cx="4955540" cy="37382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文本框 2"/>
          <p:cNvSpPr txBox="1"/>
          <p:nvPr/>
        </p:nvSpPr>
        <p:spPr>
          <a:xfrm>
            <a:off x="6120130" y="76835"/>
            <a:ext cx="5823585" cy="4549775"/>
          </a:xfrm>
          <a:prstGeom prst="rect">
            <a:avLst/>
          </a:prstGeom>
          <a:noFill/>
        </p:spPr>
        <p:txBody>
          <a:bodyPr wrap="square" rtlCol="0">
            <a:spAutoFit/>
          </a:bodyPr>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endParaRPr lang="zh-CN" altLang="zh-CN" sz="1600" dirty="0" smtClean="0">
              <a:latin typeface="微软雅黑" charset="-122"/>
              <a:ea typeface="微软雅黑" charset="-122"/>
              <a:cs typeface="Times New Roman" panose="02020503050405090304" pitchFamily="18" charset="0"/>
            </a:endParaRPr>
          </a:p>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系统为多页面应用，每个页面有其对应的html，js，css文件，公共的方法是写到common.js中，没有按照功能函数独立拆分出对应的模块导致代码复用性低，随着项目变大，相应的js文件会越来越大，这样导致代码调试和维护成本增加，而且可能造成全局变量污染。</a:t>
            </a:r>
            <a:endParaRPr lang="en-US" altLang="zh-CN" sz="1800" dirty="0">
              <a:solidFill>
                <a:schemeClr val="tx1">
                  <a:lumMod val="50000"/>
                  <a:lumOff val="50000"/>
                </a:schemeClr>
              </a:solidFill>
              <a:latin typeface="微软雅黑" charset="-122"/>
              <a:ea typeface="微软雅黑" charset="-122"/>
              <a:cs typeface="微软雅黑"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11"/>
          <p:cNvSpPr/>
          <p:nvPr/>
        </p:nvSpPr>
        <p:spPr>
          <a:xfrm>
            <a:off x="734164" y="6497630"/>
            <a:ext cx="11457836" cy="360370"/>
          </a:xfrm>
          <a:custGeom>
            <a:avLst/>
            <a:gdLst>
              <a:gd name="connsiteX0" fmla="*/ 0 w 11457836"/>
              <a:gd name="connsiteY0" fmla="*/ 0 h 348082"/>
              <a:gd name="connsiteX1" fmla="*/ 11457836 w 11457836"/>
              <a:gd name="connsiteY1" fmla="*/ 0 h 348082"/>
              <a:gd name="connsiteX2" fmla="*/ 11457836 w 11457836"/>
              <a:gd name="connsiteY2" fmla="*/ 348082 h 348082"/>
              <a:gd name="connsiteX3" fmla="*/ 0 w 11457836"/>
              <a:gd name="connsiteY3" fmla="*/ 348082 h 348082"/>
              <a:gd name="connsiteX4" fmla="*/ 0 w 11457836"/>
              <a:gd name="connsiteY4" fmla="*/ 0 h 348082"/>
              <a:gd name="connsiteX0-1" fmla="*/ 0 w 11457836"/>
              <a:gd name="connsiteY0-2" fmla="*/ 0 h 354020"/>
              <a:gd name="connsiteX1-3" fmla="*/ 11457836 w 11457836"/>
              <a:gd name="connsiteY1-4" fmla="*/ 0 h 354020"/>
              <a:gd name="connsiteX2-5" fmla="*/ 11457836 w 11457836"/>
              <a:gd name="connsiteY2-6" fmla="*/ 348082 h 354020"/>
              <a:gd name="connsiteX3-7" fmla="*/ 112816 w 11457836"/>
              <a:gd name="connsiteY3-8" fmla="*/ 354020 h 354020"/>
              <a:gd name="connsiteX4-9" fmla="*/ 0 w 11457836"/>
              <a:gd name="connsiteY4-10" fmla="*/ 0 h 354020"/>
              <a:gd name="connsiteX0-11" fmla="*/ 0 w 11559436"/>
              <a:gd name="connsiteY0-12" fmla="*/ 0 h 360370"/>
              <a:gd name="connsiteX1-13" fmla="*/ 11559436 w 11559436"/>
              <a:gd name="connsiteY1-14" fmla="*/ 6350 h 360370"/>
              <a:gd name="connsiteX2-15" fmla="*/ 11559436 w 11559436"/>
              <a:gd name="connsiteY2-16" fmla="*/ 354432 h 360370"/>
              <a:gd name="connsiteX3-17" fmla="*/ 214416 w 11559436"/>
              <a:gd name="connsiteY3-18" fmla="*/ 360370 h 360370"/>
              <a:gd name="connsiteX4-19" fmla="*/ 0 w 11559436"/>
              <a:gd name="connsiteY4-20" fmla="*/ 0 h 36037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1559436" h="360370">
                <a:moveTo>
                  <a:pt x="0" y="0"/>
                </a:moveTo>
                <a:lnTo>
                  <a:pt x="11559436" y="6350"/>
                </a:lnTo>
                <a:lnTo>
                  <a:pt x="11559436" y="354432"/>
                </a:lnTo>
                <a:lnTo>
                  <a:pt x="214416" y="360370"/>
                </a:lnTo>
                <a:lnTo>
                  <a:pt x="0" y="0"/>
                </a:lnTo>
                <a:close/>
              </a:path>
            </a:pathLst>
          </a:cu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文本框 6"/>
          <p:cNvSpPr txBox="1"/>
          <p:nvPr/>
        </p:nvSpPr>
        <p:spPr>
          <a:xfrm>
            <a:off x="10181171" y="6526515"/>
            <a:ext cx="2010829" cy="276999"/>
          </a:xfrm>
          <a:prstGeom prst="rect">
            <a:avLst/>
          </a:prstGeom>
          <a:noFill/>
        </p:spPr>
        <p:txBody>
          <a:bodyPr wrap="square" rtlCol="0">
            <a:spAutoFit/>
          </a:bodyPr>
          <a:lstStyle/>
          <a:p>
            <a:r>
              <a:rPr kumimoji="1" lang="en-US" altLang="zh-CN" sz="1200" dirty="0" err="1" smtClean="0">
                <a:solidFill>
                  <a:schemeClr val="bg1"/>
                </a:solidFill>
                <a:latin typeface="Microsoft YaHei Light" charset="-122"/>
                <a:ea typeface="Microsoft YaHei Light" charset="-122"/>
                <a:cs typeface="Microsoft YaHei Light" charset="-122"/>
              </a:rPr>
              <a:t>www.justsharecloud.com</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8" name="文本框 7"/>
          <p:cNvSpPr txBox="1"/>
          <p:nvPr/>
        </p:nvSpPr>
        <p:spPr>
          <a:xfrm>
            <a:off x="988805" y="6517802"/>
            <a:ext cx="2159115" cy="276999"/>
          </a:xfrm>
          <a:prstGeom prst="rect">
            <a:avLst/>
          </a:prstGeom>
          <a:noFill/>
        </p:spPr>
        <p:txBody>
          <a:bodyPr wrap="square" rtlCol="0">
            <a:spAutoFit/>
          </a:bodyPr>
          <a:lstStyle/>
          <a:p>
            <a:r>
              <a:rPr kumimoji="1" lang="zh-CN" altLang="en-US" sz="1200" dirty="0" smtClean="0">
                <a:solidFill>
                  <a:schemeClr val="bg1"/>
                </a:solidFill>
                <a:latin typeface="Microsoft YaHei Light" charset="-122"/>
                <a:ea typeface="Microsoft YaHei Light" charset="-122"/>
                <a:cs typeface="Microsoft YaHei Light" charset="-122"/>
              </a:rPr>
              <a:t>为企业，连接与规划</a:t>
            </a:r>
            <a:r>
              <a:rPr kumimoji="1" lang="zh-CN" altLang="en-US" sz="1050" dirty="0" smtClean="0">
                <a:solidFill>
                  <a:schemeClr val="bg1"/>
                </a:solidFill>
                <a:latin typeface="Microsoft YaHei Light" charset="-122"/>
                <a:ea typeface="Microsoft YaHei Light" charset="-122"/>
                <a:cs typeface="Microsoft YaHei Light" charset="-122"/>
              </a:rPr>
              <a:t>一切</a:t>
            </a:r>
            <a:r>
              <a:rPr kumimoji="1" lang="zh-CN" altLang="en-US" sz="1200" dirty="0" smtClean="0">
                <a:solidFill>
                  <a:schemeClr val="bg1"/>
                </a:solidFill>
                <a:latin typeface="Microsoft YaHei Light" charset="-122"/>
                <a:ea typeface="Microsoft YaHei Light" charset="-122"/>
                <a:cs typeface="Microsoft YaHei Light" charset="-122"/>
              </a:rPr>
              <a:t>资源</a:t>
            </a:r>
            <a:endParaRPr kumimoji="1" lang="zh-CN" altLang="en-US" sz="1200" dirty="0">
              <a:solidFill>
                <a:schemeClr val="bg1"/>
              </a:solidFill>
              <a:latin typeface="Microsoft YaHei Light" charset="-122"/>
              <a:ea typeface="Microsoft YaHei Light" charset="-122"/>
              <a:cs typeface="Microsoft YaHei Light" charset="-122"/>
            </a:endParaRPr>
          </a:p>
        </p:txBody>
      </p:sp>
      <p:sp>
        <p:nvSpPr>
          <p:cNvPr id="10" name="文本框 9"/>
          <p:cNvSpPr txBox="1"/>
          <p:nvPr/>
        </p:nvSpPr>
        <p:spPr>
          <a:xfrm>
            <a:off x="656734" y="222333"/>
            <a:ext cx="2320925" cy="460375"/>
          </a:xfrm>
          <a:prstGeom prst="rect">
            <a:avLst/>
          </a:prstGeom>
          <a:noFill/>
        </p:spPr>
        <p:txBody>
          <a:bodyPr wrap="none" rtlCol="0">
            <a:spAutoFit/>
          </a:bodyPr>
          <a:lstStyle/>
          <a:p>
            <a:pPr algn="l"/>
            <a:r>
              <a:rPr kumimoji="1" lang="en-US" altLang="zh-CN" sz="2400" b="1" dirty="0">
                <a:solidFill>
                  <a:srgbClr val="0063A8"/>
                </a:solidFill>
                <a:latin typeface="微软雅黑" charset="-122"/>
                <a:ea typeface="微软雅黑" charset="-122"/>
                <a:cs typeface="微软雅黑" charset="-122"/>
                <a:sym typeface="+mn-ea"/>
              </a:rPr>
              <a:t>代码没有模块化</a:t>
            </a:r>
            <a:endParaRPr kumimoji="1" lang="zh-CN" altLang="en-US" sz="2400" b="1" dirty="0">
              <a:solidFill>
                <a:srgbClr val="0063A8"/>
              </a:solidFill>
              <a:latin typeface="微软雅黑" charset="-122"/>
              <a:ea typeface="微软雅黑" charset="-122"/>
              <a:cs typeface="微软雅黑" charset="-122"/>
            </a:endParaRPr>
          </a:p>
        </p:txBody>
      </p:sp>
      <p:sp>
        <p:nvSpPr>
          <p:cNvPr id="59" name="矩形 58"/>
          <p:cNvSpPr/>
          <p:nvPr/>
        </p:nvSpPr>
        <p:spPr>
          <a:xfrm>
            <a:off x="760716" y="723677"/>
            <a:ext cx="2235120" cy="49801"/>
          </a:xfrm>
          <a:prstGeom prst="rect">
            <a:avLst/>
          </a:prstGeom>
          <a:solidFill>
            <a:srgbClr val="0063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4" name="图片 43"/>
          <p:cNvPicPr>
            <a:picLocks noChangeAspect="1"/>
          </p:cNvPicPr>
          <p:nvPr/>
        </p:nvPicPr>
        <p:blipFill rotWithShape="1">
          <a:blip r:embed="rId1"/>
          <a:srcRect l="42114"/>
          <a:stretch>
            <a:fillRect/>
          </a:stretch>
        </p:blipFill>
        <p:spPr>
          <a:xfrm>
            <a:off x="16636" y="0"/>
            <a:ext cx="342228" cy="1074908"/>
          </a:xfrm>
          <a:prstGeom prst="rect">
            <a:avLst/>
          </a:prstGeom>
        </p:spPr>
      </p:pic>
      <p:pic>
        <p:nvPicPr>
          <p:cNvPr id="43" name="图片 42"/>
          <p:cNvPicPr>
            <a:picLocks noChangeAspect="1"/>
          </p:cNvPicPr>
          <p:nvPr/>
        </p:nvPicPr>
        <p:blipFill>
          <a:blip r:embed="rId2"/>
          <a:stretch>
            <a:fillRect/>
          </a:stretch>
        </p:blipFill>
        <p:spPr>
          <a:xfrm>
            <a:off x="253618" y="6387499"/>
            <a:ext cx="480546" cy="485352"/>
          </a:xfrm>
          <a:prstGeom prst="rect">
            <a:avLst/>
          </a:prstGeom>
        </p:spPr>
      </p:pic>
      <p:sp>
        <p:nvSpPr>
          <p:cNvPr id="2" name="矩形 1"/>
          <p:cNvSpPr/>
          <p:nvPr/>
        </p:nvSpPr>
        <p:spPr>
          <a:xfrm>
            <a:off x="734164" y="1075256"/>
            <a:ext cx="6096000" cy="1014730"/>
          </a:xfrm>
          <a:prstGeom prst="rect">
            <a:avLst/>
          </a:prstGeom>
        </p:spPr>
        <p:txBody>
          <a:bodyPr wrap="square">
            <a:spAutoFit/>
          </a:bodyPr>
          <a:lstStyle/>
          <a:p>
            <a:pPr defTabSz="342900">
              <a:defRPr sz="3600" b="1">
                <a:latin typeface="+mj-lt"/>
                <a:ea typeface="+mj-ea"/>
                <a:cs typeface="+mj-cs"/>
                <a:sym typeface="Helvetica"/>
              </a:defRPr>
            </a:pPr>
            <a:r>
              <a:rPr lang="en-US" altLang="zh-CN" sz="2000">
                <a:solidFill>
                  <a:schemeClr val="accent1"/>
                </a:solidFill>
                <a:effectLst>
                  <a:outerShdw blurRad="38100" dist="25400" dir="5400000" algn="ctr" rotWithShape="0">
                    <a:srgbClr val="6E747A">
                      <a:alpha val="43000"/>
                    </a:srgbClr>
                  </a:outerShdw>
                </a:effectLst>
                <a:sym typeface="+mn-ea"/>
              </a:rPr>
              <a:t>*</a:t>
            </a:r>
            <a:r>
              <a:rPr lang="zh-CN" altLang="en-US" sz="2000">
                <a:solidFill>
                  <a:schemeClr val="accent1"/>
                </a:solidFill>
                <a:effectLst>
                  <a:outerShdw blurRad="38100" dist="25400" dir="5400000" algn="ctr" rotWithShape="0">
                    <a:srgbClr val="6E747A">
                      <a:alpha val="43000"/>
                    </a:srgbClr>
                  </a:outerShdw>
                </a:effectLst>
                <a:sym typeface="+mn-ea"/>
              </a:rPr>
              <a:t>怎么模块化</a:t>
            </a:r>
            <a:endParaRPr lang="zh-CN" altLang="en-US" sz="2000">
              <a:solidFill>
                <a:schemeClr val="accent1"/>
              </a:solidFill>
              <a:effectLst>
                <a:outerShdw blurRad="38100" dist="25400" dir="5400000" algn="ctr" rotWithShape="0">
                  <a:srgbClr val="6E747A">
                    <a:alpha val="43000"/>
                  </a:srgbClr>
                </a:outerShdw>
              </a:effectLst>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a:p>
            <a:pPr defTabSz="342900">
              <a:defRPr sz="3600" b="1">
                <a:latin typeface="+mj-lt"/>
                <a:ea typeface="+mj-ea"/>
                <a:cs typeface="+mj-cs"/>
                <a:sym typeface="Helvetica"/>
              </a:defRPr>
            </a:pPr>
            <a:endParaRPr lang="zh-CN" altLang="en-US" sz="2000" dirty="0">
              <a:solidFill>
                <a:schemeClr val="tx1">
                  <a:lumMod val="50000"/>
                  <a:lumOff val="50000"/>
                </a:schemeClr>
              </a:solidFill>
              <a:latin typeface="微软雅黑" charset="-122"/>
              <a:ea typeface="微软雅黑" charset="-122"/>
              <a:cs typeface="微软雅黑" charset="-122"/>
              <a:sym typeface="Helvetica"/>
            </a:endParaRPr>
          </a:p>
        </p:txBody>
      </p:sp>
      <p:sp>
        <p:nvSpPr>
          <p:cNvPr id="4" name="矩形 3"/>
          <p:cNvSpPr/>
          <p:nvPr/>
        </p:nvSpPr>
        <p:spPr>
          <a:xfrm>
            <a:off x="988695" y="1887220"/>
            <a:ext cx="4484370" cy="38068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文本框 10"/>
          <p:cNvSpPr txBox="1"/>
          <p:nvPr/>
        </p:nvSpPr>
        <p:spPr>
          <a:xfrm>
            <a:off x="5236845" y="1976755"/>
            <a:ext cx="6394450" cy="2417445"/>
          </a:xfrm>
          <a:prstGeom prst="rect">
            <a:avLst/>
          </a:prstGeom>
          <a:noFill/>
        </p:spPr>
        <p:txBody>
          <a:bodyPr wrap="square" rtlCol="0">
            <a:spAutoFit/>
          </a:bodyPr>
          <a:p>
            <a:pPr algn="l">
              <a:lnSpc>
                <a:spcPct val="210000"/>
              </a:lnSpc>
            </a:pPr>
            <a:r>
              <a:rPr lang="en-US" altLang="zh-CN" sz="1800" dirty="0">
                <a:solidFill>
                  <a:schemeClr val="tx1">
                    <a:lumMod val="50000"/>
                    <a:lumOff val="50000"/>
                  </a:schemeClr>
                </a:solidFill>
                <a:latin typeface="微软雅黑" charset="-122"/>
                <a:ea typeface="微软雅黑" charset="-122"/>
                <a:cs typeface="微软雅黑" charset="-122"/>
              </a:rPr>
              <a:t>最初的JavaScript没有模块化，服务端的Node.js借助CommonJS规范实现模块化,浏览器主要借助RequireJS和sea.js实现模块化，现在ES6的Module在语言层面定义了模块，因此前端可以使用ES6的Module来实现模块化。</a:t>
            </a:r>
            <a:endParaRPr lang="en-US" altLang="zh-CN" sz="1800" dirty="0">
              <a:solidFill>
                <a:schemeClr val="tx1">
                  <a:lumMod val="50000"/>
                  <a:lumOff val="50000"/>
                </a:schemeClr>
              </a:solidFill>
              <a:latin typeface="微软雅黑" charset="-122"/>
              <a:ea typeface="微软雅黑" charset="-122"/>
              <a:cs typeface="微软雅黑" charset="-122"/>
            </a:endParaRPr>
          </a:p>
        </p:txBody>
      </p:sp>
      <p:pic>
        <p:nvPicPr>
          <p:cNvPr id="9" name="Picture 2" descr="C:\Users\wangz06\AppData\Local\Microsoft\Windows\Temporary Internet Files\Content.IE5\WTUJNCMW\question-mark-clip-art-01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730" y="1887220"/>
            <a:ext cx="3982720" cy="3968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宽屏</PresentationFormat>
  <Paragraphs>296</Paragraphs>
  <Slides>26</Slides>
  <Notes>10</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26</vt:i4>
      </vt:variant>
    </vt:vector>
  </HeadingPairs>
  <TitlesOfParts>
    <vt:vector size="50" baseType="lpstr">
      <vt:lpstr>Arial</vt:lpstr>
      <vt:lpstr>方正书宋_GBK</vt:lpstr>
      <vt:lpstr>Wingdings</vt:lpstr>
      <vt:lpstr>微软雅黑</vt:lpstr>
      <vt:lpstr>汉仪旗黑KW</vt:lpstr>
      <vt:lpstr>宋体</vt:lpstr>
      <vt:lpstr>PMingLiU</vt:lpstr>
      <vt:lpstr>楷体</vt:lpstr>
      <vt:lpstr>Microsoft YaHei Light</vt:lpstr>
      <vt:lpstr>苹方-简</vt:lpstr>
      <vt:lpstr>Times New Roman</vt:lpstr>
      <vt:lpstr>Helvetica</vt:lpstr>
      <vt:lpstr>Wingdings</vt:lpstr>
      <vt:lpstr>汉仪书宋二KW</vt:lpstr>
      <vt:lpstr>Calibri</vt:lpstr>
      <vt:lpstr>Helvetica Neue</vt:lpstr>
      <vt:lpstr>宋体</vt:lpstr>
      <vt:lpstr>Arial Unicode MS</vt:lpstr>
      <vt:lpstr>宋体-繁</vt:lpstr>
      <vt:lpstr>汉仪楷体KW</vt:lpstr>
      <vt:lpstr>Calibri Light</vt:lpstr>
      <vt:lpstr>DengXian</vt:lpstr>
      <vt:lpstr>汉仪中等线KW</vt:lpstr>
      <vt:lpstr>Office Theme</vt:lpstr>
      <vt:lpstr>PowerPoint 演示文稿</vt:lpstr>
      <vt:lpstr>目录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xulei</cp:lastModifiedBy>
  <cp:revision>432</cp:revision>
  <dcterms:created xsi:type="dcterms:W3CDTF">2020-03-20T02:05:16Z</dcterms:created>
  <dcterms:modified xsi:type="dcterms:W3CDTF">2020-03-20T02:05:16Z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2052-2.0.1.3256</vt:lpwstr>
  </property>
</Properties>
</file>