
<file path=[Content_Types].xml><?xml version="1.0" encoding="utf-8"?>
<Types xmlns="http://schemas.openxmlformats.org/package/2006/content-types">
  <Default Extension="emf" ContentType="image/x-emf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387" r:id="rId3"/>
    <p:sldId id="260" r:id="rId4"/>
    <p:sldId id="531" r:id="rId5"/>
    <p:sldId id="292" r:id="rId6"/>
    <p:sldId id="261" r:id="rId8"/>
    <p:sldId id="562" r:id="rId9"/>
    <p:sldId id="563" r:id="rId10"/>
    <p:sldId id="290" r:id="rId11"/>
    <p:sldId id="564" r:id="rId12"/>
    <p:sldId id="565" r:id="rId13"/>
    <p:sldId id="566" r:id="rId14"/>
    <p:sldId id="567" r:id="rId15"/>
    <p:sldId id="596" r:id="rId16"/>
    <p:sldId id="597" r:id="rId17"/>
    <p:sldId id="598" r:id="rId18"/>
    <p:sldId id="601" r:id="rId19"/>
    <p:sldId id="599" r:id="rId20"/>
    <p:sldId id="289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789C"/>
    <a:srgbClr val="FF4940"/>
    <a:srgbClr val="0063A8"/>
    <a:srgbClr val="FFFFFF"/>
    <a:srgbClr val="FF9300"/>
    <a:srgbClr val="FF7E79"/>
    <a:srgbClr val="00558D"/>
    <a:srgbClr val="0D66B3"/>
    <a:srgbClr val="00499B"/>
    <a:srgbClr val="2D6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03" autoAdjust="0"/>
    <p:restoredTop sz="93367" autoAdjust="0"/>
  </p:normalViewPr>
  <p:slideViewPr>
    <p:cSldViewPr snapToGrid="0" snapToObjects="1">
      <p:cViewPr varScale="1">
        <p:scale>
          <a:sx n="67" d="100"/>
          <a:sy n="67" d="100"/>
        </p:scale>
        <p:origin x="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8B79D-11F4-8440-A66A-6FF2B98FF38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8B10C-125C-BC4A-BC8D-955F39AC24C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en-US"/>
              <a:t>第一种方式是通过</a:t>
            </a:r>
            <a:r>
              <a:rPr lang="en-US" altLang="zh-CN"/>
              <a:t>script</a:t>
            </a:r>
            <a:r>
              <a:rPr lang="zh-CN" altLang="en-US"/>
              <a:t>标签引入，类似引入</a:t>
            </a:r>
            <a:r>
              <a:rPr lang="en-US" altLang="zh-CN"/>
              <a:t>jquery</a:t>
            </a:r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第二种方式是通过</a:t>
            </a:r>
            <a:r>
              <a:rPr lang="en-US" altLang="zh-CN"/>
              <a:t>CLI</a:t>
            </a:r>
            <a:r>
              <a:rPr lang="zh-CN" altLang="en-US"/>
              <a:t>（命令行）生成</a:t>
            </a:r>
            <a:r>
              <a:rPr lang="en-US" altLang="zh-CN"/>
              <a:t>vue</a:t>
            </a:r>
            <a:r>
              <a:rPr lang="zh-CN" altLang="en-US"/>
              <a:t>的脚手架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第三种方式是通过</a:t>
            </a:r>
            <a:r>
              <a:rPr lang="en-US" altLang="zh-CN"/>
              <a:t>CDN</a:t>
            </a:r>
            <a:r>
              <a:rPr lang="zh-CN" altLang="en-US"/>
              <a:t>引入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16500-E53E-4849-9666-6525DAA70B3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F7F2-B090-CD4F-8287-D418C61CCC8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16500-E53E-4849-9666-6525DAA70B3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F7F2-B090-CD4F-8287-D418C61CCC8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16500-E53E-4849-9666-6525DAA70B3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F7F2-B090-CD4F-8287-D418C61CCC8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16500-E53E-4849-9666-6525DAA70B3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F7F2-B090-CD4F-8287-D418C61CCC8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16500-E53E-4849-9666-6525DAA70B3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F7F2-B090-CD4F-8287-D418C61CCC8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16500-E53E-4849-9666-6525DAA70B3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F7F2-B090-CD4F-8287-D418C61CCC8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16500-E53E-4849-9666-6525DAA70B3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F7F2-B090-CD4F-8287-D418C61CCC8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16500-E53E-4849-9666-6525DAA70B3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F7F2-B090-CD4F-8287-D418C61CCC8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16500-E53E-4849-9666-6525DAA70B3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F7F2-B090-CD4F-8287-D418C61CCC8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16500-E53E-4849-9666-6525DAA70B3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F7F2-B090-CD4F-8287-D418C61CCC8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16500-E53E-4849-9666-6525DAA70B3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F7F2-B090-CD4F-8287-D418C61CCC8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16500-E53E-4849-9666-6525DAA70B3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4F7F2-B090-CD4F-8287-D418C61CCC8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image" Target="../media/image4.emf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image" Target="../media/image4.emf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image" Target="../media/image4.emf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openxmlformats.org/officeDocument/2006/relationships/hyperlink" Target="http://www.zcool.com.cn/img.html?src=/g/30/43/1243698588245.jpg" TargetMode="Externa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github.com/ElemeFE/element/blob/dev/CHANGELOG.zh-CN.md" TargetMode="External"/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图片 60"/>
          <p:cNvPicPr>
            <a:picLocks noChangeAspect="1"/>
          </p:cNvPicPr>
          <p:nvPr/>
        </p:nvPicPr>
        <p:blipFill rotWithShape="1">
          <a:blip r:embed="rId1"/>
          <a:srcRect l="874" r="338" b="16248"/>
          <a:stretch>
            <a:fillRect/>
          </a:stretch>
        </p:blipFill>
        <p:spPr>
          <a:xfrm>
            <a:off x="0" y="0"/>
            <a:ext cx="12192000" cy="514682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0" y="1455420"/>
            <a:ext cx="1219136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kumimoji="1" lang="zh-CN" altLang="en-US" sz="4000" b="1" dirty="0">
              <a:solidFill>
                <a:srgbClr val="34789C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algn="ctr"/>
            <a:r>
              <a:rPr kumimoji="1" lang="en-US" altLang="zh-CN" sz="4000" b="1" dirty="0">
                <a:solidFill>
                  <a:srgbClr val="34789C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ElementUI</a:t>
            </a:r>
            <a:r>
              <a:rPr kumimoji="1" lang="zh-CN" altLang="en-US" sz="4000" b="1" dirty="0">
                <a:solidFill>
                  <a:srgbClr val="34789C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组件库介绍</a:t>
            </a:r>
            <a:br>
              <a:rPr lang="zh-CN" altLang="en-US" sz="4000" dirty="0" smtClean="0">
                <a:solidFill>
                  <a:schemeClr val="accent2">
                    <a:lumMod val="75000"/>
                  </a:schemeClr>
                </a:solidFill>
                <a:ea typeface="宋体" panose="02010600030101010101" pitchFamily="2" charset="-122"/>
                <a:sym typeface="+mn-ea"/>
              </a:rPr>
            </a:br>
            <a:endParaRPr lang="zh-TW" altLang="en-US" sz="4000" dirty="0">
              <a:solidFill>
                <a:schemeClr val="accent2">
                  <a:lumMod val="75000"/>
                </a:schemeClr>
              </a:solidFill>
              <a:ea typeface="PMingLiU" panose="02020500000000000000" pitchFamily="18" charset="-120"/>
            </a:endParaRPr>
          </a:p>
          <a:p>
            <a:pPr algn="ctr"/>
            <a:r>
              <a:rPr lang="zh-CN" altLang="en-US" sz="4000" b="1" smtClean="0">
                <a:solidFill>
                  <a:srgbClr val="FFFFFF"/>
                </a:solidFill>
                <a:latin typeface="微软雅黑" charset="-122"/>
                <a:ea typeface="微软雅黑" charset="-122"/>
                <a:cs typeface="微软雅黑" charset="-122"/>
              </a:rPr>
              <a:t>框架培训</a:t>
            </a:r>
            <a:endParaRPr lang="zh-CN" altLang="en-US" sz="4000" b="1" dirty="0">
              <a:solidFill>
                <a:srgbClr val="FFFFFF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72935" y="3706743"/>
            <a:ext cx="1957242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defRPr>
                <a:latin typeface="楷体" charset="-122"/>
                <a:ea typeface="楷体" charset="-122"/>
                <a:cs typeface="楷体" charset="-122"/>
                <a:sym typeface="楷体" charset="-122"/>
              </a:defRPr>
            </a:pPr>
            <a:endParaRPr lang="zh-CN" altLang="en-US" sz="1400" dirty="0"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</a:endParaRPr>
          </a:p>
          <a:p>
            <a:pPr marL="342900" indent="-342900">
              <a:lnSpc>
                <a:spcPct val="150000"/>
              </a:lnSpc>
              <a:defRPr>
                <a:latin typeface="楷体" charset="-122"/>
                <a:ea typeface="楷体" charset="-122"/>
                <a:cs typeface="楷体" charset="-122"/>
                <a:sym typeface="楷体" charset="-122"/>
              </a:defRPr>
            </a:pPr>
            <a:endParaRPr lang="zh-CN" altLang="en-US" sz="1400" dirty="0"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</a:endParaRPr>
          </a:p>
          <a:p>
            <a:endParaRPr kumimoji="1" lang="zh-CN" altLang="en-US" sz="1400" dirty="0"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5096436"/>
            <a:ext cx="12192000" cy="50392"/>
          </a:xfrm>
          <a:prstGeom prst="rect">
            <a:avLst/>
          </a:prstGeom>
          <a:solidFill>
            <a:srgbClr val="00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9350944" y="5959976"/>
            <a:ext cx="2361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charset="-122"/>
                <a:ea typeface="微软雅黑" charset="-122"/>
                <a:cs typeface="微软雅黑" charset="-122"/>
              </a:rPr>
              <a:t>为企业，连接与规划一切资源</a:t>
            </a:r>
            <a:endParaRPr kumimoji="1" lang="zh-CN" altLang="en-US" sz="1200" dirty="0">
              <a:solidFill>
                <a:prstClr val="black">
                  <a:lumMod val="50000"/>
                  <a:lumOff val="50000"/>
                </a:prstClr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11" y="5855618"/>
            <a:ext cx="904762" cy="48571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473" y="5855980"/>
            <a:ext cx="480546" cy="485352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1"/>
          <p:cNvSpPr/>
          <p:nvPr/>
        </p:nvSpPr>
        <p:spPr>
          <a:xfrm>
            <a:off x="746864" y="6497630"/>
            <a:ext cx="11457836" cy="360370"/>
          </a:xfrm>
          <a:custGeom>
            <a:avLst/>
            <a:gdLst>
              <a:gd name="connsiteX0" fmla="*/ 0 w 11457836"/>
              <a:gd name="connsiteY0" fmla="*/ 0 h 348082"/>
              <a:gd name="connsiteX1" fmla="*/ 11457836 w 11457836"/>
              <a:gd name="connsiteY1" fmla="*/ 0 h 348082"/>
              <a:gd name="connsiteX2" fmla="*/ 11457836 w 11457836"/>
              <a:gd name="connsiteY2" fmla="*/ 348082 h 348082"/>
              <a:gd name="connsiteX3" fmla="*/ 0 w 11457836"/>
              <a:gd name="connsiteY3" fmla="*/ 348082 h 348082"/>
              <a:gd name="connsiteX4" fmla="*/ 0 w 11457836"/>
              <a:gd name="connsiteY4" fmla="*/ 0 h 348082"/>
              <a:gd name="connsiteX0-1" fmla="*/ 0 w 11457836"/>
              <a:gd name="connsiteY0-2" fmla="*/ 0 h 354020"/>
              <a:gd name="connsiteX1-3" fmla="*/ 11457836 w 11457836"/>
              <a:gd name="connsiteY1-4" fmla="*/ 0 h 354020"/>
              <a:gd name="connsiteX2-5" fmla="*/ 11457836 w 11457836"/>
              <a:gd name="connsiteY2-6" fmla="*/ 348082 h 354020"/>
              <a:gd name="connsiteX3-7" fmla="*/ 112816 w 11457836"/>
              <a:gd name="connsiteY3-8" fmla="*/ 354020 h 354020"/>
              <a:gd name="connsiteX4-9" fmla="*/ 0 w 11457836"/>
              <a:gd name="connsiteY4-10" fmla="*/ 0 h 354020"/>
              <a:gd name="connsiteX0-11" fmla="*/ 0 w 11559436"/>
              <a:gd name="connsiteY0-12" fmla="*/ 0 h 360370"/>
              <a:gd name="connsiteX1-13" fmla="*/ 11559436 w 11559436"/>
              <a:gd name="connsiteY1-14" fmla="*/ 6350 h 360370"/>
              <a:gd name="connsiteX2-15" fmla="*/ 11559436 w 11559436"/>
              <a:gd name="connsiteY2-16" fmla="*/ 354432 h 360370"/>
              <a:gd name="connsiteX3-17" fmla="*/ 214416 w 11559436"/>
              <a:gd name="connsiteY3-18" fmla="*/ 360370 h 360370"/>
              <a:gd name="connsiteX4-19" fmla="*/ 0 w 11559436"/>
              <a:gd name="connsiteY4-20" fmla="*/ 0 h 36037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1559436" h="360370">
                <a:moveTo>
                  <a:pt x="0" y="0"/>
                </a:moveTo>
                <a:lnTo>
                  <a:pt x="11559436" y="6350"/>
                </a:lnTo>
                <a:lnTo>
                  <a:pt x="11559436" y="354432"/>
                </a:lnTo>
                <a:lnTo>
                  <a:pt x="214416" y="360370"/>
                </a:lnTo>
                <a:lnTo>
                  <a:pt x="0" y="0"/>
                </a:lnTo>
                <a:close/>
              </a:path>
            </a:pathLst>
          </a:custGeom>
          <a:solidFill>
            <a:srgbClr val="00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193871" y="6526515"/>
            <a:ext cx="2010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err="1" smtClean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www.justsharecloud.com</a:t>
            </a:r>
            <a:endParaRPr kumimoji="1" lang="zh-CN" altLang="en-US" sz="1200" dirty="0">
              <a:solidFill>
                <a:schemeClr val="bg1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01505" y="6517802"/>
            <a:ext cx="2159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为企业，连接与规划</a:t>
            </a:r>
            <a:r>
              <a:rPr kumimoji="1" lang="zh-CN" altLang="en-US" sz="1050" dirty="0" smtClean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一切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资源</a:t>
            </a:r>
            <a:endParaRPr kumimoji="1" lang="zh-CN" altLang="en-US" sz="1200" dirty="0">
              <a:solidFill>
                <a:schemeClr val="bg1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56734" y="263608"/>
            <a:ext cx="18097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400" b="1" dirty="0">
                <a:solidFill>
                  <a:srgbClr val="0063A8"/>
                </a:solidFill>
                <a:latin typeface="微软雅黑" charset="-122"/>
                <a:ea typeface="微软雅黑" charset="-122"/>
                <a:cs typeface="微软雅黑" charset="-122"/>
              </a:rPr>
              <a:t>源码分析 三</a:t>
            </a:r>
            <a:endParaRPr kumimoji="1" lang="zh-CN" altLang="en-US" sz="2400" b="1" dirty="0">
              <a:solidFill>
                <a:srgbClr val="0063A8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73416" y="723677"/>
            <a:ext cx="2235120" cy="49801"/>
          </a:xfrm>
          <a:prstGeom prst="rect">
            <a:avLst/>
          </a:prstGeom>
          <a:solidFill>
            <a:srgbClr val="00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 rotWithShape="1">
          <a:blip r:embed="rId1"/>
          <a:srcRect l="42114"/>
          <a:stretch>
            <a:fillRect/>
          </a:stretch>
        </p:blipFill>
        <p:spPr>
          <a:xfrm>
            <a:off x="29336" y="0"/>
            <a:ext cx="342228" cy="1074908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18" y="6387499"/>
            <a:ext cx="480546" cy="48535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" y="723900"/>
            <a:ext cx="5208270" cy="53149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443980" y="723900"/>
            <a:ext cx="5649595" cy="31369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lnSpc>
                <a:spcPct val="220000"/>
              </a:lnSpc>
              <a:buFont typeface="Wingdings" panose="05000000000000000000" charset="0"/>
              <a:buChar char="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package.json描述了项目名称、版本号、所依赖的npm包以及项目不同生命周期时构建工作的配置等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charset="-122"/>
              <a:ea typeface="微软雅黑" charset="-122"/>
              <a:cs typeface="微软雅黑" charset="-122"/>
            </a:endParaRPr>
          </a:p>
          <a:p>
            <a:pPr marL="285750" indent="-285750" algn="l">
              <a:lnSpc>
                <a:spcPct val="220000"/>
              </a:lnSpc>
              <a:buFont typeface="Wingdings" panose="05000000000000000000" charset="0"/>
              <a:buChar char="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依赖关系可以让我们对大局上有些把握,至少让我们心里有点数,知道大概用了哪些技术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，依赖关系还有一个重要的是版本信息。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1"/>
          <p:cNvSpPr/>
          <p:nvPr/>
        </p:nvSpPr>
        <p:spPr>
          <a:xfrm>
            <a:off x="746864" y="6497630"/>
            <a:ext cx="11457836" cy="360370"/>
          </a:xfrm>
          <a:custGeom>
            <a:avLst/>
            <a:gdLst>
              <a:gd name="connsiteX0" fmla="*/ 0 w 11457836"/>
              <a:gd name="connsiteY0" fmla="*/ 0 h 348082"/>
              <a:gd name="connsiteX1" fmla="*/ 11457836 w 11457836"/>
              <a:gd name="connsiteY1" fmla="*/ 0 h 348082"/>
              <a:gd name="connsiteX2" fmla="*/ 11457836 w 11457836"/>
              <a:gd name="connsiteY2" fmla="*/ 348082 h 348082"/>
              <a:gd name="connsiteX3" fmla="*/ 0 w 11457836"/>
              <a:gd name="connsiteY3" fmla="*/ 348082 h 348082"/>
              <a:gd name="connsiteX4" fmla="*/ 0 w 11457836"/>
              <a:gd name="connsiteY4" fmla="*/ 0 h 348082"/>
              <a:gd name="connsiteX0-1" fmla="*/ 0 w 11457836"/>
              <a:gd name="connsiteY0-2" fmla="*/ 0 h 354020"/>
              <a:gd name="connsiteX1-3" fmla="*/ 11457836 w 11457836"/>
              <a:gd name="connsiteY1-4" fmla="*/ 0 h 354020"/>
              <a:gd name="connsiteX2-5" fmla="*/ 11457836 w 11457836"/>
              <a:gd name="connsiteY2-6" fmla="*/ 348082 h 354020"/>
              <a:gd name="connsiteX3-7" fmla="*/ 112816 w 11457836"/>
              <a:gd name="connsiteY3-8" fmla="*/ 354020 h 354020"/>
              <a:gd name="connsiteX4-9" fmla="*/ 0 w 11457836"/>
              <a:gd name="connsiteY4-10" fmla="*/ 0 h 354020"/>
              <a:gd name="connsiteX0-11" fmla="*/ 0 w 11559436"/>
              <a:gd name="connsiteY0-12" fmla="*/ 0 h 360370"/>
              <a:gd name="connsiteX1-13" fmla="*/ 11559436 w 11559436"/>
              <a:gd name="connsiteY1-14" fmla="*/ 6350 h 360370"/>
              <a:gd name="connsiteX2-15" fmla="*/ 11559436 w 11559436"/>
              <a:gd name="connsiteY2-16" fmla="*/ 354432 h 360370"/>
              <a:gd name="connsiteX3-17" fmla="*/ 214416 w 11559436"/>
              <a:gd name="connsiteY3-18" fmla="*/ 360370 h 360370"/>
              <a:gd name="connsiteX4-19" fmla="*/ 0 w 11559436"/>
              <a:gd name="connsiteY4-20" fmla="*/ 0 h 36037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1559436" h="360370">
                <a:moveTo>
                  <a:pt x="0" y="0"/>
                </a:moveTo>
                <a:lnTo>
                  <a:pt x="11559436" y="6350"/>
                </a:lnTo>
                <a:lnTo>
                  <a:pt x="11559436" y="354432"/>
                </a:lnTo>
                <a:lnTo>
                  <a:pt x="214416" y="360370"/>
                </a:lnTo>
                <a:lnTo>
                  <a:pt x="0" y="0"/>
                </a:lnTo>
                <a:close/>
              </a:path>
            </a:pathLst>
          </a:custGeom>
          <a:solidFill>
            <a:srgbClr val="00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193871" y="6526515"/>
            <a:ext cx="2010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err="1" smtClean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www.justsharecloud.com</a:t>
            </a:r>
            <a:endParaRPr kumimoji="1" lang="zh-CN" altLang="en-US" sz="1200" dirty="0">
              <a:solidFill>
                <a:schemeClr val="bg1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01505" y="6517802"/>
            <a:ext cx="2159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为企业，连接与规划</a:t>
            </a:r>
            <a:r>
              <a:rPr kumimoji="1" lang="zh-CN" altLang="en-US" sz="1050" dirty="0" smtClean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一切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资源</a:t>
            </a:r>
            <a:endParaRPr kumimoji="1" lang="zh-CN" altLang="en-US" sz="1200" dirty="0">
              <a:solidFill>
                <a:schemeClr val="bg1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56734" y="263608"/>
            <a:ext cx="18097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400" b="1" dirty="0">
                <a:solidFill>
                  <a:srgbClr val="0063A8"/>
                </a:solidFill>
                <a:latin typeface="微软雅黑" charset="-122"/>
                <a:ea typeface="微软雅黑" charset="-122"/>
                <a:cs typeface="微软雅黑" charset="-122"/>
              </a:rPr>
              <a:t>源码分析 四</a:t>
            </a:r>
            <a:endParaRPr kumimoji="1" lang="zh-CN" altLang="en-US" sz="2400" b="1" dirty="0">
              <a:solidFill>
                <a:srgbClr val="0063A8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73416" y="723677"/>
            <a:ext cx="2235120" cy="49801"/>
          </a:xfrm>
          <a:prstGeom prst="rect">
            <a:avLst/>
          </a:prstGeom>
          <a:solidFill>
            <a:srgbClr val="00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 rotWithShape="1">
          <a:blip r:embed="rId1"/>
          <a:srcRect l="42114"/>
          <a:stretch>
            <a:fillRect/>
          </a:stretch>
        </p:blipFill>
        <p:spPr>
          <a:xfrm>
            <a:off x="29336" y="0"/>
            <a:ext cx="342228" cy="1074908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18" y="6387499"/>
            <a:ext cx="480546" cy="4853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30" y="849630"/>
            <a:ext cx="7661910" cy="5632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1"/>
          <p:cNvSpPr/>
          <p:nvPr/>
        </p:nvSpPr>
        <p:spPr>
          <a:xfrm>
            <a:off x="746864" y="6497630"/>
            <a:ext cx="11457836" cy="360370"/>
          </a:xfrm>
          <a:custGeom>
            <a:avLst/>
            <a:gdLst>
              <a:gd name="connsiteX0" fmla="*/ 0 w 11457836"/>
              <a:gd name="connsiteY0" fmla="*/ 0 h 348082"/>
              <a:gd name="connsiteX1" fmla="*/ 11457836 w 11457836"/>
              <a:gd name="connsiteY1" fmla="*/ 0 h 348082"/>
              <a:gd name="connsiteX2" fmla="*/ 11457836 w 11457836"/>
              <a:gd name="connsiteY2" fmla="*/ 348082 h 348082"/>
              <a:gd name="connsiteX3" fmla="*/ 0 w 11457836"/>
              <a:gd name="connsiteY3" fmla="*/ 348082 h 348082"/>
              <a:gd name="connsiteX4" fmla="*/ 0 w 11457836"/>
              <a:gd name="connsiteY4" fmla="*/ 0 h 348082"/>
              <a:gd name="connsiteX0-1" fmla="*/ 0 w 11457836"/>
              <a:gd name="connsiteY0-2" fmla="*/ 0 h 354020"/>
              <a:gd name="connsiteX1-3" fmla="*/ 11457836 w 11457836"/>
              <a:gd name="connsiteY1-4" fmla="*/ 0 h 354020"/>
              <a:gd name="connsiteX2-5" fmla="*/ 11457836 w 11457836"/>
              <a:gd name="connsiteY2-6" fmla="*/ 348082 h 354020"/>
              <a:gd name="connsiteX3-7" fmla="*/ 112816 w 11457836"/>
              <a:gd name="connsiteY3-8" fmla="*/ 354020 h 354020"/>
              <a:gd name="connsiteX4-9" fmla="*/ 0 w 11457836"/>
              <a:gd name="connsiteY4-10" fmla="*/ 0 h 354020"/>
              <a:gd name="connsiteX0-11" fmla="*/ 0 w 11559436"/>
              <a:gd name="connsiteY0-12" fmla="*/ 0 h 360370"/>
              <a:gd name="connsiteX1-13" fmla="*/ 11559436 w 11559436"/>
              <a:gd name="connsiteY1-14" fmla="*/ 6350 h 360370"/>
              <a:gd name="connsiteX2-15" fmla="*/ 11559436 w 11559436"/>
              <a:gd name="connsiteY2-16" fmla="*/ 354432 h 360370"/>
              <a:gd name="connsiteX3-17" fmla="*/ 214416 w 11559436"/>
              <a:gd name="connsiteY3-18" fmla="*/ 360370 h 360370"/>
              <a:gd name="connsiteX4-19" fmla="*/ 0 w 11559436"/>
              <a:gd name="connsiteY4-20" fmla="*/ 0 h 36037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1559436" h="360370">
                <a:moveTo>
                  <a:pt x="0" y="0"/>
                </a:moveTo>
                <a:lnTo>
                  <a:pt x="11559436" y="6350"/>
                </a:lnTo>
                <a:lnTo>
                  <a:pt x="11559436" y="354432"/>
                </a:lnTo>
                <a:lnTo>
                  <a:pt x="214416" y="360370"/>
                </a:lnTo>
                <a:lnTo>
                  <a:pt x="0" y="0"/>
                </a:lnTo>
                <a:close/>
              </a:path>
            </a:pathLst>
          </a:custGeom>
          <a:solidFill>
            <a:srgbClr val="00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193871" y="6526515"/>
            <a:ext cx="2010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err="1" smtClean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www.justsharecloud.com</a:t>
            </a:r>
            <a:endParaRPr kumimoji="1" lang="zh-CN" altLang="en-US" sz="1200" dirty="0">
              <a:solidFill>
                <a:schemeClr val="bg1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01505" y="6517802"/>
            <a:ext cx="2159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为企业，连接与规划</a:t>
            </a:r>
            <a:r>
              <a:rPr kumimoji="1" lang="zh-CN" altLang="en-US" sz="1050" dirty="0" smtClean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一切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资源</a:t>
            </a:r>
            <a:endParaRPr kumimoji="1" lang="zh-CN" altLang="en-US" sz="1200" dirty="0">
              <a:solidFill>
                <a:schemeClr val="bg1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56734" y="263608"/>
            <a:ext cx="18097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400" b="1" dirty="0">
                <a:solidFill>
                  <a:srgbClr val="0063A8"/>
                </a:solidFill>
                <a:latin typeface="微软雅黑" charset="-122"/>
                <a:ea typeface="微软雅黑" charset="-122"/>
                <a:cs typeface="微软雅黑" charset="-122"/>
              </a:rPr>
              <a:t>源码分析 五</a:t>
            </a:r>
            <a:endParaRPr kumimoji="1" lang="zh-CN" altLang="en-US" sz="2400" b="1" dirty="0">
              <a:solidFill>
                <a:srgbClr val="0063A8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73416" y="723677"/>
            <a:ext cx="2235120" cy="49801"/>
          </a:xfrm>
          <a:prstGeom prst="rect">
            <a:avLst/>
          </a:prstGeom>
          <a:solidFill>
            <a:srgbClr val="00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 rotWithShape="1">
          <a:blip r:embed="rId1"/>
          <a:srcRect l="42114"/>
          <a:stretch>
            <a:fillRect/>
          </a:stretch>
        </p:blipFill>
        <p:spPr>
          <a:xfrm>
            <a:off x="29336" y="0"/>
            <a:ext cx="342228" cy="1074908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18" y="6387499"/>
            <a:ext cx="480546" cy="48535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90" y="773430"/>
            <a:ext cx="6443345" cy="5446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1"/>
          <p:cNvSpPr/>
          <p:nvPr/>
        </p:nvSpPr>
        <p:spPr>
          <a:xfrm>
            <a:off x="746864" y="6497630"/>
            <a:ext cx="11457836" cy="360370"/>
          </a:xfrm>
          <a:custGeom>
            <a:avLst/>
            <a:gdLst>
              <a:gd name="connsiteX0" fmla="*/ 0 w 11457836"/>
              <a:gd name="connsiteY0" fmla="*/ 0 h 348082"/>
              <a:gd name="connsiteX1" fmla="*/ 11457836 w 11457836"/>
              <a:gd name="connsiteY1" fmla="*/ 0 h 348082"/>
              <a:gd name="connsiteX2" fmla="*/ 11457836 w 11457836"/>
              <a:gd name="connsiteY2" fmla="*/ 348082 h 348082"/>
              <a:gd name="connsiteX3" fmla="*/ 0 w 11457836"/>
              <a:gd name="connsiteY3" fmla="*/ 348082 h 348082"/>
              <a:gd name="connsiteX4" fmla="*/ 0 w 11457836"/>
              <a:gd name="connsiteY4" fmla="*/ 0 h 348082"/>
              <a:gd name="connsiteX0-1" fmla="*/ 0 w 11457836"/>
              <a:gd name="connsiteY0-2" fmla="*/ 0 h 354020"/>
              <a:gd name="connsiteX1-3" fmla="*/ 11457836 w 11457836"/>
              <a:gd name="connsiteY1-4" fmla="*/ 0 h 354020"/>
              <a:gd name="connsiteX2-5" fmla="*/ 11457836 w 11457836"/>
              <a:gd name="connsiteY2-6" fmla="*/ 348082 h 354020"/>
              <a:gd name="connsiteX3-7" fmla="*/ 112816 w 11457836"/>
              <a:gd name="connsiteY3-8" fmla="*/ 354020 h 354020"/>
              <a:gd name="connsiteX4-9" fmla="*/ 0 w 11457836"/>
              <a:gd name="connsiteY4-10" fmla="*/ 0 h 354020"/>
              <a:gd name="connsiteX0-11" fmla="*/ 0 w 11559436"/>
              <a:gd name="connsiteY0-12" fmla="*/ 0 h 360370"/>
              <a:gd name="connsiteX1-13" fmla="*/ 11559436 w 11559436"/>
              <a:gd name="connsiteY1-14" fmla="*/ 6350 h 360370"/>
              <a:gd name="connsiteX2-15" fmla="*/ 11559436 w 11559436"/>
              <a:gd name="connsiteY2-16" fmla="*/ 354432 h 360370"/>
              <a:gd name="connsiteX3-17" fmla="*/ 214416 w 11559436"/>
              <a:gd name="connsiteY3-18" fmla="*/ 360370 h 360370"/>
              <a:gd name="connsiteX4-19" fmla="*/ 0 w 11559436"/>
              <a:gd name="connsiteY4-20" fmla="*/ 0 h 36037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1559436" h="360370">
                <a:moveTo>
                  <a:pt x="0" y="0"/>
                </a:moveTo>
                <a:lnTo>
                  <a:pt x="11559436" y="6350"/>
                </a:lnTo>
                <a:lnTo>
                  <a:pt x="11559436" y="354432"/>
                </a:lnTo>
                <a:lnTo>
                  <a:pt x="214416" y="360370"/>
                </a:lnTo>
                <a:lnTo>
                  <a:pt x="0" y="0"/>
                </a:lnTo>
                <a:close/>
              </a:path>
            </a:pathLst>
          </a:custGeom>
          <a:solidFill>
            <a:srgbClr val="00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193871" y="6526515"/>
            <a:ext cx="2010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err="1" smtClean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www.justsharecloud.com</a:t>
            </a:r>
            <a:endParaRPr kumimoji="1" lang="zh-CN" altLang="en-US" sz="1200" dirty="0">
              <a:solidFill>
                <a:schemeClr val="bg1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01505" y="6517802"/>
            <a:ext cx="2159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为企业，连接与规划</a:t>
            </a:r>
            <a:r>
              <a:rPr kumimoji="1" lang="zh-CN" altLang="en-US" sz="1050" dirty="0" smtClean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一切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资源</a:t>
            </a:r>
            <a:endParaRPr kumimoji="1" lang="zh-CN" altLang="en-US" sz="1200" dirty="0">
              <a:solidFill>
                <a:schemeClr val="bg1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56734" y="263608"/>
            <a:ext cx="18097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400" b="1" dirty="0">
                <a:solidFill>
                  <a:srgbClr val="0063A8"/>
                </a:solidFill>
                <a:latin typeface="微软雅黑" charset="-122"/>
                <a:ea typeface="微软雅黑" charset="-122"/>
                <a:cs typeface="微软雅黑" charset="-122"/>
              </a:rPr>
              <a:t>源码分析 六</a:t>
            </a:r>
            <a:endParaRPr kumimoji="1" lang="zh-CN" altLang="en-US" sz="2400" b="1" dirty="0">
              <a:solidFill>
                <a:srgbClr val="0063A8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73416" y="723677"/>
            <a:ext cx="2235120" cy="49801"/>
          </a:xfrm>
          <a:prstGeom prst="rect">
            <a:avLst/>
          </a:prstGeom>
          <a:solidFill>
            <a:srgbClr val="00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 rotWithShape="1">
          <a:blip r:embed="rId1"/>
          <a:srcRect l="42114"/>
          <a:stretch>
            <a:fillRect/>
          </a:stretch>
        </p:blipFill>
        <p:spPr>
          <a:xfrm>
            <a:off x="29336" y="0"/>
            <a:ext cx="342228" cy="1074908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18" y="6387499"/>
            <a:ext cx="480546" cy="48535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90" y="773430"/>
            <a:ext cx="10173335" cy="4787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1"/>
          <p:cNvSpPr/>
          <p:nvPr/>
        </p:nvSpPr>
        <p:spPr>
          <a:xfrm>
            <a:off x="746864" y="6497630"/>
            <a:ext cx="11457836" cy="360370"/>
          </a:xfrm>
          <a:custGeom>
            <a:avLst/>
            <a:gdLst>
              <a:gd name="connsiteX0" fmla="*/ 0 w 11457836"/>
              <a:gd name="connsiteY0" fmla="*/ 0 h 348082"/>
              <a:gd name="connsiteX1" fmla="*/ 11457836 w 11457836"/>
              <a:gd name="connsiteY1" fmla="*/ 0 h 348082"/>
              <a:gd name="connsiteX2" fmla="*/ 11457836 w 11457836"/>
              <a:gd name="connsiteY2" fmla="*/ 348082 h 348082"/>
              <a:gd name="connsiteX3" fmla="*/ 0 w 11457836"/>
              <a:gd name="connsiteY3" fmla="*/ 348082 h 348082"/>
              <a:gd name="connsiteX4" fmla="*/ 0 w 11457836"/>
              <a:gd name="connsiteY4" fmla="*/ 0 h 348082"/>
              <a:gd name="connsiteX0-1" fmla="*/ 0 w 11457836"/>
              <a:gd name="connsiteY0-2" fmla="*/ 0 h 354020"/>
              <a:gd name="connsiteX1-3" fmla="*/ 11457836 w 11457836"/>
              <a:gd name="connsiteY1-4" fmla="*/ 0 h 354020"/>
              <a:gd name="connsiteX2-5" fmla="*/ 11457836 w 11457836"/>
              <a:gd name="connsiteY2-6" fmla="*/ 348082 h 354020"/>
              <a:gd name="connsiteX3-7" fmla="*/ 112816 w 11457836"/>
              <a:gd name="connsiteY3-8" fmla="*/ 354020 h 354020"/>
              <a:gd name="connsiteX4-9" fmla="*/ 0 w 11457836"/>
              <a:gd name="connsiteY4-10" fmla="*/ 0 h 354020"/>
              <a:gd name="connsiteX0-11" fmla="*/ 0 w 11559436"/>
              <a:gd name="connsiteY0-12" fmla="*/ 0 h 360370"/>
              <a:gd name="connsiteX1-13" fmla="*/ 11559436 w 11559436"/>
              <a:gd name="connsiteY1-14" fmla="*/ 6350 h 360370"/>
              <a:gd name="connsiteX2-15" fmla="*/ 11559436 w 11559436"/>
              <a:gd name="connsiteY2-16" fmla="*/ 354432 h 360370"/>
              <a:gd name="connsiteX3-17" fmla="*/ 214416 w 11559436"/>
              <a:gd name="connsiteY3-18" fmla="*/ 360370 h 360370"/>
              <a:gd name="connsiteX4-19" fmla="*/ 0 w 11559436"/>
              <a:gd name="connsiteY4-20" fmla="*/ 0 h 36037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1559436" h="360370">
                <a:moveTo>
                  <a:pt x="0" y="0"/>
                </a:moveTo>
                <a:lnTo>
                  <a:pt x="11559436" y="6350"/>
                </a:lnTo>
                <a:lnTo>
                  <a:pt x="11559436" y="354432"/>
                </a:lnTo>
                <a:lnTo>
                  <a:pt x="214416" y="360370"/>
                </a:lnTo>
                <a:lnTo>
                  <a:pt x="0" y="0"/>
                </a:lnTo>
                <a:close/>
              </a:path>
            </a:pathLst>
          </a:custGeom>
          <a:solidFill>
            <a:srgbClr val="00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193871" y="6526515"/>
            <a:ext cx="2010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err="1" smtClean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www.justsharecloud.com</a:t>
            </a:r>
            <a:endParaRPr kumimoji="1" lang="zh-CN" altLang="en-US" sz="1200" dirty="0">
              <a:solidFill>
                <a:schemeClr val="bg1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01505" y="6517802"/>
            <a:ext cx="2159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为企业，连接与规划</a:t>
            </a:r>
            <a:r>
              <a:rPr kumimoji="1" lang="zh-CN" altLang="en-US" sz="1050" dirty="0" smtClean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一切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资源</a:t>
            </a:r>
            <a:endParaRPr kumimoji="1" lang="zh-CN" altLang="en-US" sz="1200" dirty="0">
              <a:solidFill>
                <a:schemeClr val="bg1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56734" y="263608"/>
            <a:ext cx="18097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400" b="1" dirty="0">
                <a:solidFill>
                  <a:srgbClr val="0063A8"/>
                </a:solidFill>
                <a:latin typeface="微软雅黑" charset="-122"/>
                <a:ea typeface="微软雅黑" charset="-122"/>
                <a:cs typeface="微软雅黑" charset="-122"/>
              </a:rPr>
              <a:t>源码分析 七</a:t>
            </a:r>
            <a:endParaRPr kumimoji="1" lang="zh-CN" altLang="en-US" sz="2400" b="1" dirty="0">
              <a:solidFill>
                <a:srgbClr val="0063A8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73416" y="723677"/>
            <a:ext cx="2235120" cy="49801"/>
          </a:xfrm>
          <a:prstGeom prst="rect">
            <a:avLst/>
          </a:prstGeom>
          <a:solidFill>
            <a:srgbClr val="00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 rotWithShape="1">
          <a:blip r:embed="rId1"/>
          <a:srcRect l="42114"/>
          <a:stretch>
            <a:fillRect/>
          </a:stretch>
        </p:blipFill>
        <p:spPr>
          <a:xfrm>
            <a:off x="29336" y="0"/>
            <a:ext cx="342228" cy="1074908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18" y="6387499"/>
            <a:ext cx="480546" cy="48535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" y="773430"/>
            <a:ext cx="10071735" cy="54140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1"/>
          <p:cNvSpPr/>
          <p:nvPr/>
        </p:nvSpPr>
        <p:spPr>
          <a:xfrm>
            <a:off x="746864" y="6497630"/>
            <a:ext cx="11457836" cy="360370"/>
          </a:xfrm>
          <a:custGeom>
            <a:avLst/>
            <a:gdLst>
              <a:gd name="connsiteX0" fmla="*/ 0 w 11457836"/>
              <a:gd name="connsiteY0" fmla="*/ 0 h 348082"/>
              <a:gd name="connsiteX1" fmla="*/ 11457836 w 11457836"/>
              <a:gd name="connsiteY1" fmla="*/ 0 h 348082"/>
              <a:gd name="connsiteX2" fmla="*/ 11457836 w 11457836"/>
              <a:gd name="connsiteY2" fmla="*/ 348082 h 348082"/>
              <a:gd name="connsiteX3" fmla="*/ 0 w 11457836"/>
              <a:gd name="connsiteY3" fmla="*/ 348082 h 348082"/>
              <a:gd name="connsiteX4" fmla="*/ 0 w 11457836"/>
              <a:gd name="connsiteY4" fmla="*/ 0 h 348082"/>
              <a:gd name="connsiteX0-1" fmla="*/ 0 w 11457836"/>
              <a:gd name="connsiteY0-2" fmla="*/ 0 h 354020"/>
              <a:gd name="connsiteX1-3" fmla="*/ 11457836 w 11457836"/>
              <a:gd name="connsiteY1-4" fmla="*/ 0 h 354020"/>
              <a:gd name="connsiteX2-5" fmla="*/ 11457836 w 11457836"/>
              <a:gd name="connsiteY2-6" fmla="*/ 348082 h 354020"/>
              <a:gd name="connsiteX3-7" fmla="*/ 112816 w 11457836"/>
              <a:gd name="connsiteY3-8" fmla="*/ 354020 h 354020"/>
              <a:gd name="connsiteX4-9" fmla="*/ 0 w 11457836"/>
              <a:gd name="connsiteY4-10" fmla="*/ 0 h 354020"/>
              <a:gd name="connsiteX0-11" fmla="*/ 0 w 11559436"/>
              <a:gd name="connsiteY0-12" fmla="*/ 0 h 360370"/>
              <a:gd name="connsiteX1-13" fmla="*/ 11559436 w 11559436"/>
              <a:gd name="connsiteY1-14" fmla="*/ 6350 h 360370"/>
              <a:gd name="connsiteX2-15" fmla="*/ 11559436 w 11559436"/>
              <a:gd name="connsiteY2-16" fmla="*/ 354432 h 360370"/>
              <a:gd name="connsiteX3-17" fmla="*/ 214416 w 11559436"/>
              <a:gd name="connsiteY3-18" fmla="*/ 360370 h 360370"/>
              <a:gd name="connsiteX4-19" fmla="*/ 0 w 11559436"/>
              <a:gd name="connsiteY4-20" fmla="*/ 0 h 36037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1559436" h="360370">
                <a:moveTo>
                  <a:pt x="0" y="0"/>
                </a:moveTo>
                <a:lnTo>
                  <a:pt x="11559436" y="6350"/>
                </a:lnTo>
                <a:lnTo>
                  <a:pt x="11559436" y="354432"/>
                </a:lnTo>
                <a:lnTo>
                  <a:pt x="214416" y="360370"/>
                </a:lnTo>
                <a:lnTo>
                  <a:pt x="0" y="0"/>
                </a:lnTo>
                <a:close/>
              </a:path>
            </a:pathLst>
          </a:custGeom>
          <a:solidFill>
            <a:srgbClr val="00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193871" y="6526515"/>
            <a:ext cx="2010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err="1" smtClean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www.justsharecloud.com</a:t>
            </a:r>
            <a:endParaRPr kumimoji="1" lang="zh-CN" altLang="en-US" sz="1200" dirty="0">
              <a:solidFill>
                <a:schemeClr val="bg1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01505" y="6517802"/>
            <a:ext cx="2159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为企业，连接与规划</a:t>
            </a:r>
            <a:r>
              <a:rPr kumimoji="1" lang="zh-CN" altLang="en-US" sz="1050" dirty="0" smtClean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一切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资源</a:t>
            </a:r>
            <a:endParaRPr kumimoji="1" lang="zh-CN" altLang="en-US" sz="1200" dirty="0">
              <a:solidFill>
                <a:schemeClr val="bg1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56734" y="263608"/>
            <a:ext cx="18097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400" b="1" dirty="0">
                <a:solidFill>
                  <a:srgbClr val="0063A8"/>
                </a:solidFill>
                <a:latin typeface="微软雅黑" charset="-122"/>
                <a:ea typeface="微软雅黑" charset="-122"/>
                <a:cs typeface="微软雅黑" charset="-122"/>
              </a:rPr>
              <a:t>源码分析 八</a:t>
            </a:r>
            <a:endParaRPr kumimoji="1" lang="zh-CN" altLang="en-US" sz="2400" b="1" dirty="0">
              <a:solidFill>
                <a:srgbClr val="0063A8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73416" y="723677"/>
            <a:ext cx="2235120" cy="49801"/>
          </a:xfrm>
          <a:prstGeom prst="rect">
            <a:avLst/>
          </a:prstGeom>
          <a:solidFill>
            <a:srgbClr val="00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 rotWithShape="1">
          <a:blip r:embed="rId1"/>
          <a:srcRect l="42114"/>
          <a:stretch>
            <a:fillRect/>
          </a:stretch>
        </p:blipFill>
        <p:spPr>
          <a:xfrm>
            <a:off x="29336" y="0"/>
            <a:ext cx="342228" cy="1074908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18" y="6387499"/>
            <a:ext cx="480546" cy="48535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499860" y="664845"/>
            <a:ext cx="5406390" cy="51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ct val="230000"/>
              </a:lnSpc>
              <a:buFont typeface="Wingdings" panose="05000000000000000000" charset="0"/>
              <a:buNone/>
            </a:pPr>
            <a:r>
              <a:rPr lang="en-US" altLang="zh-CN" dirty="0">
                <a:solidFill>
                  <a:schemeClr val="accent2"/>
                </a:solidFill>
                <a:latin typeface="微软雅黑" charset="-122"/>
                <a:ea typeface="微软雅黑" charset="-122"/>
                <a:cs typeface="微软雅黑" charset="-122"/>
              </a:rPr>
              <a:t>element-ui</a:t>
            </a:r>
            <a:r>
              <a:rPr lang="en-US" altLang="zh-CN" dirty="0">
                <a:solidFill>
                  <a:srgbClr val="C00000"/>
                </a:solidFill>
                <a:latin typeface="微软雅黑" charset="-122"/>
                <a:ea typeface="微软雅黑" charset="-122"/>
                <a:cs typeface="微软雅黑" charset="-122"/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的文档和 demo 是融为一体的，我们打开它的文档，可以看到文档不仅介绍了每个组件的使用方式，还展示了组件的各种示例，并且还可以清楚地看到每个示例的源码，对用户而言非常友好,那么</a:t>
            </a:r>
            <a:r>
              <a:rPr lang="en-US" altLang="zh-CN" dirty="0">
                <a:solidFill>
                  <a:schemeClr val="accent2"/>
                </a:solidFill>
                <a:latin typeface="微软雅黑" charset="-122"/>
                <a:ea typeface="微软雅黑" charset="-122"/>
                <a:cs typeface="微软雅黑" charset="-122"/>
              </a:rPr>
              <a:t> element-ui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 内部是如何去编写这些 demo 和文档的呢？实际上，每个组件的文档和 demo 都是通过一个单独的 .md 文件生成的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charset="-122"/>
              <a:ea typeface="微软雅黑" charset="-122"/>
              <a:cs typeface="微软雅黑" charset="-122"/>
            </a:endParaRPr>
          </a:p>
          <a:p>
            <a:pPr marL="285750" indent="-285750" algn="l">
              <a:lnSpc>
                <a:spcPct val="230000"/>
              </a:lnSpc>
              <a:buFont typeface="Wingdings" panose="05000000000000000000" charset="0"/>
              <a:buChar char=""/>
            </a:pP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" y="866775"/>
            <a:ext cx="5458460" cy="45675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1"/>
          <p:cNvSpPr/>
          <p:nvPr/>
        </p:nvSpPr>
        <p:spPr>
          <a:xfrm>
            <a:off x="746864" y="6497630"/>
            <a:ext cx="11457836" cy="360370"/>
          </a:xfrm>
          <a:custGeom>
            <a:avLst/>
            <a:gdLst>
              <a:gd name="connsiteX0" fmla="*/ 0 w 11457836"/>
              <a:gd name="connsiteY0" fmla="*/ 0 h 348082"/>
              <a:gd name="connsiteX1" fmla="*/ 11457836 w 11457836"/>
              <a:gd name="connsiteY1" fmla="*/ 0 h 348082"/>
              <a:gd name="connsiteX2" fmla="*/ 11457836 w 11457836"/>
              <a:gd name="connsiteY2" fmla="*/ 348082 h 348082"/>
              <a:gd name="connsiteX3" fmla="*/ 0 w 11457836"/>
              <a:gd name="connsiteY3" fmla="*/ 348082 h 348082"/>
              <a:gd name="connsiteX4" fmla="*/ 0 w 11457836"/>
              <a:gd name="connsiteY4" fmla="*/ 0 h 348082"/>
              <a:gd name="connsiteX0-1" fmla="*/ 0 w 11457836"/>
              <a:gd name="connsiteY0-2" fmla="*/ 0 h 354020"/>
              <a:gd name="connsiteX1-3" fmla="*/ 11457836 w 11457836"/>
              <a:gd name="connsiteY1-4" fmla="*/ 0 h 354020"/>
              <a:gd name="connsiteX2-5" fmla="*/ 11457836 w 11457836"/>
              <a:gd name="connsiteY2-6" fmla="*/ 348082 h 354020"/>
              <a:gd name="connsiteX3-7" fmla="*/ 112816 w 11457836"/>
              <a:gd name="connsiteY3-8" fmla="*/ 354020 h 354020"/>
              <a:gd name="connsiteX4-9" fmla="*/ 0 w 11457836"/>
              <a:gd name="connsiteY4-10" fmla="*/ 0 h 354020"/>
              <a:gd name="connsiteX0-11" fmla="*/ 0 w 11559436"/>
              <a:gd name="connsiteY0-12" fmla="*/ 0 h 360370"/>
              <a:gd name="connsiteX1-13" fmla="*/ 11559436 w 11559436"/>
              <a:gd name="connsiteY1-14" fmla="*/ 6350 h 360370"/>
              <a:gd name="connsiteX2-15" fmla="*/ 11559436 w 11559436"/>
              <a:gd name="connsiteY2-16" fmla="*/ 354432 h 360370"/>
              <a:gd name="connsiteX3-17" fmla="*/ 214416 w 11559436"/>
              <a:gd name="connsiteY3-18" fmla="*/ 360370 h 360370"/>
              <a:gd name="connsiteX4-19" fmla="*/ 0 w 11559436"/>
              <a:gd name="connsiteY4-20" fmla="*/ 0 h 36037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1559436" h="360370">
                <a:moveTo>
                  <a:pt x="0" y="0"/>
                </a:moveTo>
                <a:lnTo>
                  <a:pt x="11559436" y="6350"/>
                </a:lnTo>
                <a:lnTo>
                  <a:pt x="11559436" y="354432"/>
                </a:lnTo>
                <a:lnTo>
                  <a:pt x="214416" y="360370"/>
                </a:lnTo>
                <a:lnTo>
                  <a:pt x="0" y="0"/>
                </a:lnTo>
                <a:close/>
              </a:path>
            </a:pathLst>
          </a:custGeom>
          <a:solidFill>
            <a:srgbClr val="00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193871" y="6526515"/>
            <a:ext cx="2010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err="1" smtClean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www.justsharecloud.com</a:t>
            </a:r>
            <a:endParaRPr kumimoji="1" lang="zh-CN" altLang="en-US" sz="1200" dirty="0">
              <a:solidFill>
                <a:schemeClr val="bg1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01505" y="6517802"/>
            <a:ext cx="2159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为企业，连接与规划</a:t>
            </a:r>
            <a:r>
              <a:rPr kumimoji="1" lang="zh-CN" altLang="en-US" sz="1050" dirty="0" smtClean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一切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资源</a:t>
            </a:r>
            <a:endParaRPr kumimoji="1" lang="zh-CN" altLang="en-US" sz="1200" dirty="0">
              <a:solidFill>
                <a:schemeClr val="bg1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56734" y="263608"/>
            <a:ext cx="18097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400" b="1" dirty="0">
                <a:solidFill>
                  <a:srgbClr val="0063A8"/>
                </a:solidFill>
                <a:latin typeface="微软雅黑" charset="-122"/>
                <a:ea typeface="微软雅黑" charset="-122"/>
                <a:cs typeface="微软雅黑" charset="-122"/>
              </a:rPr>
              <a:t>源码分析 九</a:t>
            </a:r>
            <a:endParaRPr kumimoji="1" lang="zh-CN" altLang="en-US" sz="2400" b="1" dirty="0">
              <a:solidFill>
                <a:srgbClr val="0063A8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73416" y="723677"/>
            <a:ext cx="2235120" cy="49801"/>
          </a:xfrm>
          <a:prstGeom prst="rect">
            <a:avLst/>
          </a:prstGeom>
          <a:solidFill>
            <a:srgbClr val="00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 rotWithShape="1">
          <a:blip r:embed="rId1"/>
          <a:srcRect l="42114"/>
          <a:stretch>
            <a:fillRect/>
          </a:stretch>
        </p:blipFill>
        <p:spPr>
          <a:xfrm>
            <a:off x="29336" y="0"/>
            <a:ext cx="342228" cy="1074908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18" y="6387499"/>
            <a:ext cx="480546" cy="48535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73430" y="941705"/>
            <a:ext cx="47167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Element 文档中的 Markdown 解析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1310005"/>
            <a:ext cx="4277360" cy="48710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490210" y="1310005"/>
            <a:ext cx="6086475" cy="45751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lnSpc>
                <a:spcPct val="180000"/>
              </a:lnSpc>
              <a:buFont typeface="Wingdings" panose="05000000000000000000" charset="0"/>
              <a:buChar char="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Element 的文档与普通的 web 项目开发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没什么区别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，只不过把 Markdown 当成 Vue 组件来使用。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charset="-122"/>
              <a:ea typeface="微软雅黑" charset="-122"/>
              <a:cs typeface="微软雅黑" charset="-122"/>
            </a:endParaRPr>
          </a:p>
          <a:p>
            <a:pPr marL="285750" indent="-285750" algn="l">
              <a:lnSpc>
                <a:spcPct val="180000"/>
              </a:lnSpc>
              <a:buFont typeface="Wingdings" panose="05000000000000000000" charset="0"/>
              <a:buChar char="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原生的 Markdown 不具备上述功能。因此，势必要对 Markdown 进行特殊的订制，拓展其能力。订制过的 Markdown 像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左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面这样。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charset="-122"/>
              <a:ea typeface="微软雅黑" charset="-122"/>
              <a:cs typeface="微软雅黑" charset="-122"/>
            </a:endParaRPr>
          </a:p>
          <a:p>
            <a:pPr marL="285750" indent="-285750" algn="l">
              <a:lnSpc>
                <a:spcPct val="180000"/>
              </a:lnSpc>
              <a:buFont typeface="Wingdings" panose="05000000000000000000" charset="0"/>
              <a:buChar char="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Element 文档与普通的 Markdown 略有差异，约定了文档的格式。::: demo 中写演示的例子，::: demo 中 ```(fence)中编写代码。::: 属于Markdown 中的拓展语法，通过它来自定义容器。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1"/>
          <p:cNvSpPr/>
          <p:nvPr/>
        </p:nvSpPr>
        <p:spPr>
          <a:xfrm>
            <a:off x="746864" y="6497630"/>
            <a:ext cx="11457836" cy="360370"/>
          </a:xfrm>
          <a:custGeom>
            <a:avLst/>
            <a:gdLst>
              <a:gd name="connsiteX0" fmla="*/ 0 w 11457836"/>
              <a:gd name="connsiteY0" fmla="*/ 0 h 348082"/>
              <a:gd name="connsiteX1" fmla="*/ 11457836 w 11457836"/>
              <a:gd name="connsiteY1" fmla="*/ 0 h 348082"/>
              <a:gd name="connsiteX2" fmla="*/ 11457836 w 11457836"/>
              <a:gd name="connsiteY2" fmla="*/ 348082 h 348082"/>
              <a:gd name="connsiteX3" fmla="*/ 0 w 11457836"/>
              <a:gd name="connsiteY3" fmla="*/ 348082 h 348082"/>
              <a:gd name="connsiteX4" fmla="*/ 0 w 11457836"/>
              <a:gd name="connsiteY4" fmla="*/ 0 h 348082"/>
              <a:gd name="connsiteX0-1" fmla="*/ 0 w 11457836"/>
              <a:gd name="connsiteY0-2" fmla="*/ 0 h 354020"/>
              <a:gd name="connsiteX1-3" fmla="*/ 11457836 w 11457836"/>
              <a:gd name="connsiteY1-4" fmla="*/ 0 h 354020"/>
              <a:gd name="connsiteX2-5" fmla="*/ 11457836 w 11457836"/>
              <a:gd name="connsiteY2-6" fmla="*/ 348082 h 354020"/>
              <a:gd name="connsiteX3-7" fmla="*/ 112816 w 11457836"/>
              <a:gd name="connsiteY3-8" fmla="*/ 354020 h 354020"/>
              <a:gd name="connsiteX4-9" fmla="*/ 0 w 11457836"/>
              <a:gd name="connsiteY4-10" fmla="*/ 0 h 354020"/>
              <a:gd name="connsiteX0-11" fmla="*/ 0 w 11559436"/>
              <a:gd name="connsiteY0-12" fmla="*/ 0 h 360370"/>
              <a:gd name="connsiteX1-13" fmla="*/ 11559436 w 11559436"/>
              <a:gd name="connsiteY1-14" fmla="*/ 6350 h 360370"/>
              <a:gd name="connsiteX2-15" fmla="*/ 11559436 w 11559436"/>
              <a:gd name="connsiteY2-16" fmla="*/ 354432 h 360370"/>
              <a:gd name="connsiteX3-17" fmla="*/ 214416 w 11559436"/>
              <a:gd name="connsiteY3-18" fmla="*/ 360370 h 360370"/>
              <a:gd name="connsiteX4-19" fmla="*/ 0 w 11559436"/>
              <a:gd name="connsiteY4-20" fmla="*/ 0 h 36037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1559436" h="360370">
                <a:moveTo>
                  <a:pt x="0" y="0"/>
                </a:moveTo>
                <a:lnTo>
                  <a:pt x="11559436" y="6350"/>
                </a:lnTo>
                <a:lnTo>
                  <a:pt x="11559436" y="354432"/>
                </a:lnTo>
                <a:lnTo>
                  <a:pt x="214416" y="360370"/>
                </a:lnTo>
                <a:lnTo>
                  <a:pt x="0" y="0"/>
                </a:lnTo>
                <a:close/>
              </a:path>
            </a:pathLst>
          </a:custGeom>
          <a:solidFill>
            <a:srgbClr val="00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193871" y="6526515"/>
            <a:ext cx="2010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err="1" smtClean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www.justsharecloud.com</a:t>
            </a:r>
            <a:endParaRPr kumimoji="1" lang="zh-CN" altLang="en-US" sz="1200" dirty="0">
              <a:solidFill>
                <a:schemeClr val="bg1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01505" y="6517802"/>
            <a:ext cx="2159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为企业，连接与规划</a:t>
            </a:r>
            <a:r>
              <a:rPr kumimoji="1" lang="zh-CN" altLang="en-US" sz="1050" dirty="0" smtClean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一切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资源</a:t>
            </a:r>
            <a:endParaRPr kumimoji="1" lang="zh-CN" altLang="en-US" sz="1200" dirty="0">
              <a:solidFill>
                <a:schemeClr val="bg1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56734" y="263608"/>
            <a:ext cx="18097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400" b="1" dirty="0">
                <a:solidFill>
                  <a:srgbClr val="0063A8"/>
                </a:solidFill>
                <a:latin typeface="微软雅黑" charset="-122"/>
                <a:ea typeface="微软雅黑" charset="-122"/>
                <a:cs typeface="微软雅黑" charset="-122"/>
              </a:rPr>
              <a:t>源码分析 十</a:t>
            </a:r>
            <a:endParaRPr kumimoji="1" lang="zh-CN" altLang="en-US" sz="2400" b="1" dirty="0">
              <a:solidFill>
                <a:srgbClr val="0063A8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73416" y="723677"/>
            <a:ext cx="2235120" cy="49801"/>
          </a:xfrm>
          <a:prstGeom prst="rect">
            <a:avLst/>
          </a:prstGeom>
          <a:solidFill>
            <a:srgbClr val="00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 rotWithShape="1">
          <a:blip r:embed="rId1"/>
          <a:srcRect l="42114"/>
          <a:stretch>
            <a:fillRect/>
          </a:stretch>
        </p:blipFill>
        <p:spPr>
          <a:xfrm>
            <a:off x="29336" y="0"/>
            <a:ext cx="342228" cy="1074908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18" y="6387499"/>
            <a:ext cx="480546" cy="48535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30" y="850900"/>
            <a:ext cx="6266180" cy="308292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47395" y="4367530"/>
            <a:ext cx="1145730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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从 Webpack 配置入手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，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Webpack 通过 loader 来处理特定类型的文件。要想理解其原理，可以先从项目的 Webpack 配置（webpack.demo.js）入手。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charset="-122"/>
              <a:ea typeface="微软雅黑" charset="-122"/>
              <a:cs typeface="微软雅黑" charset="-122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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从配置文件中可以看出，Markdown 先经由 md-loader 处理，然后再交由 vue-loader 处理。经过这两个 loader 的处理，Markdown 就与 Vue 组件一样了。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"/>
          <a:srcRect l="874" r="338" b="16248"/>
          <a:stretch>
            <a:fillRect/>
          </a:stretch>
        </p:blipFill>
        <p:spPr>
          <a:xfrm>
            <a:off x="0" y="0"/>
            <a:ext cx="12192000" cy="5146828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63638" y="2001752"/>
            <a:ext cx="6777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b="1" dirty="0" smtClean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THE</a:t>
            </a:r>
            <a:r>
              <a:rPr kumimoji="1" lang="zh-CN" altLang="en-US" sz="4800" b="1" dirty="0" smtClean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 </a:t>
            </a:r>
            <a:r>
              <a:rPr kumimoji="1" lang="en-US" altLang="zh-CN" sz="4800" b="1" dirty="0" smtClean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END</a:t>
            </a:r>
            <a:r>
              <a:rPr kumimoji="1" lang="zh-CN" altLang="en-US" sz="4800" b="1" dirty="0" smtClean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，</a:t>
            </a:r>
            <a:r>
              <a:rPr kumimoji="1" lang="en-US" altLang="zh-CN" sz="4800" b="1" dirty="0" smtClean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THANKS</a:t>
            </a:r>
            <a:r>
              <a:rPr kumimoji="1" lang="zh-CN" altLang="en-US" sz="4800" b="1" dirty="0" smtClean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！</a:t>
            </a:r>
            <a:endParaRPr kumimoji="1" lang="zh-CN" altLang="en-US" sz="4800" b="1" dirty="0"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043490" y="5793230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>
                <a:solidFill>
                  <a:srgbClr val="0063A8"/>
                </a:solidFill>
                <a:latin typeface="微软雅黑" charset="-122"/>
                <a:ea typeface="微软雅黑" charset="-122"/>
                <a:cs typeface="微软雅黑" charset="-122"/>
              </a:rPr>
              <a:t>全国服务热线：</a:t>
            </a:r>
            <a:endParaRPr kumimoji="1" lang="zh-CN" altLang="en-US" sz="1400" dirty="0">
              <a:solidFill>
                <a:srgbClr val="0063A8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328573" y="5659623"/>
            <a:ext cx="25145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600" dirty="0" smtClean="0">
                <a:solidFill>
                  <a:srgbClr val="0063A8"/>
                </a:solidFill>
                <a:latin typeface="微软雅黑" charset="-122"/>
                <a:ea typeface="微软雅黑" charset="-122"/>
                <a:cs typeface="微软雅黑" charset="-122"/>
              </a:rPr>
              <a:t>400</a:t>
            </a:r>
            <a:r>
              <a:rPr kumimoji="1" lang="zh-CN" altLang="en-US" sz="2600" dirty="0" smtClean="0">
                <a:solidFill>
                  <a:srgbClr val="0063A8"/>
                </a:solidFill>
                <a:latin typeface="微软雅黑" charset="-122"/>
                <a:ea typeface="微软雅黑" charset="-122"/>
                <a:cs typeface="微软雅黑" charset="-122"/>
              </a:rPr>
              <a:t> </a:t>
            </a:r>
            <a:r>
              <a:rPr kumimoji="1" lang="en-US" altLang="zh-CN" sz="2600" dirty="0" smtClean="0">
                <a:solidFill>
                  <a:srgbClr val="0063A8"/>
                </a:solidFill>
                <a:latin typeface="微软雅黑" charset="-122"/>
                <a:ea typeface="微软雅黑" charset="-122"/>
                <a:cs typeface="微软雅黑" charset="-122"/>
              </a:rPr>
              <a:t>602</a:t>
            </a:r>
            <a:r>
              <a:rPr kumimoji="1" lang="zh-CN" altLang="en-US" sz="2600" dirty="0" smtClean="0">
                <a:solidFill>
                  <a:srgbClr val="0063A8"/>
                </a:solidFill>
                <a:latin typeface="微软雅黑" charset="-122"/>
                <a:ea typeface="微软雅黑" charset="-122"/>
                <a:cs typeface="微软雅黑" charset="-122"/>
              </a:rPr>
              <a:t> </a:t>
            </a:r>
            <a:r>
              <a:rPr kumimoji="1" lang="en-US" altLang="zh-CN" sz="2600" dirty="0" smtClean="0">
                <a:solidFill>
                  <a:srgbClr val="0063A8"/>
                </a:solidFill>
                <a:latin typeface="微软雅黑" charset="-122"/>
                <a:ea typeface="微软雅黑" charset="-122"/>
                <a:cs typeface="微软雅黑" charset="-122"/>
              </a:rPr>
              <a:t>3399</a:t>
            </a:r>
            <a:endParaRPr kumimoji="1" lang="zh-CN" altLang="en-US" sz="2600" dirty="0">
              <a:solidFill>
                <a:srgbClr val="0063A8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043490" y="6092998"/>
            <a:ext cx="3643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0063A8"/>
                </a:solidFill>
                <a:latin typeface="微软雅黑" charset="-122"/>
                <a:ea typeface="微软雅黑" charset="-122"/>
                <a:cs typeface="微软雅黑" charset="-122"/>
              </a:rPr>
              <a:t>Copyright</a:t>
            </a:r>
            <a:r>
              <a:rPr lang="zh-CN" altLang="en-US" sz="1400" dirty="0" smtClean="0">
                <a:solidFill>
                  <a:srgbClr val="0063A8"/>
                </a:solidFill>
                <a:latin typeface="微软雅黑" charset="-122"/>
                <a:ea typeface="微软雅黑" charset="-122"/>
                <a:cs typeface="微软雅黑" charset="-122"/>
              </a:rPr>
              <a:t> </a:t>
            </a:r>
            <a:r>
              <a:rPr lang="de-DE" altLang="zh-CN" sz="1400" dirty="0" smtClean="0">
                <a:solidFill>
                  <a:srgbClr val="0063A8"/>
                </a:solidFill>
                <a:latin typeface="微软雅黑" charset="-122"/>
                <a:ea typeface="微软雅黑" charset="-122"/>
                <a:cs typeface="微软雅黑" charset="-122"/>
              </a:rPr>
              <a:t>© </a:t>
            </a:r>
            <a:r>
              <a:rPr lang="zh-CN" altLang="en-US" sz="1400" dirty="0" smtClean="0">
                <a:solidFill>
                  <a:srgbClr val="0063A8"/>
                </a:solidFill>
                <a:latin typeface="微软雅黑" charset="-122"/>
                <a:ea typeface="微软雅黑" charset="-122"/>
                <a:cs typeface="微软雅黑" charset="-122"/>
              </a:rPr>
              <a:t>智互联</a:t>
            </a:r>
            <a:r>
              <a:rPr lang="zh-CN" altLang="de-DE" sz="1400" dirty="0" smtClean="0">
                <a:solidFill>
                  <a:srgbClr val="0063A8"/>
                </a:solidFill>
                <a:latin typeface="微软雅黑" charset="-122"/>
                <a:ea typeface="微软雅黑" charset="-122"/>
                <a:cs typeface="微软雅黑" charset="-122"/>
              </a:rPr>
              <a:t>公司 </a:t>
            </a:r>
            <a:r>
              <a:rPr lang="de-DE" altLang="zh-CN" sz="1400" dirty="0">
                <a:solidFill>
                  <a:srgbClr val="0063A8"/>
                </a:solidFill>
                <a:latin typeface="微软雅黑" charset="-122"/>
                <a:ea typeface="微软雅黑" charset="-122"/>
                <a:cs typeface="微软雅黑" charset="-122"/>
              </a:rPr>
              <a:t>2017 </a:t>
            </a:r>
            <a:r>
              <a:rPr lang="zh-CN" altLang="de-DE" sz="1400" dirty="0">
                <a:solidFill>
                  <a:srgbClr val="0063A8"/>
                </a:solidFill>
                <a:latin typeface="微软雅黑" charset="-122"/>
                <a:ea typeface="微软雅黑" charset="-122"/>
                <a:cs typeface="微软雅黑" charset="-122"/>
              </a:rPr>
              <a:t>年版权所有 </a:t>
            </a:r>
            <a:endParaRPr lang="de-DE" altLang="zh-CN" sz="1400" dirty="0">
              <a:solidFill>
                <a:srgbClr val="0063A8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0" y="5096436"/>
            <a:ext cx="12192000" cy="50392"/>
          </a:xfrm>
          <a:prstGeom prst="rect">
            <a:avLst/>
          </a:prstGeom>
          <a:solidFill>
            <a:srgbClr val="00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11" y="5855618"/>
            <a:ext cx="904762" cy="48571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473" y="5855980"/>
            <a:ext cx="480546" cy="485352"/>
          </a:xfrm>
          <a:prstGeom prst="rect">
            <a:avLst/>
          </a:prstGeom>
        </p:spPr>
      </p:pic>
      <p:pic>
        <p:nvPicPr>
          <p:cNvPr id="2" name="Picture 4" descr="喜庆节日图标矢量素材">
            <a:hlinkClick r:id="rId4" tooltip="点击放大图片"/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05" t="48640" r="896" b="33696"/>
          <a:stretch>
            <a:fillRect/>
          </a:stretch>
        </p:blipFill>
        <p:spPr bwMode="auto">
          <a:xfrm>
            <a:off x="817880" y="1019810"/>
            <a:ext cx="1828800" cy="1658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标题 2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845" y="1523365"/>
            <a:ext cx="5274310" cy="2747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11"/>
          <p:cNvSpPr/>
          <p:nvPr/>
        </p:nvSpPr>
        <p:spPr>
          <a:xfrm>
            <a:off x="734164" y="6497630"/>
            <a:ext cx="11457836" cy="360370"/>
          </a:xfrm>
          <a:custGeom>
            <a:avLst/>
            <a:gdLst>
              <a:gd name="connsiteX0" fmla="*/ 0 w 11457836"/>
              <a:gd name="connsiteY0" fmla="*/ 0 h 348082"/>
              <a:gd name="connsiteX1" fmla="*/ 11457836 w 11457836"/>
              <a:gd name="connsiteY1" fmla="*/ 0 h 348082"/>
              <a:gd name="connsiteX2" fmla="*/ 11457836 w 11457836"/>
              <a:gd name="connsiteY2" fmla="*/ 348082 h 348082"/>
              <a:gd name="connsiteX3" fmla="*/ 0 w 11457836"/>
              <a:gd name="connsiteY3" fmla="*/ 348082 h 348082"/>
              <a:gd name="connsiteX4" fmla="*/ 0 w 11457836"/>
              <a:gd name="connsiteY4" fmla="*/ 0 h 348082"/>
              <a:gd name="connsiteX0-1" fmla="*/ 0 w 11457836"/>
              <a:gd name="connsiteY0-2" fmla="*/ 0 h 354020"/>
              <a:gd name="connsiteX1-3" fmla="*/ 11457836 w 11457836"/>
              <a:gd name="connsiteY1-4" fmla="*/ 0 h 354020"/>
              <a:gd name="connsiteX2-5" fmla="*/ 11457836 w 11457836"/>
              <a:gd name="connsiteY2-6" fmla="*/ 348082 h 354020"/>
              <a:gd name="connsiteX3-7" fmla="*/ 112816 w 11457836"/>
              <a:gd name="connsiteY3-8" fmla="*/ 354020 h 354020"/>
              <a:gd name="connsiteX4-9" fmla="*/ 0 w 11457836"/>
              <a:gd name="connsiteY4-10" fmla="*/ 0 h 354020"/>
              <a:gd name="connsiteX0-11" fmla="*/ 0 w 11559436"/>
              <a:gd name="connsiteY0-12" fmla="*/ 0 h 360370"/>
              <a:gd name="connsiteX1-13" fmla="*/ 11559436 w 11559436"/>
              <a:gd name="connsiteY1-14" fmla="*/ 6350 h 360370"/>
              <a:gd name="connsiteX2-15" fmla="*/ 11559436 w 11559436"/>
              <a:gd name="connsiteY2-16" fmla="*/ 354432 h 360370"/>
              <a:gd name="connsiteX3-17" fmla="*/ 214416 w 11559436"/>
              <a:gd name="connsiteY3-18" fmla="*/ 360370 h 360370"/>
              <a:gd name="connsiteX4-19" fmla="*/ 0 w 11559436"/>
              <a:gd name="connsiteY4-20" fmla="*/ 0 h 36037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1559436" h="360370">
                <a:moveTo>
                  <a:pt x="0" y="0"/>
                </a:moveTo>
                <a:lnTo>
                  <a:pt x="11559436" y="6350"/>
                </a:lnTo>
                <a:lnTo>
                  <a:pt x="11559436" y="354432"/>
                </a:lnTo>
                <a:lnTo>
                  <a:pt x="214416" y="360370"/>
                </a:lnTo>
                <a:lnTo>
                  <a:pt x="0" y="0"/>
                </a:lnTo>
                <a:close/>
              </a:path>
            </a:pathLst>
          </a:custGeom>
          <a:solidFill>
            <a:srgbClr val="00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0181171" y="6526515"/>
            <a:ext cx="2010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err="1" smtClean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www.justsharecloud.com</a:t>
            </a:r>
            <a:endParaRPr kumimoji="1" lang="zh-CN" altLang="en-US" sz="1200" dirty="0">
              <a:solidFill>
                <a:schemeClr val="bg1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88805" y="6517802"/>
            <a:ext cx="2159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为企业，连接与规划</a:t>
            </a:r>
            <a:r>
              <a:rPr kumimoji="1" lang="zh-CN" altLang="en-US" sz="1050" dirty="0" smtClean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一切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资源</a:t>
            </a:r>
            <a:endParaRPr kumimoji="1" lang="zh-CN" altLang="en-US" sz="1200" dirty="0">
              <a:solidFill>
                <a:schemeClr val="bg1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6734" y="263608"/>
            <a:ext cx="19907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rgbClr val="34789C"/>
                </a:solidFill>
                <a:latin typeface="微软雅黑" charset="-122"/>
                <a:ea typeface="微软雅黑" charset="-122"/>
                <a:cs typeface="微软雅黑" charset="-122"/>
              </a:rPr>
              <a:t>介绍</a:t>
            </a:r>
            <a:r>
              <a:rPr kumimoji="1" lang="en-US" altLang="zh-CN" sz="2400" b="1" dirty="0">
                <a:solidFill>
                  <a:srgbClr val="34789C"/>
                </a:solidFill>
                <a:latin typeface="微软雅黑" charset="-122"/>
                <a:ea typeface="微软雅黑" charset="-122"/>
                <a:cs typeface="微软雅黑" charset="-122"/>
              </a:rPr>
              <a:t>Element</a:t>
            </a:r>
            <a:endParaRPr kumimoji="1" lang="en-US" altLang="zh-CN" sz="2400" b="1" dirty="0">
              <a:solidFill>
                <a:srgbClr val="34789C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60716" y="723677"/>
            <a:ext cx="2235120" cy="49801"/>
          </a:xfrm>
          <a:prstGeom prst="rect">
            <a:avLst/>
          </a:prstGeom>
          <a:solidFill>
            <a:srgbClr val="00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0" name="图片 69"/>
          <p:cNvPicPr>
            <a:picLocks noChangeAspect="1"/>
          </p:cNvPicPr>
          <p:nvPr/>
        </p:nvPicPr>
        <p:blipFill rotWithShape="1">
          <a:blip r:embed="rId1"/>
          <a:srcRect l="42114"/>
          <a:stretch>
            <a:fillRect/>
          </a:stretch>
        </p:blipFill>
        <p:spPr>
          <a:xfrm>
            <a:off x="16636" y="0"/>
            <a:ext cx="342228" cy="1074908"/>
          </a:xfrm>
          <a:prstGeom prst="rect">
            <a:avLst/>
          </a:prstGeom>
        </p:spPr>
      </p:pic>
      <p:pic>
        <p:nvPicPr>
          <p:cNvPr id="71" name="图片 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18" y="6374436"/>
            <a:ext cx="480546" cy="48535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30" y="1026160"/>
            <a:ext cx="7444740" cy="534797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870190" y="1075055"/>
            <a:ext cx="4142105" cy="40767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24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element-ui 官方目前有 55 个组件，分成了 6 大类，分别是基础组件、表单类组件、数据类组件、提示类组件、导航类组件和其它类型组件。这些丰富的基础组件能很好地满足大部分 PC 端 to B 业务开发需求。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11"/>
          <p:cNvSpPr/>
          <p:nvPr/>
        </p:nvSpPr>
        <p:spPr>
          <a:xfrm>
            <a:off x="734164" y="6497630"/>
            <a:ext cx="11457836" cy="360370"/>
          </a:xfrm>
          <a:custGeom>
            <a:avLst/>
            <a:gdLst>
              <a:gd name="connsiteX0" fmla="*/ 0 w 11457836"/>
              <a:gd name="connsiteY0" fmla="*/ 0 h 348082"/>
              <a:gd name="connsiteX1" fmla="*/ 11457836 w 11457836"/>
              <a:gd name="connsiteY1" fmla="*/ 0 h 348082"/>
              <a:gd name="connsiteX2" fmla="*/ 11457836 w 11457836"/>
              <a:gd name="connsiteY2" fmla="*/ 348082 h 348082"/>
              <a:gd name="connsiteX3" fmla="*/ 0 w 11457836"/>
              <a:gd name="connsiteY3" fmla="*/ 348082 h 348082"/>
              <a:gd name="connsiteX4" fmla="*/ 0 w 11457836"/>
              <a:gd name="connsiteY4" fmla="*/ 0 h 348082"/>
              <a:gd name="connsiteX0-1" fmla="*/ 0 w 11457836"/>
              <a:gd name="connsiteY0-2" fmla="*/ 0 h 354020"/>
              <a:gd name="connsiteX1-3" fmla="*/ 11457836 w 11457836"/>
              <a:gd name="connsiteY1-4" fmla="*/ 0 h 354020"/>
              <a:gd name="connsiteX2-5" fmla="*/ 11457836 w 11457836"/>
              <a:gd name="connsiteY2-6" fmla="*/ 348082 h 354020"/>
              <a:gd name="connsiteX3-7" fmla="*/ 112816 w 11457836"/>
              <a:gd name="connsiteY3-8" fmla="*/ 354020 h 354020"/>
              <a:gd name="connsiteX4-9" fmla="*/ 0 w 11457836"/>
              <a:gd name="connsiteY4-10" fmla="*/ 0 h 354020"/>
              <a:gd name="connsiteX0-11" fmla="*/ 0 w 11559436"/>
              <a:gd name="connsiteY0-12" fmla="*/ 0 h 360370"/>
              <a:gd name="connsiteX1-13" fmla="*/ 11559436 w 11559436"/>
              <a:gd name="connsiteY1-14" fmla="*/ 6350 h 360370"/>
              <a:gd name="connsiteX2-15" fmla="*/ 11559436 w 11559436"/>
              <a:gd name="connsiteY2-16" fmla="*/ 354432 h 360370"/>
              <a:gd name="connsiteX3-17" fmla="*/ 214416 w 11559436"/>
              <a:gd name="connsiteY3-18" fmla="*/ 360370 h 360370"/>
              <a:gd name="connsiteX4-19" fmla="*/ 0 w 11559436"/>
              <a:gd name="connsiteY4-20" fmla="*/ 0 h 36037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1559436" h="360370">
                <a:moveTo>
                  <a:pt x="0" y="0"/>
                </a:moveTo>
                <a:lnTo>
                  <a:pt x="11559436" y="6350"/>
                </a:lnTo>
                <a:lnTo>
                  <a:pt x="11559436" y="354432"/>
                </a:lnTo>
                <a:lnTo>
                  <a:pt x="214416" y="360370"/>
                </a:lnTo>
                <a:lnTo>
                  <a:pt x="0" y="0"/>
                </a:lnTo>
                <a:close/>
              </a:path>
            </a:pathLst>
          </a:custGeom>
          <a:solidFill>
            <a:srgbClr val="00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0181171" y="6526515"/>
            <a:ext cx="2010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err="1" smtClean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www.justsharecloud.com</a:t>
            </a:r>
            <a:endParaRPr kumimoji="1" lang="zh-CN" altLang="en-US" sz="1200" dirty="0">
              <a:solidFill>
                <a:schemeClr val="bg1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88805" y="6517802"/>
            <a:ext cx="2159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为企业，连接与规划</a:t>
            </a:r>
            <a:r>
              <a:rPr kumimoji="1" lang="zh-CN" altLang="en-US" sz="1050" dirty="0" smtClean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一切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资源</a:t>
            </a:r>
            <a:endParaRPr kumimoji="1" lang="zh-CN" altLang="en-US" sz="1200" dirty="0">
              <a:solidFill>
                <a:schemeClr val="bg1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6734" y="263608"/>
            <a:ext cx="19907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rgbClr val="34789C"/>
                </a:solidFill>
                <a:latin typeface="微软雅黑" charset="-122"/>
                <a:ea typeface="微软雅黑" charset="-122"/>
                <a:cs typeface="微软雅黑" charset="-122"/>
              </a:rPr>
              <a:t>介绍</a:t>
            </a:r>
            <a:r>
              <a:rPr kumimoji="1" lang="en-US" altLang="zh-CN" sz="2400" b="1" dirty="0">
                <a:solidFill>
                  <a:srgbClr val="34789C"/>
                </a:solidFill>
                <a:latin typeface="微软雅黑" charset="-122"/>
                <a:ea typeface="微软雅黑" charset="-122"/>
                <a:cs typeface="微软雅黑" charset="-122"/>
              </a:rPr>
              <a:t>Element</a:t>
            </a:r>
            <a:endParaRPr kumimoji="1" lang="en-US" altLang="zh-CN" sz="2400" b="1" dirty="0">
              <a:solidFill>
                <a:srgbClr val="34789C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60716" y="723677"/>
            <a:ext cx="2235120" cy="49801"/>
          </a:xfrm>
          <a:prstGeom prst="rect">
            <a:avLst/>
          </a:prstGeom>
          <a:solidFill>
            <a:srgbClr val="00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0" name="图片 69"/>
          <p:cNvPicPr>
            <a:picLocks noChangeAspect="1"/>
          </p:cNvPicPr>
          <p:nvPr/>
        </p:nvPicPr>
        <p:blipFill rotWithShape="1">
          <a:blip r:embed="rId1"/>
          <a:srcRect l="42114"/>
          <a:stretch>
            <a:fillRect/>
          </a:stretch>
        </p:blipFill>
        <p:spPr>
          <a:xfrm>
            <a:off x="16636" y="0"/>
            <a:ext cx="342228" cy="1074908"/>
          </a:xfrm>
          <a:prstGeom prst="rect">
            <a:avLst/>
          </a:prstGeom>
        </p:spPr>
      </p:pic>
      <p:pic>
        <p:nvPicPr>
          <p:cNvPr id="71" name="图片 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18" y="6374436"/>
            <a:ext cx="480546" cy="485352"/>
          </a:xfrm>
          <a:prstGeom prst="rect">
            <a:avLst/>
          </a:prstGeom>
        </p:spPr>
      </p:pic>
      <p:pic>
        <p:nvPicPr>
          <p:cNvPr id="2" name="图片 1" descr="截屏2020-04-07 下午3.54.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60" y="850265"/>
            <a:ext cx="10058400" cy="31667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88695" y="4546600"/>
            <a:ext cx="9176385" cy="7004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>
              <a:lnSpc>
                <a:spcPct val="220000"/>
              </a:lnSpc>
              <a:buNone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更新日志：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  <a:hlinkClick r:id="rId4" action="ppaction://hlinkfile"/>
              </a:rPr>
              <a:t>https://github.com/ElemeFE/element/blob/dev/CHANGELOG.zh-CN.md</a:t>
            </a: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11"/>
          <p:cNvSpPr/>
          <p:nvPr/>
        </p:nvSpPr>
        <p:spPr>
          <a:xfrm>
            <a:off x="734164" y="6484930"/>
            <a:ext cx="11457836" cy="360370"/>
          </a:xfrm>
          <a:custGeom>
            <a:avLst/>
            <a:gdLst>
              <a:gd name="connsiteX0" fmla="*/ 0 w 11457836"/>
              <a:gd name="connsiteY0" fmla="*/ 0 h 348082"/>
              <a:gd name="connsiteX1" fmla="*/ 11457836 w 11457836"/>
              <a:gd name="connsiteY1" fmla="*/ 0 h 348082"/>
              <a:gd name="connsiteX2" fmla="*/ 11457836 w 11457836"/>
              <a:gd name="connsiteY2" fmla="*/ 348082 h 348082"/>
              <a:gd name="connsiteX3" fmla="*/ 0 w 11457836"/>
              <a:gd name="connsiteY3" fmla="*/ 348082 h 348082"/>
              <a:gd name="connsiteX4" fmla="*/ 0 w 11457836"/>
              <a:gd name="connsiteY4" fmla="*/ 0 h 348082"/>
              <a:gd name="connsiteX0-1" fmla="*/ 0 w 11457836"/>
              <a:gd name="connsiteY0-2" fmla="*/ 0 h 354020"/>
              <a:gd name="connsiteX1-3" fmla="*/ 11457836 w 11457836"/>
              <a:gd name="connsiteY1-4" fmla="*/ 0 h 354020"/>
              <a:gd name="connsiteX2-5" fmla="*/ 11457836 w 11457836"/>
              <a:gd name="connsiteY2-6" fmla="*/ 348082 h 354020"/>
              <a:gd name="connsiteX3-7" fmla="*/ 112816 w 11457836"/>
              <a:gd name="connsiteY3-8" fmla="*/ 354020 h 354020"/>
              <a:gd name="connsiteX4-9" fmla="*/ 0 w 11457836"/>
              <a:gd name="connsiteY4-10" fmla="*/ 0 h 354020"/>
              <a:gd name="connsiteX0-11" fmla="*/ 0 w 11559436"/>
              <a:gd name="connsiteY0-12" fmla="*/ 0 h 360370"/>
              <a:gd name="connsiteX1-13" fmla="*/ 11559436 w 11559436"/>
              <a:gd name="connsiteY1-14" fmla="*/ 6350 h 360370"/>
              <a:gd name="connsiteX2-15" fmla="*/ 11559436 w 11559436"/>
              <a:gd name="connsiteY2-16" fmla="*/ 354432 h 360370"/>
              <a:gd name="connsiteX3-17" fmla="*/ 214416 w 11559436"/>
              <a:gd name="connsiteY3-18" fmla="*/ 360370 h 360370"/>
              <a:gd name="connsiteX4-19" fmla="*/ 0 w 11559436"/>
              <a:gd name="connsiteY4-20" fmla="*/ 0 h 36037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1559436" h="360370">
                <a:moveTo>
                  <a:pt x="0" y="0"/>
                </a:moveTo>
                <a:lnTo>
                  <a:pt x="11559436" y="6350"/>
                </a:lnTo>
                <a:lnTo>
                  <a:pt x="11559436" y="354432"/>
                </a:lnTo>
                <a:lnTo>
                  <a:pt x="214416" y="360370"/>
                </a:lnTo>
                <a:lnTo>
                  <a:pt x="0" y="0"/>
                </a:lnTo>
                <a:close/>
              </a:path>
            </a:pathLst>
          </a:custGeom>
          <a:solidFill>
            <a:srgbClr val="00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0181171" y="6526515"/>
            <a:ext cx="2010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err="1" smtClean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www.justsharecloud.com</a:t>
            </a:r>
            <a:endParaRPr kumimoji="1" lang="zh-CN" altLang="en-US" sz="1200" dirty="0">
              <a:solidFill>
                <a:schemeClr val="bg1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88805" y="6517802"/>
            <a:ext cx="2159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为企业，连接与规划</a:t>
            </a:r>
            <a:r>
              <a:rPr kumimoji="1" lang="zh-CN" altLang="en-US" sz="1050" dirty="0" smtClean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一切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资源</a:t>
            </a:r>
            <a:endParaRPr kumimoji="1" lang="zh-CN" altLang="en-US" sz="1200" dirty="0">
              <a:solidFill>
                <a:schemeClr val="bg1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6734" y="222333"/>
            <a:ext cx="7937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rgbClr val="0063A8"/>
                </a:solidFill>
                <a:latin typeface="微软雅黑" charset="-122"/>
                <a:ea typeface="微软雅黑" charset="-122"/>
                <a:cs typeface="微软雅黑" charset="-122"/>
              </a:rPr>
              <a:t>安装</a:t>
            </a:r>
            <a:endParaRPr kumimoji="1" lang="zh-CN" altLang="en-US" sz="2400" b="1" dirty="0">
              <a:solidFill>
                <a:srgbClr val="0063A8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60716" y="723677"/>
            <a:ext cx="2235120" cy="49801"/>
          </a:xfrm>
          <a:prstGeom prst="rect">
            <a:avLst/>
          </a:prstGeom>
          <a:solidFill>
            <a:srgbClr val="00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857036" y="9979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defRPr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kumimoji="1" lang="zh-CN" altLang="en-US" dirty="0" smtClean="0">
                <a:latin typeface="微软雅黑" charset="-122"/>
                <a:ea typeface="微软雅黑" charset="-122"/>
                <a:cs typeface="微软雅黑" charset="-122"/>
              </a:rPr>
              <a:t>部门之间</a:t>
            </a:r>
            <a:endParaRPr kumimoji="1" lang="zh-CN" altLang="en-US" dirty="0">
              <a:latin typeface="微软雅黑" charset="-122"/>
              <a:ea typeface="微软雅黑" charset="-122"/>
              <a:cs typeface="微软雅黑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/>
          <a:srcRect l="42114"/>
          <a:stretch>
            <a:fillRect/>
          </a:stretch>
        </p:blipFill>
        <p:spPr>
          <a:xfrm>
            <a:off x="16636" y="0"/>
            <a:ext cx="342228" cy="107490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18" y="6387499"/>
            <a:ext cx="480546" cy="4853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30" y="894715"/>
            <a:ext cx="9176385" cy="5452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11"/>
          <p:cNvSpPr/>
          <p:nvPr/>
        </p:nvSpPr>
        <p:spPr>
          <a:xfrm>
            <a:off x="734164" y="6497630"/>
            <a:ext cx="11457836" cy="360370"/>
          </a:xfrm>
          <a:custGeom>
            <a:avLst/>
            <a:gdLst>
              <a:gd name="connsiteX0" fmla="*/ 0 w 11457836"/>
              <a:gd name="connsiteY0" fmla="*/ 0 h 348082"/>
              <a:gd name="connsiteX1" fmla="*/ 11457836 w 11457836"/>
              <a:gd name="connsiteY1" fmla="*/ 0 h 348082"/>
              <a:gd name="connsiteX2" fmla="*/ 11457836 w 11457836"/>
              <a:gd name="connsiteY2" fmla="*/ 348082 h 348082"/>
              <a:gd name="connsiteX3" fmla="*/ 0 w 11457836"/>
              <a:gd name="connsiteY3" fmla="*/ 348082 h 348082"/>
              <a:gd name="connsiteX4" fmla="*/ 0 w 11457836"/>
              <a:gd name="connsiteY4" fmla="*/ 0 h 348082"/>
              <a:gd name="connsiteX0-1" fmla="*/ 0 w 11457836"/>
              <a:gd name="connsiteY0-2" fmla="*/ 0 h 354020"/>
              <a:gd name="connsiteX1-3" fmla="*/ 11457836 w 11457836"/>
              <a:gd name="connsiteY1-4" fmla="*/ 0 h 354020"/>
              <a:gd name="connsiteX2-5" fmla="*/ 11457836 w 11457836"/>
              <a:gd name="connsiteY2-6" fmla="*/ 348082 h 354020"/>
              <a:gd name="connsiteX3-7" fmla="*/ 112816 w 11457836"/>
              <a:gd name="connsiteY3-8" fmla="*/ 354020 h 354020"/>
              <a:gd name="connsiteX4-9" fmla="*/ 0 w 11457836"/>
              <a:gd name="connsiteY4-10" fmla="*/ 0 h 354020"/>
              <a:gd name="connsiteX0-11" fmla="*/ 0 w 11559436"/>
              <a:gd name="connsiteY0-12" fmla="*/ 0 h 360370"/>
              <a:gd name="connsiteX1-13" fmla="*/ 11559436 w 11559436"/>
              <a:gd name="connsiteY1-14" fmla="*/ 6350 h 360370"/>
              <a:gd name="connsiteX2-15" fmla="*/ 11559436 w 11559436"/>
              <a:gd name="connsiteY2-16" fmla="*/ 354432 h 360370"/>
              <a:gd name="connsiteX3-17" fmla="*/ 214416 w 11559436"/>
              <a:gd name="connsiteY3-18" fmla="*/ 360370 h 360370"/>
              <a:gd name="connsiteX4-19" fmla="*/ 0 w 11559436"/>
              <a:gd name="connsiteY4-20" fmla="*/ 0 h 36037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1559436" h="360370">
                <a:moveTo>
                  <a:pt x="0" y="0"/>
                </a:moveTo>
                <a:lnTo>
                  <a:pt x="11559436" y="6350"/>
                </a:lnTo>
                <a:lnTo>
                  <a:pt x="11559436" y="354432"/>
                </a:lnTo>
                <a:lnTo>
                  <a:pt x="214416" y="360370"/>
                </a:lnTo>
                <a:lnTo>
                  <a:pt x="0" y="0"/>
                </a:lnTo>
                <a:close/>
              </a:path>
            </a:pathLst>
          </a:custGeom>
          <a:solidFill>
            <a:srgbClr val="00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181171" y="6526515"/>
            <a:ext cx="2010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err="1" smtClean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www.justsharecloud.com</a:t>
            </a:r>
            <a:endParaRPr kumimoji="1" lang="zh-CN" altLang="en-US" sz="1200" dirty="0">
              <a:solidFill>
                <a:schemeClr val="bg1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88805" y="6517802"/>
            <a:ext cx="2159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为企业，连接与规划</a:t>
            </a:r>
            <a:r>
              <a:rPr kumimoji="1" lang="zh-CN" altLang="en-US" sz="1050" dirty="0" smtClean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一切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资源</a:t>
            </a:r>
            <a:endParaRPr kumimoji="1" lang="zh-CN" altLang="en-US" sz="1200" dirty="0">
              <a:solidFill>
                <a:schemeClr val="bg1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56734" y="222333"/>
            <a:ext cx="14046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400" b="1" dirty="0">
                <a:solidFill>
                  <a:srgbClr val="0063A8"/>
                </a:solidFill>
                <a:latin typeface="微软雅黑" charset="-122"/>
                <a:ea typeface="微软雅黑" charset="-122"/>
                <a:cs typeface="微软雅黑" charset="-122"/>
              </a:rPr>
              <a:t>如何使用</a:t>
            </a:r>
            <a:endParaRPr kumimoji="1" lang="zh-CN" altLang="en-US" sz="2400" b="1" dirty="0">
              <a:solidFill>
                <a:srgbClr val="0063A8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60716" y="723677"/>
            <a:ext cx="2235120" cy="49801"/>
          </a:xfrm>
          <a:prstGeom prst="rect">
            <a:avLst/>
          </a:prstGeom>
          <a:solidFill>
            <a:srgbClr val="00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 rotWithShape="1">
          <a:blip r:embed="rId1"/>
          <a:srcRect l="42114"/>
          <a:stretch>
            <a:fillRect/>
          </a:stretch>
        </p:blipFill>
        <p:spPr>
          <a:xfrm>
            <a:off x="16636" y="0"/>
            <a:ext cx="342228" cy="1074908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18" y="6387499"/>
            <a:ext cx="480546" cy="485352"/>
          </a:xfrm>
          <a:prstGeom prst="rect">
            <a:avLst/>
          </a:prstGeom>
        </p:spPr>
      </p:pic>
      <p:pic>
        <p:nvPicPr>
          <p:cNvPr id="2" name="图片 1" descr="截屏2020-04-07 下午4.08.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30" y="857885"/>
            <a:ext cx="4942205" cy="5529580"/>
          </a:xfrm>
          <a:prstGeom prst="rect">
            <a:avLst/>
          </a:prstGeom>
        </p:spPr>
      </p:pic>
      <p:pic>
        <p:nvPicPr>
          <p:cNvPr id="4" name="图片 3" descr="截屏2020-04-07 下午4.11.0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635" y="904875"/>
            <a:ext cx="4754880" cy="543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11"/>
          <p:cNvSpPr/>
          <p:nvPr/>
        </p:nvSpPr>
        <p:spPr>
          <a:xfrm>
            <a:off x="734164" y="6497630"/>
            <a:ext cx="11457836" cy="360370"/>
          </a:xfrm>
          <a:custGeom>
            <a:avLst/>
            <a:gdLst>
              <a:gd name="connsiteX0" fmla="*/ 0 w 11457836"/>
              <a:gd name="connsiteY0" fmla="*/ 0 h 348082"/>
              <a:gd name="connsiteX1" fmla="*/ 11457836 w 11457836"/>
              <a:gd name="connsiteY1" fmla="*/ 0 h 348082"/>
              <a:gd name="connsiteX2" fmla="*/ 11457836 w 11457836"/>
              <a:gd name="connsiteY2" fmla="*/ 348082 h 348082"/>
              <a:gd name="connsiteX3" fmla="*/ 0 w 11457836"/>
              <a:gd name="connsiteY3" fmla="*/ 348082 h 348082"/>
              <a:gd name="connsiteX4" fmla="*/ 0 w 11457836"/>
              <a:gd name="connsiteY4" fmla="*/ 0 h 348082"/>
              <a:gd name="connsiteX0-1" fmla="*/ 0 w 11457836"/>
              <a:gd name="connsiteY0-2" fmla="*/ 0 h 354020"/>
              <a:gd name="connsiteX1-3" fmla="*/ 11457836 w 11457836"/>
              <a:gd name="connsiteY1-4" fmla="*/ 0 h 354020"/>
              <a:gd name="connsiteX2-5" fmla="*/ 11457836 w 11457836"/>
              <a:gd name="connsiteY2-6" fmla="*/ 348082 h 354020"/>
              <a:gd name="connsiteX3-7" fmla="*/ 112816 w 11457836"/>
              <a:gd name="connsiteY3-8" fmla="*/ 354020 h 354020"/>
              <a:gd name="connsiteX4-9" fmla="*/ 0 w 11457836"/>
              <a:gd name="connsiteY4-10" fmla="*/ 0 h 354020"/>
              <a:gd name="connsiteX0-11" fmla="*/ 0 w 11559436"/>
              <a:gd name="connsiteY0-12" fmla="*/ 0 h 360370"/>
              <a:gd name="connsiteX1-13" fmla="*/ 11559436 w 11559436"/>
              <a:gd name="connsiteY1-14" fmla="*/ 6350 h 360370"/>
              <a:gd name="connsiteX2-15" fmla="*/ 11559436 w 11559436"/>
              <a:gd name="connsiteY2-16" fmla="*/ 354432 h 360370"/>
              <a:gd name="connsiteX3-17" fmla="*/ 214416 w 11559436"/>
              <a:gd name="connsiteY3-18" fmla="*/ 360370 h 360370"/>
              <a:gd name="connsiteX4-19" fmla="*/ 0 w 11559436"/>
              <a:gd name="connsiteY4-20" fmla="*/ 0 h 36037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1559436" h="360370">
                <a:moveTo>
                  <a:pt x="0" y="0"/>
                </a:moveTo>
                <a:lnTo>
                  <a:pt x="11559436" y="6350"/>
                </a:lnTo>
                <a:lnTo>
                  <a:pt x="11559436" y="354432"/>
                </a:lnTo>
                <a:lnTo>
                  <a:pt x="214416" y="360370"/>
                </a:lnTo>
                <a:lnTo>
                  <a:pt x="0" y="0"/>
                </a:lnTo>
                <a:close/>
              </a:path>
            </a:pathLst>
          </a:custGeom>
          <a:solidFill>
            <a:srgbClr val="00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181171" y="6526515"/>
            <a:ext cx="2010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err="1" smtClean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www.justsharecloud.com</a:t>
            </a:r>
            <a:endParaRPr kumimoji="1" lang="zh-CN" altLang="en-US" sz="1200" dirty="0">
              <a:solidFill>
                <a:schemeClr val="bg1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88805" y="6517802"/>
            <a:ext cx="2159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为企业，连接与规划</a:t>
            </a:r>
            <a:r>
              <a:rPr kumimoji="1" lang="zh-CN" altLang="en-US" sz="1050" dirty="0" smtClean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一切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资源</a:t>
            </a:r>
            <a:endParaRPr kumimoji="1" lang="zh-CN" altLang="en-US" sz="1200" dirty="0">
              <a:solidFill>
                <a:schemeClr val="bg1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56734" y="222333"/>
            <a:ext cx="14046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400" b="1" dirty="0">
                <a:solidFill>
                  <a:srgbClr val="0063A8"/>
                </a:solidFill>
                <a:latin typeface="微软雅黑" charset="-122"/>
                <a:ea typeface="微软雅黑" charset="-122"/>
                <a:cs typeface="微软雅黑" charset="-122"/>
              </a:rPr>
              <a:t>如何使用</a:t>
            </a:r>
            <a:endParaRPr kumimoji="1" lang="zh-CN" altLang="en-US" sz="2400" b="1" dirty="0">
              <a:solidFill>
                <a:srgbClr val="0063A8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60716" y="723677"/>
            <a:ext cx="2235120" cy="49801"/>
          </a:xfrm>
          <a:prstGeom prst="rect">
            <a:avLst/>
          </a:prstGeom>
          <a:solidFill>
            <a:srgbClr val="00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 rotWithShape="1">
          <a:blip r:embed="rId1"/>
          <a:srcRect l="42114"/>
          <a:stretch>
            <a:fillRect/>
          </a:stretch>
        </p:blipFill>
        <p:spPr>
          <a:xfrm>
            <a:off x="16636" y="0"/>
            <a:ext cx="342228" cy="1074908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18" y="6387499"/>
            <a:ext cx="480546" cy="4853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30" y="773430"/>
            <a:ext cx="8931910" cy="5520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11"/>
          <p:cNvSpPr/>
          <p:nvPr/>
        </p:nvSpPr>
        <p:spPr>
          <a:xfrm>
            <a:off x="734164" y="6497630"/>
            <a:ext cx="11457836" cy="360370"/>
          </a:xfrm>
          <a:custGeom>
            <a:avLst/>
            <a:gdLst>
              <a:gd name="connsiteX0" fmla="*/ 0 w 11457836"/>
              <a:gd name="connsiteY0" fmla="*/ 0 h 348082"/>
              <a:gd name="connsiteX1" fmla="*/ 11457836 w 11457836"/>
              <a:gd name="connsiteY1" fmla="*/ 0 h 348082"/>
              <a:gd name="connsiteX2" fmla="*/ 11457836 w 11457836"/>
              <a:gd name="connsiteY2" fmla="*/ 348082 h 348082"/>
              <a:gd name="connsiteX3" fmla="*/ 0 w 11457836"/>
              <a:gd name="connsiteY3" fmla="*/ 348082 h 348082"/>
              <a:gd name="connsiteX4" fmla="*/ 0 w 11457836"/>
              <a:gd name="connsiteY4" fmla="*/ 0 h 348082"/>
              <a:gd name="connsiteX0-1" fmla="*/ 0 w 11457836"/>
              <a:gd name="connsiteY0-2" fmla="*/ 0 h 354020"/>
              <a:gd name="connsiteX1-3" fmla="*/ 11457836 w 11457836"/>
              <a:gd name="connsiteY1-4" fmla="*/ 0 h 354020"/>
              <a:gd name="connsiteX2-5" fmla="*/ 11457836 w 11457836"/>
              <a:gd name="connsiteY2-6" fmla="*/ 348082 h 354020"/>
              <a:gd name="connsiteX3-7" fmla="*/ 112816 w 11457836"/>
              <a:gd name="connsiteY3-8" fmla="*/ 354020 h 354020"/>
              <a:gd name="connsiteX4-9" fmla="*/ 0 w 11457836"/>
              <a:gd name="connsiteY4-10" fmla="*/ 0 h 354020"/>
              <a:gd name="connsiteX0-11" fmla="*/ 0 w 11559436"/>
              <a:gd name="connsiteY0-12" fmla="*/ 0 h 360370"/>
              <a:gd name="connsiteX1-13" fmla="*/ 11559436 w 11559436"/>
              <a:gd name="connsiteY1-14" fmla="*/ 6350 h 360370"/>
              <a:gd name="connsiteX2-15" fmla="*/ 11559436 w 11559436"/>
              <a:gd name="connsiteY2-16" fmla="*/ 354432 h 360370"/>
              <a:gd name="connsiteX3-17" fmla="*/ 214416 w 11559436"/>
              <a:gd name="connsiteY3-18" fmla="*/ 360370 h 360370"/>
              <a:gd name="connsiteX4-19" fmla="*/ 0 w 11559436"/>
              <a:gd name="connsiteY4-20" fmla="*/ 0 h 36037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1559436" h="360370">
                <a:moveTo>
                  <a:pt x="0" y="0"/>
                </a:moveTo>
                <a:lnTo>
                  <a:pt x="11559436" y="6350"/>
                </a:lnTo>
                <a:lnTo>
                  <a:pt x="11559436" y="354432"/>
                </a:lnTo>
                <a:lnTo>
                  <a:pt x="214416" y="360370"/>
                </a:lnTo>
                <a:lnTo>
                  <a:pt x="0" y="0"/>
                </a:lnTo>
                <a:close/>
              </a:path>
            </a:pathLst>
          </a:custGeom>
          <a:solidFill>
            <a:srgbClr val="00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181171" y="6526515"/>
            <a:ext cx="2010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err="1" smtClean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www.justsharecloud.com</a:t>
            </a:r>
            <a:endParaRPr kumimoji="1" lang="zh-CN" altLang="en-US" sz="1200" dirty="0">
              <a:solidFill>
                <a:schemeClr val="bg1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88805" y="6517802"/>
            <a:ext cx="2159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为企业，连接与规划</a:t>
            </a:r>
            <a:r>
              <a:rPr kumimoji="1" lang="zh-CN" altLang="en-US" sz="1050" dirty="0" smtClean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一切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资源</a:t>
            </a:r>
            <a:endParaRPr kumimoji="1" lang="zh-CN" altLang="en-US" sz="1200" dirty="0">
              <a:solidFill>
                <a:schemeClr val="bg1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56734" y="222333"/>
            <a:ext cx="14046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400" b="1" dirty="0">
                <a:solidFill>
                  <a:srgbClr val="0063A8"/>
                </a:solidFill>
                <a:latin typeface="微软雅黑" charset="-122"/>
                <a:ea typeface="微软雅黑" charset="-122"/>
                <a:cs typeface="微软雅黑" charset="-122"/>
              </a:rPr>
              <a:t>如何使用</a:t>
            </a:r>
            <a:endParaRPr kumimoji="1" lang="zh-CN" altLang="en-US" sz="2400" b="1" dirty="0">
              <a:solidFill>
                <a:srgbClr val="0063A8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60716" y="723677"/>
            <a:ext cx="2235120" cy="49801"/>
          </a:xfrm>
          <a:prstGeom prst="rect">
            <a:avLst/>
          </a:prstGeom>
          <a:solidFill>
            <a:srgbClr val="00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 rotWithShape="1">
          <a:blip r:embed="rId1"/>
          <a:srcRect l="42114"/>
          <a:stretch>
            <a:fillRect/>
          </a:stretch>
        </p:blipFill>
        <p:spPr>
          <a:xfrm>
            <a:off x="16636" y="0"/>
            <a:ext cx="342228" cy="1074908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18" y="6387499"/>
            <a:ext cx="480546" cy="48535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30" y="900430"/>
            <a:ext cx="9784715" cy="52635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1"/>
          <p:cNvSpPr/>
          <p:nvPr/>
        </p:nvSpPr>
        <p:spPr>
          <a:xfrm>
            <a:off x="746864" y="6497630"/>
            <a:ext cx="11457836" cy="360370"/>
          </a:xfrm>
          <a:custGeom>
            <a:avLst/>
            <a:gdLst>
              <a:gd name="connsiteX0" fmla="*/ 0 w 11457836"/>
              <a:gd name="connsiteY0" fmla="*/ 0 h 348082"/>
              <a:gd name="connsiteX1" fmla="*/ 11457836 w 11457836"/>
              <a:gd name="connsiteY1" fmla="*/ 0 h 348082"/>
              <a:gd name="connsiteX2" fmla="*/ 11457836 w 11457836"/>
              <a:gd name="connsiteY2" fmla="*/ 348082 h 348082"/>
              <a:gd name="connsiteX3" fmla="*/ 0 w 11457836"/>
              <a:gd name="connsiteY3" fmla="*/ 348082 h 348082"/>
              <a:gd name="connsiteX4" fmla="*/ 0 w 11457836"/>
              <a:gd name="connsiteY4" fmla="*/ 0 h 348082"/>
              <a:gd name="connsiteX0-1" fmla="*/ 0 w 11457836"/>
              <a:gd name="connsiteY0-2" fmla="*/ 0 h 354020"/>
              <a:gd name="connsiteX1-3" fmla="*/ 11457836 w 11457836"/>
              <a:gd name="connsiteY1-4" fmla="*/ 0 h 354020"/>
              <a:gd name="connsiteX2-5" fmla="*/ 11457836 w 11457836"/>
              <a:gd name="connsiteY2-6" fmla="*/ 348082 h 354020"/>
              <a:gd name="connsiteX3-7" fmla="*/ 112816 w 11457836"/>
              <a:gd name="connsiteY3-8" fmla="*/ 354020 h 354020"/>
              <a:gd name="connsiteX4-9" fmla="*/ 0 w 11457836"/>
              <a:gd name="connsiteY4-10" fmla="*/ 0 h 354020"/>
              <a:gd name="connsiteX0-11" fmla="*/ 0 w 11559436"/>
              <a:gd name="connsiteY0-12" fmla="*/ 0 h 360370"/>
              <a:gd name="connsiteX1-13" fmla="*/ 11559436 w 11559436"/>
              <a:gd name="connsiteY1-14" fmla="*/ 6350 h 360370"/>
              <a:gd name="connsiteX2-15" fmla="*/ 11559436 w 11559436"/>
              <a:gd name="connsiteY2-16" fmla="*/ 354432 h 360370"/>
              <a:gd name="connsiteX3-17" fmla="*/ 214416 w 11559436"/>
              <a:gd name="connsiteY3-18" fmla="*/ 360370 h 360370"/>
              <a:gd name="connsiteX4-19" fmla="*/ 0 w 11559436"/>
              <a:gd name="connsiteY4-20" fmla="*/ 0 h 36037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1559436" h="360370">
                <a:moveTo>
                  <a:pt x="0" y="0"/>
                </a:moveTo>
                <a:lnTo>
                  <a:pt x="11559436" y="6350"/>
                </a:lnTo>
                <a:lnTo>
                  <a:pt x="11559436" y="354432"/>
                </a:lnTo>
                <a:lnTo>
                  <a:pt x="214416" y="360370"/>
                </a:lnTo>
                <a:lnTo>
                  <a:pt x="0" y="0"/>
                </a:lnTo>
                <a:close/>
              </a:path>
            </a:pathLst>
          </a:custGeom>
          <a:solidFill>
            <a:srgbClr val="00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193871" y="6526515"/>
            <a:ext cx="2010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err="1" smtClean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www.justsharecloud.com</a:t>
            </a:r>
            <a:endParaRPr kumimoji="1" lang="zh-CN" altLang="en-US" sz="1200" dirty="0">
              <a:solidFill>
                <a:schemeClr val="bg1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01505" y="6517802"/>
            <a:ext cx="2159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为企业，连接与规划</a:t>
            </a:r>
            <a:r>
              <a:rPr kumimoji="1" lang="zh-CN" altLang="en-US" sz="1050" dirty="0" smtClean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一切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资源</a:t>
            </a:r>
            <a:endParaRPr kumimoji="1" lang="zh-CN" altLang="en-US" sz="1200" dirty="0">
              <a:solidFill>
                <a:schemeClr val="bg1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56590" y="263525"/>
            <a:ext cx="23520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400" b="1" dirty="0">
                <a:solidFill>
                  <a:srgbClr val="0063A8"/>
                </a:solidFill>
                <a:latin typeface="微软雅黑" charset="-122"/>
                <a:ea typeface="微软雅黑" charset="-122"/>
                <a:cs typeface="微软雅黑" charset="-122"/>
              </a:rPr>
              <a:t>源码分析 一</a:t>
            </a:r>
            <a:endParaRPr kumimoji="1" lang="zh-CN" altLang="en-US" sz="2400" b="1" dirty="0">
              <a:solidFill>
                <a:srgbClr val="0063A8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73416" y="723677"/>
            <a:ext cx="2235120" cy="49801"/>
          </a:xfrm>
          <a:prstGeom prst="rect">
            <a:avLst/>
          </a:prstGeom>
          <a:solidFill>
            <a:srgbClr val="00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 rotWithShape="1">
          <a:blip r:embed="rId1"/>
          <a:srcRect l="42114"/>
          <a:stretch>
            <a:fillRect/>
          </a:stretch>
        </p:blipFill>
        <p:spPr>
          <a:xfrm>
            <a:off x="29336" y="0"/>
            <a:ext cx="342228" cy="1074908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18" y="6387499"/>
            <a:ext cx="480546" cy="48535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30" y="818515"/>
            <a:ext cx="3756660" cy="55689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539105" y="818515"/>
            <a:ext cx="589788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charset="0"/>
              <a:buChar char=""/>
            </a:pP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一个项目中好的目录结构绝对是必不可少,下面我们先来看看element的源码版和发布版的目录结构,以此入门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。</a:t>
            </a:r>
            <a:endParaRPr lang="en-US" altLang="zh-CN" sz="1800" dirty="0">
              <a:solidFill>
                <a:schemeClr val="tx1">
                  <a:lumMod val="50000"/>
                  <a:lumOff val="50000"/>
                </a:schemeClr>
              </a:solidFill>
              <a:latin typeface="微软雅黑" charset="-122"/>
              <a:ea typeface="微软雅黑" charset="-122"/>
              <a:cs typeface="微软雅黑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"/>
            </a:pP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packages 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组件源码存放的位置</a:t>
            </a:r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  <a:latin typeface="微软雅黑" charset="-122"/>
              <a:ea typeface="微软雅黑" charset="-122"/>
              <a:cs typeface="微软雅黑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"/>
            </a:pP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examples 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官方主页项目包</a:t>
            </a:r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  <a:latin typeface="微软雅黑" charset="-122"/>
              <a:ea typeface="微软雅黑" charset="-122"/>
              <a:cs typeface="微软雅黑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"/>
            </a:pP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lib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打包后的文件目录</a:t>
            </a:r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  <a:latin typeface="微软雅黑" charset="-122"/>
              <a:ea typeface="微软雅黑" charset="-122"/>
              <a:cs typeface="微软雅黑" charset="-122"/>
            </a:endParaRPr>
          </a:p>
          <a:p>
            <a:pPr marL="285750" indent="-285750">
              <a:buFont typeface="Wingdings" panose="05000000000000000000" charset="0"/>
              <a:buChar char=""/>
            </a:pPr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  <a:latin typeface="微软雅黑" charset="-122"/>
              <a:ea typeface="微软雅黑" charset="-122"/>
              <a:cs typeface="微软雅黑" charset="-122"/>
            </a:endParaRPr>
          </a:p>
          <a:p>
            <a:pPr marL="285750" indent="-285750">
              <a:buFont typeface="Wingdings" panose="05000000000000000000" charset="0"/>
              <a:buChar char=""/>
            </a:pPr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  <a:latin typeface="微软雅黑" charset="-122"/>
              <a:ea typeface="微软雅黑" charset="-122"/>
              <a:cs typeface="微软雅黑" charset="-122"/>
            </a:endParaRPr>
          </a:p>
          <a:p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1"/>
          <p:cNvSpPr/>
          <p:nvPr/>
        </p:nvSpPr>
        <p:spPr>
          <a:xfrm>
            <a:off x="746864" y="6497630"/>
            <a:ext cx="11457836" cy="360370"/>
          </a:xfrm>
          <a:custGeom>
            <a:avLst/>
            <a:gdLst>
              <a:gd name="connsiteX0" fmla="*/ 0 w 11457836"/>
              <a:gd name="connsiteY0" fmla="*/ 0 h 348082"/>
              <a:gd name="connsiteX1" fmla="*/ 11457836 w 11457836"/>
              <a:gd name="connsiteY1" fmla="*/ 0 h 348082"/>
              <a:gd name="connsiteX2" fmla="*/ 11457836 w 11457836"/>
              <a:gd name="connsiteY2" fmla="*/ 348082 h 348082"/>
              <a:gd name="connsiteX3" fmla="*/ 0 w 11457836"/>
              <a:gd name="connsiteY3" fmla="*/ 348082 h 348082"/>
              <a:gd name="connsiteX4" fmla="*/ 0 w 11457836"/>
              <a:gd name="connsiteY4" fmla="*/ 0 h 348082"/>
              <a:gd name="connsiteX0-1" fmla="*/ 0 w 11457836"/>
              <a:gd name="connsiteY0-2" fmla="*/ 0 h 354020"/>
              <a:gd name="connsiteX1-3" fmla="*/ 11457836 w 11457836"/>
              <a:gd name="connsiteY1-4" fmla="*/ 0 h 354020"/>
              <a:gd name="connsiteX2-5" fmla="*/ 11457836 w 11457836"/>
              <a:gd name="connsiteY2-6" fmla="*/ 348082 h 354020"/>
              <a:gd name="connsiteX3-7" fmla="*/ 112816 w 11457836"/>
              <a:gd name="connsiteY3-8" fmla="*/ 354020 h 354020"/>
              <a:gd name="connsiteX4-9" fmla="*/ 0 w 11457836"/>
              <a:gd name="connsiteY4-10" fmla="*/ 0 h 354020"/>
              <a:gd name="connsiteX0-11" fmla="*/ 0 w 11559436"/>
              <a:gd name="connsiteY0-12" fmla="*/ 0 h 360370"/>
              <a:gd name="connsiteX1-13" fmla="*/ 11559436 w 11559436"/>
              <a:gd name="connsiteY1-14" fmla="*/ 6350 h 360370"/>
              <a:gd name="connsiteX2-15" fmla="*/ 11559436 w 11559436"/>
              <a:gd name="connsiteY2-16" fmla="*/ 354432 h 360370"/>
              <a:gd name="connsiteX3-17" fmla="*/ 214416 w 11559436"/>
              <a:gd name="connsiteY3-18" fmla="*/ 360370 h 360370"/>
              <a:gd name="connsiteX4-19" fmla="*/ 0 w 11559436"/>
              <a:gd name="connsiteY4-20" fmla="*/ 0 h 36037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1559436" h="360370">
                <a:moveTo>
                  <a:pt x="0" y="0"/>
                </a:moveTo>
                <a:lnTo>
                  <a:pt x="11559436" y="6350"/>
                </a:lnTo>
                <a:lnTo>
                  <a:pt x="11559436" y="354432"/>
                </a:lnTo>
                <a:lnTo>
                  <a:pt x="214416" y="360370"/>
                </a:lnTo>
                <a:lnTo>
                  <a:pt x="0" y="0"/>
                </a:lnTo>
                <a:close/>
              </a:path>
            </a:pathLst>
          </a:custGeom>
          <a:solidFill>
            <a:srgbClr val="00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193871" y="6526515"/>
            <a:ext cx="2010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err="1" smtClean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www.justsharecloud.com</a:t>
            </a:r>
            <a:endParaRPr kumimoji="1" lang="zh-CN" altLang="en-US" sz="1200" dirty="0">
              <a:solidFill>
                <a:schemeClr val="bg1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01505" y="6517802"/>
            <a:ext cx="2159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为企业，连接与规划</a:t>
            </a:r>
            <a:r>
              <a:rPr kumimoji="1" lang="zh-CN" altLang="en-US" sz="1050" dirty="0" smtClean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一切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资源</a:t>
            </a:r>
            <a:endParaRPr kumimoji="1" lang="zh-CN" altLang="en-US" sz="1200" dirty="0">
              <a:solidFill>
                <a:schemeClr val="bg1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56734" y="263608"/>
            <a:ext cx="18097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400" b="1" dirty="0">
                <a:solidFill>
                  <a:srgbClr val="0063A8"/>
                </a:solidFill>
                <a:latin typeface="微软雅黑" charset="-122"/>
                <a:ea typeface="微软雅黑" charset="-122"/>
                <a:cs typeface="微软雅黑" charset="-122"/>
              </a:rPr>
              <a:t>源码分析 二</a:t>
            </a:r>
            <a:endParaRPr kumimoji="1" lang="zh-CN" altLang="en-US" sz="2400" b="1" dirty="0">
              <a:solidFill>
                <a:srgbClr val="0063A8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73416" y="723677"/>
            <a:ext cx="2235120" cy="49801"/>
          </a:xfrm>
          <a:prstGeom prst="rect">
            <a:avLst/>
          </a:prstGeom>
          <a:solidFill>
            <a:srgbClr val="00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 rotWithShape="1">
          <a:blip r:embed="rId1"/>
          <a:srcRect l="42114"/>
          <a:stretch>
            <a:fillRect/>
          </a:stretch>
        </p:blipFill>
        <p:spPr>
          <a:xfrm>
            <a:off x="29336" y="0"/>
            <a:ext cx="342228" cy="1074908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18" y="6387499"/>
            <a:ext cx="480546" cy="48535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" y="906145"/>
            <a:ext cx="5513705" cy="50450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894830" y="723900"/>
            <a:ext cx="4512945" cy="31369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220000"/>
              </a:lnSpc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看了源码开发包后,我们再来看看打包后的项目,也就是咱们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项目的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node_modules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中的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element-ui目录结构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，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这样做的好处是大致可以看出源码包的构建工具到底做了什么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。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1845</Words>
  <Application>WPS 表格</Application>
  <PresentationFormat>宽屏</PresentationFormat>
  <Paragraphs>143</Paragraphs>
  <Slides>18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41" baseType="lpstr">
      <vt:lpstr>Arial</vt:lpstr>
      <vt:lpstr>方正书宋_GBK</vt:lpstr>
      <vt:lpstr>Wingdings</vt:lpstr>
      <vt:lpstr>微软雅黑</vt:lpstr>
      <vt:lpstr>汉仪旗黑KW</vt:lpstr>
      <vt:lpstr>宋体</vt:lpstr>
      <vt:lpstr>PMingLiU</vt:lpstr>
      <vt:lpstr>楷体</vt:lpstr>
      <vt:lpstr>Microsoft YaHei Light</vt:lpstr>
      <vt:lpstr>苹方-简</vt:lpstr>
      <vt:lpstr>Helvetica</vt:lpstr>
      <vt:lpstr>Wingdings</vt:lpstr>
      <vt:lpstr>Calibri</vt:lpstr>
      <vt:lpstr>Helvetica Neue</vt:lpstr>
      <vt:lpstr>宋体</vt:lpstr>
      <vt:lpstr>Arial Unicode MS</vt:lpstr>
      <vt:lpstr>汉仪书宋二KW</vt:lpstr>
      <vt:lpstr>Calibri Light</vt:lpstr>
      <vt:lpstr>DengXian</vt:lpstr>
      <vt:lpstr>汉仪中等线KW</vt:lpstr>
      <vt:lpstr>宋体-繁</vt:lpstr>
      <vt:lpstr>汉仪楷体KW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xulei</cp:lastModifiedBy>
  <cp:revision>616</cp:revision>
  <dcterms:created xsi:type="dcterms:W3CDTF">2020-04-10T08:52:28Z</dcterms:created>
  <dcterms:modified xsi:type="dcterms:W3CDTF">2020-04-10T08:52:28Z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2052-2.1.2.3417</vt:lpwstr>
  </property>
</Properties>
</file>