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504" r:id="rId5"/>
    <p:sldId id="518" r:id="rId6"/>
    <p:sldId id="526" r:id="rId7"/>
    <p:sldId id="690" r:id="rId8"/>
    <p:sldId id="605" r:id="rId9"/>
    <p:sldId id="607" r:id="rId10"/>
    <p:sldId id="529" r:id="rId11"/>
    <p:sldId id="608" r:id="rId12"/>
    <p:sldId id="534" r:id="rId13"/>
    <p:sldId id="535" r:id="rId14"/>
    <p:sldId id="610" r:id="rId15"/>
    <p:sldId id="680" r:id="rId16"/>
    <p:sldId id="611" r:id="rId17"/>
    <p:sldId id="681" r:id="rId18"/>
    <p:sldId id="612" r:id="rId19"/>
    <p:sldId id="644" r:id="rId20"/>
    <p:sldId id="613" r:id="rId21"/>
    <p:sldId id="645" r:id="rId22"/>
    <p:sldId id="646" r:id="rId23"/>
    <p:sldId id="647" r:id="rId24"/>
    <p:sldId id="649" r:id="rId25"/>
    <p:sldId id="650" r:id="rId26"/>
    <p:sldId id="651" r:id="rId27"/>
    <p:sldId id="652" r:id="rId28"/>
    <p:sldId id="685" r:id="rId29"/>
    <p:sldId id="683" r:id="rId30"/>
    <p:sldId id="684" r:id="rId31"/>
    <p:sldId id="686" r:id="rId32"/>
    <p:sldId id="656" r:id="rId33"/>
    <p:sldId id="657" r:id="rId34"/>
    <p:sldId id="639" r:id="rId35"/>
    <p:sldId id="662" r:id="rId36"/>
    <p:sldId id="660" r:id="rId37"/>
    <p:sldId id="679" r:id="rId38"/>
    <p:sldId id="668" r:id="rId39"/>
    <p:sldId id="669" r:id="rId40"/>
    <p:sldId id="671" r:id="rId41"/>
    <p:sldId id="672" r:id="rId42"/>
    <p:sldId id="674" r:id="rId43"/>
    <p:sldId id="603" r:id="rId44"/>
    <p:sldId id="602" r:id="rId45"/>
  </p:sldIdLst>
  <p:sldSz cx="9144000" cy="6858000" type="screen4x3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R. Spittal" initials="NRS" lastIdx="11" clrIdx="0">
    <p:extLst>
      <p:ext uri="{19B8F6BF-5375-455C-9EA6-DF929625EA0E}">
        <p15:presenceInfo xmlns:p15="http://schemas.microsoft.com/office/powerpoint/2012/main" userId="S-1-5-21-1858659610-2875729881-1817524132-7673" providerId="AD"/>
      </p:ext>
    </p:extLst>
  </p:cmAuthor>
  <p:cmAuthor id="2" name="Zhang, Ruolin" initials="ZR" lastIdx="5" clrIdx="1">
    <p:extLst>
      <p:ext uri="{19B8F6BF-5375-455C-9EA6-DF929625EA0E}">
        <p15:presenceInfo xmlns:p15="http://schemas.microsoft.com/office/powerpoint/2012/main" userId="S-1-5-21-231422021-1037905743-604069369-60316" providerId="AD"/>
      </p:ext>
    </p:extLst>
  </p:cmAuthor>
  <p:cmAuthor id="3" name="li ren" initials="lr" lastIdx="3" clrIdx="2">
    <p:extLst>
      <p:ext uri="{19B8F6BF-5375-455C-9EA6-DF929625EA0E}">
        <p15:presenceInfo xmlns:p15="http://schemas.microsoft.com/office/powerpoint/2012/main" userId="7b465ea8c0e5b7a6" providerId="Windows Live"/>
      </p:ext>
    </p:extLst>
  </p:cmAuthor>
  <p:cmAuthor id="4" name="ruolin.zhang" initials="RZ" lastIdx="1" clrIdx="3">
    <p:extLst>
      <p:ext uri="{19B8F6BF-5375-455C-9EA6-DF929625EA0E}">
        <p15:presenceInfo xmlns:p15="http://schemas.microsoft.com/office/powerpoint/2012/main" userId="ruolin.zhang" providerId="None"/>
      </p:ext>
    </p:extLst>
  </p:cmAuthor>
  <p:cmAuthor id="5" name="李 永艳" initials="李" lastIdx="7" clrIdx="4">
    <p:extLst>
      <p:ext uri="{19B8F6BF-5375-455C-9EA6-DF929625EA0E}">
        <p15:presenceInfo xmlns:p15="http://schemas.microsoft.com/office/powerpoint/2012/main" userId="fa2e5a3504c829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B4E5"/>
    <a:srgbClr val="F8A94E"/>
    <a:srgbClr val="EA933B"/>
    <a:srgbClr val="FFAE39"/>
    <a:srgbClr val="FFAE49"/>
    <a:srgbClr val="6CC048"/>
    <a:srgbClr val="9E938C"/>
    <a:srgbClr val="9D948E"/>
    <a:srgbClr val="8881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322" autoAdjust="0"/>
  </p:normalViewPr>
  <p:slideViewPr>
    <p:cSldViewPr snapToObjects="1">
      <p:cViewPr varScale="1">
        <p:scale>
          <a:sx n="108" d="100"/>
          <a:sy n="108" d="100"/>
        </p:scale>
        <p:origin x="99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0" d="100"/>
          <a:sy n="70" d="100"/>
        </p:scale>
        <p:origin x="259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3083CF-EC4F-4ED2-80FA-3EB2D23FFB5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202A4C-ACB4-4A27-8F84-0FE4E0E27A52}">
      <dgm:prSet phldrT="[文本]" custT="1"/>
      <dgm:spPr/>
      <dgm:t>
        <a:bodyPr/>
        <a:lstStyle/>
        <a:p>
          <a:r>
            <a: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1</a:t>
          </a:r>
          <a:endParaRPr lang="zh-CN" altLang="en-US" sz="2400" b="1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5ADEB0B5-101E-478B-83C6-1882148F623E}" type="parTrans" cxnId="{B8344DFC-F10E-42A8-B093-F6AAEB345E45}">
      <dgm:prSet/>
      <dgm:spPr/>
      <dgm:t>
        <a:bodyPr/>
        <a:lstStyle/>
        <a:p>
          <a:endParaRPr lang="zh-CN" altLang="en-US" sz="2400" b="1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CA04651D-AE4E-405B-9382-5781199A2A7F}" type="sibTrans" cxnId="{B8344DFC-F10E-42A8-B093-F6AAEB345E45}">
      <dgm:prSet/>
      <dgm:spPr/>
      <dgm:t>
        <a:bodyPr/>
        <a:lstStyle/>
        <a:p>
          <a:endParaRPr lang="zh-CN" altLang="en-US" sz="2400" b="1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35F40C71-13B9-4DF6-8818-B98A57A9B934}">
      <dgm:prSet phldrT="[文本]" custT="1"/>
      <dgm:spPr/>
      <dgm:t>
        <a:bodyPr/>
        <a:lstStyle/>
        <a:p>
          <a:pPr>
            <a:buNone/>
          </a:pPr>
          <a:r>
            <a:rPr lang="zh-CN" altLang="en-US" sz="2400" b="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一般规则</a:t>
          </a:r>
          <a:endParaRPr lang="zh-CN" altLang="en-US" sz="2400" b="0" dirty="0">
            <a:latin typeface="微软雅黑" panose="020B0503020204020204" pitchFamily="34" charset="-122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25F3675-808A-4D61-9759-8B315F525DBF}" type="parTrans" cxnId="{5DFEE452-EA95-48AB-B7DC-2C992D9BBF86}">
      <dgm:prSet/>
      <dgm:spPr/>
      <dgm:t>
        <a:bodyPr/>
        <a:lstStyle/>
        <a:p>
          <a:endParaRPr lang="zh-CN" altLang="en-US" sz="2400" b="1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342D6DAF-02B2-4C81-8B63-0D63D5DEC3A4}" type="sibTrans" cxnId="{5DFEE452-EA95-48AB-B7DC-2C992D9BBF86}">
      <dgm:prSet/>
      <dgm:spPr/>
      <dgm:t>
        <a:bodyPr/>
        <a:lstStyle/>
        <a:p>
          <a:endParaRPr lang="zh-CN" altLang="en-US" sz="2400" b="1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70509437-6871-494F-88B9-68F02EF78A09}">
      <dgm:prSet phldrT="[文本]" custT="1"/>
      <dgm:spPr/>
      <dgm:t>
        <a:bodyPr/>
        <a:lstStyle/>
        <a:p>
          <a:r>
            <a: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2</a:t>
          </a:r>
          <a:endParaRPr lang="zh-CN" altLang="en-US" sz="2400" b="1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A2B9F916-27B2-4D67-A672-44F511EDE64B}" type="parTrans" cxnId="{85D36709-C463-472D-BC29-07B67EE43FB3}">
      <dgm:prSet/>
      <dgm:spPr/>
      <dgm:t>
        <a:bodyPr/>
        <a:lstStyle/>
        <a:p>
          <a:endParaRPr lang="zh-CN" altLang="en-US" sz="2400" b="1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DD1DE43B-0C0B-400A-9F06-4E5D08044224}" type="sibTrans" cxnId="{85D36709-C463-472D-BC29-07B67EE43FB3}">
      <dgm:prSet/>
      <dgm:spPr/>
      <dgm:t>
        <a:bodyPr/>
        <a:lstStyle/>
        <a:p>
          <a:endParaRPr lang="zh-CN" altLang="en-US" sz="2400" b="1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66A708C3-86B3-465C-A474-994D705A0B5D}">
      <dgm:prSet phldrT="[文本]" custT="1"/>
      <dgm:spPr/>
      <dgm:t>
        <a:bodyPr/>
        <a:lstStyle/>
        <a:p>
          <a:pPr>
            <a:buNone/>
          </a:pPr>
          <a:r>
            <a:rPr lang="en-US" altLang="zh-CN" sz="2400" b="0" dirty="0" err="1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eCRF</a:t>
          </a:r>
          <a:r>
            <a:rPr lang="zh-CN" altLang="en-US" sz="2400" b="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填写注意</a:t>
          </a:r>
          <a:endParaRPr lang="zh-CN" altLang="en-US" sz="2400" b="0" dirty="0">
            <a:latin typeface="微软雅黑" panose="020B0503020204020204" pitchFamily="34" charset="-122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D0E72E59-BF7F-468C-9B77-FA8499785E3B}" type="parTrans" cxnId="{7A56C58B-23A8-4473-B379-3991CBE37AF1}">
      <dgm:prSet/>
      <dgm:spPr/>
      <dgm:t>
        <a:bodyPr/>
        <a:lstStyle/>
        <a:p>
          <a:endParaRPr lang="zh-CN" altLang="en-US" sz="2400" b="1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4FE112C5-4CBC-44E9-9557-CCB4E3325D88}" type="sibTrans" cxnId="{7A56C58B-23A8-4473-B379-3991CBE37AF1}">
      <dgm:prSet/>
      <dgm:spPr/>
      <dgm:t>
        <a:bodyPr/>
        <a:lstStyle/>
        <a:p>
          <a:endParaRPr lang="zh-CN" altLang="en-US" sz="2400" b="1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2673CC23-6F06-47B6-BFF6-1BF5632DD653}">
      <dgm:prSet phldrT="[文本]" custT="1"/>
      <dgm:spPr/>
      <dgm:t>
        <a:bodyPr/>
        <a:lstStyle/>
        <a:p>
          <a:r>
            <a: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3</a:t>
          </a:r>
          <a:endParaRPr lang="zh-CN" altLang="en-US" sz="2400" b="1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916A955A-1C06-4A9B-8502-DB53F46248CB}" type="parTrans" cxnId="{EC3852ED-CE49-48F1-B10B-6810C55687CA}">
      <dgm:prSet/>
      <dgm:spPr/>
      <dgm:t>
        <a:bodyPr/>
        <a:lstStyle/>
        <a:p>
          <a:endParaRPr lang="zh-CN" altLang="en-US" sz="2400" b="1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1069A65A-DF85-43F8-A9D6-0DF7EE30DBD6}" type="sibTrans" cxnId="{EC3852ED-CE49-48F1-B10B-6810C55687CA}">
      <dgm:prSet/>
      <dgm:spPr/>
      <dgm:t>
        <a:bodyPr/>
        <a:lstStyle/>
        <a:p>
          <a:endParaRPr lang="zh-CN" altLang="en-US" sz="2400" b="1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2E67B938-A820-498C-A4D8-0AF248A81BB5}">
      <dgm:prSet phldrT="[文本]" custT="1"/>
      <dgm:spPr/>
      <dgm:t>
        <a:bodyPr/>
        <a:lstStyle/>
        <a:p>
          <a:pPr>
            <a:buNone/>
          </a:pPr>
          <a:r>
            <a:rPr lang="en-US" altLang="zh-CN" sz="2400" b="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Q&amp;A</a:t>
          </a:r>
          <a:endParaRPr lang="zh-CN" altLang="en-US" sz="2400" b="0" dirty="0">
            <a:latin typeface="微软雅黑" panose="020B0503020204020204" pitchFamily="34" charset="-122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EB33670-C050-4CEE-A975-38B71BCDFEEF}" type="sibTrans" cxnId="{DB178AA4-A201-4336-876D-47CA17C7A269}">
      <dgm:prSet/>
      <dgm:spPr/>
      <dgm:t>
        <a:bodyPr/>
        <a:lstStyle/>
        <a:p>
          <a:endParaRPr lang="zh-CN" altLang="en-US" sz="2400" b="1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ACC9C854-05C8-40E1-A15F-62B6A31872B8}" type="parTrans" cxnId="{DB178AA4-A201-4336-876D-47CA17C7A269}">
      <dgm:prSet/>
      <dgm:spPr/>
      <dgm:t>
        <a:bodyPr/>
        <a:lstStyle/>
        <a:p>
          <a:endParaRPr lang="zh-CN" altLang="en-US" sz="2400" b="1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7E98D301-5B9F-4ADC-8442-503523F8DD7E}" type="pres">
      <dgm:prSet presAssocID="{643083CF-EC4F-4ED2-80FA-3EB2D23FFB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28B0AE2-B939-43C0-B237-03024A9831B9}" type="pres">
      <dgm:prSet presAssocID="{CC202A4C-ACB4-4A27-8F84-0FE4E0E27A52}" presName="linNode" presStyleCnt="0"/>
      <dgm:spPr/>
    </dgm:pt>
    <dgm:pt modelId="{F8DA74B8-5643-4D8F-B6AC-6CFECD364587}" type="pres">
      <dgm:prSet presAssocID="{CC202A4C-ACB4-4A27-8F84-0FE4E0E27A52}" presName="parentText" presStyleLbl="node1" presStyleIdx="0" presStyleCnt="3" custScaleX="3438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F01C1D-4907-4BE1-8B67-6579EAEC9C4B}" type="pres">
      <dgm:prSet presAssocID="{CC202A4C-ACB4-4A27-8F84-0FE4E0E27A52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C85018-E983-4B9F-B485-885C89AACF02}" type="pres">
      <dgm:prSet presAssocID="{CA04651D-AE4E-405B-9382-5781199A2A7F}" presName="sp" presStyleCnt="0"/>
      <dgm:spPr/>
    </dgm:pt>
    <dgm:pt modelId="{49321608-E813-4E29-BB9F-076FB9DFEDDC}" type="pres">
      <dgm:prSet presAssocID="{70509437-6871-494F-88B9-68F02EF78A09}" presName="linNode" presStyleCnt="0"/>
      <dgm:spPr/>
    </dgm:pt>
    <dgm:pt modelId="{3FC61795-88F0-43C1-BEBE-C72FDA2F8FAE}" type="pres">
      <dgm:prSet presAssocID="{70509437-6871-494F-88B9-68F02EF78A09}" presName="parentText" presStyleLbl="node1" presStyleIdx="1" presStyleCnt="3" custScaleX="3438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9C5FD6-97AF-483E-AEF1-86848C1923BF}" type="pres">
      <dgm:prSet presAssocID="{70509437-6871-494F-88B9-68F02EF78A09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E1F0C7-DCD8-4EAC-8D20-3986D131CB40}" type="pres">
      <dgm:prSet presAssocID="{DD1DE43B-0C0B-400A-9F06-4E5D08044224}" presName="sp" presStyleCnt="0"/>
      <dgm:spPr/>
    </dgm:pt>
    <dgm:pt modelId="{B7D307FB-12B3-4257-8A7D-3A5F7C1857AD}" type="pres">
      <dgm:prSet presAssocID="{2673CC23-6F06-47B6-BFF6-1BF5632DD653}" presName="linNode" presStyleCnt="0"/>
      <dgm:spPr/>
    </dgm:pt>
    <dgm:pt modelId="{05BA5CAE-4B02-41F0-BE91-F3C482DE31B9}" type="pres">
      <dgm:prSet presAssocID="{2673CC23-6F06-47B6-BFF6-1BF5632DD653}" presName="parentText" presStyleLbl="node1" presStyleIdx="2" presStyleCnt="3" custScaleX="3438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E4A81A-F63A-452D-9B99-8145402A4BE6}" type="pres">
      <dgm:prSet presAssocID="{2673CC23-6F06-47B6-BFF6-1BF5632DD653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C3852ED-CE49-48F1-B10B-6810C55687CA}" srcId="{643083CF-EC4F-4ED2-80FA-3EB2D23FFB5C}" destId="{2673CC23-6F06-47B6-BFF6-1BF5632DD653}" srcOrd="2" destOrd="0" parTransId="{916A955A-1C06-4A9B-8502-DB53F46248CB}" sibTransId="{1069A65A-DF85-43F8-A9D6-0DF7EE30DBD6}"/>
    <dgm:cxn modelId="{5CE36905-AB55-43FC-9A8C-FDB2D576B170}" type="presOf" srcId="{66A708C3-86B3-465C-A474-994D705A0B5D}" destId="{C69C5FD6-97AF-483E-AEF1-86848C1923BF}" srcOrd="0" destOrd="0" presId="urn:microsoft.com/office/officeart/2005/8/layout/vList5"/>
    <dgm:cxn modelId="{2964831D-9A96-49D0-95F7-3946A8C1A13B}" type="presOf" srcId="{2673CC23-6F06-47B6-BFF6-1BF5632DD653}" destId="{05BA5CAE-4B02-41F0-BE91-F3C482DE31B9}" srcOrd="0" destOrd="0" presId="urn:microsoft.com/office/officeart/2005/8/layout/vList5"/>
    <dgm:cxn modelId="{93E1778A-F7DD-4131-AAD0-FE5C53B272F9}" type="presOf" srcId="{35F40C71-13B9-4DF6-8818-B98A57A9B934}" destId="{D6F01C1D-4907-4BE1-8B67-6579EAEC9C4B}" srcOrd="0" destOrd="0" presId="urn:microsoft.com/office/officeart/2005/8/layout/vList5"/>
    <dgm:cxn modelId="{85D36709-C463-472D-BC29-07B67EE43FB3}" srcId="{643083CF-EC4F-4ED2-80FA-3EB2D23FFB5C}" destId="{70509437-6871-494F-88B9-68F02EF78A09}" srcOrd="1" destOrd="0" parTransId="{A2B9F916-27B2-4D67-A672-44F511EDE64B}" sibTransId="{DD1DE43B-0C0B-400A-9F06-4E5D08044224}"/>
    <dgm:cxn modelId="{7A56C58B-23A8-4473-B379-3991CBE37AF1}" srcId="{70509437-6871-494F-88B9-68F02EF78A09}" destId="{66A708C3-86B3-465C-A474-994D705A0B5D}" srcOrd="0" destOrd="0" parTransId="{D0E72E59-BF7F-468C-9B77-FA8499785E3B}" sibTransId="{4FE112C5-4CBC-44E9-9557-CCB4E3325D88}"/>
    <dgm:cxn modelId="{E0024126-29A6-48C1-8FFA-1CE4203AEEDD}" type="presOf" srcId="{2E67B938-A820-498C-A4D8-0AF248A81BB5}" destId="{BCE4A81A-F63A-452D-9B99-8145402A4BE6}" srcOrd="0" destOrd="0" presId="urn:microsoft.com/office/officeart/2005/8/layout/vList5"/>
    <dgm:cxn modelId="{5DFEE452-EA95-48AB-B7DC-2C992D9BBF86}" srcId="{CC202A4C-ACB4-4A27-8F84-0FE4E0E27A52}" destId="{35F40C71-13B9-4DF6-8818-B98A57A9B934}" srcOrd="0" destOrd="0" parTransId="{025F3675-808A-4D61-9759-8B315F525DBF}" sibTransId="{342D6DAF-02B2-4C81-8B63-0D63D5DEC3A4}"/>
    <dgm:cxn modelId="{CB12CB33-A8AE-4C85-8519-51B79656FD53}" type="presOf" srcId="{CC202A4C-ACB4-4A27-8F84-0FE4E0E27A52}" destId="{F8DA74B8-5643-4D8F-B6AC-6CFECD364587}" srcOrd="0" destOrd="0" presId="urn:microsoft.com/office/officeart/2005/8/layout/vList5"/>
    <dgm:cxn modelId="{AC8FA3AB-B11D-416D-821E-55B35C600163}" type="presOf" srcId="{643083CF-EC4F-4ED2-80FA-3EB2D23FFB5C}" destId="{7E98D301-5B9F-4ADC-8442-503523F8DD7E}" srcOrd="0" destOrd="0" presId="urn:microsoft.com/office/officeart/2005/8/layout/vList5"/>
    <dgm:cxn modelId="{DB178AA4-A201-4336-876D-47CA17C7A269}" srcId="{2673CC23-6F06-47B6-BFF6-1BF5632DD653}" destId="{2E67B938-A820-498C-A4D8-0AF248A81BB5}" srcOrd="0" destOrd="0" parTransId="{ACC9C854-05C8-40E1-A15F-62B6A31872B8}" sibTransId="{2EB33670-C050-4CEE-A975-38B71BCDFEEF}"/>
    <dgm:cxn modelId="{B8344DFC-F10E-42A8-B093-F6AAEB345E45}" srcId="{643083CF-EC4F-4ED2-80FA-3EB2D23FFB5C}" destId="{CC202A4C-ACB4-4A27-8F84-0FE4E0E27A52}" srcOrd="0" destOrd="0" parTransId="{5ADEB0B5-101E-478B-83C6-1882148F623E}" sibTransId="{CA04651D-AE4E-405B-9382-5781199A2A7F}"/>
    <dgm:cxn modelId="{88385C8D-9987-4DCA-B079-174A165D55AF}" type="presOf" srcId="{70509437-6871-494F-88B9-68F02EF78A09}" destId="{3FC61795-88F0-43C1-BEBE-C72FDA2F8FAE}" srcOrd="0" destOrd="0" presId="urn:microsoft.com/office/officeart/2005/8/layout/vList5"/>
    <dgm:cxn modelId="{616C4CA3-0C5F-43CE-8F3B-991AD1CD3063}" type="presParOf" srcId="{7E98D301-5B9F-4ADC-8442-503523F8DD7E}" destId="{D28B0AE2-B939-43C0-B237-03024A9831B9}" srcOrd="0" destOrd="0" presId="urn:microsoft.com/office/officeart/2005/8/layout/vList5"/>
    <dgm:cxn modelId="{9DE0CEB4-F62C-49DD-A31A-60B57757AC0A}" type="presParOf" srcId="{D28B0AE2-B939-43C0-B237-03024A9831B9}" destId="{F8DA74B8-5643-4D8F-B6AC-6CFECD364587}" srcOrd="0" destOrd="0" presId="urn:microsoft.com/office/officeart/2005/8/layout/vList5"/>
    <dgm:cxn modelId="{686ECA4F-3578-47A5-BB47-B36C5D08AC2F}" type="presParOf" srcId="{D28B0AE2-B939-43C0-B237-03024A9831B9}" destId="{D6F01C1D-4907-4BE1-8B67-6579EAEC9C4B}" srcOrd="1" destOrd="0" presId="urn:microsoft.com/office/officeart/2005/8/layout/vList5"/>
    <dgm:cxn modelId="{936E3984-4142-4B46-B259-EBC7E58FE72C}" type="presParOf" srcId="{7E98D301-5B9F-4ADC-8442-503523F8DD7E}" destId="{AEC85018-E983-4B9F-B485-885C89AACF02}" srcOrd="1" destOrd="0" presId="urn:microsoft.com/office/officeart/2005/8/layout/vList5"/>
    <dgm:cxn modelId="{A06D8C02-5CFC-4F34-955C-CD5E482E6915}" type="presParOf" srcId="{7E98D301-5B9F-4ADC-8442-503523F8DD7E}" destId="{49321608-E813-4E29-BB9F-076FB9DFEDDC}" srcOrd="2" destOrd="0" presId="urn:microsoft.com/office/officeart/2005/8/layout/vList5"/>
    <dgm:cxn modelId="{0EF97486-78B7-4D92-9566-FC02459FD58B}" type="presParOf" srcId="{49321608-E813-4E29-BB9F-076FB9DFEDDC}" destId="{3FC61795-88F0-43C1-BEBE-C72FDA2F8FAE}" srcOrd="0" destOrd="0" presId="urn:microsoft.com/office/officeart/2005/8/layout/vList5"/>
    <dgm:cxn modelId="{0E9E4B4C-F40D-4237-A114-4E25F2C942AD}" type="presParOf" srcId="{49321608-E813-4E29-BB9F-076FB9DFEDDC}" destId="{C69C5FD6-97AF-483E-AEF1-86848C1923BF}" srcOrd="1" destOrd="0" presId="urn:microsoft.com/office/officeart/2005/8/layout/vList5"/>
    <dgm:cxn modelId="{966493D0-58E1-483D-ACBE-AD53134563A4}" type="presParOf" srcId="{7E98D301-5B9F-4ADC-8442-503523F8DD7E}" destId="{13E1F0C7-DCD8-4EAC-8D20-3986D131CB40}" srcOrd="3" destOrd="0" presId="urn:microsoft.com/office/officeart/2005/8/layout/vList5"/>
    <dgm:cxn modelId="{BD7F4619-1F9B-46A7-BF27-0448D8BF9601}" type="presParOf" srcId="{7E98D301-5B9F-4ADC-8442-503523F8DD7E}" destId="{B7D307FB-12B3-4257-8A7D-3A5F7C1857AD}" srcOrd="4" destOrd="0" presId="urn:microsoft.com/office/officeart/2005/8/layout/vList5"/>
    <dgm:cxn modelId="{F35EB4EF-73D4-45F0-A4B7-BD9AA8322CE8}" type="presParOf" srcId="{B7D307FB-12B3-4257-8A7D-3A5F7C1857AD}" destId="{05BA5CAE-4B02-41F0-BE91-F3C482DE31B9}" srcOrd="0" destOrd="0" presId="urn:microsoft.com/office/officeart/2005/8/layout/vList5"/>
    <dgm:cxn modelId="{DC3F9B86-0B7C-4AE8-A5AF-2D01DD6604C5}" type="presParOf" srcId="{B7D307FB-12B3-4257-8A7D-3A5F7C1857AD}" destId="{BCE4A81A-F63A-452D-9B99-8145402A4BE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A8ED6E-67AA-4A2F-9B01-ABFBC0202EE5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AB256FB-4033-492E-8259-958288CEA9ED}">
      <dgm:prSet phldrT="[文本]"/>
      <dgm:spPr>
        <a:solidFill>
          <a:srgbClr val="00B0F0"/>
        </a:solidFill>
      </dgm:spPr>
      <dgm:t>
        <a:bodyPr/>
        <a:lstStyle/>
        <a:p>
          <a:r>
            <a:rPr lang="en-US" altLang="zh-CN" dirty="0" smtClean="0"/>
            <a:t>PI</a:t>
          </a:r>
          <a:endParaRPr lang="zh-CN" altLang="en-US" dirty="0"/>
        </a:p>
      </dgm:t>
    </dgm:pt>
    <dgm:pt modelId="{0F79829B-5A03-44C6-8CEC-1366F2E63361}" type="parTrans" cxnId="{42F61AF3-3832-49D8-90AA-F6BA3931D72D}">
      <dgm:prSet/>
      <dgm:spPr/>
      <dgm:t>
        <a:bodyPr/>
        <a:lstStyle/>
        <a:p>
          <a:endParaRPr lang="zh-CN" altLang="en-US"/>
        </a:p>
      </dgm:t>
    </dgm:pt>
    <dgm:pt modelId="{F2FADB2E-03DA-416C-A802-27DE078AF29C}" type="sibTrans" cxnId="{42F61AF3-3832-49D8-90AA-F6BA3931D72D}">
      <dgm:prSet/>
      <dgm:spPr/>
      <dgm:t>
        <a:bodyPr/>
        <a:lstStyle/>
        <a:p>
          <a:endParaRPr lang="zh-CN" altLang="en-US"/>
        </a:p>
      </dgm:t>
    </dgm:pt>
    <dgm:pt modelId="{0ECAD7D8-4C7D-44D4-8EA1-2AE9E2BF3B75}">
      <dgm:prSet phldrT="[文本]"/>
      <dgm:spPr>
        <a:solidFill>
          <a:srgbClr val="00B0F0"/>
        </a:solidFill>
      </dgm:spPr>
      <dgm:t>
        <a:bodyPr/>
        <a:lstStyle/>
        <a:p>
          <a:r>
            <a:rPr lang="en-US" altLang="zh-CN" dirty="0" smtClean="0"/>
            <a:t>SUB-I</a:t>
          </a:r>
          <a:r>
            <a:rPr lang="zh-CN" altLang="en-US" dirty="0" smtClean="0"/>
            <a:t>、</a:t>
          </a:r>
          <a:r>
            <a:rPr lang="en-US" altLang="zh-CN" dirty="0" smtClean="0"/>
            <a:t>CRC</a:t>
          </a:r>
          <a:endParaRPr lang="zh-CN" altLang="en-US" dirty="0"/>
        </a:p>
      </dgm:t>
    </dgm:pt>
    <dgm:pt modelId="{50247789-3701-4ED5-B062-94BE69A9E9BE}" type="parTrans" cxnId="{A55BF52C-F3A9-4327-B41D-76EE882B03C6}">
      <dgm:prSet/>
      <dgm:spPr/>
      <dgm:t>
        <a:bodyPr/>
        <a:lstStyle/>
        <a:p>
          <a:endParaRPr lang="zh-CN" altLang="en-US"/>
        </a:p>
      </dgm:t>
    </dgm:pt>
    <dgm:pt modelId="{C57E5402-BF69-422A-A265-57214D1A94F3}" type="sibTrans" cxnId="{A55BF52C-F3A9-4327-B41D-76EE882B03C6}">
      <dgm:prSet/>
      <dgm:spPr/>
      <dgm:t>
        <a:bodyPr/>
        <a:lstStyle/>
        <a:p>
          <a:endParaRPr lang="zh-CN" altLang="en-US"/>
        </a:p>
      </dgm:t>
    </dgm:pt>
    <dgm:pt modelId="{63089171-5CD9-4A1D-A040-C6ABA344FDAF}" type="pres">
      <dgm:prSet presAssocID="{73A8ED6E-67AA-4A2F-9B01-ABFBC0202EE5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097327D-7694-4E2A-BE6B-FCE33FB8052D}" type="pres">
      <dgm:prSet presAssocID="{73A8ED6E-67AA-4A2F-9B01-ABFBC0202EE5}" presName="comp1" presStyleCnt="0"/>
      <dgm:spPr/>
    </dgm:pt>
    <dgm:pt modelId="{A8FE97BA-EC45-4ED0-92B9-327DE56D1213}" type="pres">
      <dgm:prSet presAssocID="{73A8ED6E-67AA-4A2F-9B01-ABFBC0202EE5}" presName="circle1" presStyleLbl="node1" presStyleIdx="0" presStyleCnt="2" custLinFactNeighborX="-1097" custLinFactNeighborY="7322"/>
      <dgm:spPr/>
      <dgm:t>
        <a:bodyPr/>
        <a:lstStyle/>
        <a:p>
          <a:endParaRPr lang="zh-CN" altLang="en-US"/>
        </a:p>
      </dgm:t>
    </dgm:pt>
    <dgm:pt modelId="{D6F85149-2DA8-4407-A383-31BB9C8FA3DC}" type="pres">
      <dgm:prSet presAssocID="{73A8ED6E-67AA-4A2F-9B01-ABFBC0202EE5}" presName="c1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FFC922-CF1B-4F54-8808-9D6D4F7C4A09}" type="pres">
      <dgm:prSet presAssocID="{73A8ED6E-67AA-4A2F-9B01-ABFBC0202EE5}" presName="comp2" presStyleCnt="0"/>
      <dgm:spPr/>
    </dgm:pt>
    <dgm:pt modelId="{D466B30D-FE71-434A-A253-B53FA1258864}" type="pres">
      <dgm:prSet presAssocID="{73A8ED6E-67AA-4A2F-9B01-ABFBC0202EE5}" presName="circle2" presStyleLbl="node1" presStyleIdx="1" presStyleCnt="2" custScaleX="96923" custScaleY="100403" custLinFactNeighborX="0" custLinFactNeighborY="-3581"/>
      <dgm:spPr/>
      <dgm:t>
        <a:bodyPr/>
        <a:lstStyle/>
        <a:p>
          <a:endParaRPr lang="zh-CN" altLang="en-US"/>
        </a:p>
      </dgm:t>
    </dgm:pt>
    <dgm:pt modelId="{C32744D6-C5C0-4385-AFCD-6E0FADCE367D}" type="pres">
      <dgm:prSet presAssocID="{73A8ED6E-67AA-4A2F-9B01-ABFBC0202EE5}" presName="c2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2F61AF3-3832-49D8-90AA-F6BA3931D72D}" srcId="{73A8ED6E-67AA-4A2F-9B01-ABFBC0202EE5}" destId="{FAB256FB-4033-492E-8259-958288CEA9ED}" srcOrd="0" destOrd="0" parTransId="{0F79829B-5A03-44C6-8CEC-1366F2E63361}" sibTransId="{F2FADB2E-03DA-416C-A802-27DE078AF29C}"/>
    <dgm:cxn modelId="{5E158BB0-FBE1-4701-ADEA-153ACE0E0D7C}" type="presOf" srcId="{FAB256FB-4033-492E-8259-958288CEA9ED}" destId="{A8FE97BA-EC45-4ED0-92B9-327DE56D1213}" srcOrd="0" destOrd="0" presId="urn:microsoft.com/office/officeart/2005/8/layout/venn2"/>
    <dgm:cxn modelId="{3462EB9D-BE2F-4415-A899-33451A533D8E}" type="presOf" srcId="{0ECAD7D8-4C7D-44D4-8EA1-2AE9E2BF3B75}" destId="{C32744D6-C5C0-4385-AFCD-6E0FADCE367D}" srcOrd="1" destOrd="0" presId="urn:microsoft.com/office/officeart/2005/8/layout/venn2"/>
    <dgm:cxn modelId="{A9CAA84F-7148-4F81-91D3-77CF220CFC0E}" type="presOf" srcId="{FAB256FB-4033-492E-8259-958288CEA9ED}" destId="{D6F85149-2DA8-4407-A383-31BB9C8FA3DC}" srcOrd="1" destOrd="0" presId="urn:microsoft.com/office/officeart/2005/8/layout/venn2"/>
    <dgm:cxn modelId="{A55BF52C-F3A9-4327-B41D-76EE882B03C6}" srcId="{73A8ED6E-67AA-4A2F-9B01-ABFBC0202EE5}" destId="{0ECAD7D8-4C7D-44D4-8EA1-2AE9E2BF3B75}" srcOrd="1" destOrd="0" parTransId="{50247789-3701-4ED5-B062-94BE69A9E9BE}" sibTransId="{C57E5402-BF69-422A-A265-57214D1A94F3}"/>
    <dgm:cxn modelId="{2B1D9B82-9228-4459-B06F-F282BCDBCB99}" type="presOf" srcId="{73A8ED6E-67AA-4A2F-9B01-ABFBC0202EE5}" destId="{63089171-5CD9-4A1D-A040-C6ABA344FDAF}" srcOrd="0" destOrd="0" presId="urn:microsoft.com/office/officeart/2005/8/layout/venn2"/>
    <dgm:cxn modelId="{AC1A020D-8FBD-4B7B-BAA9-D04AC8419A31}" type="presOf" srcId="{0ECAD7D8-4C7D-44D4-8EA1-2AE9E2BF3B75}" destId="{D466B30D-FE71-434A-A253-B53FA1258864}" srcOrd="0" destOrd="0" presId="urn:microsoft.com/office/officeart/2005/8/layout/venn2"/>
    <dgm:cxn modelId="{2826E3AC-F264-4EA7-A36E-9241D7982CC0}" type="presParOf" srcId="{63089171-5CD9-4A1D-A040-C6ABA344FDAF}" destId="{A097327D-7694-4E2A-BE6B-FCE33FB8052D}" srcOrd="0" destOrd="0" presId="urn:microsoft.com/office/officeart/2005/8/layout/venn2"/>
    <dgm:cxn modelId="{275D624E-F9C6-48B4-ADE5-683DC514EE86}" type="presParOf" srcId="{A097327D-7694-4E2A-BE6B-FCE33FB8052D}" destId="{A8FE97BA-EC45-4ED0-92B9-327DE56D1213}" srcOrd="0" destOrd="0" presId="urn:microsoft.com/office/officeart/2005/8/layout/venn2"/>
    <dgm:cxn modelId="{C61B0B61-E4B8-4546-84A7-A66C18CBC1A2}" type="presParOf" srcId="{A097327D-7694-4E2A-BE6B-FCE33FB8052D}" destId="{D6F85149-2DA8-4407-A383-31BB9C8FA3DC}" srcOrd="1" destOrd="0" presId="urn:microsoft.com/office/officeart/2005/8/layout/venn2"/>
    <dgm:cxn modelId="{ED0CAE41-D641-4BE1-8F0C-A652C014D9EE}" type="presParOf" srcId="{63089171-5CD9-4A1D-A040-C6ABA344FDAF}" destId="{7EFFC922-CF1B-4F54-8808-9D6D4F7C4A09}" srcOrd="1" destOrd="0" presId="urn:microsoft.com/office/officeart/2005/8/layout/venn2"/>
    <dgm:cxn modelId="{ACE83545-CC21-49A6-A5A0-CC2A16039B13}" type="presParOf" srcId="{7EFFC922-CF1B-4F54-8808-9D6D4F7C4A09}" destId="{D466B30D-FE71-434A-A253-B53FA1258864}" srcOrd="0" destOrd="0" presId="urn:microsoft.com/office/officeart/2005/8/layout/venn2"/>
    <dgm:cxn modelId="{FC7B223C-35CA-4F66-A5F2-E74C7489A1D4}" type="presParOf" srcId="{7EFFC922-CF1B-4F54-8808-9D6D4F7C4A09}" destId="{C32744D6-C5C0-4385-AFCD-6E0FADCE367D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01C1D-4907-4BE1-8B67-6579EAEC9C4B}">
      <dsp:nvSpPr>
        <dsp:cNvPr id="0" name=""/>
        <dsp:cNvSpPr/>
      </dsp:nvSpPr>
      <dsp:spPr>
        <a:xfrm rot="5400000">
          <a:off x="4119432" y="-2000749"/>
          <a:ext cx="1009297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一般规则</a:t>
          </a:r>
          <a:endParaRPr lang="zh-CN" altLang="en-US" sz="2400" b="0" kern="1200" dirty="0">
            <a:latin typeface="微软雅黑" panose="020B0503020204020204" pitchFamily="34" charset="-122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 rot="-5400000">
        <a:off x="1990609" y="177344"/>
        <a:ext cx="5217674" cy="910757"/>
      </dsp:txXfrm>
    </dsp:sp>
    <dsp:sp modelId="{F8DA74B8-5643-4D8F-B6AC-6CFECD364587}">
      <dsp:nvSpPr>
        <dsp:cNvPr id="0" name=""/>
        <dsp:cNvSpPr/>
      </dsp:nvSpPr>
      <dsp:spPr>
        <a:xfrm>
          <a:off x="972047" y="1911"/>
          <a:ext cx="1018561" cy="12616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1</a:t>
          </a:r>
          <a:endParaRPr lang="zh-CN" altLang="en-US" sz="2400" b="1" kern="12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1021769" y="51633"/>
        <a:ext cx="919117" cy="1162177"/>
      </dsp:txXfrm>
    </dsp:sp>
    <dsp:sp modelId="{C69C5FD6-97AF-483E-AEF1-86848C1923BF}">
      <dsp:nvSpPr>
        <dsp:cNvPr id="0" name=""/>
        <dsp:cNvSpPr/>
      </dsp:nvSpPr>
      <dsp:spPr>
        <a:xfrm rot="5400000">
          <a:off x="4119432" y="-676047"/>
          <a:ext cx="1009297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b="0" kern="1200" dirty="0" err="1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eCRF</a:t>
          </a:r>
          <a:r>
            <a:rPr lang="zh-CN" altLang="en-US" sz="2400" b="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填写注意</a:t>
          </a:r>
          <a:endParaRPr lang="zh-CN" altLang="en-US" sz="2400" b="0" kern="1200" dirty="0">
            <a:latin typeface="微软雅黑" panose="020B0503020204020204" pitchFamily="34" charset="-122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 rot="-5400000">
        <a:off x="1990609" y="1502046"/>
        <a:ext cx="5217674" cy="910757"/>
      </dsp:txXfrm>
    </dsp:sp>
    <dsp:sp modelId="{3FC61795-88F0-43C1-BEBE-C72FDA2F8FAE}">
      <dsp:nvSpPr>
        <dsp:cNvPr id="0" name=""/>
        <dsp:cNvSpPr/>
      </dsp:nvSpPr>
      <dsp:spPr>
        <a:xfrm>
          <a:off x="972047" y="1326613"/>
          <a:ext cx="1018561" cy="12616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2</a:t>
          </a:r>
          <a:endParaRPr lang="zh-CN" altLang="en-US" sz="2400" b="1" kern="12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1021769" y="1376335"/>
        <a:ext cx="919117" cy="1162177"/>
      </dsp:txXfrm>
    </dsp:sp>
    <dsp:sp modelId="{BCE4A81A-F63A-452D-9B99-8145402A4BE6}">
      <dsp:nvSpPr>
        <dsp:cNvPr id="0" name=""/>
        <dsp:cNvSpPr/>
      </dsp:nvSpPr>
      <dsp:spPr>
        <a:xfrm rot="5400000">
          <a:off x="4119432" y="648654"/>
          <a:ext cx="1009297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b="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Q&amp;A</a:t>
          </a:r>
          <a:endParaRPr lang="zh-CN" altLang="en-US" sz="2400" b="0" kern="1200" dirty="0">
            <a:latin typeface="微软雅黑" panose="020B0503020204020204" pitchFamily="34" charset="-122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 rot="-5400000">
        <a:off x="1990609" y="2826747"/>
        <a:ext cx="5217674" cy="910757"/>
      </dsp:txXfrm>
    </dsp:sp>
    <dsp:sp modelId="{05BA5CAE-4B02-41F0-BE91-F3C482DE31B9}">
      <dsp:nvSpPr>
        <dsp:cNvPr id="0" name=""/>
        <dsp:cNvSpPr/>
      </dsp:nvSpPr>
      <dsp:spPr>
        <a:xfrm>
          <a:off x="972047" y="2651316"/>
          <a:ext cx="1018561" cy="12616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3</a:t>
          </a:r>
          <a:endParaRPr lang="zh-CN" altLang="en-US" sz="2400" b="1" kern="12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1021769" y="2701038"/>
        <a:ext cx="919117" cy="1162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E97BA-EC45-4ED0-92B9-327DE56D1213}">
      <dsp:nvSpPr>
        <dsp:cNvPr id="0" name=""/>
        <dsp:cNvSpPr/>
      </dsp:nvSpPr>
      <dsp:spPr>
        <a:xfrm>
          <a:off x="551397" y="0"/>
          <a:ext cx="2608064" cy="2608064"/>
        </a:xfrm>
        <a:prstGeom prst="ellipse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PI</a:t>
          </a:r>
          <a:endParaRPr lang="zh-CN" altLang="en-US" sz="1600" kern="1200" dirty="0"/>
        </a:p>
      </dsp:txBody>
      <dsp:txXfrm>
        <a:off x="1170812" y="195604"/>
        <a:ext cx="1369233" cy="443370"/>
      </dsp:txXfrm>
    </dsp:sp>
    <dsp:sp modelId="{D466B30D-FE71-434A-A253-B53FA1258864}">
      <dsp:nvSpPr>
        <dsp:cNvPr id="0" name=""/>
        <dsp:cNvSpPr/>
      </dsp:nvSpPr>
      <dsp:spPr>
        <a:xfrm>
          <a:off x="936109" y="576057"/>
          <a:ext cx="1895860" cy="1963930"/>
        </a:xfrm>
        <a:prstGeom prst="ellipse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SUB-I</a:t>
          </a:r>
          <a:r>
            <a:rPr lang="zh-CN" altLang="en-US" sz="1600" kern="1200" dirty="0" smtClean="0"/>
            <a:t>、</a:t>
          </a:r>
          <a:r>
            <a:rPr lang="en-US" altLang="zh-CN" sz="1600" kern="1200" dirty="0" smtClean="0"/>
            <a:t>CRC</a:t>
          </a:r>
          <a:endParaRPr lang="zh-CN" altLang="en-US" sz="1600" kern="1200" dirty="0"/>
        </a:p>
      </dsp:txBody>
      <dsp:txXfrm>
        <a:off x="1213752" y="1067040"/>
        <a:ext cx="1340575" cy="981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1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C3215-49DD-435D-932C-CCF96C5B1C5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F79CE-12D7-4EF8-8295-0CE94D96C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38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1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76866-51C3-4ABB-B4C8-28C16557B9A3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2F9DD-7501-4448-BB8D-FC070CE5E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6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F9DD-7501-4448-BB8D-FC070CE5E9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53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F9DD-7501-4448-BB8D-FC070CE5E9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20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F9DD-7501-4448-BB8D-FC070CE5E9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30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F9DD-7501-4448-BB8D-FC070CE5E9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80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F9DD-7501-4448-BB8D-FC070CE5E9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63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F9DD-7501-4448-BB8D-FC070CE5E9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19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F9DD-7501-4448-BB8D-FC070CE5E9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03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F9DD-7501-4448-BB8D-FC070CE5E9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9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在当前界面进行修改，选择修改原因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“录入错误”或“数据更新”，也可以自定义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并重新保存数据；</a:t>
            </a:r>
            <a:endParaRPr lang="zh-CN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单击操作栏下的痕迹图标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</a:t>
            </a:r>
            <a:r>
              <a:rPr lang="zh-CN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查看字段变更的痕迹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F9DD-7501-4448-BB8D-FC070CE5E9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49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字段备注，是对字段内数据的额外说明，但不属于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CRF</a:t>
            </a:r>
            <a:r>
              <a:rPr lang="zh-CN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的内容，在必要时可以用来对数据做补充说明。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F9DD-7501-4448-BB8D-FC070CE5E9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83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实验室模块功能是指对于定量检查项目，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EDC</a:t>
            </a:r>
            <a:r>
              <a:rPr lang="zh-CN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中已设置好正常值范围，当录入的检查值不在正常值范围之内，会出现向上或向下的箭头，并提示可以编辑临床意义。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F9DD-7501-4448-BB8D-FC070CE5E9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2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F9DD-7501-4448-BB8D-FC070CE5E9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01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对于使用了实验室模块的表单，页面上方可选择实验室名称，选择相应的实验室后正常值范围则会显示在对应字段后面。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当数据超出正常值范围内时，异常栏会出现向上的</a:t>
            </a:r>
            <a:r>
              <a:rPr lang="zh-CN" altLang="zh-CN" sz="1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红色箭头</a:t>
            </a:r>
            <a:r>
              <a:rPr lang="zh-CN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标示；当数据低于正常值范围时，异常栏会出现向下的</a:t>
            </a:r>
            <a:r>
              <a:rPr lang="zh-CN" altLang="zh-CN" sz="1200" smtClean="0">
                <a:solidFill>
                  <a:srgbClr val="40B4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蓝色箭头</a:t>
            </a:r>
            <a:r>
              <a:rPr lang="zh-CN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标示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单击实验瓶图标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，选择是否具有临床意义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，填写临床意义之后的图标会变为蓝色     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若选择“异常有临床意义”，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</a:t>
            </a:r>
            <a:r>
              <a:rPr lang="zh-CN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填写临床意义描述才能保存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F9DD-7501-4448-BB8D-FC070CE5E9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332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F9DD-7501-4448-BB8D-FC070CE5E9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139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F9DD-7501-4448-BB8D-FC070CE5E97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37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F9DD-7501-4448-BB8D-FC070CE5E97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222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F9DD-7501-4448-BB8D-FC070CE5E97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926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F9DD-7501-4448-BB8D-FC070CE5E97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147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F9DD-7501-4448-BB8D-FC070CE5E97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515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CRF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页面通过填写触发问题，选择“是”进行动态触发一系列字段组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可进行信息填写。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F9DD-7501-4448-BB8D-FC070CE5E9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741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CRF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页面内通过选择触发字段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可以触发一个相关字段。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F9DD-7501-4448-BB8D-FC070CE5E97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856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F9DD-7501-4448-BB8D-FC070CE5E97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50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F9DD-7501-4448-BB8D-FC070CE5E9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214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F9DD-7501-4448-BB8D-FC070CE5E97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895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F9DD-7501-4448-BB8D-FC070CE5E97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31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在“受试者管理”模块，点击“质疑管理”，此处可查看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EDC</a:t>
            </a:r>
            <a:r>
              <a:rPr lang="zh-CN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中所有质疑，包括新建的、已回答和已关闭的。点击页面上方的“展开查询条件”可根据条件查询质疑。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F9DD-7501-4448-BB8D-FC070CE5E97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631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F9DD-7501-4448-BB8D-FC070CE5E97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799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如果一个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CRF</a:t>
            </a:r>
            <a:r>
              <a:rPr lang="zh-CN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的数据被修改了，该数据点的签名和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CRA</a:t>
            </a:r>
            <a:r>
              <a:rPr lang="zh-CN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核查将失效，需要重新核查和签名。所有电子签名的活动都在稽查痕迹中记录。稽查痕迹包括：用户、操作时间和动作。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F9DD-7501-4448-BB8D-FC070CE5E97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032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F9DD-7501-4448-BB8D-FC070CE5E97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761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F9DD-7501-4448-BB8D-FC070CE5E97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908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F9DD-7501-4448-BB8D-FC070CE5E97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282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F9DD-7501-4448-BB8D-FC070CE5E97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776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F9DD-7501-4448-BB8D-FC070CE5E97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88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F9DD-7501-4448-BB8D-FC070CE5E9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745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F9DD-7501-4448-BB8D-FC070CE5E97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57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F9DD-7501-4448-BB8D-FC070CE5E97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79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F9DD-7501-4448-BB8D-FC070CE5E9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18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F9DD-7501-4448-BB8D-FC070CE5E9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10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F9DD-7501-4448-BB8D-FC070CE5E9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78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F9DD-7501-4448-BB8D-FC070CE5E9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27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F9DD-7501-4448-BB8D-FC070CE5E9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4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5939229"/>
            <a:ext cx="5844824" cy="64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624" y="228600"/>
            <a:ext cx="73914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990600"/>
            <a:ext cx="777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vel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199"/>
            <a:ext cx="8229600" cy="1981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114800"/>
            <a:ext cx="8229600" cy="20621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7200" y="841248"/>
            <a:ext cx="7391400" cy="9875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87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70087"/>
            <a:ext cx="404177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793999"/>
            <a:ext cx="4038600" cy="33956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970087"/>
            <a:ext cx="4038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793999"/>
            <a:ext cx="4038600" cy="33956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57200" y="841248"/>
            <a:ext cx="7391400" cy="9875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87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(rainbo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841248"/>
            <a:ext cx="7391400" cy="987552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spcBef>
                <a:spcPct val="0"/>
              </a:spcBef>
              <a:spcAft>
                <a:spcPts val="9000"/>
              </a:spcAft>
              <a:buNone/>
              <a:defRPr lang="en-US" sz="2800" b="1" kern="1200" dirty="0">
                <a:gradFill flip="none" rotWithShape="1">
                  <a:gsLst>
                    <a:gs pos="0">
                      <a:srgbClr val="FF6600"/>
                    </a:gs>
                    <a:gs pos="100000">
                      <a:srgbClr val="40B4E5"/>
                    </a:gs>
                    <a:gs pos="28000">
                      <a:srgbClr val="F8A94E"/>
                    </a:gs>
                    <a:gs pos="64000">
                      <a:srgbClr val="6CC048"/>
                    </a:gs>
                  </a:gsLst>
                  <a:lin ang="0" scaled="1"/>
                  <a:tileRect/>
                </a:gra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70087"/>
            <a:ext cx="404177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793999"/>
            <a:ext cx="4038600" cy="33956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970087"/>
            <a:ext cx="4038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793999"/>
            <a:ext cx="4038600" cy="33956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67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31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 (rainbo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841248"/>
            <a:ext cx="7391400" cy="987552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spcBef>
                <a:spcPct val="0"/>
              </a:spcBef>
              <a:spcAft>
                <a:spcPts val="9000"/>
              </a:spcAft>
              <a:buNone/>
              <a:defRPr lang="en-US" sz="2800" b="1" kern="1200" dirty="0">
                <a:gradFill flip="none" rotWithShape="1">
                  <a:gsLst>
                    <a:gs pos="0">
                      <a:srgbClr val="FF6600"/>
                    </a:gs>
                    <a:gs pos="100000">
                      <a:srgbClr val="40B4E5"/>
                    </a:gs>
                    <a:gs pos="28000">
                      <a:srgbClr val="F8A94E"/>
                    </a:gs>
                    <a:gs pos="64000">
                      <a:srgbClr val="6CC048"/>
                    </a:gs>
                  </a:gsLst>
                  <a:lin ang="0" scaled="1"/>
                  <a:tileRect/>
                </a:gra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701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rainbo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 algn="l" defTabSz="457200" rtl="0" eaLnBrk="1" latinLnBrk="0" hangingPunct="1">
              <a:spcBef>
                <a:spcPct val="0"/>
              </a:spcBef>
              <a:spcAft>
                <a:spcPts val="9000"/>
              </a:spcAft>
              <a:buNone/>
              <a:defRPr lang="en-US" sz="2800" b="1" kern="1200" dirty="0">
                <a:gradFill flip="none" rotWithShape="1">
                  <a:gsLst>
                    <a:gs pos="0">
                      <a:srgbClr val="FF6600"/>
                    </a:gs>
                    <a:gs pos="100000">
                      <a:srgbClr val="40B4E5"/>
                    </a:gs>
                    <a:gs pos="28000">
                      <a:srgbClr val="F8A94E"/>
                    </a:gs>
                    <a:gs pos="64000">
                      <a:srgbClr val="6CC048"/>
                    </a:gs>
                  </a:gsLst>
                  <a:lin ang="0" scaled="1"/>
                  <a:tileRect/>
                </a:gra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64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ircles (rainbo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685800" y="2184400"/>
            <a:ext cx="2082800" cy="2082800"/>
          </a:xfrm>
          <a:prstGeom prst="ellipse">
            <a:avLst/>
          </a:prstGeom>
          <a:solidFill>
            <a:srgbClr val="40B4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3517900" y="2184400"/>
            <a:ext cx="2082800" cy="2082800"/>
          </a:xfrm>
          <a:prstGeom prst="ellipse">
            <a:avLst/>
          </a:prstGeom>
          <a:solidFill>
            <a:srgbClr val="EA93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6375400" y="2184400"/>
            <a:ext cx="2082800" cy="2082800"/>
          </a:xfrm>
          <a:prstGeom prst="ellipse">
            <a:avLst/>
          </a:prstGeom>
          <a:solidFill>
            <a:srgbClr val="6CC0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83768" y="2895600"/>
            <a:ext cx="2084832" cy="1097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515868" y="2895600"/>
            <a:ext cx="2084832" cy="109728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6373055" y="2895600"/>
            <a:ext cx="2084832" cy="109728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682752" y="4394199"/>
            <a:ext cx="2084832" cy="1625600"/>
          </a:xfrm>
        </p:spPr>
        <p:txBody>
          <a:bodyPr>
            <a:normAutofit/>
          </a:bodyPr>
          <a:lstStyle>
            <a:lvl1pPr marL="163513" indent="-163513">
              <a:buClr>
                <a:schemeClr val="accent3"/>
              </a:buClr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4163" indent="-165100">
              <a:defRPr sz="14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-165100">
              <a:defRPr sz="1400" baseline="0"/>
            </a:lvl3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515868" y="4394199"/>
            <a:ext cx="2084832" cy="1625600"/>
          </a:xfrm>
        </p:spPr>
        <p:txBody>
          <a:bodyPr>
            <a:normAutofit/>
          </a:bodyPr>
          <a:lstStyle>
            <a:lvl1pPr marL="163513" indent="-163513"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4163" indent="-165100">
              <a:defRPr sz="14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-165100">
              <a:defRPr sz="1400" baseline="0"/>
            </a:lvl3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6375400" y="4394199"/>
            <a:ext cx="2084832" cy="1625600"/>
          </a:xfrm>
        </p:spPr>
        <p:txBody>
          <a:bodyPr>
            <a:normAutofit/>
          </a:bodyPr>
          <a:lstStyle>
            <a:lvl1pPr marL="163513" indent="-163513">
              <a:buClr>
                <a:schemeClr val="accent2"/>
              </a:buClr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4163" indent="-165100">
              <a:defRPr sz="14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-165100">
              <a:defRPr sz="1400" baseline="0"/>
            </a:lvl3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1760400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ircles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 userDrawn="1"/>
        </p:nvSpPr>
        <p:spPr>
          <a:xfrm>
            <a:off x="216916" y="2184400"/>
            <a:ext cx="2082800" cy="20828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 userDrawn="1"/>
        </p:nvSpPr>
        <p:spPr>
          <a:xfrm>
            <a:off x="2434336" y="2184400"/>
            <a:ext cx="2082800" cy="20828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 userDrawn="1"/>
        </p:nvSpPr>
        <p:spPr>
          <a:xfrm>
            <a:off x="4633468" y="2184400"/>
            <a:ext cx="2082800" cy="20828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3868" y="2917952"/>
            <a:ext cx="2085848" cy="1100574"/>
          </a:xfrm>
        </p:spPr>
        <p:txBody>
          <a:bodyPr>
            <a:norm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2434336" y="2917952"/>
            <a:ext cx="2082800" cy="109728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4" hasCustomPrompt="1"/>
          </p:nvPr>
        </p:nvSpPr>
        <p:spPr>
          <a:xfrm>
            <a:off x="4633468" y="2917952"/>
            <a:ext cx="2084832" cy="109728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 hasCustomPrompt="1"/>
          </p:nvPr>
        </p:nvSpPr>
        <p:spPr>
          <a:xfrm>
            <a:off x="533400" y="838200"/>
            <a:ext cx="7010400" cy="914400"/>
          </a:xfrm>
        </p:spPr>
        <p:txBody>
          <a:bodyPr>
            <a:normAutofit/>
          </a:bodyPr>
          <a:lstStyle>
            <a:lvl1pPr>
              <a:buNone/>
              <a:defRPr sz="2800" b="1">
                <a:solidFill>
                  <a:srgbClr val="40B4E5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213868" y="4394198"/>
            <a:ext cx="2084832" cy="1625601"/>
          </a:xfrm>
        </p:spPr>
        <p:txBody>
          <a:bodyPr>
            <a:normAutofit/>
          </a:bodyPr>
          <a:lstStyle>
            <a:lvl1pPr marL="163513" indent="-163513">
              <a:buClr>
                <a:schemeClr val="tx2"/>
              </a:buClr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4163" indent="-165100">
              <a:defRPr sz="14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-165100">
              <a:defRPr sz="1400" baseline="0"/>
            </a:lvl3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2432304" y="4394198"/>
            <a:ext cx="2084832" cy="1625601"/>
          </a:xfrm>
        </p:spPr>
        <p:txBody>
          <a:bodyPr>
            <a:normAutofit/>
          </a:bodyPr>
          <a:lstStyle>
            <a:lvl1pPr marL="163513" indent="-163513">
              <a:buClr>
                <a:schemeClr val="tx2"/>
              </a:buClr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4163" indent="-165100">
              <a:defRPr sz="14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-165100">
              <a:defRPr sz="1400" baseline="0"/>
            </a:lvl3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4633468" y="4394198"/>
            <a:ext cx="2084832" cy="1625601"/>
          </a:xfrm>
        </p:spPr>
        <p:txBody>
          <a:bodyPr>
            <a:normAutofit/>
          </a:bodyPr>
          <a:lstStyle>
            <a:lvl1pPr marL="163513" indent="-163513">
              <a:buClr>
                <a:schemeClr val="tx2"/>
              </a:buClr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4163" indent="-165100">
              <a:defRPr sz="14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-165100">
              <a:defRPr sz="1400" baseline="0"/>
            </a:lvl3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</p:txBody>
      </p:sp>
      <p:sp>
        <p:nvSpPr>
          <p:cNvPr id="16" name="Oval 15"/>
          <p:cNvSpPr/>
          <p:nvPr userDrawn="1"/>
        </p:nvSpPr>
        <p:spPr>
          <a:xfrm>
            <a:off x="6832600" y="2195576"/>
            <a:ext cx="2082800" cy="20828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6822404" y="4394197"/>
            <a:ext cx="2084832" cy="1625601"/>
          </a:xfrm>
        </p:spPr>
        <p:txBody>
          <a:bodyPr>
            <a:normAutofit/>
          </a:bodyPr>
          <a:lstStyle>
            <a:lvl1pPr marL="163513" indent="-163513"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4163" indent="-165100">
              <a:defRPr sz="14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-165100">
              <a:defRPr sz="1400" baseline="0"/>
            </a:lvl3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</p:txBody>
      </p:sp>
      <p:sp>
        <p:nvSpPr>
          <p:cNvPr id="20" name="Title 1"/>
          <p:cNvSpPr txBox="1">
            <a:spLocks/>
          </p:cNvSpPr>
          <p:nvPr userDrawn="1"/>
        </p:nvSpPr>
        <p:spPr>
          <a:xfrm>
            <a:off x="6829552" y="2929128"/>
            <a:ext cx="2085848" cy="110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6822404" y="2910360"/>
            <a:ext cx="2084832" cy="109728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35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Circles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 userDrawn="1"/>
        </p:nvSpPr>
        <p:spPr>
          <a:xfrm>
            <a:off x="2409952" y="2184400"/>
            <a:ext cx="2082800" cy="20828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 userDrawn="1"/>
        </p:nvSpPr>
        <p:spPr>
          <a:xfrm>
            <a:off x="2406904" y="4368800"/>
            <a:ext cx="2082800" cy="20828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 userDrawn="1"/>
        </p:nvSpPr>
        <p:spPr>
          <a:xfrm>
            <a:off x="4633468" y="2184400"/>
            <a:ext cx="2082800" cy="20828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06904" y="2917952"/>
            <a:ext cx="2085848" cy="1100574"/>
          </a:xfrm>
        </p:spPr>
        <p:txBody>
          <a:bodyPr>
            <a:norm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2406904" y="5102352"/>
            <a:ext cx="2082800" cy="109728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4" hasCustomPrompt="1"/>
          </p:nvPr>
        </p:nvSpPr>
        <p:spPr>
          <a:xfrm>
            <a:off x="4633468" y="2917952"/>
            <a:ext cx="2084832" cy="109728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 hasCustomPrompt="1"/>
          </p:nvPr>
        </p:nvSpPr>
        <p:spPr>
          <a:xfrm>
            <a:off x="533400" y="838200"/>
            <a:ext cx="7010400" cy="914400"/>
          </a:xfrm>
        </p:spPr>
        <p:txBody>
          <a:bodyPr>
            <a:normAutofit/>
          </a:bodyPr>
          <a:lstStyle>
            <a:lvl1pPr>
              <a:buNone/>
              <a:defRPr sz="2800" b="1">
                <a:solidFill>
                  <a:srgbClr val="40B4E5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6802338" y="2634905"/>
            <a:ext cx="1828800" cy="1371600"/>
          </a:xfrm>
        </p:spPr>
        <p:txBody>
          <a:bodyPr>
            <a:normAutofit/>
          </a:bodyPr>
          <a:lstStyle>
            <a:lvl1pPr marL="163513" indent="-163513">
              <a:buClr>
                <a:schemeClr val="tx2"/>
              </a:buClr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4163" indent="-165100">
              <a:defRPr sz="14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-165100">
              <a:defRPr sz="1400" baseline="0"/>
            </a:lvl3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</p:txBody>
      </p:sp>
      <p:sp>
        <p:nvSpPr>
          <p:cNvPr id="16" name="Oval 15"/>
          <p:cNvSpPr/>
          <p:nvPr userDrawn="1"/>
        </p:nvSpPr>
        <p:spPr>
          <a:xfrm>
            <a:off x="4635500" y="4368800"/>
            <a:ext cx="2082800" cy="20828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6829552" y="4815088"/>
            <a:ext cx="1828800" cy="1371600"/>
          </a:xfrm>
        </p:spPr>
        <p:txBody>
          <a:bodyPr>
            <a:normAutofit/>
          </a:bodyPr>
          <a:lstStyle>
            <a:lvl1pPr marL="163513" indent="-163513"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4163" indent="-165100">
              <a:defRPr sz="14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-165100">
              <a:defRPr sz="1400" baseline="0"/>
            </a:lvl3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</p:txBody>
      </p:sp>
      <p:sp>
        <p:nvSpPr>
          <p:cNvPr id="20" name="Title 1"/>
          <p:cNvSpPr txBox="1">
            <a:spLocks/>
          </p:cNvSpPr>
          <p:nvPr userDrawn="1"/>
        </p:nvSpPr>
        <p:spPr>
          <a:xfrm>
            <a:off x="4632452" y="5098723"/>
            <a:ext cx="2085848" cy="110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93776" y="2646926"/>
            <a:ext cx="1828800" cy="1371600"/>
          </a:xfrm>
        </p:spPr>
        <p:txBody>
          <a:bodyPr>
            <a:normAutofit/>
          </a:bodyPr>
          <a:lstStyle>
            <a:lvl1pPr marL="163513" indent="-163513" algn="l">
              <a:buClr>
                <a:schemeClr val="tx2"/>
              </a:buClr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4163" indent="-165100" algn="l">
              <a:defRPr sz="14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-165100" algn="l">
              <a:defRPr sz="1400" baseline="0"/>
            </a:lvl3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493486" y="4815088"/>
            <a:ext cx="1828800" cy="1371600"/>
          </a:xfrm>
        </p:spPr>
        <p:txBody>
          <a:bodyPr>
            <a:normAutofit/>
          </a:bodyPr>
          <a:lstStyle>
            <a:lvl1pPr marL="163513" indent="-163513">
              <a:buClr>
                <a:schemeClr val="tx2"/>
              </a:buClr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4163" indent="-165100">
              <a:defRPr sz="14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-165100">
              <a:defRPr sz="1400" baseline="0"/>
            </a:lvl3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660138" y="5100370"/>
            <a:ext cx="2084832" cy="109728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83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 Circles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 userDrawn="1"/>
        </p:nvSpPr>
        <p:spPr>
          <a:xfrm>
            <a:off x="216916" y="2184400"/>
            <a:ext cx="2082800" cy="2082800"/>
          </a:xfrm>
          <a:prstGeom prst="ellipse">
            <a:avLst/>
          </a:prstGeom>
          <a:solidFill>
            <a:srgbClr val="40B4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 userDrawn="1"/>
        </p:nvSpPr>
        <p:spPr>
          <a:xfrm>
            <a:off x="2434336" y="2184400"/>
            <a:ext cx="2082800" cy="2082800"/>
          </a:xfrm>
          <a:prstGeom prst="ellipse">
            <a:avLst/>
          </a:prstGeom>
          <a:solidFill>
            <a:srgbClr val="EA93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 userDrawn="1"/>
        </p:nvSpPr>
        <p:spPr>
          <a:xfrm>
            <a:off x="4633468" y="2184400"/>
            <a:ext cx="2082800" cy="20828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3868" y="2917952"/>
            <a:ext cx="2085848" cy="1100574"/>
          </a:xfrm>
        </p:spPr>
        <p:txBody>
          <a:bodyPr>
            <a:norm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2434336" y="2917952"/>
            <a:ext cx="2082800" cy="109728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4" hasCustomPrompt="1"/>
          </p:nvPr>
        </p:nvSpPr>
        <p:spPr>
          <a:xfrm>
            <a:off x="4633468" y="2917952"/>
            <a:ext cx="2084832" cy="109728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 hasCustomPrompt="1"/>
          </p:nvPr>
        </p:nvSpPr>
        <p:spPr>
          <a:xfrm>
            <a:off x="533400" y="838200"/>
            <a:ext cx="7010400" cy="914400"/>
          </a:xfrm>
        </p:spPr>
        <p:txBody>
          <a:bodyPr>
            <a:normAutofit/>
          </a:bodyPr>
          <a:lstStyle>
            <a:lvl1pPr>
              <a:buNone/>
              <a:defRPr sz="2800" b="1">
                <a:solidFill>
                  <a:srgbClr val="40B4E5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213868" y="4394198"/>
            <a:ext cx="2084832" cy="1625601"/>
          </a:xfrm>
        </p:spPr>
        <p:txBody>
          <a:bodyPr>
            <a:normAutofit/>
          </a:bodyPr>
          <a:lstStyle>
            <a:lvl1pPr marL="163513" indent="-163513">
              <a:buClr>
                <a:schemeClr val="accent3"/>
              </a:buClr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4163" indent="-165100">
              <a:defRPr sz="14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-165100">
              <a:defRPr sz="1400" baseline="0"/>
            </a:lvl3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2432304" y="4394198"/>
            <a:ext cx="2084832" cy="1625601"/>
          </a:xfrm>
        </p:spPr>
        <p:txBody>
          <a:bodyPr>
            <a:normAutofit/>
          </a:bodyPr>
          <a:lstStyle>
            <a:lvl1pPr marL="163513" indent="-163513">
              <a:buClr>
                <a:srgbClr val="EA933B"/>
              </a:buClr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4163" indent="-165100">
              <a:defRPr sz="14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-165100">
              <a:defRPr sz="1400" baseline="0"/>
            </a:lvl3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4633468" y="4394198"/>
            <a:ext cx="2084832" cy="1625601"/>
          </a:xfrm>
        </p:spPr>
        <p:txBody>
          <a:bodyPr>
            <a:normAutofit/>
          </a:bodyPr>
          <a:lstStyle>
            <a:lvl1pPr marL="163513" indent="-163513">
              <a:buClr>
                <a:srgbClr val="6CC048"/>
              </a:buClr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4163" indent="-165100">
              <a:defRPr sz="14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-165100">
              <a:defRPr sz="1400" baseline="0"/>
            </a:lvl3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</p:txBody>
      </p:sp>
      <p:sp>
        <p:nvSpPr>
          <p:cNvPr id="16" name="Oval 15"/>
          <p:cNvSpPr/>
          <p:nvPr userDrawn="1"/>
        </p:nvSpPr>
        <p:spPr>
          <a:xfrm>
            <a:off x="6832600" y="2195576"/>
            <a:ext cx="2082800" cy="20828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6822404" y="4394197"/>
            <a:ext cx="2084832" cy="1625601"/>
          </a:xfrm>
        </p:spPr>
        <p:txBody>
          <a:bodyPr>
            <a:normAutofit/>
          </a:bodyPr>
          <a:lstStyle>
            <a:lvl1pPr marL="163513" indent="-163513">
              <a:buClr>
                <a:schemeClr val="accent5"/>
              </a:buClr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4163" indent="-165100">
              <a:defRPr sz="14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-165100">
              <a:defRPr sz="1400" baseline="0"/>
            </a:lvl3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</p:txBody>
      </p:sp>
      <p:sp>
        <p:nvSpPr>
          <p:cNvPr id="20" name="Title 1"/>
          <p:cNvSpPr txBox="1">
            <a:spLocks/>
          </p:cNvSpPr>
          <p:nvPr userDrawn="1"/>
        </p:nvSpPr>
        <p:spPr>
          <a:xfrm>
            <a:off x="6829552" y="2929128"/>
            <a:ext cx="2085848" cy="110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6822404" y="2910360"/>
            <a:ext cx="2084832" cy="109728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06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3 Circles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 userDrawn="1"/>
        </p:nvSpPr>
        <p:spPr>
          <a:xfrm>
            <a:off x="2409952" y="2184400"/>
            <a:ext cx="2082800" cy="2082800"/>
          </a:xfrm>
          <a:prstGeom prst="ellipse">
            <a:avLst/>
          </a:prstGeom>
          <a:solidFill>
            <a:srgbClr val="40B4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 userDrawn="1"/>
        </p:nvSpPr>
        <p:spPr>
          <a:xfrm>
            <a:off x="2406904" y="4368800"/>
            <a:ext cx="2082800" cy="2082800"/>
          </a:xfrm>
          <a:prstGeom prst="ellipse">
            <a:avLst/>
          </a:prstGeom>
          <a:solidFill>
            <a:srgbClr val="6CC0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 userDrawn="1"/>
        </p:nvSpPr>
        <p:spPr>
          <a:xfrm>
            <a:off x="4633468" y="2184400"/>
            <a:ext cx="2082800" cy="2082800"/>
          </a:xfrm>
          <a:prstGeom prst="ellipse">
            <a:avLst/>
          </a:prstGeom>
          <a:solidFill>
            <a:srgbClr val="EA93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06904" y="2917952"/>
            <a:ext cx="2085848" cy="1100574"/>
          </a:xfrm>
        </p:spPr>
        <p:txBody>
          <a:bodyPr>
            <a:norm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2406904" y="5102352"/>
            <a:ext cx="2082800" cy="109728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4" hasCustomPrompt="1"/>
          </p:nvPr>
        </p:nvSpPr>
        <p:spPr>
          <a:xfrm>
            <a:off x="4633468" y="2917952"/>
            <a:ext cx="2084832" cy="109728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 hasCustomPrompt="1"/>
          </p:nvPr>
        </p:nvSpPr>
        <p:spPr>
          <a:xfrm>
            <a:off x="533400" y="838200"/>
            <a:ext cx="7010400" cy="914400"/>
          </a:xfrm>
        </p:spPr>
        <p:txBody>
          <a:bodyPr>
            <a:normAutofit/>
          </a:bodyPr>
          <a:lstStyle>
            <a:lvl1pPr>
              <a:buNone/>
              <a:defRPr sz="2800" b="1">
                <a:solidFill>
                  <a:srgbClr val="40B4E5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6802338" y="2634905"/>
            <a:ext cx="1828800" cy="1371600"/>
          </a:xfrm>
        </p:spPr>
        <p:txBody>
          <a:bodyPr>
            <a:normAutofit/>
          </a:bodyPr>
          <a:lstStyle>
            <a:lvl1pPr marL="163513" indent="-163513">
              <a:buClr>
                <a:srgbClr val="EA933B"/>
              </a:buClr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4163" indent="-165100">
              <a:defRPr sz="14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-165100">
              <a:defRPr sz="1400" baseline="0"/>
            </a:lvl3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</p:txBody>
      </p:sp>
      <p:sp>
        <p:nvSpPr>
          <p:cNvPr id="16" name="Oval 15"/>
          <p:cNvSpPr/>
          <p:nvPr userDrawn="1"/>
        </p:nvSpPr>
        <p:spPr>
          <a:xfrm>
            <a:off x="4635500" y="4368800"/>
            <a:ext cx="2082800" cy="20828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6829552" y="4815088"/>
            <a:ext cx="1828800" cy="1371600"/>
          </a:xfrm>
        </p:spPr>
        <p:txBody>
          <a:bodyPr>
            <a:normAutofit/>
          </a:bodyPr>
          <a:lstStyle>
            <a:lvl1pPr marL="163513" indent="-163513">
              <a:buClr>
                <a:schemeClr val="accent5"/>
              </a:buClr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4163" indent="-165100">
              <a:defRPr sz="14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-165100">
              <a:defRPr sz="1400" baseline="0"/>
            </a:lvl3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</p:txBody>
      </p:sp>
      <p:sp>
        <p:nvSpPr>
          <p:cNvPr id="20" name="Title 1"/>
          <p:cNvSpPr txBox="1">
            <a:spLocks/>
          </p:cNvSpPr>
          <p:nvPr userDrawn="1"/>
        </p:nvSpPr>
        <p:spPr>
          <a:xfrm>
            <a:off x="4632452" y="5098723"/>
            <a:ext cx="2085848" cy="110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93776" y="2646926"/>
            <a:ext cx="1828800" cy="1371600"/>
          </a:xfrm>
        </p:spPr>
        <p:txBody>
          <a:bodyPr>
            <a:normAutofit/>
          </a:bodyPr>
          <a:lstStyle>
            <a:lvl1pPr marL="163513" indent="-163513" algn="l">
              <a:buClr>
                <a:srgbClr val="00B0F0"/>
              </a:buClr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4163" indent="-165100" algn="l">
              <a:defRPr sz="14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-165100" algn="l">
              <a:defRPr sz="1400" baseline="0"/>
            </a:lvl3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493486" y="4815088"/>
            <a:ext cx="1828800" cy="1371600"/>
          </a:xfrm>
        </p:spPr>
        <p:txBody>
          <a:bodyPr>
            <a:normAutofit/>
          </a:bodyPr>
          <a:lstStyle>
            <a:lvl1pPr marL="163513" indent="-163513">
              <a:buClr>
                <a:srgbClr val="6CC048"/>
              </a:buClr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4163" indent="-165100">
              <a:defRPr sz="14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-165100">
              <a:defRPr sz="1400" baseline="0"/>
            </a:lvl3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660138" y="5100370"/>
            <a:ext cx="2084832" cy="109728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99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199"/>
            <a:ext cx="4038600" cy="4195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199"/>
            <a:ext cx="4038600" cy="4195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7200" y="841248"/>
            <a:ext cx="7391400" cy="9875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775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rainbo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199"/>
            <a:ext cx="4038600" cy="4195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199"/>
            <a:ext cx="4038600" cy="4195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841248"/>
            <a:ext cx="7391400" cy="987552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spcBef>
                <a:spcPct val="0"/>
              </a:spcBef>
              <a:spcAft>
                <a:spcPts val="9000"/>
              </a:spcAft>
              <a:buNone/>
              <a:defRPr lang="en-US" sz="2800" b="1" kern="1200" dirty="0">
                <a:gradFill flip="none" rotWithShape="1">
                  <a:gsLst>
                    <a:gs pos="0">
                      <a:srgbClr val="FF6600"/>
                    </a:gs>
                    <a:gs pos="100000">
                      <a:srgbClr val="40B4E5"/>
                    </a:gs>
                    <a:gs pos="28000">
                      <a:srgbClr val="F8A94E"/>
                    </a:gs>
                    <a:gs pos="64000">
                      <a:srgbClr val="6CC048"/>
                    </a:gs>
                  </a:gsLst>
                  <a:lin ang="0" scaled="1"/>
                  <a:tileRect/>
                </a:gra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84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>
          <a:xfrm>
            <a:off x="1" y="6327648"/>
            <a:ext cx="9144000" cy="5303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628" y="152400"/>
            <a:ext cx="1149128" cy="84124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41248"/>
            <a:ext cx="7391400" cy="9875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4248"/>
            <a:ext cx="8229600" cy="4187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8"/>
          <p:cNvSpPr/>
          <p:nvPr userDrawn="1"/>
        </p:nvSpPr>
        <p:spPr>
          <a:xfrm>
            <a:off x="0" y="6270283"/>
            <a:ext cx="9144000" cy="621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1524000" y="6261790"/>
            <a:ext cx="5844824" cy="64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kern="1200" cap="all" baseline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南京希麦迪医药科技有限公司</a:t>
            </a:r>
            <a:endParaRPr lang="en-US" altLang="zh-CN" dirty="0" smtClean="0"/>
          </a:p>
          <a:p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Nanjing CR </a:t>
            </a:r>
            <a:r>
              <a:rPr lang="en-US" altLang="zh-CN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Medicon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pharmaceutical technology co., ltd.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6" r:id="rId3"/>
    <p:sldLayoutId id="2147483695" r:id="rId4"/>
    <p:sldLayoutId id="2147483696" r:id="rId5"/>
    <p:sldLayoutId id="2147483697" r:id="rId6"/>
    <p:sldLayoutId id="2147483698" r:id="rId7"/>
    <p:sldLayoutId id="2147483681" r:id="rId8"/>
    <p:sldLayoutId id="2147483683" r:id="rId9"/>
    <p:sldLayoutId id="2147483691" r:id="rId10"/>
    <p:sldLayoutId id="2147483682" r:id="rId11"/>
    <p:sldLayoutId id="2147483684" r:id="rId12"/>
    <p:sldLayoutId id="2147483685" r:id="rId13"/>
    <p:sldLayoutId id="2147483686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40B4E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●"/>
        <a:defRPr lang="en-US" sz="1800" kern="1200" dirty="0" smtClean="0">
          <a:solidFill>
            <a:srgbClr val="88817D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88817D"/>
        </a:buClr>
        <a:buFont typeface="Courier New" panose="02070309020205020404" pitchFamily="49" charset="0"/>
        <a:buChar char="o"/>
        <a:defRPr lang="en-US" sz="1800" kern="1200" dirty="0" smtClean="0">
          <a:solidFill>
            <a:srgbClr val="88817D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Tx/>
        <a:buFont typeface="Arial"/>
        <a:buChar char="•"/>
        <a:defRPr lang="en-US" sz="1800" kern="1200" dirty="0" smtClean="0">
          <a:solidFill>
            <a:srgbClr val="88817D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lang="en-US" sz="1800" kern="1200" dirty="0" smtClean="0">
          <a:solidFill>
            <a:srgbClr val="88817D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 pitchFamily="34" charset="0"/>
        <a:buChar char="-"/>
        <a:defRPr lang="en-US" sz="1800" kern="1200" dirty="0">
          <a:solidFill>
            <a:srgbClr val="88817D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jpeg"/><Relationship Id="rId4" Type="http://schemas.openxmlformats.org/officeDocument/2006/relationships/hyperlink" Target="http://www.zcool.com.cn/img.html?src=/g/30/43/1243698588245.jp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noreply@notice.taimeitech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733800" y="4017060"/>
            <a:ext cx="2895600" cy="107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李永艳</a:t>
            </a:r>
            <a:endParaRPr kumimoji="1"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kumimoji="1"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南京希麦迪医药科技有限公司</a:t>
            </a:r>
            <a:endParaRPr kumimoji="1"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kumimoji="1"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2019-07</a:t>
            </a: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898849"/>
            <a:ext cx="8532813" cy="2458714"/>
            <a:chOff x="0" y="898849"/>
            <a:chExt cx="8532813" cy="2458714"/>
          </a:xfrm>
        </p:grpSpPr>
        <p:sp>
          <p:nvSpPr>
            <p:cNvPr id="7" name="Rectangle 2"/>
            <p:cNvSpPr txBox="1">
              <a:spLocks noChangeArrowheads="1"/>
            </p:cNvSpPr>
            <p:nvPr/>
          </p:nvSpPr>
          <p:spPr>
            <a:xfrm>
              <a:off x="542925" y="2214563"/>
              <a:ext cx="7989888" cy="11430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85000" lnSpcReduction="2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rgbClr val="40B4E5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25000"/>
                </a:lnSpc>
              </a:pPr>
              <a:r>
                <a:rPr lang="en-US" altLang="zh-CN" sz="480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BJSL-2018-001</a:t>
              </a:r>
              <a:r>
                <a:rPr lang="en-US" altLang="zh-CN" sz="4800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4800" dirty="0" err="1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EDC填写指南</a:t>
              </a:r>
              <a:r>
                <a:rPr lang="zh-CN" altLang="en-US" sz="6000" dirty="0" smtClean="0">
                  <a:solidFill>
                    <a:schemeClr val="accent2">
                      <a:lumMod val="75000"/>
                    </a:schemeClr>
                  </a:solidFill>
                  <a:ea typeface="宋体" panose="02010600030101010101" pitchFamily="2" charset="-122"/>
                </a:rPr>
                <a:t/>
              </a:r>
              <a:br>
                <a:rPr lang="zh-CN" altLang="en-US" sz="6000" dirty="0" smtClean="0">
                  <a:solidFill>
                    <a:schemeClr val="accent2">
                      <a:lumMod val="75000"/>
                    </a:schemeClr>
                  </a:solidFill>
                  <a:ea typeface="宋体" panose="02010600030101010101" pitchFamily="2" charset="-122"/>
                </a:rPr>
              </a:br>
              <a:endParaRPr lang="zh-TW" altLang="en-US" sz="2400" dirty="0">
                <a:solidFill>
                  <a:schemeClr val="accent2">
                    <a:lumMod val="75000"/>
                  </a:schemeClr>
                </a:solidFill>
                <a:ea typeface="PMingLiU" panose="02020500000000000000" pitchFamily="18" charset="-120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898849"/>
              <a:ext cx="7848600" cy="320352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南京希麦迪医药</a:t>
            </a:r>
            <a:r>
              <a:rPr lang="zh-CN" altLang="zh-CN" smtClean="0"/>
              <a:t>科技有限公司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578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2"/>
          <p:cNvSpPr>
            <a:spLocks/>
          </p:cNvSpPr>
          <p:nvPr/>
        </p:nvSpPr>
        <p:spPr bwMode="auto">
          <a:xfrm>
            <a:off x="228600" y="30480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1.5</a:t>
            </a:r>
            <a:r>
              <a:rPr lang="zh-CN" alt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Arial" charset="0"/>
              </a:rPr>
              <a:t> 图标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Arial" charset="0"/>
              </a:rPr>
              <a:t>含义</a:t>
            </a:r>
            <a:endParaRPr lang="en-US" altLang="zh-CN" sz="2800" b="1" dirty="0" smtClean="0">
              <a:solidFill>
                <a:schemeClr val="accent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2514600"/>
            <a:ext cx="760095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南京希麦迪医药科技有限公司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6664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2"/>
          <p:cNvSpPr>
            <a:spLocks/>
          </p:cNvSpPr>
          <p:nvPr/>
        </p:nvSpPr>
        <p:spPr bwMode="auto">
          <a:xfrm>
            <a:off x="228600" y="30480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1.6 </a:t>
            </a:r>
            <a:r>
              <a:rPr lang="zh-CN" alt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新增受试者</a:t>
            </a:r>
            <a:endParaRPr lang="en-US" altLang="zh-CN" sz="2800" b="1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南京希麦迪医药科技有限公司</a:t>
            </a:r>
            <a:endParaRPr lang="zh-CN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549" y="1185801"/>
            <a:ext cx="6519862" cy="17433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549" y="3657600"/>
            <a:ext cx="6519862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935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2"/>
          <p:cNvSpPr>
            <a:spLocks/>
          </p:cNvSpPr>
          <p:nvPr/>
        </p:nvSpPr>
        <p:spPr bwMode="auto">
          <a:xfrm>
            <a:off x="228600" y="30480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1.6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新增受试者</a:t>
            </a:r>
            <a:endParaRPr lang="en-US" altLang="zh-CN" sz="2800" b="1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南京希麦迪医药科技有限公司</a:t>
            </a:r>
            <a:endParaRPr lang="zh-CN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838200" y="1371600"/>
            <a:ext cx="655320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受试者筛选号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四位数字组成，以大写字母“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开头，第一位数字为剂量组号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第二、三、四位为受试者筛选序号，如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S1001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表示第一个剂量组第一个筛选的受试者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804663"/>
              </p:ext>
            </p:extLst>
          </p:nvPr>
        </p:nvGraphicFramePr>
        <p:xfrm>
          <a:off x="1065320" y="31242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87184209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48467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剂量</a:t>
                      </a:r>
                      <a:r>
                        <a:rPr lang="en-US" altLang="zh-CN" sz="18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(ug</a:t>
                      </a:r>
                      <a:r>
                        <a:rPr lang="zh-CN" altLang="en-US" sz="18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剂量组号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94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85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91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25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61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714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93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2"/>
          <p:cNvSpPr>
            <a:spLocks/>
          </p:cNvSpPr>
          <p:nvPr/>
        </p:nvSpPr>
        <p:spPr bwMode="auto">
          <a:xfrm>
            <a:off x="228600" y="30480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1.7 </a:t>
            </a:r>
            <a:r>
              <a:rPr lang="zh-CN" alt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受试者页面</a:t>
            </a:r>
            <a:endParaRPr lang="en-US" altLang="zh-CN" sz="2800" b="1" dirty="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南京希麦迪医药科技有限公司</a:t>
            </a:r>
            <a:endParaRPr lang="zh-CN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93494"/>
            <a:ext cx="6667500" cy="46849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7829490" y="1828800"/>
            <a:ext cx="400110" cy="2438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可以通过滑轮查看所有内容</a:t>
            </a:r>
            <a:endParaRPr lang="zh-CN" altLang="en-US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194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2"/>
          <p:cNvSpPr>
            <a:spLocks/>
          </p:cNvSpPr>
          <p:nvPr/>
        </p:nvSpPr>
        <p:spPr bwMode="auto">
          <a:xfrm>
            <a:off x="228600" y="30480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1.7 </a:t>
            </a:r>
            <a:r>
              <a:rPr lang="zh-CN" alt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受试者页面</a:t>
            </a:r>
            <a:endParaRPr lang="en-US" altLang="zh-CN" sz="2800" b="1" dirty="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南京希麦迪医药科技有限公司</a:t>
            </a:r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066801"/>
            <a:ext cx="6019800" cy="1899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048001"/>
            <a:ext cx="6019800" cy="17223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975064" y="4774625"/>
            <a:ext cx="6172200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在受试者访视页面通过点击“受试者表”可回到受试者表信息页，查看筛选号及计划入组剂量。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在受试者表信息页通过点击“受试者筛选号”（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S3001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）可回到该受试者对应的访视页。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86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2"/>
          <p:cNvSpPr>
            <a:spLocks/>
          </p:cNvSpPr>
          <p:nvPr/>
        </p:nvSpPr>
        <p:spPr bwMode="auto">
          <a:xfrm>
            <a:off x="228600" y="30480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1.8 </a:t>
            </a:r>
            <a:r>
              <a:rPr lang="en-US" altLang="zh-CN" sz="28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数据</a:t>
            </a:r>
            <a:r>
              <a:rPr lang="zh-CN" alt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录入</a:t>
            </a:r>
            <a:endParaRPr lang="en-US" altLang="zh-CN" sz="2800" b="1" dirty="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南京希麦迪医药科技有限公司</a:t>
            </a:r>
            <a:endParaRPr lang="zh-CN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00200"/>
            <a:ext cx="6705600" cy="27094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398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2"/>
          <p:cNvSpPr>
            <a:spLocks/>
          </p:cNvSpPr>
          <p:nvPr/>
        </p:nvSpPr>
        <p:spPr bwMode="auto">
          <a:xfrm>
            <a:off x="228600" y="30480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1.8 </a:t>
            </a:r>
            <a:r>
              <a:rPr lang="en-US" altLang="zh-CN" sz="28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数据</a:t>
            </a:r>
            <a:r>
              <a:rPr lang="zh-CN" alt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录入</a:t>
            </a:r>
            <a:endParaRPr lang="en-US" altLang="zh-CN" sz="2800" b="1" dirty="0">
              <a:solidFill>
                <a:schemeClr val="accent1"/>
              </a:solidFill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764219" y="1393824"/>
            <a:ext cx="6747164" cy="3178175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点击访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视中的一个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CRF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（如上图人口学资料）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数据录入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录入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所有必要数据，点击右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下角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“保存”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右下方“重置”功能仅在页面首次保存前可用，点击会清空所有已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填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保存之后，如果录入的数据不符合逻辑或者格式会触发系统生成质疑，字段下方的质疑图标会高亮置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红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下角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为当前数据库版本信息。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601" y="4876800"/>
            <a:ext cx="6248400" cy="869562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南京希麦迪医药科技有限公司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5610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2"/>
          <p:cNvSpPr>
            <a:spLocks/>
          </p:cNvSpPr>
          <p:nvPr/>
        </p:nvSpPr>
        <p:spPr bwMode="auto">
          <a:xfrm>
            <a:off x="228600" y="30480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1.9 </a:t>
            </a:r>
            <a:r>
              <a:rPr lang="zh-CN" alt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数据修改</a:t>
            </a:r>
            <a:endParaRPr lang="en-US" altLang="zh-CN" sz="2800" b="1" dirty="0">
              <a:solidFill>
                <a:schemeClr val="accent1"/>
              </a:solidFill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685800" y="4421965"/>
            <a:ext cx="7239000" cy="912035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buClrTx/>
              <a:buNone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选择已录入的字段，点击字段右侧铅笔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图标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可进行数据修改。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50000"/>
              </a:lnSpc>
              <a:buClrTx/>
              <a:buNone/>
            </a:pPr>
            <a:endParaRPr 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南京希麦迪医药科技有限公司</a:t>
            </a:r>
            <a:endParaRPr lang="zh-CN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127169"/>
            <a:ext cx="6643255" cy="3351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1630659"/>
            <a:ext cx="6643255" cy="12948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98" y="3081960"/>
            <a:ext cx="6643255" cy="12899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0" y="4590992"/>
            <a:ext cx="228600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7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2"/>
          <p:cNvSpPr>
            <a:spLocks/>
          </p:cNvSpPr>
          <p:nvPr/>
        </p:nvSpPr>
        <p:spPr bwMode="auto">
          <a:xfrm>
            <a:off x="228600" y="30480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1.10 </a:t>
            </a:r>
            <a:r>
              <a:rPr lang="zh-CN" alt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字段备注</a:t>
            </a:r>
            <a:endParaRPr lang="en-US" altLang="zh-CN" sz="2800" b="1" dirty="0">
              <a:solidFill>
                <a:schemeClr val="accent1"/>
              </a:solidFill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143000" y="4240981"/>
            <a:ext cx="6553200" cy="1211012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字段旁的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图标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备注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要删除备注，点击字段旁</a:t>
            </a: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按扭，相应字段备注会被删除。</a:t>
            </a:r>
            <a:endParaRPr 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1371600" y="1136132"/>
            <a:ext cx="5715000" cy="6191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图片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452" y="1965074"/>
            <a:ext cx="5730875" cy="603250"/>
          </a:xfrm>
          <a:prstGeom prst="rect">
            <a:avLst/>
          </a:prstGeom>
          <a:noFill/>
        </p:spPr>
      </p:pic>
      <p:pic>
        <p:nvPicPr>
          <p:cNvPr id="12" name="图片 11"/>
          <p:cNvPicPr/>
          <p:nvPr/>
        </p:nvPicPr>
        <p:blipFill>
          <a:blip r:embed="rId5"/>
          <a:stretch>
            <a:fillRect/>
          </a:stretch>
        </p:blipFill>
        <p:spPr>
          <a:xfrm>
            <a:off x="1400452" y="2767137"/>
            <a:ext cx="5715000" cy="10642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矩形 8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南京希麦迪医药科技有限公司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2659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2"/>
          <p:cNvSpPr>
            <a:spLocks/>
          </p:cNvSpPr>
          <p:nvPr/>
        </p:nvSpPr>
        <p:spPr bwMode="auto">
          <a:xfrm>
            <a:off x="228600" y="30480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1.11 </a:t>
            </a:r>
            <a:r>
              <a:rPr lang="zh-CN" alt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实验室模块</a:t>
            </a:r>
            <a:endParaRPr lang="en-US" altLang="zh-CN" sz="2800" b="1" dirty="0">
              <a:solidFill>
                <a:schemeClr val="accent1"/>
              </a:solidFill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071239" y="4917444"/>
            <a:ext cx="5791200" cy="125475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只有将知情同意、人口学资料、采样日期填写完整且采样日期在提供的正常值范围</a:t>
            </a:r>
            <a:r>
              <a:rPr lang="zh-CN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生效日期</a:t>
            </a:r>
            <a:r>
              <a:rPr lang="zh-CN" altLang="zh-CN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zh-CN" altLang="en-US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</a:t>
            </a:r>
            <a:r>
              <a:rPr lang="zh-CN" altLang="zh-CN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实验室正常值范围才会显示</a:t>
            </a:r>
            <a:r>
              <a:rPr lang="zh-CN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南京希麦迪医药科技有限公司</a:t>
            </a:r>
            <a:endParaRPr lang="zh-CN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165225"/>
            <a:ext cx="6400800" cy="27688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1066800" y="4038600"/>
            <a:ext cx="601980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使用实验室模块的检查有：血常规、血生化、尿常规、凝血检查、甲状腺功能、血妊娠检查、性激素检查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03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7391400" cy="60960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目  录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007470724"/>
              </p:ext>
            </p:extLst>
          </p:nvPr>
        </p:nvGraphicFramePr>
        <p:xfrm>
          <a:off x="314325" y="1295400"/>
          <a:ext cx="8229600" cy="3914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矩形 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南京希麦迪医药</a:t>
            </a:r>
            <a:r>
              <a:rPr lang="zh-CN" altLang="zh-CN"/>
              <a:t>科技有限公司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663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2"/>
          <p:cNvSpPr>
            <a:spLocks/>
          </p:cNvSpPr>
          <p:nvPr/>
        </p:nvSpPr>
        <p:spPr bwMode="auto">
          <a:xfrm>
            <a:off x="228600" y="30480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1.11 </a:t>
            </a:r>
            <a:r>
              <a:rPr lang="zh-CN" alt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实验室模块</a:t>
            </a:r>
            <a:endParaRPr lang="en-US" altLang="zh-CN" sz="2800" b="1" dirty="0">
              <a:solidFill>
                <a:schemeClr val="accent1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228600" y="1219200"/>
            <a:ext cx="5715000" cy="181800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60320"/>
            <a:ext cx="5730875" cy="1286510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南京希麦迪医药科技有限公司</a:t>
            </a:r>
            <a:endParaRPr lang="zh-CN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6645275" y="1456909"/>
            <a:ext cx="20422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若临床意义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有关，填写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AE+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描述。例：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AE1:ALT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升高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多个相关，中间用“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/”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隔开，例：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AE1:ALT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升高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/AE2:AST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升高。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3846830"/>
            <a:ext cx="4895850" cy="1809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683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2"/>
          <p:cNvSpPr>
            <a:spLocks/>
          </p:cNvSpPr>
          <p:nvPr/>
        </p:nvSpPr>
        <p:spPr bwMode="auto">
          <a:xfrm>
            <a:off x="228600" y="30480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1.12 </a:t>
            </a:r>
            <a:r>
              <a:rPr lang="zh-CN" alt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日记行</a:t>
            </a:r>
            <a:r>
              <a:rPr lang="en-US" altLang="zh-CN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-</a:t>
            </a:r>
            <a:r>
              <a:rPr lang="zh-CN" alt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添加</a:t>
            </a:r>
            <a:endParaRPr lang="en-US" altLang="zh-CN" sz="2800" b="1" dirty="0">
              <a:solidFill>
                <a:schemeClr val="accent1"/>
              </a:solidFill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914400" y="4635548"/>
            <a:ext cx="6934200" cy="1003251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页面左上角“新增”，就</a:t>
            </a: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添加新的日志行。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点击系统编号可查看完整日志行内容。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685800" y="1402080"/>
            <a:ext cx="5715000" cy="154178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1905000" y="2287270"/>
            <a:ext cx="5715000" cy="22834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南京希麦迪医药科技有限公司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5459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2"/>
          <p:cNvSpPr>
            <a:spLocks/>
          </p:cNvSpPr>
          <p:nvPr/>
        </p:nvSpPr>
        <p:spPr bwMode="auto">
          <a:xfrm>
            <a:off x="228600" y="30480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1.12 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日记行</a:t>
            </a:r>
            <a:r>
              <a:rPr lang="en-US" altLang="zh-CN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-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删除</a:t>
            </a:r>
            <a:endParaRPr lang="en-US" altLang="zh-CN" sz="2800" b="1" dirty="0">
              <a:solidFill>
                <a:srgbClr val="00B0F0"/>
              </a:solidFill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660434" y="4514442"/>
            <a:ext cx="6283911" cy="150535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后，如果发现整行录入错误，可以点击编号旁的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图标</a:t>
            </a: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某一行</a:t>
            </a: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删除后的</a:t>
            </a: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志行以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灰色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显示。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南京希麦迪医药科技有限公司</a:t>
            </a:r>
            <a:endParaRPr lang="zh-CN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660434" y="2710860"/>
            <a:ext cx="177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删除日志行后：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34" y="1072939"/>
            <a:ext cx="6710992" cy="15178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34" y="3033501"/>
            <a:ext cx="6710992" cy="12049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368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2"/>
          <p:cNvSpPr>
            <a:spLocks/>
          </p:cNvSpPr>
          <p:nvPr/>
        </p:nvSpPr>
        <p:spPr bwMode="auto">
          <a:xfrm>
            <a:off x="228600" y="30480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1.12 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日记行</a:t>
            </a:r>
            <a:r>
              <a:rPr lang="en-US" altLang="zh-CN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-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重新激活</a:t>
            </a:r>
            <a:endParaRPr lang="en-US" altLang="zh-CN" sz="2800" b="1" dirty="0">
              <a:solidFill>
                <a:srgbClr val="00B0F0"/>
              </a:solidFill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681732" y="4613439"/>
            <a:ext cx="6691913" cy="1177761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如果错误地注销日</a:t>
            </a: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志行，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可以重新激活该日</a:t>
            </a: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志行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编号旁的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图标，即可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恢复</a:t>
            </a: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南京希麦迪医药科技有限公司</a:t>
            </a:r>
            <a:endParaRPr lang="zh-CN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1143000"/>
            <a:ext cx="6629400" cy="1531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762001" y="2753753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重新激活后的日志行：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32" y="3193638"/>
            <a:ext cx="6657513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191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2"/>
          <p:cNvSpPr>
            <a:spLocks/>
          </p:cNvSpPr>
          <p:nvPr/>
        </p:nvSpPr>
        <p:spPr bwMode="auto">
          <a:xfrm>
            <a:off x="228600" y="30480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1.12 </a:t>
            </a:r>
            <a:r>
              <a:rPr lang="zh-CN" alt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日记行</a:t>
            </a:r>
            <a:endParaRPr lang="en-US" altLang="zh-CN" sz="2800" b="1" dirty="0">
              <a:solidFill>
                <a:schemeClr val="accent1"/>
              </a:solidFill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685800" y="1524000"/>
            <a:ext cx="6019800" cy="42672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中的可自行增加日志行表单有</a:t>
            </a:r>
            <a:r>
              <a:rPr lang="zh-CN" altLang="zh-CN" dirty="0"/>
              <a:t>： </a:t>
            </a:r>
          </a:p>
          <a:p>
            <a:pPr lvl="1" hangingPunct="0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病史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hangingPunct="0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入选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排除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hangingPunct="0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不良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hangingPunct="0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既往及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用药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hangingPunct="0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既往及合并非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药物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治疗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hangingPunct="0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药记录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优思明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hangingPunct="0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电话随访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南京希麦迪医药科技有限公司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55941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2"/>
          <p:cNvSpPr>
            <a:spLocks/>
          </p:cNvSpPr>
          <p:nvPr/>
        </p:nvSpPr>
        <p:spPr bwMode="auto">
          <a:xfrm>
            <a:off x="228600" y="30480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1.13 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动态</a:t>
            </a:r>
            <a:r>
              <a:rPr lang="en-US" altLang="zh-CN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: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字段</a:t>
            </a:r>
            <a:r>
              <a:rPr lang="zh-CN" alt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→访视</a:t>
            </a:r>
            <a:r>
              <a:rPr lang="en-US" altLang="zh-CN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/CRF</a:t>
            </a:r>
            <a:endParaRPr lang="en-US" altLang="zh-CN" sz="2800" b="1" dirty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南京希麦迪医药科技有限公司</a:t>
            </a:r>
            <a:endParaRPr lang="zh-CN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5867400" y="1288474"/>
            <a:ext cx="2438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例如：计划入组剂量选择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60ug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，动态触发访视：筛选期（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D-1), CRF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：性激素两项和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D1_PK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若选择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30ug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，则不触发上述访视及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41923"/>
            <a:ext cx="4766438" cy="10440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70" y="2971800"/>
            <a:ext cx="4769335" cy="27671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63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2"/>
          <p:cNvSpPr>
            <a:spLocks/>
          </p:cNvSpPr>
          <p:nvPr/>
        </p:nvSpPr>
        <p:spPr bwMode="auto">
          <a:xfrm>
            <a:off x="228600" y="30480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1.13 </a:t>
            </a:r>
            <a:r>
              <a:rPr lang="zh-CN" altLang="en-US" sz="2800" b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动态</a:t>
            </a:r>
            <a:r>
              <a:rPr lang="en-US" altLang="zh-CN" sz="28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:</a:t>
            </a:r>
            <a:r>
              <a:rPr lang="zh-CN" altLang="en-US" sz="28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字段→访视</a:t>
            </a:r>
            <a:r>
              <a:rPr lang="en-US" altLang="zh-CN" sz="28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/CRF</a:t>
            </a:r>
            <a:endParaRPr lang="en-US" altLang="zh-CN" sz="2800" b="1" dirty="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南京希麦迪医药科技有限公司</a:t>
            </a:r>
            <a:endParaRPr lang="zh-CN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244109"/>
            <a:ext cx="5257800" cy="11507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2727943"/>
            <a:ext cx="5257800" cy="26598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131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2"/>
          <p:cNvSpPr>
            <a:spLocks/>
          </p:cNvSpPr>
          <p:nvPr/>
        </p:nvSpPr>
        <p:spPr bwMode="auto">
          <a:xfrm>
            <a:off x="228600" y="30480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1.13 </a:t>
            </a:r>
            <a:r>
              <a:rPr lang="zh-CN" altLang="en-US" sz="2800" b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动态</a:t>
            </a:r>
            <a:r>
              <a:rPr lang="en-US" altLang="zh-CN" sz="28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:</a:t>
            </a:r>
            <a:r>
              <a:rPr lang="zh-CN" altLang="en-US" sz="28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字段</a:t>
            </a:r>
            <a:r>
              <a:rPr lang="zh-CN" altLang="en-US" sz="2800" b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→</a:t>
            </a:r>
            <a:r>
              <a:rPr lang="zh-CN" altLang="en-US" sz="28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字段组</a:t>
            </a:r>
            <a:endParaRPr lang="en-US" altLang="zh-CN" sz="2800" b="1" dirty="0">
              <a:solidFill>
                <a:schemeClr val="accent1"/>
              </a:solidFill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747943" y="3962400"/>
            <a:ext cx="6795857" cy="838199"/>
          </a:xfrm>
        </p:spPr>
        <p:txBody>
          <a:bodyPr>
            <a:noAutofit/>
          </a:bodyPr>
          <a:lstStyle/>
          <a:p>
            <a:pPr marL="0" indent="0">
              <a:buClrTx/>
              <a:buNone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：病史页，当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“是否存在既往病史或现病史？”选择 “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保存后可触发病史页所有的字段组。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南京希麦迪医药科技有限公司</a:t>
            </a:r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60" y="1159609"/>
            <a:ext cx="6705600" cy="24440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812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2"/>
          <p:cNvSpPr>
            <a:spLocks/>
          </p:cNvSpPr>
          <p:nvPr/>
        </p:nvSpPr>
        <p:spPr bwMode="auto">
          <a:xfrm>
            <a:off x="228600" y="30480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 smtClean="0">
                <a:solidFill>
                  <a:srgbClr val="40B4E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1.13 </a:t>
            </a:r>
            <a:r>
              <a:rPr lang="zh-CN" altLang="en-US" sz="2800" b="1" dirty="0" smtClean="0">
                <a:solidFill>
                  <a:srgbClr val="40B4E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动态</a:t>
            </a:r>
            <a:r>
              <a:rPr lang="en-US" altLang="zh-CN" sz="2800" b="1" dirty="0">
                <a:solidFill>
                  <a:srgbClr val="40B4E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:</a:t>
            </a:r>
            <a:r>
              <a:rPr lang="zh-CN" altLang="en-US" sz="2800" b="1" dirty="0">
                <a:solidFill>
                  <a:srgbClr val="40B4E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字段→</a:t>
            </a:r>
            <a:r>
              <a:rPr lang="zh-CN" altLang="en-US" sz="2800" b="1" dirty="0" smtClean="0">
                <a:solidFill>
                  <a:srgbClr val="40B4E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字段</a:t>
            </a:r>
            <a:endParaRPr lang="en-US" altLang="zh-CN" sz="2800" b="1" dirty="0">
              <a:solidFill>
                <a:srgbClr val="40B4E5"/>
              </a:solidFill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120066" y="3600282"/>
            <a:ext cx="6423734" cy="97171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Clr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例：人口学资料页，当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“民族”选择 “其他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，保存后可触发字段“其他民族，请说明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南京希麦迪医药科技有限公司</a:t>
            </a:r>
            <a:endParaRPr lang="zh-CN" altLang="zh-CN" dirty="0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94173" y="1371600"/>
            <a:ext cx="5867400" cy="5915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1094173" y="2360591"/>
            <a:ext cx="5867400" cy="6489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773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2"/>
          <p:cNvSpPr>
            <a:spLocks/>
          </p:cNvSpPr>
          <p:nvPr/>
        </p:nvSpPr>
        <p:spPr bwMode="auto">
          <a:xfrm>
            <a:off x="228600" y="30480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 smtClean="0">
                <a:solidFill>
                  <a:srgbClr val="40B4E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1.14 </a:t>
            </a:r>
            <a:r>
              <a:rPr lang="zh-CN" altLang="en-US" sz="2800" b="1" dirty="0">
                <a:solidFill>
                  <a:srgbClr val="40B4E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计划</a:t>
            </a:r>
            <a:r>
              <a:rPr lang="zh-CN" altLang="en-US" sz="2800" b="1" dirty="0" smtClean="0">
                <a:solidFill>
                  <a:srgbClr val="40B4E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外访视</a:t>
            </a:r>
            <a:endParaRPr lang="en-US" altLang="zh-CN" sz="2800" b="1" dirty="0">
              <a:solidFill>
                <a:srgbClr val="40B4E5"/>
              </a:solidFill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609599" y="4726875"/>
            <a:ext cx="7162800" cy="14006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Tx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如需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新的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外访视，请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，进行添加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Tx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如果需要删除计划外访视，请点击计划访视后面的   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填写录入原因进行删除。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Tx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如果删除错误，可以通过 点击     进行恢复事件。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南京希麦迪医药科技有限公司</a:t>
            </a:r>
            <a:endParaRPr lang="zh-CN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793" y="4845944"/>
            <a:ext cx="247650" cy="1809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191103"/>
            <a:ext cx="3144175" cy="11963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1112" y="5203430"/>
            <a:ext cx="147205" cy="1991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3097" y="1145834"/>
            <a:ext cx="3144175" cy="14684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1234" y="2927700"/>
            <a:ext cx="3127899" cy="169921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直接箭头连接符 14"/>
          <p:cNvCxnSpPr/>
          <p:nvPr/>
        </p:nvCxnSpPr>
        <p:spPr>
          <a:xfrm>
            <a:off x="4038599" y="1876630"/>
            <a:ext cx="304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350276" y="2667000"/>
            <a:ext cx="0" cy="2079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6934200" y="2667000"/>
            <a:ext cx="0" cy="188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9000" y="5615868"/>
            <a:ext cx="219075" cy="17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4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2"/>
          <p:cNvSpPr>
            <a:spLocks/>
          </p:cNvSpPr>
          <p:nvPr/>
        </p:nvSpPr>
        <p:spPr bwMode="auto">
          <a:xfrm>
            <a:off x="152400" y="45720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1.1 </a:t>
            </a:r>
            <a:r>
              <a: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charset="0"/>
              </a:rPr>
              <a:t>主要</a:t>
            </a:r>
            <a:r>
              <a:rPr lang="zh-CN" altLang="en-US" sz="2800" b="1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charset="0"/>
              </a:rPr>
              <a:t>用户及权限</a:t>
            </a:r>
            <a:endParaRPr lang="en-US" altLang="zh-CN" sz="2800" b="1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0138" y="1872940"/>
            <a:ext cx="684076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相似：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新增受试者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、对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数据项注释、修改数据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删除多记录列表中的行、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回答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质疑，可以查看和录入受试者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某个受试者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录入、签名、质疑、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冻结、锁定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区别：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拥有签名的权限，而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SUB-I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CRC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没有。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509244719"/>
              </p:ext>
            </p:extLst>
          </p:nvPr>
        </p:nvGraphicFramePr>
        <p:xfrm>
          <a:off x="2411760" y="3457116"/>
          <a:ext cx="3768080" cy="2608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7"/>
          <p:cNvSpPr txBox="1"/>
          <p:nvPr/>
        </p:nvSpPr>
        <p:spPr>
          <a:xfrm>
            <a:off x="244054" y="1203962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主要研究者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(PI)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、研究者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(SUB-I)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、临床研究协调员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(CRC)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南京希麦迪医药</a:t>
            </a:r>
            <a:r>
              <a:rPr lang="zh-CN" altLang="zh-CN"/>
              <a:t>科技有限公司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9001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2"/>
          <p:cNvSpPr>
            <a:spLocks/>
          </p:cNvSpPr>
          <p:nvPr/>
        </p:nvSpPr>
        <p:spPr bwMode="auto">
          <a:xfrm>
            <a:off x="228600" y="30480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1.14 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计划</a:t>
            </a:r>
            <a:r>
              <a:rPr lang="zh-CN" alt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外访视</a:t>
            </a:r>
            <a:endParaRPr lang="en-US" altLang="zh-CN" sz="2800" b="1" dirty="0">
              <a:solidFill>
                <a:schemeClr val="accent1"/>
              </a:solidFill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614039" y="1352020"/>
            <a:ext cx="6935403" cy="781579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勾选本次计划外访视所做的检查，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酒精呼气检测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“药物滥用筛查”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例，此处勾选保存后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相应检查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CRF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会在此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访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的下面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出来。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南京希麦迪医药科技有限公司</a:t>
            </a:r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494570"/>
            <a:ext cx="6884356" cy="22181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773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2"/>
          <p:cNvSpPr>
            <a:spLocks/>
          </p:cNvSpPr>
          <p:nvPr/>
        </p:nvSpPr>
        <p:spPr bwMode="auto">
          <a:xfrm>
            <a:off x="228600" y="30480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1.15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质疑</a:t>
            </a:r>
            <a:endParaRPr lang="en-US" altLang="zh-CN" sz="2800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95400"/>
            <a:ext cx="6781800" cy="4343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1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1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PI/sub-I/CRC：</a:t>
            </a:r>
          </a:p>
          <a:p>
            <a:pPr lvl="1">
              <a:lnSpc>
                <a:spcPct val="17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系统质疑：</a:t>
            </a:r>
            <a:endParaRPr lang="en-US" altLang="zh-CN" sz="1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70000"/>
              </a:lnSpc>
              <a:buNone/>
            </a:pP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数据不正确，当更改数据符合逻辑时，系统质疑会自动关闭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数据正确，需要回答疑问</a:t>
            </a:r>
            <a:endParaRPr lang="en-US" altLang="zh-CN" sz="1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7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人工质疑：</a:t>
            </a:r>
            <a:endParaRPr lang="en-US" altLang="zh-CN" sz="1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70000"/>
              </a:lnSpc>
              <a:buNone/>
            </a:pP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无论对数据有无更改，均需要回答疑问。</a:t>
            </a:r>
            <a:endParaRPr lang="en-US" altLang="zh-CN" sz="1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1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1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CRA：</a:t>
            </a:r>
            <a:endParaRPr lang="en-US" altLang="zh-CN" sz="1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7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有权限添加人工质疑</a:t>
            </a:r>
            <a:endParaRPr lang="en-US" altLang="zh-CN" sz="1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7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人工质疑只能由添加质疑同一角色的人关闭，</a:t>
            </a:r>
            <a:r>
              <a:rPr lang="en-US" altLang="zh-CN" sz="17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CRA应查看自己添加的质疑的回答</a:t>
            </a:r>
            <a:r>
              <a:rPr lang="zh-CN" altLang="en-US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7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决定关闭或者重新添加疑问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南京希麦迪医药科技有限公司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9810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2"/>
          <p:cNvSpPr>
            <a:spLocks/>
          </p:cNvSpPr>
          <p:nvPr/>
        </p:nvSpPr>
        <p:spPr bwMode="auto">
          <a:xfrm>
            <a:off x="228600" y="30480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1.15 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质疑</a:t>
            </a:r>
            <a:r>
              <a:rPr lang="en-US" altLang="zh-CN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-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查找</a:t>
            </a:r>
            <a:r>
              <a:rPr lang="zh-CN" alt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质疑</a:t>
            </a:r>
            <a:endParaRPr lang="en-US" altLang="zh-CN" sz="2800" b="1" dirty="0">
              <a:solidFill>
                <a:schemeClr val="accent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南京希麦迪医药科技有限公司</a:t>
            </a:r>
            <a:endParaRPr lang="zh-CN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76400"/>
            <a:ext cx="6863218" cy="22760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815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2"/>
          <p:cNvSpPr>
            <a:spLocks/>
          </p:cNvSpPr>
          <p:nvPr/>
        </p:nvSpPr>
        <p:spPr bwMode="auto">
          <a:xfrm>
            <a:off x="228600" y="30480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1.15 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质疑</a:t>
            </a:r>
            <a:r>
              <a:rPr lang="en-US" altLang="zh-CN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-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解决质疑</a:t>
            </a:r>
            <a:endParaRPr lang="en-US" altLang="zh-CN" sz="2800" b="1" dirty="0">
              <a:solidFill>
                <a:srgbClr val="00B0F0"/>
              </a:solidFill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595746" y="4397078"/>
            <a:ext cx="7405254" cy="16227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1: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首先查看数据是否录错，若录入错误，点击铅笔图标纠正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CRF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中的错误数据，若修正的数据符合逻辑，质疑将自动关闭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2: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在回答质疑的填写框内提供一个解释或澄清，由监查员或数据管理员进一步审阅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ClrTx/>
              <a:buNone/>
            </a:pP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南京希麦迪医药科技有限公司</a:t>
            </a:r>
            <a:endParaRPr lang="zh-CN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710" y="1057870"/>
            <a:ext cx="6029325" cy="13888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710" y="2636924"/>
            <a:ext cx="6036723" cy="15809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409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南京希麦迪医药科技有限公司</a:t>
            </a:r>
            <a:endParaRPr lang="zh-CN" altLang="zh-CN" dirty="0"/>
          </a:p>
        </p:txBody>
      </p:sp>
      <p:sp>
        <p:nvSpPr>
          <p:cNvPr id="7" name="标题 52"/>
          <p:cNvSpPr>
            <a:spLocks/>
          </p:cNvSpPr>
          <p:nvPr/>
        </p:nvSpPr>
        <p:spPr bwMode="auto">
          <a:xfrm>
            <a:off x="228600" y="30480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1.16 </a:t>
            </a:r>
            <a:r>
              <a:rPr lang="zh-CN" altLang="en-US" sz="2800" b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电子签名</a:t>
            </a:r>
            <a:endParaRPr lang="en-US" altLang="zh-CN" sz="2800" b="1" dirty="0">
              <a:solidFill>
                <a:schemeClr val="accent1"/>
              </a:solidFill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914400" y="1089025"/>
            <a:ext cx="4876800" cy="2111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文本框 1"/>
          <p:cNvSpPr txBox="1"/>
          <p:nvPr/>
        </p:nvSpPr>
        <p:spPr>
          <a:xfrm>
            <a:off x="6775142" y="1698625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单张</a:t>
            </a:r>
            <a:r>
              <a:rPr lang="en-US" altLang="zh-CN" smtClean="0"/>
              <a:t>CRF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46" y="3362639"/>
            <a:ext cx="4898254" cy="11664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6768484" y="379897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受试者级别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68844" y="52200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中心级别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727" y="4621581"/>
            <a:ext cx="4900473" cy="156619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直接箭头连接符 12"/>
          <p:cNvCxnSpPr/>
          <p:nvPr/>
        </p:nvCxnSpPr>
        <p:spPr>
          <a:xfrm flipH="1">
            <a:off x="6019800" y="1889125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6019800" y="3983639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6019800" y="5404678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77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2"/>
          <p:cNvSpPr>
            <a:spLocks/>
          </p:cNvSpPr>
          <p:nvPr/>
        </p:nvSpPr>
        <p:spPr bwMode="auto">
          <a:xfrm>
            <a:off x="228600" y="30480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2.1 </a:t>
            </a:r>
            <a:r>
              <a:rPr lang="zh-CN" alt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筛选失败</a:t>
            </a:r>
            <a:endParaRPr lang="en-US" altLang="zh-C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066800" y="1412209"/>
            <a:ext cx="6553200" cy="4773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筛选失败指在首次接受研究药物之前退出试验的受试者，必须收集的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CRF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如下：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南京希麦迪医药科技有限公司</a:t>
            </a:r>
            <a:endParaRPr lang="zh-CN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658411"/>
              </p:ext>
            </p:extLst>
          </p:nvPr>
        </p:nvGraphicFramePr>
        <p:xfrm>
          <a:off x="1332760" y="2405650"/>
          <a:ext cx="5449040" cy="32331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4520">
                  <a:extLst>
                    <a:ext uri="{9D8B030D-6E8A-4147-A177-3AD203B41FA5}">
                      <a16:colId xmlns:a16="http://schemas.microsoft.com/office/drawing/2014/main" val="651751889"/>
                    </a:ext>
                  </a:extLst>
                </a:gridCol>
                <a:gridCol w="2724520">
                  <a:extLst>
                    <a:ext uri="{9D8B030D-6E8A-4147-A177-3AD203B41FA5}">
                      <a16:colId xmlns:a16="http://schemas.microsoft.com/office/drawing/2014/main" val="3833281594"/>
                    </a:ext>
                  </a:extLst>
                </a:gridCol>
              </a:tblGrid>
              <a:tr h="404144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访视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CRF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5436581"/>
                  </a:ext>
                </a:extLst>
              </a:tr>
              <a:tr h="404144">
                <a:tc rowSpan="4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筛选期（D-35~D-21）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访视日期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247245"/>
                  </a:ext>
                </a:extLst>
              </a:tr>
              <a:tr h="4041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知情同意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9776438"/>
                  </a:ext>
                </a:extLst>
              </a:tr>
              <a:tr h="4041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人口学资料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5998095"/>
                  </a:ext>
                </a:extLst>
              </a:tr>
              <a:tr h="4041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入选排除标准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5547054"/>
                  </a:ext>
                </a:extLst>
              </a:tr>
              <a:tr h="404144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筛选期（D-1）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入选排除标准（如适用）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5167991"/>
                  </a:ext>
                </a:extLst>
              </a:tr>
              <a:tr h="404144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垂体降调节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给药记录</a:t>
                      </a:r>
                      <a:r>
                        <a:rPr lang="en-US" sz="1600" dirty="0">
                          <a:effectLst/>
                        </a:rPr>
                        <a:t>_</a:t>
                      </a:r>
                      <a:r>
                        <a:rPr lang="zh-CN" sz="1600" dirty="0">
                          <a:effectLst/>
                        </a:rPr>
                        <a:t>优思明（如适用）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2990832"/>
                  </a:ext>
                </a:extLst>
              </a:tr>
              <a:tr h="404144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结束期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研究结束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3170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91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2"/>
          <p:cNvSpPr>
            <a:spLocks/>
          </p:cNvSpPr>
          <p:nvPr/>
        </p:nvSpPr>
        <p:spPr bwMode="auto">
          <a:xfrm>
            <a:off x="228600" y="30480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2.2</a:t>
            </a:r>
            <a:r>
              <a:rPr lang="zh-CN" altLang="en-US" sz="2800" b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提前中止</a:t>
            </a:r>
            <a:r>
              <a:rPr lang="en-US" altLang="zh-CN" sz="2800" b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/ </a:t>
            </a:r>
            <a:r>
              <a:rPr lang="zh-CN" alt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完成试验</a:t>
            </a:r>
            <a:endParaRPr lang="en-US" altLang="zh-C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14400" y="1565428"/>
            <a:ext cx="6309064" cy="338757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一个已经入组且接受试验药物治疗的受试者，由于任何原因提前中止，请填写提前中止访视，并完成重复页和研究结束页，后续访视无需填写。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某个访视只进行了部分检查，剩余表单也需录入，但对应的“是否进行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检查”应选择否。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受试者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按照方案完成所有计划的访视和检查，视为完成研究，需要完成所有的访视和表单，不包括提前中止访视。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南京希麦迪医药科技有限公司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9607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2"/>
          <p:cNvSpPr>
            <a:spLocks/>
          </p:cNvSpPr>
          <p:nvPr/>
        </p:nvSpPr>
        <p:spPr bwMode="auto">
          <a:xfrm>
            <a:off x="228600" y="30480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2.4 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病史</a:t>
            </a:r>
            <a:endParaRPr lang="en-US" altLang="zh-C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828800" y="1828800"/>
            <a:ext cx="5257800" cy="16002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zh-CN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病史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签署知情同意书之前的重大的既往慢性病史，签署知情同意书前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周内的急性病史以及手术情况。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南京希麦迪医药科技有限公司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8563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2"/>
          <p:cNvSpPr>
            <a:spLocks/>
          </p:cNvSpPr>
          <p:nvPr/>
        </p:nvSpPr>
        <p:spPr bwMode="auto">
          <a:xfrm>
            <a:off x="228600" y="30480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2.5 </a:t>
            </a:r>
            <a:r>
              <a:rPr lang="zh-CN" altLang="en-US" sz="2800" b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合并治疗</a:t>
            </a:r>
            <a:endParaRPr lang="en-US" altLang="zh-C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7467600" cy="3124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收集时限：签署知情同意书前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天内使用到研究结束期间。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合并用药与合并非药物治疗记录在正确的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CRF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合并用药</a:t>
            </a: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优先填写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通用名</a:t>
            </a: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，其次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商品名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行只记录一</a:t>
            </a: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用药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治疗原因如果是多条病史或多条不良事件，不同的病史或不同不良事件中间用斜杠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隔开。如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MH1/MH3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，如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AE1/AE4/AE5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南京希麦迪医药科技有限公司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8371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2"/>
          <p:cNvSpPr>
            <a:spLocks/>
          </p:cNvSpPr>
          <p:nvPr/>
        </p:nvSpPr>
        <p:spPr bwMode="auto">
          <a:xfrm>
            <a:off x="228600" y="30480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2.6 </a:t>
            </a:r>
            <a:r>
              <a:rPr lang="zh-CN" alt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不良事件</a:t>
            </a:r>
            <a:endParaRPr lang="en-US" altLang="zh-C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09600" y="1219200"/>
            <a:ext cx="69342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收集时限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签署知情开始到受试者结束试验期间的所有不良事件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最好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诊断（如可能），而非记录一系列体征和症状。如果已知诊断，但患者仍有不属于该诊断的其他症状或体征，则每一项症状或体征均应单独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记录。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个日志行只记录一个不良事件名称。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对于持续和复发的不良事件，不良事件名称应一致。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不要将用药或手术记录为不良事件。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“死亡”不应作为不良事件报告，应该报告导致死亡的事件，除非是原因未知的“猝死”。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南京希麦迪医药科技有限公司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7145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2"/>
          <p:cNvSpPr>
            <a:spLocks/>
          </p:cNvSpPr>
          <p:nvPr/>
        </p:nvSpPr>
        <p:spPr bwMode="auto">
          <a:xfrm>
            <a:off x="152400" y="45720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1.1 </a:t>
            </a:r>
            <a:r>
              <a:rPr lang="zh-CN" altLang="en-US" sz="2800" b="1" dirty="0" smtClean="0">
                <a:solidFill>
                  <a:srgbClr val="00B0F0"/>
                </a:solidFill>
                <a:latin typeface="+mj-lt"/>
                <a:ea typeface="+mj-ea"/>
                <a:cs typeface="+mj-cs"/>
                <a:sym typeface="Arial" charset="0"/>
              </a:rPr>
              <a:t>主要</a:t>
            </a:r>
            <a:r>
              <a:rPr lang="zh-CN" altLang="en-US" sz="2800" b="1" dirty="0">
                <a:solidFill>
                  <a:srgbClr val="00B0F0"/>
                </a:solidFill>
                <a:latin typeface="+mj-lt"/>
                <a:ea typeface="+mj-ea"/>
                <a:cs typeface="+mj-cs"/>
                <a:sym typeface="Arial" charset="0"/>
              </a:rPr>
              <a:t>用户及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权限</a:t>
            </a:r>
            <a:endParaRPr lang="en-US" altLang="zh-C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838200" y="1367629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监查员（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）、数据管理员（</a:t>
            </a:r>
            <a:r>
              <a:rPr lang="en-US" altLang="zh-CN" sz="20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</a:t>
            </a:r>
            <a:r>
              <a:rPr lang="zh-CN" altLang="en-US" sz="20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51620" y="2016956"/>
            <a:ext cx="6840760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相似：可以创建或者关闭疑问，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可以查看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受试者数据、查看某个受试者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录入状态、签名状态、核查状态、质疑状态、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冻结状态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锁定状态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，可以查看统计报表。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区别：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SDV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的权限，而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拥有审核与冻结、锁定的权限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南京希麦迪医药科技有限公司</a:t>
            </a:r>
            <a:endParaRPr lang="zh-CN" altLang="zh-CN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132632" y="3928472"/>
            <a:ext cx="1715393" cy="1631045"/>
            <a:chOff x="-3344596" y="1292310"/>
            <a:chExt cx="2652491" cy="265249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" name="椭圆 14"/>
            <p:cNvSpPr/>
            <p:nvPr/>
          </p:nvSpPr>
          <p:spPr>
            <a:xfrm>
              <a:off x="-3344596" y="1292310"/>
              <a:ext cx="2652491" cy="2652491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7" name="椭圆 4"/>
            <p:cNvSpPr txBox="1"/>
            <p:nvPr/>
          </p:nvSpPr>
          <p:spPr>
            <a:xfrm>
              <a:off x="-2783033" y="1605093"/>
              <a:ext cx="1529363" cy="20269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/>
                <a:t>DM</a:t>
              </a:r>
              <a:endParaRPr lang="zh-CN" altLang="en-US" sz="2400" kern="12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851447" y="3918855"/>
            <a:ext cx="1715393" cy="1631045"/>
            <a:chOff x="-3344596" y="1292310"/>
            <a:chExt cx="2652491" cy="2652491"/>
          </a:xfrm>
        </p:grpSpPr>
        <p:sp>
          <p:nvSpPr>
            <p:cNvPr id="13" name="椭圆 4"/>
            <p:cNvSpPr txBox="1"/>
            <p:nvPr/>
          </p:nvSpPr>
          <p:spPr>
            <a:xfrm>
              <a:off x="-2783033" y="1605093"/>
              <a:ext cx="1529363" cy="20269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kern="1200" dirty="0" smtClean="0"/>
                <a:t>CRA</a:t>
              </a:r>
              <a:endParaRPr lang="zh-CN" altLang="en-US" sz="2400" kern="12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-3344596" y="1292310"/>
              <a:ext cx="2652491" cy="2652491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</p:grpSp>
    </p:spTree>
    <p:extLst>
      <p:ext uri="{BB962C8B-B14F-4D97-AF65-F5344CB8AC3E}">
        <p14:creationId xmlns:p14="http://schemas.microsoft.com/office/powerpoint/2010/main" val="141320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7391400" cy="60960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 &amp; A</a:t>
            </a:r>
            <a:endParaRPr lang="en-US" sz="240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Picture 2" descr="C:\Users\wangz06\AppData\Local\Microsoft\Windows\Temporary Internet Files\Content.IE5\WTUJNCMW\question-mark-clip-art-01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1519238"/>
            <a:ext cx="4718050" cy="470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南京希麦迪医药科技有限公司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9240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标题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92791"/>
            <a:ext cx="4876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 descr="喜庆节日图标矢量素材">
            <a:hlinkClick r:id="rId4" tooltip="点击放大图片"/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05" t="48640" r="896" b="33696"/>
          <a:stretch>
            <a:fillRect/>
          </a:stretch>
        </p:blipFill>
        <p:spPr bwMode="auto">
          <a:xfrm>
            <a:off x="762000" y="1219200"/>
            <a:ext cx="1828800" cy="1658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南京希麦迪医药科技有限公司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6832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2"/>
          <p:cNvSpPr>
            <a:spLocks/>
          </p:cNvSpPr>
          <p:nvPr/>
        </p:nvSpPr>
        <p:spPr bwMode="auto">
          <a:xfrm>
            <a:off x="152400" y="45720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1.1 </a:t>
            </a:r>
            <a:r>
              <a:rPr lang="zh-CN" altLang="en-US" sz="2800" b="1" dirty="0" smtClean="0">
                <a:latin typeface="+mj-lt"/>
                <a:ea typeface="+mj-ea"/>
                <a:cs typeface="+mj-cs"/>
                <a:sym typeface="Arial" charset="0"/>
              </a:rPr>
              <a:t>主要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charset="0"/>
              </a:rPr>
              <a:t>用户及权限</a:t>
            </a:r>
            <a:endParaRPr lang="en-US" altLang="zh-CN" sz="2800" b="1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1295400" y="1555269"/>
            <a:ext cx="623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项目经理（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）、只读（</a:t>
            </a:r>
            <a:r>
              <a:rPr lang="en-US" altLang="zh-CN" sz="20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ead-Only</a:t>
            </a:r>
            <a:r>
              <a:rPr lang="zh-CN" altLang="en-US" sz="20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）、医学稽查员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81952" y="2430177"/>
            <a:ext cx="6840760" cy="12899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相同，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查看受试者数据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可以查看疑问信息，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可以查看某个受试者的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录入状态、签名状态、核查状态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、审核状态、质疑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状态、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冻结状态、锁定状态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查看统计报表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。但是其不可以导出数据。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南京希麦迪医药科技有限公司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5996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2"/>
          <p:cNvSpPr>
            <a:spLocks/>
          </p:cNvSpPr>
          <p:nvPr/>
        </p:nvSpPr>
        <p:spPr bwMode="auto">
          <a:xfrm>
            <a:off x="228600" y="30480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1.2 </a:t>
            </a:r>
            <a:r>
              <a:rPr lang="zh-CN" alt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获取项目用户权限</a:t>
            </a:r>
            <a:endParaRPr lang="en-US" altLang="zh-CN" sz="28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9546" y="1018466"/>
            <a:ext cx="8153400" cy="1600200"/>
          </a:xfrm>
        </p:spPr>
        <p:txBody>
          <a:bodyPr>
            <a:normAutofit fontScale="77500" lnSpcReduction="20000"/>
          </a:bodyPr>
          <a:lstStyle/>
          <a:p>
            <a:pPr marL="0" lvl="0" indent="0" algn="ctr"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填写用户账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申请表</a:t>
            </a:r>
          </a:p>
          <a:p>
            <a:pPr marL="0" indent="0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申请人根据用户管理计划填写用户账户申请表，交予数据管理员（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DM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）或项目经理（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）审批。</a:t>
            </a: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审批通过后，由数据库设计员（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DBD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）开通账户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矩形 8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南京希麦迪医药科技有限公司</a:t>
            </a:r>
            <a:endParaRPr lang="zh-CN" altLang="zh-CN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053662"/>
              </p:ext>
            </p:extLst>
          </p:nvPr>
        </p:nvGraphicFramePr>
        <p:xfrm>
          <a:off x="4565342" y="211717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工作表" showAsIcon="1" r:id="rId4" imgW="914400" imgH="828720" progId="Excel.Sheet.12">
                  <p:embed/>
                </p:oleObj>
              </mc:Choice>
              <mc:Fallback>
                <p:oleObj name="工作表" showAsIcon="1" r:id="rId4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5342" y="211717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2873420"/>
            <a:ext cx="6286500" cy="30669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249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2"/>
          <p:cNvSpPr>
            <a:spLocks/>
          </p:cNvSpPr>
          <p:nvPr/>
        </p:nvSpPr>
        <p:spPr bwMode="auto">
          <a:xfrm>
            <a:off x="228600" y="30480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1.2 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获取项目用户权限</a:t>
            </a:r>
            <a:endParaRPr lang="en-US" altLang="zh-C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6984" y="1264305"/>
            <a:ext cx="7467600" cy="7168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首次注册太美的申请人收到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嘉兴太美医疗系统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noreply@notice.taimeitech.com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发来的注册邮件，点击邮件中的链接完成注册（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可能在垃圾邮箱中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mtClean="0">
              <a:ea typeface="宋体" panose="02010600030101010101" pitchFamily="2" charset="-122"/>
            </a:endParaRPr>
          </a:p>
          <a:p>
            <a:endParaRPr lang="en-US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dirty="0">
              <a:ea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68981" y="4003964"/>
            <a:ext cx="1952625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南京希麦迪医药科技有限公司</a:t>
            </a:r>
            <a:endParaRPr lang="zh-CN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324" y="2283696"/>
            <a:ext cx="5507181" cy="35496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24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2"/>
          <p:cNvSpPr>
            <a:spLocks/>
          </p:cNvSpPr>
          <p:nvPr/>
        </p:nvSpPr>
        <p:spPr bwMode="auto">
          <a:xfrm>
            <a:off x="228600" y="30480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1.3 </a:t>
            </a:r>
            <a:r>
              <a:rPr lang="zh-CN" alt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账户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登录</a:t>
            </a:r>
            <a:endParaRPr lang="en-US" altLang="zh-C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altLang="zh-C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1219200" y="1143000"/>
            <a:ext cx="6248400" cy="68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网址：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://platform.mobilemd.cn/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注意：推荐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 </a:t>
            </a:r>
            <a:r>
              <a:rPr lang="en-US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 </a:t>
            </a:r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浏览器，若使用</a:t>
            </a:r>
            <a:r>
              <a:rPr lang="en-US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</a:t>
            </a:r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浏览器可能导致无法打开。</a:t>
            </a:r>
            <a:endParaRPr lang="en-US" altLang="zh-CN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dirty="0"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南京希麦迪医药科技有限公司</a:t>
            </a:r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2209800"/>
            <a:ext cx="3581400" cy="3962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56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2"/>
          <p:cNvSpPr>
            <a:spLocks/>
          </p:cNvSpPr>
          <p:nvPr/>
        </p:nvSpPr>
        <p:spPr bwMode="auto">
          <a:xfrm>
            <a:off x="228600" y="30480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Arial" charset="0"/>
              </a:rPr>
              <a:t>1.4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 </a:t>
            </a:r>
            <a:r>
              <a:rPr lang="en-US" altLang="zh-CN" sz="28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EDC首页</a:t>
            </a:r>
            <a:endParaRPr lang="en-US" altLang="zh-CN" sz="2800" b="1" dirty="0" smtClean="0">
              <a:solidFill>
                <a:schemeClr val="accent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82015" y="1241432"/>
            <a:ext cx="6717326" cy="910754"/>
            <a:chOff x="1359874" y="1363725"/>
            <a:chExt cx="6717326" cy="910754"/>
          </a:xfrm>
          <a:noFill/>
        </p:grpSpPr>
        <p:sp>
          <p:nvSpPr>
            <p:cNvPr id="17" name="矩形 16"/>
            <p:cNvSpPr/>
            <p:nvPr/>
          </p:nvSpPr>
          <p:spPr>
            <a:xfrm>
              <a:off x="1359874" y="1363725"/>
              <a:ext cx="2064308" cy="7583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根据角色不同，显示不同的模块</a:t>
              </a:r>
              <a:endParaRPr lang="en-US" sz="1400" dirty="0">
                <a:solidFill>
                  <a:srgbClr val="FF0000"/>
                </a:solidFill>
                <a:latin typeface="微软雅黑" panose="020B0503020204020204" pitchFamily="34" charset="-122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H="1" flipV="1">
              <a:off x="7675608" y="1969681"/>
              <a:ext cx="228602" cy="304798"/>
            </a:xfrm>
            <a:prstGeom prst="straightConnector1">
              <a:avLst/>
            </a:prstGeom>
            <a:grpFill/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6553200" y="1414301"/>
              <a:ext cx="1524000" cy="5371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用户名，角色及所在研究中心</a:t>
              </a:r>
              <a:endParaRPr lang="en-US" sz="1400" dirty="0">
                <a:solidFill>
                  <a:srgbClr val="FF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南京希麦迪医药科技有限公司</a:t>
            </a:r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87" y="2332945"/>
            <a:ext cx="7413950" cy="274062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接箭头连接符 4"/>
          <p:cNvCxnSpPr/>
          <p:nvPr/>
        </p:nvCxnSpPr>
        <p:spPr>
          <a:xfrm>
            <a:off x="7239000" y="1847388"/>
            <a:ext cx="228600" cy="3047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38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iltern_2014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hiltern_St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8B2AEB16547445A4D34BFA475240B0" ma:contentTypeVersion="6" ma:contentTypeDescription="Create a new document." ma:contentTypeScope="" ma:versionID="758605e9f8cbfb80fe09cc43f5861189">
  <xsd:schema xmlns:xsd="http://www.w3.org/2001/XMLSchema" xmlns:p="http://schemas.microsoft.com/office/2006/metadata/properties" xmlns:ns1="http://schemas.microsoft.com/sharepoint/v3/fields" xmlns:ns3="0fdc48bf-47f3-43c9-825c-93833908e62e" targetNamespace="http://schemas.microsoft.com/office/2006/metadata/properties" ma:root="true" ma:fieldsID="81b83ddcdf350960132ae45ba4a957b2" ns1:_="" ns3:_="">
    <xsd:import namespace="http://schemas.microsoft.com/sharepoint/v3/fields"/>
    <xsd:import namespace="0fdc48bf-47f3-43c9-825c-93833908e62e"/>
    <xsd:element name="properties">
      <xsd:complexType>
        <xsd:sequence>
          <xsd:element name="documentManagement">
            <xsd:complexType>
              <xsd:all>
                <xsd:element ref="ns1:_DCDateCreated" minOccurs="0"/>
                <xsd:element ref="ns1:_DCDateModified" minOccurs="0"/>
                <xsd:element ref="ns3:BDE" minOccurs="0"/>
                <xsd:element ref="ns3:Sponsor_x0020_Company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_DCDateCreated" ma:index="3" nillable="true" ma:displayName="Date Created" ma:description="The date on which this resource was created" ma:format="DateTime" ma:internalName="_DCDateCreated">
      <xsd:simpleType>
        <xsd:restriction base="dms:DateTime"/>
      </xsd:simpleType>
    </xsd:element>
    <xsd:element name="_DCDateModified" ma:index="5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:xsd="http://www.w3.org/2001/XMLSchema" xmlns:dms="http://schemas.microsoft.com/office/2006/documentManagement/types" targetNamespace="0fdc48bf-47f3-43c9-825c-93833908e62e" elementFormDefault="qualified">
    <xsd:import namespace="http://schemas.microsoft.com/office/2006/documentManagement/types"/>
    <xsd:element name="BDE" ma:index="12" nillable="true" ma:displayName="BDE" ma:description="Name of BD Executive" ma:internalName="BDE">
      <xsd:simpleType>
        <xsd:restriction base="dms:Text">
          <xsd:maxLength value="255"/>
        </xsd:restriction>
      </xsd:simpleType>
    </xsd:element>
    <xsd:element name="Sponsor_x0020_Company" ma:index="13" nillable="true" ma:displayName="Sponsor Company" ma:description="Name of Sponsor Company" ma:internalName="Sponsor_x0020_Company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 ma:readOnly="true"/>
        <xsd:element ref="dc:title" minOccurs="0" maxOccurs="1" ma:index="1" ma:displayName="Title"/>
        <xsd:element ref="dc:subject" minOccurs="0" maxOccurs="1" ma:index="0" ma:displayName="Subject"/>
        <xsd:element ref="dc:description" minOccurs="0" maxOccurs="1" ma:index="4" ma:displayName="Comment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_DCDateModified xmlns="http://schemas.microsoft.com/sharepoint/v3/fields">2015-07-21T23:00:00+00:00</_DCDateModified>
    <Sponsor_x0020_Company xmlns="0fdc48bf-47f3-43c9-825c-93833908e62e" xsi:nil="true"/>
    <_DCDateCreated xmlns="http://schemas.microsoft.com/sharepoint/v3/fields" xsi:nil="true"/>
    <BDE xmlns="0fdc48bf-47f3-43c9-825c-93833908e62e" xsi:nil="true"/>
  </documentManagement>
</p:properties>
</file>

<file path=customXml/itemProps1.xml><?xml version="1.0" encoding="utf-8"?>
<ds:datastoreItem xmlns:ds="http://schemas.openxmlformats.org/officeDocument/2006/customXml" ds:itemID="{24244D2D-20BB-4774-929C-9A8292FA28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1B7B5D-D744-4D16-A49A-FFC6CF5806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0fdc48bf-47f3-43c9-825c-93833908e62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E36FC97C-C98E-42A3-8E90-5106362DC71F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0fdc48bf-47f3-43c9-825c-93833908e62e"/>
    <ds:schemaRef ds:uri="http://schemas.microsoft.com/sharepoint/v3/field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12356</TotalTime>
  <Words>2127</Words>
  <Application>Microsoft Office PowerPoint</Application>
  <PresentationFormat>全屏显示(4:3)</PresentationFormat>
  <Paragraphs>272</Paragraphs>
  <Slides>41</Slides>
  <Notes>41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PMingLiU</vt:lpstr>
      <vt:lpstr>宋体</vt:lpstr>
      <vt:lpstr>微软雅黑</vt:lpstr>
      <vt:lpstr>Arial</vt:lpstr>
      <vt:lpstr>Calibri</vt:lpstr>
      <vt:lpstr>Courier New</vt:lpstr>
      <vt:lpstr>Times New Roman</vt:lpstr>
      <vt:lpstr>Wingdings</vt:lpstr>
      <vt:lpstr>Chiltern_2014</vt:lpstr>
      <vt:lpstr>工作表</vt:lpstr>
      <vt:lpstr>PowerPoint 演示文稿</vt:lpstr>
      <vt:lpstr>目 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 &amp; A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Designed Around You.</dc:title>
  <dc:subject>General Capabilites</dc:subject>
  <dc:creator>Mark McGeoch</dc:creator>
  <dc:description/>
  <cp:lastModifiedBy>李 永艳</cp:lastModifiedBy>
  <cp:revision>718</cp:revision>
  <cp:lastPrinted>2015-11-13T16:50:46Z</cp:lastPrinted>
  <dcterms:created xsi:type="dcterms:W3CDTF">2014-10-14T19:14:29Z</dcterms:created>
  <dcterms:modified xsi:type="dcterms:W3CDTF">2020-03-10T12:19:05Z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0x010100A48B2AEB16547445A4D34BFA475240B0</vt:lpwstr>
  </property>
</Properties>
</file>