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embeddedFontLst>
    <p:embeddedFont>
      <p:font typeface="Play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afucWVPf1msKb7UPKrnJ4g9lD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BA86C2-FE56-EB94-FD0E-374D18D10921}" v="15" dt="2025-07-19T04:04:20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3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westerngovernorsuniversity-my.sharepoint.com/personal/oakored_wgu_edu/Documents/Week%206%20Powerpoints%201-9_ColumnClustered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Comparative Security Assessment Score</a:t>
            </a:r>
          </a:p>
        </c:rich>
      </c:tx>
      <c:layout>
        <c:manualLayout>
          <c:xMode val="edge"/>
          <c:yMode val="edge"/>
          <c:x val="0.1265284564889803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245553142296881E-2"/>
          <c:y val="9.6109169362261285E-2"/>
          <c:w val="0.88650160250741961"/>
          <c:h val="0.620454112742443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SquadCast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Organizational Security</c:v>
                </c:pt>
                <c:pt idx="1">
                  <c:v>Data Protection</c:v>
                </c:pt>
                <c:pt idx="2">
                  <c:v>Incident Response</c:v>
                </c:pt>
                <c:pt idx="3">
                  <c:v>Compliance and Regulatory</c:v>
                </c:pt>
                <c:pt idx="4">
                  <c:v>Overall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0.7</c:v>
                </c:pt>
                <c:pt idx="2">
                  <c:v>1.1000000000000001</c:v>
                </c:pt>
                <c:pt idx="3">
                  <c:v>1.1000000000000001</c:v>
                </c:pt>
                <c:pt idx="4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6A-4C40-880A-4E0EFA8B85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Splunk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Organizational Security</c:v>
                </c:pt>
                <c:pt idx="1">
                  <c:v>Data Protection</c:v>
                </c:pt>
                <c:pt idx="2">
                  <c:v>Incident Response</c:v>
                </c:pt>
                <c:pt idx="3">
                  <c:v>Compliance and Regulatory</c:v>
                </c:pt>
                <c:pt idx="4">
                  <c:v>Overall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0.3</c:v>
                </c:pt>
                <c:pt idx="1">
                  <c:v>0.1</c:v>
                </c:pt>
                <c:pt idx="2">
                  <c:v>1</c:v>
                </c:pt>
                <c:pt idx="3">
                  <c:v>0.8</c:v>
                </c:pt>
                <c:pt idx="4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6A-4C40-880A-4E0EFA8B85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4800207"/>
        <c:axId val="2004801647"/>
      </c:barChart>
      <c:catAx>
        <c:axId val="20048002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801647"/>
        <c:crosses val="autoZero"/>
        <c:auto val="1"/>
        <c:lblAlgn val="ctr"/>
        <c:lblOffset val="100"/>
        <c:noMultiLvlLbl val="0"/>
      </c:catAx>
      <c:valAx>
        <c:axId val="200480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Risk Score 0 - 3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800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04193106714845"/>
          <c:y val="0.8183542625279856"/>
          <c:w val="0.38256227241139568"/>
          <c:h val="5.61441101564622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4d58279b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g344d58279b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44d58279bd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344d58279b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Hamdiya</a:t>
            </a:r>
            <a:endParaRPr/>
          </a:p>
        </p:txBody>
      </p:sp>
      <p:sp>
        <p:nvSpPr>
          <p:cNvPr id="292" name="Google Shape;292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Hamdiya</a:t>
            </a:r>
            <a:endParaRPr/>
          </a:p>
        </p:txBody>
      </p:sp>
      <p:sp>
        <p:nvSpPr>
          <p:cNvPr id="315" name="Google Shape;315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Hamdiya</a:t>
            </a:r>
            <a:endParaRPr/>
          </a:p>
        </p:txBody>
      </p:sp>
      <p:sp>
        <p:nvSpPr>
          <p:cNvPr id="327" name="Google Shape;32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Hamdiya</a:t>
            </a:r>
            <a:endParaRPr/>
          </a:p>
        </p:txBody>
      </p:sp>
      <p:sp>
        <p:nvSpPr>
          <p:cNvPr id="357" name="Google Shape;35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77" name="Google Shape;377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051f0266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37051f0266a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37051f0266a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1" name="Google Shape;111;p34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2" name="Google Shape;112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9" name="Google Shape;119;p3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3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1" name="Google Shape;121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" descr="A group of people in suits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 l="5919" r="11022" b="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" descr="A blue text on a black background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 l="33622" r="20055" b="-1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C0C0C"/>
              </a:gs>
              <a:gs pos="36000">
                <a:srgbClr val="0C0C0C"/>
              </a:gs>
              <a:gs pos="81000">
                <a:srgbClr val="0C0C0C">
                  <a:alpha val="0"/>
                </a:srgbClr>
              </a:gs>
              <a:gs pos="100000">
                <a:srgbClr val="0C0C0C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 txBox="1"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Play"/>
              <a:buNone/>
            </a:pPr>
            <a:r>
              <a:rPr lang="en-US" sz="4600">
                <a:solidFill>
                  <a:schemeClr val="lt1"/>
                </a:solidFill>
              </a:rPr>
              <a:t>DIASPOCARE TPRM SECURITY POSTURE COMPARISON</a:t>
            </a:r>
            <a:endParaRPr/>
          </a:p>
        </p:txBody>
      </p:sp>
      <p:sp>
        <p:nvSpPr>
          <p:cNvPr id="180" name="Google Shape;180;p1"/>
          <p:cNvSpPr txBox="1"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A Comparative Analysis of Splunk and SquadCast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chemeClr val="lt1"/>
              </a:solidFill>
            </a:endParaRPr>
          </a:p>
        </p:txBody>
      </p:sp>
      <p:cxnSp>
        <p:nvCxnSpPr>
          <p:cNvPr id="181" name="Google Shape;181;p1"/>
          <p:cNvCxnSpPr/>
          <p:nvPr/>
        </p:nvCxnSpPr>
        <p:spPr>
          <a:xfrm rot="10800000">
            <a:off x="838200" y="3681408"/>
            <a:ext cx="11353799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4d58279bd_0_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344d58279bd_0_83"/>
          <p:cNvSpPr/>
          <p:nvPr/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344d58279bd_0_83"/>
          <p:cNvSpPr txBox="1"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Protection</a:t>
            </a:r>
            <a:endParaRPr/>
          </a:p>
        </p:txBody>
      </p:sp>
      <p:sp>
        <p:nvSpPr>
          <p:cNvPr id="268" name="Google Shape;268;g344d58279bd_0_83"/>
          <p:cNvSpPr/>
          <p:nvPr/>
        </p:nvSpPr>
        <p:spPr>
          <a:xfrm flipH="1">
            <a:off x="0" y="5486400"/>
            <a:ext cx="2672863" cy="1371600"/>
          </a:xfrm>
          <a:custGeom>
            <a:avLst/>
            <a:gdLst/>
            <a:ahLst/>
            <a:cxnLst/>
            <a:rect l="l" t="t" r="r" b="b"/>
            <a:pathLst>
              <a:path w="2672863" h="1371600" extrusionOk="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g344d58279bd_0_83" descr="L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 extrusionOk="0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270" name="Google Shape;270;g344d58279bd_0_83"/>
          <p:cNvGrpSpPr/>
          <p:nvPr/>
        </p:nvGrpSpPr>
        <p:grpSpPr>
          <a:xfrm>
            <a:off x="5896108" y="2331182"/>
            <a:ext cx="5456545" cy="3499040"/>
            <a:chOff x="1146" y="346739"/>
            <a:chExt cx="5456545" cy="3499040"/>
          </a:xfrm>
        </p:grpSpPr>
        <p:sp>
          <p:nvSpPr>
            <p:cNvPr id="271" name="Google Shape;271;g344d58279bd_0_83"/>
            <p:cNvSpPr/>
            <p:nvPr/>
          </p:nvSpPr>
          <p:spPr>
            <a:xfrm>
              <a:off x="2446227" y="1035084"/>
              <a:ext cx="532182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rgbClr val="126082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344d58279bd_0_83"/>
            <p:cNvSpPr txBox="1"/>
            <p:nvPr/>
          </p:nvSpPr>
          <p:spPr>
            <a:xfrm>
              <a:off x="2698249" y="1077990"/>
              <a:ext cx="28139" cy="5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344d58279bd_0_83"/>
            <p:cNvSpPr/>
            <p:nvPr/>
          </p:nvSpPr>
          <p:spPr>
            <a:xfrm>
              <a:off x="1146" y="346739"/>
              <a:ext cx="2446881" cy="1468128"/>
            </a:xfrm>
            <a:prstGeom prst="rect">
              <a:avLst/>
            </a:prstGeom>
            <a:solidFill>
              <a:srgbClr val="12608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344d58279bd_0_83"/>
            <p:cNvSpPr txBox="1"/>
            <p:nvPr/>
          </p:nvSpPr>
          <p:spPr>
            <a:xfrm>
              <a:off x="1146" y="346739"/>
              <a:ext cx="2446881" cy="1468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9875" tIns="125850" rIns="119875" bIns="1258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Encryption and Anonymization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Both vendors encrypt data at rest and in transit.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Squadcast lacks detailed documentation on anonymization.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Splunk follows SOC 2 and ISO standards with detailed encryption policies.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344d58279bd_0_83"/>
            <p:cNvSpPr/>
            <p:nvPr/>
          </p:nvSpPr>
          <p:spPr>
            <a:xfrm>
              <a:off x="1224586" y="1813068"/>
              <a:ext cx="3009664" cy="5321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3856"/>
                  </a:lnTo>
                  <a:lnTo>
                    <a:pt x="0" y="63856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rgbClr val="126082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344d58279bd_0_83"/>
            <p:cNvSpPr txBox="1"/>
            <p:nvPr/>
          </p:nvSpPr>
          <p:spPr>
            <a:xfrm>
              <a:off x="2652873" y="2076346"/>
              <a:ext cx="153091" cy="5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344d58279bd_0_83"/>
            <p:cNvSpPr/>
            <p:nvPr/>
          </p:nvSpPr>
          <p:spPr>
            <a:xfrm>
              <a:off x="3010810" y="346739"/>
              <a:ext cx="2446881" cy="1468128"/>
            </a:xfrm>
            <a:prstGeom prst="rect">
              <a:avLst/>
            </a:prstGeom>
            <a:solidFill>
              <a:srgbClr val="12608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344d58279bd_0_83"/>
            <p:cNvSpPr txBox="1"/>
            <p:nvPr/>
          </p:nvSpPr>
          <p:spPr>
            <a:xfrm>
              <a:off x="3010810" y="346739"/>
              <a:ext cx="2446881" cy="1468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9875" tIns="125850" rIns="119875" bIns="1258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Access Controls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Both vendors implement role-based access, unique IDs, and periodic reviews.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135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Splunk provides more evidence of enforcement and policy maturity.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344d58279bd_0_83"/>
            <p:cNvSpPr/>
            <p:nvPr/>
          </p:nvSpPr>
          <p:spPr>
            <a:xfrm>
              <a:off x="1146" y="2377651"/>
              <a:ext cx="2446881" cy="1468128"/>
            </a:xfrm>
            <a:prstGeom prst="rect">
              <a:avLst/>
            </a:prstGeom>
            <a:solidFill>
              <a:srgbClr val="12608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344d58279bd_0_83"/>
            <p:cNvSpPr txBox="1"/>
            <p:nvPr/>
          </p:nvSpPr>
          <p:spPr>
            <a:xfrm>
              <a:off x="1146" y="2377651"/>
              <a:ext cx="2446881" cy="1468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9875" tIns="125850" rIns="119875" bIns="1258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Comparison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5715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Char char="•"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Splunk leads slightly due to stronger documentation and broader scope of controls.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4d58279bd_0_16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344d58279bd_0_163"/>
          <p:cNvSpPr/>
          <p:nvPr/>
        </p:nvSpPr>
        <p:spPr>
          <a:xfrm flipH="1">
            <a:off x="1" y="0"/>
            <a:ext cx="5511704" cy="6858000"/>
          </a:xfrm>
          <a:custGeom>
            <a:avLst/>
            <a:gdLst/>
            <a:ahLst/>
            <a:cxnLst/>
            <a:rect l="l" t="t" r="r" b="b"/>
            <a:pathLst>
              <a:path w="5511704" h="6886576" extrusionOk="0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dk2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344d58279bd_0_163"/>
          <p:cNvSpPr txBox="1"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Incident Response</a:t>
            </a:r>
            <a:endParaRPr/>
          </a:p>
        </p:txBody>
      </p:sp>
      <p:sp>
        <p:nvSpPr>
          <p:cNvPr id="288" name="Google Shape;288;g344d58279bd_0_163"/>
          <p:cNvSpPr txBox="1">
            <a:spLocks noGrp="1"/>
          </p:cNvSpPr>
          <p:nvPr>
            <p:ph type="body" idx="1"/>
          </p:nvPr>
        </p:nvSpPr>
        <p:spPr>
          <a:xfrm>
            <a:off x="6095999" y="713313"/>
            <a:ext cx="5257801" cy="543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/>
              <a:t>Incident Detection Capabilities</a:t>
            </a:r>
            <a:endParaRPr sz="1700"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SquadCast: Has an incident response plan aligned with SOC2 and ISO.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Splunk: Uses the Splunk Incident Response Framework (SIRF), with annual reviews and breach notification protocols.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/>
              <a:t>Response Procedures and Recovery Plans</a:t>
            </a:r>
            <a:endParaRPr sz="1700"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Both vendors have formal plans.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Splunk includes detailed roles, testing, and client notification procedures.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/>
              <a:t>Comparison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Splunk demonstrates a more structured and proactive approach to incident response.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3"/>
          <p:cNvSpPr txBox="1"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US" sz="5200"/>
              <a:t>Compliance and Regulatory</a:t>
            </a:r>
            <a:endParaRPr/>
          </a:p>
        </p:txBody>
      </p:sp>
      <p:grpSp>
        <p:nvGrpSpPr>
          <p:cNvPr id="296" name="Google Shape;296;p23"/>
          <p:cNvGrpSpPr/>
          <p:nvPr/>
        </p:nvGrpSpPr>
        <p:grpSpPr>
          <a:xfrm>
            <a:off x="5094610" y="2134181"/>
            <a:ext cx="6260835" cy="2477109"/>
            <a:chOff x="1402" y="1513789"/>
            <a:chExt cx="6260835" cy="2477109"/>
          </a:xfrm>
        </p:grpSpPr>
        <p:sp>
          <p:nvSpPr>
            <p:cNvPr id="297" name="Google Shape;297;p23"/>
            <p:cNvSpPr/>
            <p:nvPr/>
          </p:nvSpPr>
          <p:spPr>
            <a:xfrm>
              <a:off x="1402" y="1513789"/>
              <a:ext cx="654117" cy="65411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1402" y="2274422"/>
              <a:ext cx="1868906" cy="438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3"/>
            <p:cNvSpPr txBox="1"/>
            <p:nvPr/>
          </p:nvSpPr>
          <p:spPr>
            <a:xfrm>
              <a:off x="1402" y="2274422"/>
              <a:ext cx="1868906" cy="438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Tailored Security Improvements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1402" y="2761989"/>
              <a:ext cx="1868906" cy="1228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3"/>
            <p:cNvSpPr txBox="1"/>
            <p:nvPr/>
          </p:nvSpPr>
          <p:spPr>
            <a:xfrm>
              <a:off x="1402" y="2761989"/>
              <a:ext cx="1868906" cy="1228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Build IS documentation, renew ISO 27001 certification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Obtain SOC2 Type II Report, align with GDPR and PCI DSS</a:t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2197366" y="1513789"/>
              <a:ext cx="654117" cy="65411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2197366" y="2274422"/>
              <a:ext cx="1868906" cy="438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 txBox="1"/>
            <p:nvPr/>
          </p:nvSpPr>
          <p:spPr>
            <a:xfrm>
              <a:off x="2197366" y="2274422"/>
              <a:ext cx="1868906" cy="438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Risk Mitigation Strategies</a:t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197366" y="2761989"/>
              <a:ext cx="1868906" cy="1228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3"/>
            <p:cNvSpPr txBox="1"/>
            <p:nvPr/>
          </p:nvSpPr>
          <p:spPr>
            <a:xfrm>
              <a:off x="2197366" y="2761989"/>
              <a:ext cx="1868906" cy="1228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Provide TPRM report and cloud/vendor documentation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Submit artifacts for data protection and network security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Identify potential exceptions</a:t>
              </a: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4393331" y="1513789"/>
              <a:ext cx="654117" cy="65411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4393331" y="2274422"/>
              <a:ext cx="1868906" cy="438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 txBox="1"/>
            <p:nvPr/>
          </p:nvSpPr>
          <p:spPr>
            <a:xfrm>
              <a:off x="4393331" y="2274422"/>
              <a:ext cx="1868906" cy="438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Monitoring &amp; Re-evaluation</a:t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4393331" y="2761989"/>
              <a:ext cx="1868906" cy="1228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 txBox="1"/>
            <p:nvPr/>
          </p:nvSpPr>
          <p:spPr>
            <a:xfrm>
              <a:off x="4393331" y="2761989"/>
              <a:ext cx="1868906" cy="12289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 follow-up questionnaires and due diligence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Consult upper management for exception decisions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4"/>
          <p:cNvSpPr txBox="1"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Key Findings</a:t>
            </a:r>
            <a:endParaRPr/>
          </a:p>
        </p:txBody>
      </p:sp>
      <p:grpSp>
        <p:nvGrpSpPr>
          <p:cNvPr id="319" name="Google Shape;319;p24"/>
          <p:cNvGrpSpPr/>
          <p:nvPr/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20" name="Google Shape;320;p24"/>
            <p:cNvSpPr/>
            <p:nvPr/>
          </p:nvSpPr>
          <p:spPr>
            <a:xfrm rot="10800000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1" name="Google Shape;321;p24"/>
            <p:cNvCxnSpPr/>
            <p:nvPr/>
          </p:nvCxnSpPr>
          <p:spPr>
            <a:xfrm flipH="1">
              <a:off x="143163" y="5763486"/>
              <a:ext cx="1" cy="739555"/>
            </a:xfrm>
            <a:prstGeom prst="straightConnector1">
              <a:avLst/>
            </a:prstGeom>
            <a:noFill/>
            <a:ln w="177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22" name="Google Shape;322;p24"/>
          <p:cNvSpPr/>
          <p:nvPr/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 txBox="1">
            <a:spLocks noGrp="1"/>
          </p:cNvSpPr>
          <p:nvPr>
            <p:ph type="body" idx="1"/>
          </p:nvPr>
        </p:nvSpPr>
        <p:spPr>
          <a:xfrm>
            <a:off x="5656218" y="1463039"/>
            <a:ext cx="5542387" cy="430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/>
              <a:t> Summary of Findings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Splunk: Strong TPRM posture, low-risk, well-documented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SquadCast: Moderate risk, lacks evidence in data/network security</a:t>
            </a:r>
            <a:endParaRPr/>
          </a:p>
          <a:p>
            <a:pPr marL="342900" lvl="0" indent="-2349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/>
              <a:t>Next Steps in TPRM Process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Meet with Upper Management for Splunk onboarding decision</a:t>
            </a:r>
            <a:endParaRPr/>
          </a:p>
          <a:p>
            <a:pPr marL="342900" lvl="0" indent="-2349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1700" b="1"/>
              <a:t> Call to Action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Advise Procurement, Legal, and Business on Splunk approval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SquadCast must complete follow-up with evidence submissions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"/>
          <p:cNvPicPr preferRelativeResize="0"/>
          <p:nvPr/>
        </p:nvPicPr>
        <p:blipFill rotWithShape="1">
          <a:blip r:embed="rId3"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Risk Assessment Summary</a:t>
            </a:r>
            <a:endParaRPr/>
          </a:p>
        </p:txBody>
      </p:sp>
      <p:grpSp>
        <p:nvGrpSpPr>
          <p:cNvPr id="331" name="Google Shape;331;p3"/>
          <p:cNvGrpSpPr/>
          <p:nvPr/>
        </p:nvGrpSpPr>
        <p:grpSpPr>
          <a:xfrm>
            <a:off x="838200" y="1827749"/>
            <a:ext cx="10515600" cy="4347088"/>
            <a:chOff x="0" y="2124"/>
            <a:chExt cx="10515600" cy="4347088"/>
          </a:xfrm>
        </p:grpSpPr>
        <p:sp>
          <p:nvSpPr>
            <p:cNvPr id="332" name="Google Shape;332;p3"/>
            <p:cNvSpPr/>
            <p:nvPr/>
          </p:nvSpPr>
          <p:spPr>
            <a:xfrm rot="5400000">
              <a:off x="6589693" y="-2661723"/>
              <a:ext cx="1121829" cy="672998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7CFCF">
                <a:alpha val="89803"/>
              </a:srgbClr>
            </a:solidFill>
            <a:ln w="9525" cap="flat" cmpd="sng">
              <a:solidFill>
                <a:srgbClr val="E7CFC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 txBox="1"/>
            <p:nvPr/>
          </p:nvSpPr>
          <p:spPr>
            <a:xfrm>
              <a:off x="3785616" y="197117"/>
              <a:ext cx="6675221" cy="1012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Higher risk in Background Screening, Incident Response, Vulnerability Management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Requires continuous monitoring and reassessment</a:t>
              </a: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0" y="2124"/>
              <a:ext cx="3785616" cy="140228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 txBox="1"/>
            <p:nvPr/>
          </p:nvSpPr>
          <p:spPr>
            <a:xfrm>
              <a:off x="68454" y="70578"/>
              <a:ext cx="3648600" cy="126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50" tIns="104775" rIns="209550" bIns="104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0"/>
                <a:buFont typeface="Arial"/>
                <a:buNone/>
              </a:pPr>
              <a:r>
                <a:rPr lang="en-US" sz="5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Squadcast</a:t>
              </a:r>
              <a:endParaRPr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 rot="5400000">
              <a:off x="6589693" y="-1189323"/>
              <a:ext cx="1121829" cy="672998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7CFCF">
                <a:alpha val="89803"/>
              </a:srgbClr>
            </a:solidFill>
            <a:ln w="9525" cap="flat" cmpd="sng">
              <a:solidFill>
                <a:srgbClr val="E7CFC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 txBox="1"/>
            <p:nvPr/>
          </p:nvSpPr>
          <p:spPr>
            <a:xfrm>
              <a:off x="3785616" y="1669517"/>
              <a:ext cx="6675221" cy="1012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Consistent low-risk across all domains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Suitable for high-security environments</a:t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0" y="1474525"/>
              <a:ext cx="3785616" cy="140228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 txBox="1"/>
            <p:nvPr/>
          </p:nvSpPr>
          <p:spPr>
            <a:xfrm>
              <a:off x="68454" y="1542979"/>
              <a:ext cx="3648708" cy="1265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50" tIns="104775" rIns="209550" bIns="104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0"/>
                <a:buFont typeface="Arial"/>
                <a:buNone/>
              </a:pPr>
              <a:r>
                <a:rPr lang="en-US" sz="51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Splunk</a:t>
              </a:r>
              <a:endParaRPr sz="5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 rot="5400000">
              <a:off x="6589693" y="283077"/>
              <a:ext cx="1121829" cy="672998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7CFCF">
                <a:alpha val="89803"/>
              </a:srgbClr>
            </a:solidFill>
            <a:ln w="9525" cap="flat" cmpd="sng">
              <a:solidFill>
                <a:srgbClr val="E7CFC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 txBox="1"/>
            <p:nvPr/>
          </p:nvSpPr>
          <p:spPr>
            <a:xfrm>
              <a:off x="3785616" y="3141918"/>
              <a:ext cx="6675221" cy="10123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Squadcast may increase compliance, operational, and reputational risk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Splunk better aligned with organizational security objectives</a:t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0" y="2946926"/>
              <a:ext cx="3785616" cy="140228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 txBox="1"/>
            <p:nvPr/>
          </p:nvSpPr>
          <p:spPr>
            <a:xfrm>
              <a:off x="68454" y="3015380"/>
              <a:ext cx="3648708" cy="1265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50" tIns="104775" rIns="209550" bIns="104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0"/>
                <a:buFont typeface="Arial"/>
                <a:buNone/>
              </a:pPr>
              <a:r>
                <a:rPr lang="en-US" sz="55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Impact</a:t>
              </a:r>
              <a:endParaRPr sz="5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5"/>
          <p:cNvSpPr/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5"/>
          <p:cNvSpPr/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rgbClr val="4F81BD">
                  <a:alpha val="40784"/>
                </a:srgbClr>
              </a:gs>
              <a:gs pos="74000">
                <a:srgbClr val="93B3D7">
                  <a:alpha val="0"/>
                </a:srgbClr>
              </a:gs>
              <a:gs pos="100000">
                <a:srgbClr val="93B3D7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5"/>
          <p:cNvSpPr/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F81BD">
                  <a:alpha val="14901"/>
                </a:srgbClr>
              </a:gs>
              <a:gs pos="100000">
                <a:srgbClr val="4F81BD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5"/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Risk Assessment Matrix</a:t>
            </a:r>
            <a:endParaRPr/>
          </a:p>
        </p:txBody>
      </p:sp>
      <p:pic>
        <p:nvPicPr>
          <p:cNvPr id="353" name="Google Shape;353;p25" descr="A graph of a graph&#10;&#10;AI-generated content may be incorrect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88793" y="1966293"/>
            <a:ext cx="10414412" cy="445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Security Enhancements &amp; Risk Mitigation</a:t>
            </a:r>
            <a:endParaRPr/>
          </a:p>
        </p:txBody>
      </p:sp>
      <p:pic>
        <p:nvPicPr>
          <p:cNvPr id="360" name="Google Shape;360;p26"/>
          <p:cNvPicPr preferRelativeResize="0"/>
          <p:nvPr/>
        </p:nvPicPr>
        <p:blipFill rotWithShape="1">
          <a:blip r:embed="rId3">
            <a:alphaModFix/>
          </a:blip>
          <a:srcRect l="31939" r="4489" b="-2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 extrusionOk="0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361" name="Google Shape;361;p26"/>
          <p:cNvGrpSpPr/>
          <p:nvPr/>
        </p:nvGrpSpPr>
        <p:grpSpPr>
          <a:xfrm>
            <a:off x="6417725" y="2711140"/>
            <a:ext cx="5291700" cy="3559792"/>
            <a:chOff x="-9" y="96528"/>
            <a:chExt cx="5291700" cy="3559792"/>
          </a:xfrm>
        </p:grpSpPr>
        <p:sp>
          <p:nvSpPr>
            <p:cNvPr id="362" name="Google Shape;362;p26"/>
            <p:cNvSpPr/>
            <p:nvPr/>
          </p:nvSpPr>
          <p:spPr>
            <a:xfrm>
              <a:off x="0" y="96528"/>
              <a:ext cx="5291663" cy="455715"/>
            </a:xfrm>
            <a:prstGeom prst="roundRect">
              <a:avLst>
                <a:gd name="adj" fmla="val 16667"/>
              </a:avLst>
            </a:prstGeom>
            <a:solidFill>
              <a:srgbClr val="BF504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 txBox="1"/>
            <p:nvPr/>
          </p:nvSpPr>
          <p:spPr>
            <a:xfrm>
              <a:off x="22246" y="118774"/>
              <a:ext cx="5247171" cy="411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Tailored Security Improvements</a:t>
              </a: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0" y="552243"/>
              <a:ext cx="5291663" cy="5211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 txBox="1"/>
            <p:nvPr/>
          </p:nvSpPr>
          <p:spPr>
            <a:xfrm>
              <a:off x="-9" y="552237"/>
              <a:ext cx="52917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8000" tIns="24125" rIns="135125" bIns="241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Renew ISO 27001, SOC2 Type II, align with GDPR &amp; PCI DSS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Build and document IS policies and network controls</a:t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0" y="1073365"/>
              <a:ext cx="5291663" cy="455715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 txBox="1"/>
            <p:nvPr/>
          </p:nvSpPr>
          <p:spPr>
            <a:xfrm>
              <a:off x="22246" y="1095611"/>
              <a:ext cx="5247171" cy="411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Risk Mitigation Strategies</a:t>
              </a: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0" y="1529080"/>
              <a:ext cx="5291663" cy="943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 txBox="1"/>
            <p:nvPr/>
          </p:nvSpPr>
          <p:spPr>
            <a:xfrm>
              <a:off x="0" y="1529080"/>
              <a:ext cx="5291663" cy="943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8000" tIns="24125" rIns="135125" bIns="241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Provide documented TPRM and vendor/cloud provider evidence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Submit security artifacts on data protection and network segmentation</a:t>
              </a: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0" y="2473000"/>
              <a:ext cx="5291663" cy="455715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 txBox="1"/>
            <p:nvPr/>
          </p:nvSpPr>
          <p:spPr>
            <a:xfrm>
              <a:off x="22246" y="2495246"/>
              <a:ext cx="5247171" cy="411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Monitoring &amp; Re-Evaluation</a:t>
              </a: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0" y="2928715"/>
              <a:ext cx="5291663" cy="7276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 txBox="1"/>
            <p:nvPr/>
          </p:nvSpPr>
          <p:spPr>
            <a:xfrm>
              <a:off x="0" y="2928715"/>
              <a:ext cx="5291663" cy="7276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8000" tIns="24125" rIns="135125" bIns="241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Reassess high-risk areas via follow-up questionnaires</a:t>
              </a:r>
              <a:endParaRPr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Char char="•"/>
              </a:pPr>
              <a:r>
                <a:rPr lang="en-US" sz="15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Perform due diligence and align with procurement/business strategy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7"/>
          <p:cNvSpPr/>
          <p:nvPr/>
        </p:nvSpPr>
        <p:spPr>
          <a:xfrm rot="8888549">
            <a:off x="-1059473" y="-1108988"/>
            <a:ext cx="7179830" cy="5226565"/>
          </a:xfrm>
          <a:custGeom>
            <a:avLst/>
            <a:gdLst/>
            <a:ahLst/>
            <a:cxnLst/>
            <a:rect l="l" t="t" r="r" b="b"/>
            <a:pathLst>
              <a:path w="7179830" h="5226565" extrusionOk="0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 txBox="1"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Calibri"/>
              <a:buNone/>
            </a:pPr>
            <a:r>
              <a:rPr lang="en-US" sz="3400">
                <a:solidFill>
                  <a:srgbClr val="FFFFFF"/>
                </a:solidFill>
              </a:rPr>
              <a:t>Final Recommendation Summary</a:t>
            </a:r>
            <a:endParaRPr/>
          </a:p>
        </p:txBody>
      </p:sp>
      <p:sp>
        <p:nvSpPr>
          <p:cNvPr id="382" name="Google Shape;382;p27"/>
          <p:cNvSpPr txBox="1">
            <a:spLocks noGrp="1"/>
          </p:cNvSpPr>
          <p:nvPr>
            <p:ph type="body" idx="1"/>
          </p:nvPr>
        </p:nvSpPr>
        <p:spPr>
          <a:xfrm>
            <a:off x="6095999" y="882315"/>
            <a:ext cx="5254754" cy="529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Splunk demonstrates a strong and mature cybersecurity posture across all key domains.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Squadcast reveals moderate risk due to gaps in incident response, vulnerability management, and background screening.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For Diaspora Care, which handles sensitive personal and possibly health-related data, Splunk provides better assurance.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✅ Recommended: Proceed with Splunk as the preferred third-party provider.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Q&amp;A icon | High Swartz LLP">
            <a:extLst>
              <a:ext uri="{FF2B5EF4-FFF2-40B4-BE49-F238E27FC236}">
                <a16:creationId xmlns:a16="http://schemas.microsoft.com/office/drawing/2014/main" id="{B193700B-B567-E497-CEC5-314E3F971A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84" r="5412" b="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" descr="A blue and orange background with white text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 l="12421" t="9089" r="2781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"/>
          <p:cNvSpPr/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6470"/>
                </a:srgbClr>
              </a:gs>
              <a:gs pos="35000">
                <a:srgbClr val="000000">
                  <a:alpha val="76470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 txBox="1"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</a:pPr>
            <a:r>
              <a:rPr lang="en-US" sz="2800">
                <a:solidFill>
                  <a:schemeClr val="lt1"/>
                </a:solidFill>
              </a:rPr>
              <a:t>AGENDA</a:t>
            </a:r>
            <a:endParaRPr/>
          </a:p>
        </p:txBody>
      </p:sp>
      <p:sp>
        <p:nvSpPr>
          <p:cNvPr id="191" name="Google Shape;191;p2"/>
          <p:cNvSpPr/>
          <p:nvPr/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"/>
          <p:cNvSpPr txBox="1">
            <a:spLocks noGrp="1"/>
          </p:cNvSpPr>
          <p:nvPr>
            <p:ph type="body" idx="1"/>
          </p:nvPr>
        </p:nvSpPr>
        <p:spPr>
          <a:xfrm>
            <a:off x="371094" y="2718054"/>
            <a:ext cx="3960274" cy="3207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</a:rPr>
              <a:t>•Background and Definition of TPRM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</a:rPr>
              <a:t>•Overview of Splunk and SquadCast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</a:rPr>
              <a:t>•Methodology: TPRM Questionnaire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</a:rPr>
              <a:t>•Key Findings: Security Practices Comparison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</a:rPr>
              <a:t>•Detailed Analysis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</a:rPr>
              <a:t>•Recommendations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</a:rPr>
              <a:t>•Q &amp; A</a:t>
            </a:r>
            <a:endParaRPr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5" descr="A screenshot of a computer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0" descr="A black and white text with blue and white logos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/>
          <p:nvPr/>
        </p:nvSpPr>
        <p:spPr>
          <a:xfrm flipH="1">
            <a:off x="0" y="0"/>
            <a:ext cx="4421332" cy="6858000"/>
          </a:xfrm>
          <a:custGeom>
            <a:avLst/>
            <a:gdLst/>
            <a:ahLst/>
            <a:cxnLst/>
            <a:rect l="l" t="t" r="r" b="b"/>
            <a:pathLst>
              <a:path w="4421332" h="6858000" extrusionOk="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1" y="0"/>
            <a:ext cx="4232227" cy="6858000"/>
          </a:xfrm>
          <a:custGeom>
            <a:avLst/>
            <a:gdLst/>
            <a:ahLst/>
            <a:cxnLst/>
            <a:rect l="l" t="t" r="r" b="b"/>
            <a:pathLst>
              <a:path w="4232227" h="6858000" extrusionOk="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6"/>
          <p:cNvSpPr txBox="1">
            <a:spLocks noGrp="1"/>
          </p:cNvSpPr>
          <p:nvPr>
            <p:ph type="title"/>
          </p:nvPr>
        </p:nvSpPr>
        <p:spPr>
          <a:xfrm>
            <a:off x="621792" y="1412489"/>
            <a:ext cx="3053975" cy="2156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600">
                <a:solidFill>
                  <a:srgbClr val="FFFFFF"/>
                </a:solidFill>
              </a:rPr>
              <a:t>Methodology</a:t>
            </a:r>
            <a:endParaRPr/>
          </a:p>
        </p:txBody>
      </p:sp>
      <p:sp>
        <p:nvSpPr>
          <p:cNvPr id="214" name="Google Shape;214;p6"/>
          <p:cNvSpPr txBox="1">
            <a:spLocks noGrp="1"/>
          </p:cNvSpPr>
          <p:nvPr>
            <p:ph type="body" idx="1"/>
          </p:nvPr>
        </p:nvSpPr>
        <p:spPr>
          <a:xfrm>
            <a:off x="4962244" y="561514"/>
            <a:ext cx="3194400" cy="4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200" b="1"/>
              <a:t>Overview of the Assessment Approach</a:t>
            </a:r>
            <a:endParaRPr sz="12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/>
              <a:t>This assessment is based on a standardized Third-Party Risk Management (TPRM) questionnaire, designed to evaluate vendors' security postures across critical domains.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/>
              <a:t>The questionnaire is structured to ensure consistency, transparency, and comparability across vendors.</a:t>
            </a:r>
            <a:endParaRPr/>
          </a:p>
          <a:p>
            <a:pPr marL="1143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200" b="1"/>
          </a:p>
          <a:p>
            <a:pPr marL="1143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200" b="1"/>
              <a:t>Areas Covered in the Questionnaire</a:t>
            </a:r>
            <a:endParaRPr sz="12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/>
              <a:t>The TPRM covers a wide range of security and compliance topics, grouped into key risk domains: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/>
              <a:t>Organizational Security – governance, policies, employee awareness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/>
              <a:t>Data Protection – encryption, access control, data classification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/>
              <a:t>Incident Response – detection, response planning, recovery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/>
              <a:t>Compliance &amp; Regulatory – adherence to standards like ISO, SOC2, GDPR</a:t>
            </a:r>
            <a:endParaRPr/>
          </a:p>
        </p:txBody>
      </p:sp>
      <p:sp>
        <p:nvSpPr>
          <p:cNvPr id="215" name="Google Shape;215;p6"/>
          <p:cNvSpPr txBox="1">
            <a:spLocks noGrp="1"/>
          </p:cNvSpPr>
          <p:nvPr>
            <p:ph type="body" idx="2"/>
          </p:nvPr>
        </p:nvSpPr>
        <p:spPr>
          <a:xfrm>
            <a:off x="8218600" y="561525"/>
            <a:ext cx="3194400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200" b="1"/>
              <a:t>Assessment Criteria</a:t>
            </a:r>
            <a:endParaRPr sz="12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200"/>
              <a:t>Each question is scored using a risk-based scale: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200"/>
              <a:t>0 = No Risk (🟢 Green)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200"/>
              <a:t>1 = Low Risk (🟡 Yellow)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200"/>
              <a:t>2 = Medium Risk (🟠 Orange)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200"/>
              <a:t>3 = High Risk (🔴 Red)</a:t>
            </a:r>
            <a:endParaRPr/>
          </a:p>
          <a:p>
            <a:pPr marL="1143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200" b="1"/>
              <a:t>Scoring and Normalization</a:t>
            </a:r>
            <a:endParaRPr sz="12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200"/>
              <a:t>The maximum possible score is 162 (i.e., if every question scored 3).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200"/>
              <a:t>To allow fair comparison, we calculate a Normalized Score using the formula: Normalized Score </a:t>
            </a:r>
            <a:r>
              <a:rPr lang="en-US" sz="1200" b="1"/>
              <a:t>= (Vendor IRQ Score / Max Possible IRQ Score) × 100%. </a:t>
            </a:r>
            <a:endParaRPr/>
          </a:p>
          <a:p>
            <a:pPr marL="1143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200" b="1"/>
              <a:t>Risk Level Thresholds</a:t>
            </a:r>
            <a:endParaRPr sz="12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200"/>
              <a:t>0–53 → 🟢 LOW Risk → Considered for Approval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200"/>
              <a:t>54–107 → 🟠 MEDIUM Risk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200"/>
              <a:t>108–162 → 🔴 HIGH Risk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1"/>
          <p:cNvGrpSpPr/>
          <p:nvPr/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221" name="Google Shape;221;p21"/>
            <p:cNvSpPr/>
            <p:nvPr/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>
              <a:gsLst>
                <a:gs pos="0">
                  <a:srgbClr val="78206E">
                    <a:alpha val="78823"/>
                  </a:srgbClr>
                </a:gs>
                <a:gs pos="40000">
                  <a:srgbClr val="D86CCC">
                    <a:alpha val="0"/>
                  </a:srgbClr>
                </a:gs>
                <a:gs pos="100000">
                  <a:srgbClr val="D86CCC">
                    <a:alpha val="0"/>
                  </a:srgbClr>
                </a:gs>
              </a:gsLst>
              <a:lin ang="19199999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rgbClr val="78206E">
                    <a:alpha val="66666"/>
                  </a:srgbClr>
                </a:gs>
                <a:gs pos="60000">
                  <a:srgbClr val="A02B93">
                    <a:alpha val="0"/>
                  </a:srgbClr>
                </a:gs>
                <a:gs pos="100000">
                  <a:srgbClr val="A02B93">
                    <a:alpha val="0"/>
                  </a:srgbClr>
                </a:gs>
              </a:gsLst>
              <a:lin ang="11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 rot="10800000">
              <a:off x="8217318" y="7059"/>
              <a:ext cx="3974283" cy="6872683"/>
            </a:xfrm>
            <a:prstGeom prst="rect">
              <a:avLst/>
            </a:prstGeom>
            <a:gradFill>
              <a:gsLst>
                <a:gs pos="0">
                  <a:srgbClr val="E97132">
                    <a:alpha val="63921"/>
                  </a:srgbClr>
                </a:gs>
                <a:gs pos="41000">
                  <a:srgbClr val="E97132">
                    <a:alpha val="0"/>
                  </a:srgbClr>
                </a:gs>
                <a:gs pos="100000">
                  <a:srgbClr val="E97132">
                    <a:alpha val="0"/>
                  </a:srgbClr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5" name="Google Shape;225;p21" descr="A screenshot of a questionnaire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 r="1" b="1440"/>
          <a:stretch/>
        </p:blipFill>
        <p:spPr>
          <a:xfrm>
            <a:off x="122716" y="115738"/>
            <a:ext cx="11938653" cy="661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2"/>
          <p:cNvGrpSpPr/>
          <p:nvPr/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231" name="Google Shape;231;p22"/>
            <p:cNvSpPr/>
            <p:nvPr/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>
              <a:gsLst>
                <a:gs pos="0">
                  <a:srgbClr val="78206E">
                    <a:alpha val="78823"/>
                  </a:srgbClr>
                </a:gs>
                <a:gs pos="40000">
                  <a:srgbClr val="D86CCC">
                    <a:alpha val="0"/>
                  </a:srgbClr>
                </a:gs>
                <a:gs pos="100000">
                  <a:srgbClr val="D86CCC">
                    <a:alpha val="0"/>
                  </a:srgbClr>
                </a:gs>
              </a:gsLst>
              <a:lin ang="19199999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rgbClr val="78206E">
                    <a:alpha val="66666"/>
                  </a:srgbClr>
                </a:gs>
                <a:gs pos="60000">
                  <a:srgbClr val="A02B93">
                    <a:alpha val="0"/>
                  </a:srgbClr>
                </a:gs>
                <a:gs pos="100000">
                  <a:srgbClr val="A02B93">
                    <a:alpha val="0"/>
                  </a:srgbClr>
                </a:gs>
              </a:gsLst>
              <a:lin ang="11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 rot="10800000">
              <a:off x="8217318" y="7059"/>
              <a:ext cx="3974283" cy="6872683"/>
            </a:xfrm>
            <a:prstGeom prst="rect">
              <a:avLst/>
            </a:prstGeom>
            <a:gradFill>
              <a:gsLst>
                <a:gs pos="0">
                  <a:srgbClr val="E97132">
                    <a:alpha val="63921"/>
                  </a:srgbClr>
                </a:gs>
                <a:gs pos="41000">
                  <a:srgbClr val="E97132">
                    <a:alpha val="0"/>
                  </a:srgbClr>
                </a:gs>
                <a:gs pos="100000">
                  <a:srgbClr val="E97132">
                    <a:alpha val="0"/>
                  </a:srgbClr>
                </a:gs>
              </a:gsLst>
              <a:lin ang="1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5" name="Google Shape;235;p22" descr="A screenshot of a computer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 r="1" b="1440"/>
          <a:stretch/>
        </p:blipFill>
        <p:spPr>
          <a:xfrm>
            <a:off x="122716" y="115738"/>
            <a:ext cx="11938653" cy="661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Key Findings</a:t>
            </a:r>
            <a:endParaRPr sz="6000"/>
          </a:p>
        </p:txBody>
      </p:sp>
      <p:graphicFrame>
        <p:nvGraphicFramePr>
          <p:cNvPr id="242" name="Google Shape;242;p19"/>
          <p:cNvGraphicFramePr/>
          <p:nvPr>
            <p:extLst>
              <p:ext uri="{D42A27DB-BD31-4B8C-83A1-F6EECF244321}">
                <p14:modId xmlns:p14="http://schemas.microsoft.com/office/powerpoint/2010/main" val="1433288145"/>
              </p:ext>
            </p:extLst>
          </p:nvPr>
        </p:nvGraphicFramePr>
        <p:xfrm>
          <a:off x="5920509" y="1431636"/>
          <a:ext cx="5852391" cy="4539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43" name="Google Shape;243;p19"/>
          <p:cNvGrpSpPr/>
          <p:nvPr/>
        </p:nvGrpSpPr>
        <p:grpSpPr>
          <a:xfrm>
            <a:off x="1291456" y="1695186"/>
            <a:ext cx="4351286" cy="4351286"/>
            <a:chOff x="453256" y="25"/>
            <a:chExt cx="4351286" cy="4351286"/>
          </a:xfrm>
        </p:grpSpPr>
        <p:sp>
          <p:nvSpPr>
            <p:cNvPr id="244" name="Google Shape;244;p19"/>
            <p:cNvSpPr/>
            <p:nvPr/>
          </p:nvSpPr>
          <p:spPr>
            <a:xfrm>
              <a:off x="1761157" y="25"/>
              <a:ext cx="1735484" cy="1735484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rgbClr val="12608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2195028" y="25"/>
              <a:ext cx="867742" cy="143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64000" rIns="64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High-Level Comparison of Key Security Practices: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 rot="5400000">
              <a:off x="3069058" y="1307926"/>
              <a:ext cx="1735484" cy="1735484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rgbClr val="12608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 txBox="1"/>
            <p:nvPr/>
          </p:nvSpPr>
          <p:spPr>
            <a:xfrm>
              <a:off x="3372768" y="1741797"/>
              <a:ext cx="1431774" cy="867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64000" rIns="64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Both vendors demonstrate strong security postures.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 rot="10800000">
              <a:off x="1761157" y="2615827"/>
              <a:ext cx="1735484" cy="1735484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rgbClr val="12608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9"/>
            <p:cNvSpPr txBox="1"/>
            <p:nvPr/>
          </p:nvSpPr>
          <p:spPr>
            <a:xfrm>
              <a:off x="2195028" y="2919537"/>
              <a:ext cx="867742" cy="143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64000" rIns="64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Splunk consistently scores slightly higher across most categories, reflecting more mature and well-documented practices.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 rot="-5400000">
              <a:off x="453256" y="1307926"/>
              <a:ext cx="1735484" cy="1735484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rgbClr val="12608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9"/>
            <p:cNvSpPr txBox="1"/>
            <p:nvPr/>
          </p:nvSpPr>
          <p:spPr>
            <a:xfrm>
              <a:off x="453256" y="1741797"/>
              <a:ext cx="1431774" cy="867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000" tIns="64000" rIns="64000" bIns="6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SquadCast shows solid practices but with some gaps in documentation and implementation evidence.</a:t>
              </a:r>
              <a:endPara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7051f0266a_0_1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37051f0266a_0_18"/>
          <p:cNvSpPr/>
          <p:nvPr/>
        </p:nvSpPr>
        <p:spPr>
          <a:xfrm flipH="1">
            <a:off x="1" y="0"/>
            <a:ext cx="5511704" cy="6858000"/>
          </a:xfrm>
          <a:custGeom>
            <a:avLst/>
            <a:gdLst/>
            <a:ahLst/>
            <a:cxnLst/>
            <a:rect l="l" t="t" r="r" b="b"/>
            <a:pathLst>
              <a:path w="5511704" h="6886576" extrusionOk="0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dk2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37051f0266a_0_18"/>
          <p:cNvSpPr txBox="1"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Organizational    Security</a:t>
            </a:r>
            <a:endParaRPr/>
          </a:p>
        </p:txBody>
      </p:sp>
      <p:sp>
        <p:nvSpPr>
          <p:cNvPr id="260" name="Google Shape;260;g37051f0266a_0_18"/>
          <p:cNvSpPr txBox="1">
            <a:spLocks noGrp="1"/>
          </p:cNvSpPr>
          <p:nvPr>
            <p:ph type="body" idx="1"/>
          </p:nvPr>
        </p:nvSpPr>
        <p:spPr>
          <a:xfrm>
            <a:off x="6095999" y="713313"/>
            <a:ext cx="5257801" cy="543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Security Policies and Governance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Squadcast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 has documented policies, but some are inferred from certifications like ISO 27001 and SOC2. Acceptable Use Policy exists, though ownership and review cycles are unclear.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Splunk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 provides detailed, publicly accessible policies. These are approved by senior management, reviewed annually, and include disciplinary provisions.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Employee Training and Awareness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Squadcast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 provides GDPR and security training at onboarding. Employees sign NDAs and confidentiality agreements.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Splunk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 offers structured onboarding and continuous training. Background checks cover employment, criminal, academic, and drug screening.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Comparison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Splunk demonstrates a more </a:t>
            </a: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mature and transparent governance structure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with </a:t>
            </a: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comprehensive documentation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rigorous employee vetting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. Squadcast is compliant but leans more on </a:t>
            </a: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external certifications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 than internal policy maturity.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17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1_Office Theme</vt:lpstr>
      <vt:lpstr>1_Office Theme</vt:lpstr>
      <vt:lpstr>DIASPOCARE TPRM SECURITY POSTURE COMPARISON</vt:lpstr>
      <vt:lpstr>AGENDA</vt:lpstr>
      <vt:lpstr>PowerPoint Presentation</vt:lpstr>
      <vt:lpstr>PowerPoint Presentation</vt:lpstr>
      <vt:lpstr>Methodology</vt:lpstr>
      <vt:lpstr>PowerPoint Presentation</vt:lpstr>
      <vt:lpstr>PowerPoint Presentation</vt:lpstr>
      <vt:lpstr>Summary Of Key Findings</vt:lpstr>
      <vt:lpstr>Organizational    Security</vt:lpstr>
      <vt:lpstr>Data Protection</vt:lpstr>
      <vt:lpstr>Incident Response</vt:lpstr>
      <vt:lpstr>Compliance and Regulatory</vt:lpstr>
      <vt:lpstr>Key Findings</vt:lpstr>
      <vt:lpstr>Risk Assessment Summary</vt:lpstr>
      <vt:lpstr>Risk Assessment Matrix</vt:lpstr>
      <vt:lpstr>Security Enhancements &amp; Risk Mitigation</vt:lpstr>
      <vt:lpstr>Final Recommendation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STELLA ABBEY</dc:creator>
  <cp:revision>17</cp:revision>
  <dcterms:created xsi:type="dcterms:W3CDTF">2025-07-16T15:55:09Z</dcterms:created>
  <dcterms:modified xsi:type="dcterms:W3CDTF">2025-07-19T13:32:54Z</dcterms:modified>
</cp:coreProperties>
</file>