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91" r:id="rId3"/>
    <p:sldId id="280" r:id="rId4"/>
    <p:sldId id="259" r:id="rId5"/>
    <p:sldId id="256" r:id="rId6"/>
    <p:sldId id="266" r:id="rId7"/>
    <p:sldId id="260" r:id="rId8"/>
    <p:sldId id="268" r:id="rId9"/>
    <p:sldId id="271" r:id="rId10"/>
    <p:sldId id="273" r:id="rId11"/>
    <p:sldId id="272" r:id="rId12"/>
    <p:sldId id="281" r:id="rId13"/>
    <p:sldId id="284" r:id="rId14"/>
    <p:sldId id="285" r:id="rId15"/>
    <p:sldId id="286" r:id="rId16"/>
    <p:sldId id="29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41" autoAdjust="0"/>
    <p:restoredTop sz="88919" autoAdjust="0"/>
  </p:normalViewPr>
  <p:slideViewPr>
    <p:cSldViewPr snapToGrid="0">
      <p:cViewPr>
        <p:scale>
          <a:sx n="87" d="100"/>
          <a:sy n="87" d="100"/>
        </p:scale>
        <p:origin x="-693" y="6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3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09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6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8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1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202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7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278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189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25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67BF20F9-40BD-403D-A738-E45C09428F76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A6F0367D-341C-4E2A-86F7-0841C310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8862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Q-jjZMMxbZs?feature=shared&amp;t=3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ZUKA, JAPAN - SEPTEMBER 24: Race winner Max Verstappen of the Netherlands and Oracle Red Bull">
            <a:extLst>
              <a:ext uri="{FF2B5EF4-FFF2-40B4-BE49-F238E27FC236}">
                <a16:creationId xmlns:a16="http://schemas.microsoft.com/office/drawing/2014/main" id="{8ECFEA5E-0A69-AE57-E5CC-5670A540EE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8" r="25792"/>
          <a:stretch/>
        </p:blipFill>
        <p:spPr bwMode="auto">
          <a:xfrm>
            <a:off x="5313225" y="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028E83-B917-A005-20F3-8785557FCEFE}"/>
              </a:ext>
            </a:extLst>
          </p:cNvPr>
          <p:cNvSpPr txBox="1"/>
          <p:nvPr/>
        </p:nvSpPr>
        <p:spPr>
          <a:xfrm>
            <a:off x="213692" y="5993704"/>
            <a:ext cx="4875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IST-707 Applied Machine Learning </a:t>
            </a:r>
          </a:p>
          <a:p>
            <a:r>
              <a:rPr lang="en-US" dirty="0"/>
              <a:t>Kelly Arseneau</a:t>
            </a:r>
          </a:p>
        </p:txBody>
      </p:sp>
      <p:pic>
        <p:nvPicPr>
          <p:cNvPr id="18434" name="Picture 2" descr="To early to judge? The new Formula One logo">
            <a:extLst>
              <a:ext uri="{FF2B5EF4-FFF2-40B4-BE49-F238E27FC236}">
                <a16:creationId xmlns:a16="http://schemas.microsoft.com/office/drawing/2014/main" id="{44470F5C-1B5C-9FE0-30F7-3C3CCAC35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31" y="466444"/>
            <a:ext cx="4105358" cy="22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81B6B-3E62-ED30-7D1A-6B8246B5062F}"/>
              </a:ext>
            </a:extLst>
          </p:cNvPr>
          <p:cNvSpPr txBox="1"/>
          <p:nvPr/>
        </p:nvSpPr>
        <p:spPr>
          <a:xfrm>
            <a:off x="940508" y="2768047"/>
            <a:ext cx="3788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Formula 1 Beginner’s Guide Video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0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B24B4F6-EB8A-9DC6-7E18-7D8570A8E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37" y="722535"/>
            <a:ext cx="7050779" cy="435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D171D1-C4CC-4EAE-8BED-D6A14A06A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2855" y="160360"/>
            <a:ext cx="7542504" cy="47970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Position Order vs Laps Completed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0CEF1-E9EE-5869-ED3B-883B98C4D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237" y="6229887"/>
            <a:ext cx="8662696" cy="5188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100" dirty="0"/>
              <a:t>The scatter plot of position order versus laps completed shows a </a:t>
            </a:r>
            <a:r>
              <a:rPr lang="en-US" sz="1100" b="1" dirty="0"/>
              <a:t>distinct pattern</a:t>
            </a:r>
            <a:r>
              <a:rPr lang="en-US" sz="1100" dirty="0"/>
              <a:t>. The majority of drivers who complete fewer laps tend to have higher </a:t>
            </a:r>
            <a:r>
              <a:rPr lang="en-US" sz="1100" i="1" dirty="0"/>
              <a:t>(worse) </a:t>
            </a:r>
            <a:r>
              <a:rPr lang="en-US" sz="1100" dirty="0"/>
              <a:t>position orders, indicating they did not finish the race. As the number of laps completed increases, the position orders tend to cluster around lower </a:t>
            </a:r>
            <a:r>
              <a:rPr lang="en-US" sz="1100" i="1" dirty="0"/>
              <a:t>(better) </a:t>
            </a:r>
            <a:r>
              <a:rPr lang="en-US" sz="1100" dirty="0"/>
              <a:t>positions. This trend reflects the importance of race completion for achieving better positions.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D62F15-2B13-484C-0ECB-11BB6FE1C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83" y="955232"/>
            <a:ext cx="4283950" cy="2643809"/>
          </a:xfrm>
          <a:prstGeom prst="rect">
            <a:avLst/>
          </a:prstGeom>
        </p:spPr>
      </p:pic>
      <p:pic>
        <p:nvPicPr>
          <p:cNvPr id="7172" name="Picture 4" descr="Podium | Formula 1 Wiki | Fandom">
            <a:extLst>
              <a:ext uri="{FF2B5EF4-FFF2-40B4-BE49-F238E27FC236}">
                <a16:creationId xmlns:a16="http://schemas.microsoft.com/office/drawing/2014/main" id="{93DE098B-B1E1-D8CC-424E-2C6F7EFE2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930" y="3821595"/>
            <a:ext cx="3401996" cy="2243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A48344D-3F0A-AD2C-4610-5157E7DEBC88}"/>
              </a:ext>
            </a:extLst>
          </p:cNvPr>
          <p:cNvSpPr txBox="1">
            <a:spLocks/>
          </p:cNvSpPr>
          <p:nvPr/>
        </p:nvSpPr>
        <p:spPr>
          <a:xfrm>
            <a:off x="108237" y="5286358"/>
            <a:ext cx="8504604" cy="9852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Fewer laps completed= higher (worse) position result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Higher laps completed = lower (better) position result</a:t>
            </a:r>
          </a:p>
        </p:txBody>
      </p:sp>
    </p:spTree>
    <p:extLst>
      <p:ext uri="{BB962C8B-B14F-4D97-AF65-F5344CB8AC3E}">
        <p14:creationId xmlns:p14="http://schemas.microsoft.com/office/powerpoint/2010/main" val="1267271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What Is A Formation Lap In Formula 1? | F1 Formation Lap Explained">
            <a:extLst>
              <a:ext uri="{FF2B5EF4-FFF2-40B4-BE49-F238E27FC236}">
                <a16:creationId xmlns:a16="http://schemas.microsoft.com/office/drawing/2014/main" id="{2BC21448-166D-B404-A53B-CDBD5CA87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96" y="-3969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1A7062-A6DD-99BF-C155-0324215F4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96" y="47072"/>
            <a:ext cx="10536143" cy="8226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Position Order by Starting Grid Position- </a:t>
            </a:r>
            <a:r>
              <a:rPr lang="en-US" dirty="0"/>
              <a:t>Box Plot</a:t>
            </a:r>
            <a:endParaRPr lang="en-US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E7042-F2B0-68E8-58AA-9E7E7F6EC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3" y="2695849"/>
            <a:ext cx="4850961" cy="2959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302A79-ED4E-7960-8F7C-3C8D941D1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7297" y="786986"/>
            <a:ext cx="6952008" cy="429038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4DC5F7-B93C-1B60-5B9B-4CD6B95FD206}"/>
              </a:ext>
            </a:extLst>
          </p:cNvPr>
          <p:cNvSpPr txBox="1"/>
          <p:nvPr/>
        </p:nvSpPr>
        <p:spPr>
          <a:xfrm>
            <a:off x="5010563" y="5056602"/>
            <a:ext cx="707774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box plot of position order by grid position shows a clear trend wherein starting from a better grid position (closer to 1) results in better (lower) finishing positions. </a:t>
            </a:r>
            <a:r>
              <a:rPr lang="en-US" i="1" dirty="0"/>
              <a:t>Drivers starting at the front of the grid have a higher likelihood of securing top positions, as indicated by the lower median and smaller interquartile ranges. 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C9F1C7E-CAAC-47FD-CA6A-892E843F54CB}"/>
              </a:ext>
            </a:extLst>
          </p:cNvPr>
          <p:cNvSpPr txBox="1"/>
          <p:nvPr/>
        </p:nvSpPr>
        <p:spPr>
          <a:xfrm>
            <a:off x="178903" y="5722340"/>
            <a:ext cx="451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The box plot depicts the distribution of points scored based on starting grid positions. The data indicates a clear trend where drivers starting in the front grid positions (1 to 10) tend to score higher points. Notably, drivers in the first few grid positions show a higher median point score and less variability, suggesting a competitive advantage starting near the front. Conversely, starting positions beyond the 10th grid show a sharp decline in median points, with greater variability and lower points, emphasizing the challenge of scoring high points from back positions.</a:t>
            </a:r>
          </a:p>
        </p:txBody>
      </p:sp>
    </p:spTree>
    <p:extLst>
      <p:ext uri="{BB962C8B-B14F-4D97-AF65-F5344CB8AC3E}">
        <p14:creationId xmlns:p14="http://schemas.microsoft.com/office/powerpoint/2010/main" val="224232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48BAC7-DB80-2935-7653-F3ED1C3B2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7687" y="2404407"/>
            <a:ext cx="5157787" cy="3684588"/>
          </a:xfrm>
        </p:spPr>
        <p:txBody>
          <a:bodyPr>
            <a:normAutofit fontScale="92500"/>
          </a:bodyPr>
          <a:lstStyle/>
          <a:p>
            <a:r>
              <a:rPr lang="en-US" dirty="0"/>
              <a:t>The correlation matrix highlights the importance of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grid position </a:t>
            </a:r>
            <a:r>
              <a:rPr lang="en-US" dirty="0"/>
              <a:t>and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finishing position</a:t>
            </a:r>
            <a:r>
              <a:rPr lang="en-US" dirty="0"/>
              <a:t> in predicting constructors' points. Achieving low numbered grid positions and finishing well are crucial for scoring more points. </a:t>
            </a:r>
            <a:r>
              <a:rPr lang="en-US" b="1" i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Fastest laps and the number of laps completed</a:t>
            </a:r>
            <a:r>
              <a:rPr lang="en-US" dirty="0"/>
              <a:t> also contribute to a lesser extent.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755EA-48A4-3145-5652-6F2CE7BBA9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786" t="-102" r="15141" b="1324"/>
          <a:stretch/>
        </p:blipFill>
        <p:spPr>
          <a:xfrm>
            <a:off x="5774635" y="1789045"/>
            <a:ext cx="5541066" cy="482047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6C26C78D-4E28-5F12-0E25-B7C0E90ACC95}"/>
              </a:ext>
            </a:extLst>
          </p:cNvPr>
          <p:cNvSpPr txBox="1">
            <a:spLocks/>
          </p:cNvSpPr>
          <p:nvPr/>
        </p:nvSpPr>
        <p:spPr>
          <a:xfrm>
            <a:off x="180689" y="390006"/>
            <a:ext cx="11459818" cy="7579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b="1" dirty="0"/>
              <a:t>Correlation Matrix – What Drives Points?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386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AB21D51C-07AD-D83E-530B-305AD046E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34" y="1431161"/>
            <a:ext cx="7376125" cy="45521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5BA1955-045D-E506-1C41-2C8D289BF42D}"/>
              </a:ext>
            </a:extLst>
          </p:cNvPr>
          <p:cNvSpPr txBox="1"/>
          <p:nvPr/>
        </p:nvSpPr>
        <p:spPr>
          <a:xfrm>
            <a:off x="7703422" y="1845116"/>
            <a:ext cx="41765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PCA revealed three clear clusters among constructors based on points and wins:</a:t>
            </a:r>
            <a:br>
              <a:rPr lang="en-US" dirty="0"/>
            </a:br>
            <a:r>
              <a:rPr lang="en-US" dirty="0"/>
              <a:t>🔴 High-performing teams (Red)</a:t>
            </a:r>
            <a:br>
              <a:rPr lang="en-US" dirty="0"/>
            </a:br>
            <a:r>
              <a:rPr lang="en-US" dirty="0"/>
              <a:t>🟢 Mid-tier teams (Green)</a:t>
            </a:r>
            <a:br>
              <a:rPr lang="en-US" dirty="0"/>
            </a:br>
            <a:r>
              <a:rPr lang="en-US" dirty="0"/>
              <a:t>🔵 Low-performing teams (Blue)</a:t>
            </a:r>
          </a:p>
          <a:p>
            <a:r>
              <a:rPr lang="en-US" dirty="0"/>
              <a:t>This unsupervised learning approach helps segment teams by performance level, revealing strategic differences across tiers.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919840-7ACE-E3F2-F0EF-B6B7CACFC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2734" y="306825"/>
            <a:ext cx="9738780" cy="678756"/>
          </a:xfrm>
        </p:spPr>
        <p:txBody>
          <a:bodyPr>
            <a:normAutofit/>
          </a:bodyPr>
          <a:lstStyle/>
          <a:p>
            <a:r>
              <a:rPr lang="en-US" sz="3600" dirty="0"/>
              <a:t>Team Performance Clusters (PCA + K-means)</a:t>
            </a:r>
          </a:p>
        </p:txBody>
      </p:sp>
    </p:spTree>
    <p:extLst>
      <p:ext uri="{BB962C8B-B14F-4D97-AF65-F5344CB8AC3E}">
        <p14:creationId xmlns:p14="http://schemas.microsoft.com/office/powerpoint/2010/main" val="1197327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EE021-8B4F-4B2E-A546-0FE77F69A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7384"/>
            <a:ext cx="7320675" cy="767728"/>
          </a:xfrm>
        </p:spPr>
        <p:txBody>
          <a:bodyPr>
            <a:normAutofit fontScale="90000"/>
          </a:bodyPr>
          <a:lstStyle/>
          <a:p>
            <a:r>
              <a:rPr lang="en-US" dirty="0"/>
              <a:t>Decision Tree – Feature Hierarchy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9CD3A-952D-E743-9EE0-269D7F337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6EBAD-087A-B468-14AB-1503787A0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123559" y="1221062"/>
            <a:ext cx="4994934" cy="551766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The decision tree was built to predict constructor points using race features.</a:t>
            </a:r>
          </a:p>
          <a:p>
            <a:pPr>
              <a:buNone/>
            </a:pPr>
            <a:r>
              <a:rPr lang="en-US" sz="2000" b="1" dirty="0"/>
              <a:t>Top predictors:</a:t>
            </a:r>
            <a:br>
              <a:rPr lang="en-US" sz="2000" dirty="0"/>
            </a:br>
            <a:r>
              <a:rPr lang="en-US" sz="2000" dirty="0"/>
              <a:t>• Grid position</a:t>
            </a:r>
            <a:br>
              <a:rPr lang="en-US" sz="2000" dirty="0"/>
            </a:br>
            <a:r>
              <a:rPr lang="en-US" sz="2000" dirty="0"/>
              <a:t>• Wins</a:t>
            </a:r>
            <a:br>
              <a:rPr lang="en-US" sz="2000" dirty="0"/>
            </a:br>
            <a:r>
              <a:rPr lang="en-US" sz="2000" dirty="0"/>
              <a:t>• PCA component (PC1)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tree structure shows how these features combine to separate high- and low-performing constructors.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48522E-6CDA-F7F0-1DA1-374AB6E16A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10" t="4657" r="5181"/>
          <a:stretch/>
        </p:blipFill>
        <p:spPr>
          <a:xfrm>
            <a:off x="121754" y="1065184"/>
            <a:ext cx="6892787" cy="457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9106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F1283-7929-9616-2E31-306D0D706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– Feature Importance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732FC3-7BFD-6AA5-313D-E8EEE9E93C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4468" y="1523517"/>
            <a:ext cx="5731565" cy="496935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/>
              <a:t>The Random Forest model explained </a:t>
            </a:r>
            <a:r>
              <a:rPr lang="en-US" sz="2400" b="1" dirty="0"/>
              <a:t>82.4% of the variance</a:t>
            </a:r>
            <a:r>
              <a:rPr lang="en-US" sz="2400" dirty="0"/>
              <a:t> in constructor performance.</a:t>
            </a:r>
          </a:p>
          <a:p>
            <a:pPr>
              <a:buNone/>
            </a:pPr>
            <a:endParaRPr lang="en-US" sz="2400" b="1" dirty="0"/>
          </a:p>
          <a:p>
            <a:pPr>
              <a:buNone/>
            </a:pPr>
            <a:r>
              <a:rPr lang="en-US" sz="2400" b="1" dirty="0"/>
              <a:t>Most important features:</a:t>
            </a:r>
            <a:br>
              <a:rPr lang="en-US" sz="2400" dirty="0"/>
            </a:br>
            <a:r>
              <a:rPr lang="en-US" sz="2400" dirty="0"/>
              <a:t>• Grid position</a:t>
            </a:r>
            <a:br>
              <a:rPr lang="en-US" sz="2400" dirty="0"/>
            </a:br>
            <a:r>
              <a:rPr lang="en-US" sz="2400" dirty="0"/>
              <a:t>• Fastest lap rank</a:t>
            </a:r>
            <a:br>
              <a:rPr lang="en-US" sz="2400" dirty="0"/>
            </a:br>
            <a:r>
              <a:rPr lang="en-US" sz="2400" dirty="0"/>
              <a:t>• PCA components</a:t>
            </a:r>
            <a:br>
              <a:rPr lang="en-US" sz="2400" dirty="0"/>
            </a:br>
            <a:r>
              <a:rPr lang="en-US" sz="2400" dirty="0"/>
              <a:t>• Wins and points (transformed)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variable importance plot highlights the factors with the greatest predictive power for constructor success.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F732F6-EAED-0C11-D7E0-C1A0F0B94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62" y="2137154"/>
            <a:ext cx="6063560" cy="374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133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F764-055E-A4B3-409F-231019F7D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134" y="532399"/>
            <a:ext cx="10200762" cy="1325563"/>
          </a:xfrm>
        </p:spPr>
        <p:txBody>
          <a:bodyPr/>
          <a:lstStyle/>
          <a:p>
            <a:pPr algn="r"/>
            <a:r>
              <a:rPr lang="en-US" b="1" dirty="0"/>
              <a:t>Summary &amp; Strategic Implications</a:t>
            </a:r>
          </a:p>
        </p:txBody>
      </p:sp>
      <p:pic>
        <p:nvPicPr>
          <p:cNvPr id="22530" name="Picture 2" descr="How important is qualifying position for success in Formula 1 races? - Quora">
            <a:extLst>
              <a:ext uri="{FF2B5EF4-FFF2-40B4-BE49-F238E27FC236}">
                <a16:creationId xmlns:a16="http://schemas.microsoft.com/office/drawing/2014/main" id="{AEDD372A-ADDF-AA5B-21EB-B5DF7A3B9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3055" y="2390359"/>
            <a:ext cx="4562722" cy="3425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D40EF-1AE7-7A89-5246-D6BA3E5CBA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8527" y="1907599"/>
            <a:ext cx="4993609" cy="448225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US" dirty="0"/>
              <a:t>The analysis identified key predictors of constructor success: points, wins, qualifying position, grid position, and fastest lap rank.</a:t>
            </a:r>
          </a:p>
          <a:p>
            <a:r>
              <a:rPr lang="en-US" dirty="0"/>
              <a:t>The decision tree and random forest models consistently highlighted these as the most impactful features. Grid position, in particular, showed strong influence on final standings.</a:t>
            </a:r>
          </a:p>
          <a:p>
            <a:r>
              <a:rPr lang="en-US" dirty="0"/>
              <a:t>By focusing on these factors, teams can improve qualifying strategy, race consistency, and technical execution — all of which contribute to better performance across a season.</a:t>
            </a:r>
          </a:p>
          <a:p>
            <a:r>
              <a:rPr lang="en-US" dirty="0"/>
              <a:t>These findings offer clear, data-driven insights into what drives success in Formula 1 at the constructor level.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891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B052-D9C6-45E7-321E-BCBA89E0A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377" y="317991"/>
            <a:ext cx="11777819" cy="1507634"/>
          </a:xfrm>
        </p:spPr>
        <p:txBody>
          <a:bodyPr>
            <a:normAutofit/>
          </a:bodyPr>
          <a:lstStyle/>
          <a:p>
            <a:pPr algn="r"/>
            <a:r>
              <a:rPr lang="en-US" sz="5300" b="1" dirty="0"/>
              <a:t>Executive Summary </a:t>
            </a:r>
            <a:br>
              <a:rPr lang="en-US" b="1" dirty="0"/>
            </a:br>
            <a:r>
              <a:rPr lang="en-US" sz="2400" dirty="0"/>
              <a:t>Formula 1 Constructor Success Analysis</a:t>
            </a:r>
            <a:br>
              <a:rPr lang="en-US" sz="2800" dirty="0"/>
            </a:br>
            <a:r>
              <a:rPr lang="en-US" sz="2000" dirty="0"/>
              <a:t>(</a:t>
            </a:r>
            <a:r>
              <a:rPr lang="en-US" sz="2000" i="1" dirty="0"/>
              <a:t>Data from the 2014–2022 F1 seasons)</a:t>
            </a: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FFC3F-2F1C-CCC4-08CC-F0BDE1A2F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461" y="1588028"/>
            <a:ext cx="3425687" cy="460404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🎯 </a:t>
            </a:r>
            <a:r>
              <a:rPr lang="en-US" sz="3800" b="1" dirty="0"/>
              <a:t>Goal</a:t>
            </a:r>
            <a:r>
              <a:rPr lang="en-US" sz="4400" b="1" dirty="0"/>
              <a:t> </a:t>
            </a:r>
          </a:p>
          <a:p>
            <a:r>
              <a:rPr lang="en-US" sz="2900" dirty="0"/>
              <a:t>Identify key factors that drive constructor success using machine learning and performance data.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🛠️ </a:t>
            </a:r>
            <a:r>
              <a:rPr lang="en-US" sz="3800" b="1" dirty="0"/>
              <a:t>Data &amp; Methods  </a:t>
            </a:r>
            <a:endParaRPr lang="en-US" sz="5500" b="1" dirty="0"/>
          </a:p>
          <a:p>
            <a:r>
              <a:rPr lang="en-US" dirty="0"/>
              <a:t> </a:t>
            </a:r>
            <a:r>
              <a:rPr lang="en-US" sz="2900" dirty="0"/>
              <a:t>14 linked datasets (Kaggle)  </a:t>
            </a:r>
          </a:p>
          <a:p>
            <a:r>
              <a:rPr lang="en-US" sz="2900" dirty="0"/>
              <a:t> EDA, PCA, K-means clustering  </a:t>
            </a:r>
          </a:p>
          <a:p>
            <a:r>
              <a:rPr lang="en-US" sz="2900" dirty="0"/>
              <a:t> Supervised learning &amp; predictive   modeling:  Decision Tree &amp; Random Forest (regression)  </a:t>
            </a:r>
          </a:p>
          <a:p>
            <a:r>
              <a:rPr lang="en-US" sz="2900" dirty="0"/>
              <a:t> Rule mining for strategic patterns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90101-640C-4884-ED22-41E7747A3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0"/>
          <a:stretch/>
        </p:blipFill>
        <p:spPr>
          <a:xfrm>
            <a:off x="7526843" y="3059021"/>
            <a:ext cx="4205140" cy="3395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8658A5-107B-F638-6686-D2A8D84DA4F3}"/>
              </a:ext>
            </a:extLst>
          </p:cNvPr>
          <p:cNvSpPr txBox="1"/>
          <p:nvPr/>
        </p:nvSpPr>
        <p:spPr>
          <a:xfrm>
            <a:off x="3523526" y="1588028"/>
            <a:ext cx="368410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🧠 </a:t>
            </a:r>
            <a:r>
              <a:rPr lang="en-US" sz="2400" b="1" dirty="0"/>
              <a:t>Key Findings  </a:t>
            </a:r>
            <a:endParaRPr lang="en-US" sz="4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Grid position &amp; qualifying rank = top predictors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Pit stop duration = minimal impact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Feature importance revealed clear trends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Random Forest explained 82.4% of variance  </a:t>
            </a:r>
          </a:p>
          <a:p>
            <a:pPr marL="0" indent="0">
              <a:buNone/>
            </a:pPr>
            <a:r>
              <a:rPr lang="en-US" dirty="0"/>
              <a:t>                   → strong model accuracy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🚀 </a:t>
            </a:r>
            <a:r>
              <a:rPr lang="en-US" sz="2400" b="1" dirty="0"/>
              <a:t>Why It Matters  </a:t>
            </a:r>
            <a:endParaRPr lang="en-US" sz="6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Shows how ML reveals strategic insights in high-speed, real-world team performance.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6E7CF9-2A7F-9D39-AE22-C7DE761DA1A6}"/>
              </a:ext>
            </a:extLst>
          </p:cNvPr>
          <p:cNvSpPr txBox="1"/>
          <p:nvPr/>
        </p:nvSpPr>
        <p:spPr>
          <a:xfrm>
            <a:off x="7440319" y="2702519"/>
            <a:ext cx="43781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PCA clustering reveals 3 clear tiers of constructor performance.</a:t>
            </a:r>
          </a:p>
        </p:txBody>
      </p:sp>
    </p:spTree>
    <p:extLst>
      <p:ext uri="{BB962C8B-B14F-4D97-AF65-F5344CB8AC3E}">
        <p14:creationId xmlns:p14="http://schemas.microsoft.com/office/powerpoint/2010/main" val="3378853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655BE9-C1B4-E18C-4CC1-BF3E0F770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619" y="1868250"/>
            <a:ext cx="6135983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🎯 Objective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dirty="0"/>
              <a:t>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nalyze key performance indicators to understand what separates top-performing F1 constructor teams from the rest — and how those factors have changed over time.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Using data from 14 connected sources across 9 seasons, I explore patterns in race results, team metrics, and strategy to uncover what actually matters for constructor success.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Focus: Constructor teams (not drivers)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Period: 2014–2022 F1 seasons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Output: Insights + Predictive Model + Strategy recommendations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10F430-08C1-304E-7606-0537142F2730}"/>
              </a:ext>
            </a:extLst>
          </p:cNvPr>
          <p:cNvSpPr txBox="1">
            <a:spLocks/>
          </p:cNvSpPr>
          <p:nvPr/>
        </p:nvSpPr>
        <p:spPr>
          <a:xfrm>
            <a:off x="1423617" y="56389"/>
            <a:ext cx="10671650" cy="1507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8400" b="1" dirty="0"/>
              <a:t>What Drives Constructor Success in Formula 1?</a:t>
            </a:r>
            <a:br>
              <a:rPr lang="en-US" sz="7200" dirty="0"/>
            </a:br>
            <a:r>
              <a:rPr lang="en-US" sz="5400" i="1" dirty="0"/>
              <a:t>Investigating team performance using data from 2014–2022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2EBA8B-33D8-8CC3-7BE0-37D6CAC1FC20}"/>
              </a:ext>
            </a:extLst>
          </p:cNvPr>
          <p:cNvSpPr txBox="1"/>
          <p:nvPr/>
        </p:nvSpPr>
        <p:spPr>
          <a:xfrm>
            <a:off x="6871689" y="2388418"/>
            <a:ext cx="48238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Performance on race day reflects dozens of underlying variables — but which ones matter most?</a:t>
            </a:r>
          </a:p>
        </p:txBody>
      </p:sp>
      <p:pic>
        <p:nvPicPr>
          <p:cNvPr id="1029" name="Picture 5" descr="2022 races">
            <a:extLst>
              <a:ext uri="{FF2B5EF4-FFF2-40B4-BE49-F238E27FC236}">
                <a16:creationId xmlns:a16="http://schemas.microsoft.com/office/drawing/2014/main" id="{EC772FC9-B21D-D1AE-713C-BBD6EFF32A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07" y="3219793"/>
            <a:ext cx="4303313" cy="2863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493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5DDD56-42E3-D939-0F30-2BBC1EA54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3647" y="437025"/>
            <a:ext cx="2709264" cy="5076402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7D14B-5A28-F572-7599-418F49232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363" y="437025"/>
            <a:ext cx="4642193" cy="11926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5800" b="1" dirty="0"/>
              <a:t>The Data</a:t>
            </a:r>
            <a:br>
              <a:rPr lang="en-US" dirty="0"/>
            </a:br>
            <a:r>
              <a:rPr lang="en-US" i="1" dirty="0"/>
              <a:t>2014–2022 F1 Seasons</a:t>
            </a:r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26003BAC-5DA5-1407-3554-DA3467DA60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2392" y="2033676"/>
            <a:ext cx="783002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Sourced from Kaggle’s Formula 1 dataset (14 relational CSVs)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Focused on 2014–2022: consistent rules + complete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Covered race results, lap times, qualifying, pit stops, constructors &amp; more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Structured format enabled team-level analysis across seasons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490B3B-0615-F716-D161-D194B419C8B3}"/>
              </a:ext>
            </a:extLst>
          </p:cNvPr>
          <p:cNvSpPr txBox="1"/>
          <p:nvPr/>
        </p:nvSpPr>
        <p:spPr>
          <a:xfrm>
            <a:off x="8030496" y="5696180"/>
            <a:ext cx="40041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14 interlinked CSVs enabled multi-season, </a:t>
            </a:r>
          </a:p>
          <a:p>
            <a:r>
              <a:rPr lang="en-US" sz="1600" i="1" dirty="0"/>
              <a:t>constructor-level modeling.</a:t>
            </a:r>
          </a:p>
        </p:txBody>
      </p:sp>
    </p:spTree>
    <p:extLst>
      <p:ext uri="{BB962C8B-B14F-4D97-AF65-F5344CB8AC3E}">
        <p14:creationId xmlns:p14="http://schemas.microsoft.com/office/powerpoint/2010/main" val="600123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>
            <a:extLst>
              <a:ext uri="{FF2B5EF4-FFF2-40B4-BE49-F238E27FC236}">
                <a16:creationId xmlns:a16="http://schemas.microsoft.com/office/drawing/2014/main" id="{83AC72B5-77C3-BA30-A606-613FD81919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" b="2609"/>
          <a:stretch/>
        </p:blipFill>
        <p:spPr bwMode="auto">
          <a:xfrm>
            <a:off x="1748034" y="764515"/>
            <a:ext cx="9794136" cy="598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1D57BD-C2C1-0D55-3BCA-B5AD2085BFAD}"/>
              </a:ext>
            </a:extLst>
          </p:cNvPr>
          <p:cNvSpPr txBox="1"/>
          <p:nvPr/>
        </p:nvSpPr>
        <p:spPr>
          <a:xfrm>
            <a:off x="119743" y="25851"/>
            <a:ext cx="60960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/>
              <a:t>Relational Structure of the Dataset</a:t>
            </a:r>
            <a:br>
              <a:rPr lang="en-US" dirty="0"/>
            </a:br>
            <a:r>
              <a:rPr lang="en-US" sz="1600" i="1" dirty="0"/>
              <a:t>14 entity-linked tables from Kaggle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BFF96A-89A6-7F0A-A9D4-A21315B877ED}"/>
              </a:ext>
            </a:extLst>
          </p:cNvPr>
          <p:cNvSpPr txBox="1"/>
          <p:nvPr/>
        </p:nvSpPr>
        <p:spPr>
          <a:xfrm>
            <a:off x="1748034" y="6165788"/>
            <a:ext cx="5388429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chemeClr val="bg1"/>
                </a:solidFill>
              </a:rPr>
              <a:t>This Formula 1 dataset from Kaggle consists of 14 linked .csv files, structured through entity relationships.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621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DB711-9367-2635-8F3D-9DD4CC168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406" y="197062"/>
            <a:ext cx="11797129" cy="646331"/>
          </a:xfrm>
        </p:spPr>
        <p:txBody>
          <a:bodyPr>
            <a:normAutofit fontScale="90000"/>
          </a:bodyPr>
          <a:lstStyle/>
          <a:p>
            <a:r>
              <a:rPr lang="en-US" dirty="0"/>
              <a:t>Fastest Lap Speed Distributions – Before vs. After 2014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DA49F8A-7973-C3EE-1572-ED0E7CDEC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954" y="3114496"/>
            <a:ext cx="5714617" cy="35267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854D619-C6A9-3705-B480-3C585E1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63" y="3114495"/>
            <a:ext cx="5714618" cy="352673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F3C2734-3A0F-53C3-09C6-271A319B12EC}"/>
              </a:ext>
            </a:extLst>
          </p:cNvPr>
          <p:cNvSpPr txBox="1"/>
          <p:nvPr/>
        </p:nvSpPr>
        <p:spPr>
          <a:xfrm>
            <a:off x="244323" y="1262029"/>
            <a:ext cx="11351515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/>
              <a:t>Typical fastest laps stayed around 200–210 km/h. Post-2014, speeds are more consistent — reflecting tighter engineering and performance variability among constructors.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D7B29D-767A-E29E-C1CB-F8A96ABBB4DA}"/>
              </a:ext>
            </a:extLst>
          </p:cNvPr>
          <p:cNvSpPr txBox="1"/>
          <p:nvPr/>
        </p:nvSpPr>
        <p:spPr>
          <a:xfrm>
            <a:off x="2199032" y="2538369"/>
            <a:ext cx="7793935" cy="46166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wrap="square">
            <a:spAutoFit/>
          </a:bodyPr>
          <a:lstStyle/>
          <a:p>
            <a:pPr algn="ctr"/>
            <a:r>
              <a:rPr lang="en-US" sz="1200" i="1" dirty="0">
                <a:ln w="0"/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Drivers in the top 10 of a Grand Prix can earn a bonus point for setting the fastest lap time. If a driver outside the top 10 sets the fastest lap, they won't receive the point but will prevent a top 10 driver from earning it.</a:t>
            </a:r>
          </a:p>
        </p:txBody>
      </p:sp>
      <p:pic>
        <p:nvPicPr>
          <p:cNvPr id="2064" name="Picture 16" descr="F1 cars reach record speeds in Mexico ...">
            <a:extLst>
              <a:ext uri="{FF2B5EF4-FFF2-40B4-BE49-F238E27FC236}">
                <a16:creationId xmlns:a16="http://schemas.microsoft.com/office/drawing/2014/main" id="{EF34DDEE-7C35-0293-E40F-EE3175CDD0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63" y="1965591"/>
            <a:ext cx="1847220" cy="1034443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039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1F6DE-5CBD-9542-72B7-76C0B9C4E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955" y="58335"/>
            <a:ext cx="10515600" cy="1031280"/>
          </a:xfrm>
        </p:spPr>
        <p:txBody>
          <a:bodyPr/>
          <a:lstStyle/>
          <a:p>
            <a:r>
              <a:rPr lang="en-US" b="1" dirty="0"/>
              <a:t>Team Performance Trends </a:t>
            </a:r>
            <a:r>
              <a:rPr lang="en-US" sz="3600" i="1" dirty="0"/>
              <a:t>(2014–2022)</a:t>
            </a:r>
            <a:endParaRPr lang="en-US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27CA449-0B49-935A-FDF5-3BFCBA12BE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9225" y="1006311"/>
            <a:ext cx="6813550" cy="4204970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0063AE-050D-8911-0B59-4667D3DD1480}"/>
              </a:ext>
            </a:extLst>
          </p:cNvPr>
          <p:cNvSpPr txBox="1"/>
          <p:nvPr/>
        </p:nvSpPr>
        <p:spPr>
          <a:xfrm>
            <a:off x="680955" y="5415411"/>
            <a:ext cx="115110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plot highlights the dominance of </a:t>
            </a:r>
            <a:r>
              <a:rPr lang="en-US" b="1" dirty="0">
                <a:solidFill>
                  <a:srgbClr val="FF0000"/>
                </a:solidFill>
              </a:rPr>
              <a:t>Mercedes, Red Bull, and Ferrari, </a:t>
            </a:r>
            <a:r>
              <a:rPr lang="en-US" dirty="0"/>
              <a:t>from 2014 to 2022, while also revealing performance trends among mid- and lower-tier teams. It offers a clear view of the competitive dynamics across constructors during this period.</a:t>
            </a:r>
          </a:p>
        </p:txBody>
      </p:sp>
    </p:spTree>
    <p:extLst>
      <p:ext uri="{BB962C8B-B14F-4D97-AF65-F5344CB8AC3E}">
        <p14:creationId xmlns:p14="http://schemas.microsoft.com/office/powerpoint/2010/main" val="3677599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A6570-DDD9-FED9-517F-1A2DB229D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940" y="0"/>
            <a:ext cx="11459818" cy="757997"/>
          </a:xfrm>
        </p:spPr>
        <p:txBody>
          <a:bodyPr>
            <a:normAutofit/>
          </a:bodyPr>
          <a:lstStyle/>
          <a:p>
            <a:pPr algn="r"/>
            <a:r>
              <a:rPr lang="en-US" b="1" dirty="0"/>
              <a:t>Constructor Status Distribution (2014-2022)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E93D8-4E93-FFC4-2E07-FC78B9F92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60" y="672284"/>
            <a:ext cx="3690452" cy="6139477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800" b="1" dirty="0"/>
              <a:t>1. Finished Races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Mercedes, Ferrari, and Red Bull finish most races — showing high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Haas and McLaren show more inconsistent finish counts.</a:t>
            </a:r>
          </a:p>
          <a:p>
            <a:pPr>
              <a:buNone/>
            </a:pPr>
            <a:r>
              <a:rPr lang="en-US" sz="1800" b="1" dirty="0"/>
              <a:t>2. +1 and +2 Laps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Mercedes, Ferrari, and Force India often finish just behind the leader.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These gaps indicate competitive but slightly trailing performance.</a:t>
            </a:r>
          </a:p>
          <a:p>
            <a:pPr>
              <a:buNone/>
            </a:pPr>
            <a:r>
              <a:rPr lang="en-US" sz="1800" b="1" dirty="0"/>
              <a:t>3. Failures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Gearbox and engine failures hit teams like McLaren and Renault more often — reliability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Collision- and accident-related DNFs are spread across teams.</a:t>
            </a:r>
          </a:p>
          <a:p>
            <a:pPr>
              <a:buNone/>
            </a:pPr>
            <a:r>
              <a:rPr lang="en-US" sz="1800" b="1" dirty="0"/>
              <a:t>4.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Ferrari and Red Bull have occasional brake/collision DNFs.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Haas and Williams show retirement spikes — potential concern.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C9FA2E-6347-5BF5-7B2C-B78373FA3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4290" y="1111010"/>
            <a:ext cx="7698224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81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0C3CE5D-7416-62CF-8350-409B00627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35" y="829735"/>
            <a:ext cx="3523673" cy="27070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42F24B-51AF-C8E2-70E9-EEB8A9B85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" y="109488"/>
            <a:ext cx="12013096" cy="790004"/>
          </a:xfrm>
        </p:spPr>
        <p:txBody>
          <a:bodyPr>
            <a:normAutofit/>
          </a:bodyPr>
          <a:lstStyle/>
          <a:p>
            <a:r>
              <a:rPr lang="en-US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</a:rPr>
              <a:t>Scatter Plot: Position Order vs Fastest Lap Speed</a:t>
            </a:r>
          </a:p>
        </p:txBody>
      </p:sp>
      <p:pic>
        <p:nvPicPr>
          <p:cNvPr id="5126" name="Picture 6" descr="Assetto Corsa - Formula 1 2019-21 F1TV Speedometer RELEASED! (Onboard  Sergio Perez)">
            <a:extLst>
              <a:ext uri="{FF2B5EF4-FFF2-40B4-BE49-F238E27FC236}">
                <a16:creationId xmlns:a16="http://schemas.microsoft.com/office/drawing/2014/main" id="{F8761BA4-65D1-330F-FD11-8FA7C38081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836" y="3983438"/>
            <a:ext cx="4780722" cy="2689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DEE6A7-8318-ED42-7FC5-6BB24E2E63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5444" y="772268"/>
            <a:ext cx="6949339" cy="42887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83E128-4648-81DA-9208-873FAC936059}"/>
              </a:ext>
            </a:extLst>
          </p:cNvPr>
          <p:cNvSpPr txBox="1"/>
          <p:nvPr/>
        </p:nvSpPr>
        <p:spPr>
          <a:xfrm>
            <a:off x="4980864" y="5133334"/>
            <a:ext cx="718391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scatter plot of position order versus fastest lap speed indicates that higher speeds are generally associated with better (lower) position orders. However, there is a considerable spread, especially at higher speeds. </a:t>
            </a:r>
            <a:r>
              <a:rPr lang="en-US" b="1" i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Some drivers achieve high speeds but still finish with poorer positions, possibly due to race incidents or strategic errors.</a:t>
            </a:r>
          </a:p>
        </p:txBody>
      </p:sp>
    </p:spTree>
    <p:extLst>
      <p:ext uri="{BB962C8B-B14F-4D97-AF65-F5344CB8AC3E}">
        <p14:creationId xmlns:p14="http://schemas.microsoft.com/office/powerpoint/2010/main" val="2032380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16229</TotalTime>
  <Words>1271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PowerPoint Presentation</vt:lpstr>
      <vt:lpstr>Executive Summary  Formula 1 Constructor Success Analysis (Data from the 2014–2022 F1 seasons)</vt:lpstr>
      <vt:lpstr>PowerPoint Presentation</vt:lpstr>
      <vt:lpstr>PowerPoint Presentation</vt:lpstr>
      <vt:lpstr>PowerPoint Presentation</vt:lpstr>
      <vt:lpstr>Fastest Lap Speed Distributions – Before vs. After 2014</vt:lpstr>
      <vt:lpstr>Team Performance Trends (2014–2022)</vt:lpstr>
      <vt:lpstr>Constructor Status Distribution (2014-2022)</vt:lpstr>
      <vt:lpstr>Scatter Plot: Position Order vs Fastest Lap Speed</vt:lpstr>
      <vt:lpstr>Position Order vs Laps Completed</vt:lpstr>
      <vt:lpstr>Position Order by Starting Grid Position- Box Plot</vt:lpstr>
      <vt:lpstr>PowerPoint Presentation</vt:lpstr>
      <vt:lpstr>PowerPoint Presentation</vt:lpstr>
      <vt:lpstr>Decision Tree – Feature Hierarchy</vt:lpstr>
      <vt:lpstr>Random Forest – Feature Importance</vt:lpstr>
      <vt:lpstr>Summary &amp; Strategic Implications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F1 Constructors Analysis</dc:title>
  <dc:creator>Kelly Arseneau</dc:creator>
  <cp:lastModifiedBy>Kelly Arseneau</cp:lastModifiedBy>
  <cp:revision>70</cp:revision>
  <dcterms:created xsi:type="dcterms:W3CDTF">2024-05-14T00:57:28Z</dcterms:created>
  <dcterms:modified xsi:type="dcterms:W3CDTF">2025-06-09T18:37:20Z</dcterms:modified>
</cp:coreProperties>
</file>