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75" r:id="rId4"/>
    <p:sldId id="276" r:id="rId5"/>
    <p:sldId id="277" r:id="rId6"/>
    <p:sldId id="278" r:id="rId7"/>
    <p:sldId id="279" r:id="rId8"/>
    <p:sldId id="259" r:id="rId9"/>
    <p:sldId id="260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15102" y="4680229"/>
            <a:ext cx="322620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</a:t>
            </a:r>
            <a:r>
              <a:rPr lang="en-US" baseline="0" dirty="0" smtClean="0"/>
              <a:t> 108 </a:t>
            </a:r>
            <a:r>
              <a:rPr lang="en-US" baseline="0" dirty="0" err="1" smtClean="0"/>
              <a:t>Hackathon</a:t>
            </a:r>
            <a:r>
              <a:rPr lang="en-US" baseline="0" dirty="0" smtClean="0"/>
              <a:t> </a:t>
            </a:r>
            <a:r>
              <a:rPr lang="en-US" baseline="0" dirty="0" smtClean="0"/>
              <a:t>IPWAVE-CNP Protocol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hf sldNum="0" hd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wave-hackathon-ietf/ipwave-hackathon-ietf-108" TargetMode="External"/><Relationship Id="rId2" Type="http://schemas.openxmlformats.org/officeDocument/2006/relationships/hyperlink" Target="https://www.youtube.com/watch?v=6Ss5OzV88s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394" y="2971088"/>
            <a:ext cx="4279810" cy="1270406"/>
          </a:xfrm>
        </p:spPr>
        <p:txBody>
          <a:bodyPr>
            <a:normAutofit fontScale="92500"/>
          </a:bodyPr>
          <a:lstStyle/>
          <a:p>
            <a:r>
              <a:rPr lang="en-US" altLang="ko-KR" sz="2200" dirty="0" smtClean="0">
                <a:solidFill>
                  <a:schemeClr val="bg2"/>
                </a:solidFill>
                <a:latin typeface="Arial" pitchFamily="34" charset="0"/>
                <a:ea typeface="Arial Unicode MS" panose="020B0604020202020204" pitchFamily="50" charset="-127"/>
                <a:cs typeface="Arial" pitchFamily="34" charset="0"/>
              </a:rPr>
              <a:t>IPWAVE Basic Protocols Project  </a:t>
            </a:r>
            <a:r>
              <a:rPr lang="en-US" altLang="ko-KR" sz="1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Champion: </a:t>
            </a:r>
            <a:r>
              <a:rPr lang="en-US" altLang="ko-KR" sz="19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Jaehoon</a:t>
            </a:r>
            <a:r>
              <a:rPr lang="en-US" altLang="ko-KR" sz="19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Paul </a:t>
            </a:r>
            <a:r>
              <a:rPr lang="en-US" altLang="ko-KR" sz="19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Jeong</a:t>
            </a:r>
            <a:r>
              <a:rPr lang="en-US" altLang="ko-KR" sz="19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9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9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pauljeong@skku.edu</a:t>
            </a:r>
          </a:p>
          <a:p>
            <a:r>
              <a:rPr lang="en-US" altLang="ko-KR" sz="19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Sungkyunkwan</a:t>
            </a:r>
            <a:r>
              <a:rPr lang="en-US" altLang="ko-KR" sz="19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University</a:t>
            </a:r>
            <a:endParaRPr lang="en-US" altLang="ko-KR" sz="19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918" y="2980267"/>
            <a:ext cx="3698475" cy="1049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IETF 108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July 20-24, 2020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Online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Hackathon</a:t>
            </a:r>
            <a:r>
              <a:rPr dirty="0"/>
              <a:t>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0845" y="1063229"/>
            <a:ext cx="4036917" cy="346470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sz="2300" b="1" dirty="0" smtClean="0"/>
              <a:t>Provide a Context-Aware Navigator Protocol (CNP) for IP Based Vehicular Networks</a:t>
            </a:r>
            <a:r>
              <a:rPr lang="en-US" sz="2300" dirty="0" smtClean="0"/>
              <a:t>:</a:t>
            </a:r>
          </a:p>
          <a:p>
            <a:pPr>
              <a:buNone/>
            </a:pPr>
            <a:endParaRPr lang="en-US" sz="2300" dirty="0" smtClean="0"/>
          </a:p>
          <a:p>
            <a:pPr marL="791029" lvl="2" indent="179388">
              <a:buFont typeface="Arial" pitchFamily="34" charset="0"/>
              <a:buChar char="•"/>
            </a:pPr>
            <a:r>
              <a:rPr lang="en-US" sz="2100" dirty="0" smtClean="0"/>
              <a:t>Proof of Concept (POC) of IPv6-Based Context-Aware Navigator Protocol</a:t>
            </a:r>
          </a:p>
          <a:p>
            <a:pPr marL="791029" lvl="2" indent="179388">
              <a:buFont typeface="Arial" pitchFamily="34" charset="0"/>
              <a:buChar char="•"/>
            </a:pPr>
            <a:r>
              <a:rPr lang="en-US" sz="2100" dirty="0" smtClean="0"/>
              <a:t>IPv6 mobility information sharing for safe driving in roadways</a:t>
            </a:r>
          </a:p>
          <a:p>
            <a:pPr marL="791029" lvl="2" indent="179388">
              <a:buFont typeface="Arial" pitchFamily="34" charset="0"/>
              <a:buChar char="•"/>
            </a:pPr>
            <a:r>
              <a:rPr lang="en-US" sz="2100" dirty="0" smtClean="0"/>
              <a:t>Coordinated path planning for obstacle and collision avoidance in roadways</a:t>
            </a:r>
          </a:p>
          <a:p>
            <a:pPr marL="791029" lvl="2" indent="179388">
              <a:buFont typeface="Arial" pitchFamily="34" charset="0"/>
              <a:buChar char="•"/>
            </a:pPr>
            <a:r>
              <a:rPr lang="en-US" sz="2100" dirty="0" smtClean="0"/>
              <a:t>Efficient driving information exchange in IP-based vehicular networks</a:t>
            </a:r>
          </a:p>
          <a:p>
            <a:pPr marL="791029" lvl="2" indent="179388">
              <a:buFont typeface="Arial" pitchFamily="34" charset="0"/>
              <a:buChar char="•"/>
            </a:pPr>
            <a:r>
              <a:rPr lang="en-US" sz="2100" dirty="0" smtClean="0"/>
              <a:t>Network-based coordinated driving environment sensing and perception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sz="21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2100" dirty="0" smtClean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B43213F-4DB3-47A3-8AD2-1E06B27C9C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6435" y="2699558"/>
            <a:ext cx="3490365" cy="14028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09491" y="1063229"/>
            <a:ext cx="4253582" cy="346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/>
              </a:rPr>
              <a:t>Proving strategy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1600" dirty="0" smtClean="0"/>
              <a:t>Vehicular Simulations of IPWAVE with </a:t>
            </a:r>
            <a:r>
              <a:rPr lang="en-US" sz="1600" dirty="0" err="1" smtClean="0"/>
              <a:t>OMNeT</a:t>
            </a:r>
            <a:r>
              <a:rPr lang="en-US" sz="1600" dirty="0" smtClean="0"/>
              <a:t>++, SUMO, and VEINS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400"/>
            </a:pPr>
            <a:endParaRPr kumimoji="0" 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669471" marR="0" lvl="1" indent="-2286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400"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Context Awareness in IP-Based Vehicular Networks</a:t>
            </a:r>
            <a:endParaRPr lang="en-US" dirty="0"/>
          </a:p>
        </p:txBody>
      </p:sp>
      <p:pic>
        <p:nvPicPr>
          <p:cNvPr id="4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014" y="1221177"/>
            <a:ext cx="7253569" cy="2504293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2887876" y="3862394"/>
            <a:ext cx="5544616" cy="90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/>
              </a:rPr>
              <a:t>Context Awareness in IP based Network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/>
              </a:rPr>
              <a:t>Via lightweight messages </a:t>
            </a:r>
            <a:r>
              <a:rPr kumimoji="0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/>
              </a:rPr>
              <a:t>Cooperative  Context  Messages (CCM)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/>
              </a:rPr>
              <a:t>Emergency Context Message (ECM)</a:t>
            </a:r>
            <a:endParaRPr kumimoji="0" lang="ko-KR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269" y="3691622"/>
            <a:ext cx="470925" cy="352800"/>
          </a:xfrm>
          <a:prstGeom prst="rect">
            <a:avLst/>
          </a:prstGeom>
        </p:spPr>
      </p:pic>
      <p:pic>
        <p:nvPicPr>
          <p:cNvPr id="7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268" y="4172048"/>
            <a:ext cx="470925" cy="35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111" y="37254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5668" y="42099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ECM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68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Vehicle Mobility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72877"/>
            <a:ext cx="8229600" cy="4219459"/>
          </a:xfrm>
        </p:spPr>
        <p:txBody>
          <a:bodyPr>
            <a:normAutofit fontScale="47500" lnSpcReduction="20000"/>
          </a:bodyPr>
          <a:lstStyle/>
          <a:p>
            <a:pPr marL="0" lvl="0" indent="0">
              <a:spcBef>
                <a:spcPts val="500"/>
              </a:spcBef>
              <a:buSzTx/>
              <a:buNone/>
              <a:defRPr/>
            </a:pPr>
            <a:r>
              <a:rPr lang="en-US" altLang="ko-KR" b="1" dirty="0" smtClean="0">
                <a:latin typeface="Arial" panose="02080604020202020204" charset="0"/>
                <a:cs typeface="Arial" panose="02080604020202020204" charset="0"/>
              </a:rPr>
              <a:t>VMI options:</a:t>
            </a: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marL="0" lvl="0" indent="0">
              <a:spcBef>
                <a:spcPts val="500"/>
              </a:spcBef>
              <a:buSzTx/>
              <a:buNone/>
              <a:defRPr/>
            </a:pPr>
            <a:r>
              <a:rPr lang="en-US" b="1" dirty="0" smtClean="0">
                <a:latin typeface="Arial" panose="02080604020202020204" charset="0"/>
                <a:cs typeface="Arial" panose="02080604020202020204" charset="0"/>
              </a:rPr>
              <a:t>Type: Either: CCM and </a:t>
            </a:r>
            <a:r>
              <a:rPr lang="en-US" b="1" dirty="0" smtClean="0">
                <a:latin typeface="Arial" panose="02080604020202020204" charset="0"/>
                <a:cs typeface="Arial" panose="02080604020202020204" charset="0"/>
              </a:rPr>
              <a:t>ECM</a:t>
            </a:r>
            <a:endParaRPr lang="en-US" b="1" dirty="0" smtClean="0"/>
          </a:p>
        </p:txBody>
      </p:sp>
      <p:graphicFrame>
        <p:nvGraphicFramePr>
          <p:cNvPr id="4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6376594"/>
              </p:ext>
            </p:extLst>
          </p:nvPr>
        </p:nvGraphicFramePr>
        <p:xfrm>
          <a:off x="8131516" y="1140178"/>
          <a:ext cx="208280" cy="59347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7669375"/>
              </p:ext>
            </p:extLst>
          </p:nvPr>
        </p:nvGraphicFramePr>
        <p:xfrm>
          <a:off x="7897665" y="1142243"/>
          <a:ext cx="208280" cy="59347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4329524"/>
              </p:ext>
            </p:extLst>
          </p:nvPr>
        </p:nvGraphicFramePr>
        <p:xfrm>
          <a:off x="7658941" y="1140171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9534277"/>
              </p:ext>
            </p:extLst>
          </p:nvPr>
        </p:nvGraphicFramePr>
        <p:xfrm>
          <a:off x="7421714" y="1143015"/>
          <a:ext cx="208280" cy="591834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18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4516475"/>
              </p:ext>
            </p:extLst>
          </p:nvPr>
        </p:nvGraphicFramePr>
        <p:xfrm>
          <a:off x="7183739" y="1141372"/>
          <a:ext cx="208280" cy="59512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93747750"/>
              </p:ext>
            </p:extLst>
          </p:nvPr>
        </p:nvGraphicFramePr>
        <p:xfrm>
          <a:off x="6943933" y="1142193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3025739"/>
              </p:ext>
            </p:extLst>
          </p:nvPr>
        </p:nvGraphicFramePr>
        <p:xfrm>
          <a:off x="6707200" y="1149138"/>
          <a:ext cx="208280" cy="58451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46247341"/>
              </p:ext>
            </p:extLst>
          </p:nvPr>
        </p:nvGraphicFramePr>
        <p:xfrm>
          <a:off x="6482289" y="1148211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2672701"/>
              </p:ext>
            </p:extLst>
          </p:nvPr>
        </p:nvGraphicFramePr>
        <p:xfrm>
          <a:off x="6252645" y="1151393"/>
          <a:ext cx="208280" cy="58451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87814087"/>
              </p:ext>
            </p:extLst>
          </p:nvPr>
        </p:nvGraphicFramePr>
        <p:xfrm>
          <a:off x="6021823" y="1148211"/>
          <a:ext cx="208280" cy="58543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54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97799054"/>
              </p:ext>
            </p:extLst>
          </p:nvPr>
        </p:nvGraphicFramePr>
        <p:xfrm>
          <a:off x="5791001" y="1155413"/>
          <a:ext cx="208280" cy="576469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2919216"/>
              </p:ext>
            </p:extLst>
          </p:nvPr>
        </p:nvGraphicFramePr>
        <p:xfrm>
          <a:off x="5552277" y="1157508"/>
          <a:ext cx="208280" cy="58450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2602420"/>
              </p:ext>
            </p:extLst>
          </p:nvPr>
        </p:nvGraphicFramePr>
        <p:xfrm>
          <a:off x="5317217" y="1151393"/>
          <a:ext cx="208280" cy="584507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136523"/>
              </p:ext>
            </p:extLst>
          </p:nvPr>
        </p:nvGraphicFramePr>
        <p:xfrm>
          <a:off x="5083895" y="1154905"/>
          <a:ext cx="208280" cy="584506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6318674"/>
              </p:ext>
            </p:extLst>
          </p:nvPr>
        </p:nvGraphicFramePr>
        <p:xfrm>
          <a:off x="4843224" y="1155787"/>
          <a:ext cx="208280" cy="576095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2139404"/>
              </p:ext>
            </p:extLst>
          </p:nvPr>
        </p:nvGraphicFramePr>
        <p:xfrm>
          <a:off x="4607455" y="1153402"/>
          <a:ext cx="208280" cy="59347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1083517"/>
              </p:ext>
            </p:extLst>
          </p:nvPr>
        </p:nvGraphicFramePr>
        <p:xfrm>
          <a:off x="4373604" y="1155467"/>
          <a:ext cx="208280" cy="59347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7082114"/>
              </p:ext>
            </p:extLst>
          </p:nvPr>
        </p:nvGraphicFramePr>
        <p:xfrm>
          <a:off x="4134880" y="1153395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0814787"/>
              </p:ext>
            </p:extLst>
          </p:nvPr>
        </p:nvGraphicFramePr>
        <p:xfrm>
          <a:off x="3897653" y="1156239"/>
          <a:ext cx="208280" cy="591834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18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8940198"/>
              </p:ext>
            </p:extLst>
          </p:nvPr>
        </p:nvGraphicFramePr>
        <p:xfrm>
          <a:off x="3659678" y="1154596"/>
          <a:ext cx="208280" cy="59512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8211154"/>
              </p:ext>
            </p:extLst>
          </p:nvPr>
        </p:nvGraphicFramePr>
        <p:xfrm>
          <a:off x="3419872" y="1155417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3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3729617"/>
              </p:ext>
            </p:extLst>
          </p:nvPr>
        </p:nvGraphicFramePr>
        <p:xfrm>
          <a:off x="3183139" y="1162362"/>
          <a:ext cx="208280" cy="58451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표 3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8743184"/>
              </p:ext>
            </p:extLst>
          </p:nvPr>
        </p:nvGraphicFramePr>
        <p:xfrm>
          <a:off x="2958228" y="1161435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31349213"/>
              </p:ext>
            </p:extLst>
          </p:nvPr>
        </p:nvGraphicFramePr>
        <p:xfrm>
          <a:off x="2728584" y="1164617"/>
          <a:ext cx="208280" cy="58451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3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01549557"/>
              </p:ext>
            </p:extLst>
          </p:nvPr>
        </p:nvGraphicFramePr>
        <p:xfrm>
          <a:off x="2497762" y="1161435"/>
          <a:ext cx="208280" cy="58543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54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7984461"/>
              </p:ext>
            </p:extLst>
          </p:nvPr>
        </p:nvGraphicFramePr>
        <p:xfrm>
          <a:off x="2266940" y="1168637"/>
          <a:ext cx="208280" cy="576469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5454969"/>
              </p:ext>
            </p:extLst>
          </p:nvPr>
        </p:nvGraphicFramePr>
        <p:xfrm>
          <a:off x="2028216" y="1164358"/>
          <a:ext cx="208280" cy="586309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63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8417270"/>
              </p:ext>
            </p:extLst>
          </p:nvPr>
        </p:nvGraphicFramePr>
        <p:xfrm>
          <a:off x="1793156" y="1164617"/>
          <a:ext cx="208280" cy="584507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15041175"/>
              </p:ext>
            </p:extLst>
          </p:nvPr>
        </p:nvGraphicFramePr>
        <p:xfrm>
          <a:off x="1559834" y="1168129"/>
          <a:ext cx="208280" cy="584506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표 4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61087837"/>
              </p:ext>
            </p:extLst>
          </p:nvPr>
        </p:nvGraphicFramePr>
        <p:xfrm>
          <a:off x="1319163" y="1169011"/>
          <a:ext cx="208280" cy="576095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표 4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9339761"/>
              </p:ext>
            </p:extLst>
          </p:nvPr>
        </p:nvGraphicFramePr>
        <p:xfrm>
          <a:off x="1070836" y="1175952"/>
          <a:ext cx="208280" cy="584506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표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3763169"/>
              </p:ext>
            </p:extLst>
          </p:nvPr>
        </p:nvGraphicFramePr>
        <p:xfrm>
          <a:off x="811072" y="1175952"/>
          <a:ext cx="208280" cy="576095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0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표 4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5032493"/>
              </p:ext>
            </p:extLst>
          </p:nvPr>
        </p:nvGraphicFramePr>
        <p:xfrm>
          <a:off x="750502" y="1757432"/>
          <a:ext cx="7644004" cy="727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01"/>
                <a:gridCol w="1911001"/>
                <a:gridCol w="1911001"/>
                <a:gridCol w="1911001"/>
              </a:tblGrid>
              <a:tr h="727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Reserved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5859671"/>
              </p:ext>
            </p:extLst>
          </p:nvPr>
        </p:nvGraphicFramePr>
        <p:xfrm>
          <a:off x="750502" y="2474718"/>
          <a:ext cx="7644004" cy="72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004"/>
              </a:tblGrid>
              <a:tr h="7218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Reserved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0297574"/>
              </p:ext>
            </p:extLst>
          </p:nvPr>
        </p:nvGraphicFramePr>
        <p:xfrm>
          <a:off x="750502" y="3189600"/>
          <a:ext cx="7644004" cy="1319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004"/>
              </a:tblGrid>
              <a:tr h="131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Mobility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50502" y="793362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151188" y="799574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536301" y="798102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65714" y="798101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72"/>
            <a:ext cx="8229600" cy="857251"/>
          </a:xfrm>
        </p:spPr>
        <p:txBody>
          <a:bodyPr/>
          <a:lstStyle/>
          <a:p>
            <a:r>
              <a:rPr lang="en-US" dirty="0" smtClean="0"/>
              <a:t>Simulation Network </a:t>
            </a:r>
            <a:r>
              <a:rPr lang="en-US" dirty="0" smtClean="0"/>
              <a:t>Structure</a:t>
            </a:r>
            <a:r>
              <a:rPr lang="en-US" altLang="zh-CN" dirty="0" smtClean="0"/>
              <a:t> </a:t>
            </a:r>
            <a:r>
              <a:rPr lang="en-US" altLang="zh-CN" dirty="0" smtClean="0"/>
              <a:t>(1/2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528" y="908990"/>
            <a:ext cx="5497433" cy="375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791"/>
            <a:ext cx="8229600" cy="857251"/>
          </a:xfrm>
        </p:spPr>
        <p:txBody>
          <a:bodyPr/>
          <a:lstStyle/>
          <a:p>
            <a:r>
              <a:rPr lang="en-US" dirty="0" smtClean="0"/>
              <a:t>Simulation Network </a:t>
            </a:r>
            <a:r>
              <a:rPr lang="en-US" dirty="0" smtClean="0"/>
              <a:t>Structure </a:t>
            </a:r>
            <a:r>
              <a:rPr lang="en-US" altLang="zh-CN" dirty="0" smtClean="0"/>
              <a:t>(2/2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280927" y="1288972"/>
            <a:ext cx="4158871" cy="30957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RSUs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b="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 to one subnet.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b="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each other through Ethernet</a:t>
            </a:r>
            <a:r>
              <a:rPr lang="en-US" altLang="zh-CN" sz="1600" b="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b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Vehicles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b="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through the road segment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Anchor: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b="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RSUs and Vehicles</a:t>
            </a:r>
            <a:r>
              <a:rPr lang="en-US" altLang="zh-CN" sz="1600" b="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b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9798" y="1570059"/>
            <a:ext cx="4704202" cy="263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06"/>
            <a:ext cx="8229600" cy="857251"/>
          </a:xfrm>
        </p:spPr>
        <p:txBody>
          <a:bodyPr/>
          <a:lstStyle/>
          <a:p>
            <a:r>
              <a:rPr lang="en-US" dirty="0" smtClean="0"/>
              <a:t>What got done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57200" y="1228308"/>
            <a:ext cx="2903220" cy="301318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Setting up successfully a network with 3 RSUs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Mobility Information Exchange among vehicles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Coordinated maneuver when obstacle is detected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9965" y="1228307"/>
            <a:ext cx="5236845" cy="318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dirty="0" smtClean="0"/>
              <a:t>Lessons </a:t>
            </a:r>
            <a:r>
              <a:rPr dirty="0"/>
              <a:t>learned from this </a:t>
            </a:r>
            <a:r>
              <a:rPr dirty="0" err="1" smtClean="0"/>
              <a:t>hackathon</a:t>
            </a:r>
            <a:r>
              <a:rPr lang="en-US" dirty="0" smtClean="0"/>
              <a:t>: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To be able to exchange vehicle mobility over IP require an extensive modification of INET packets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A coordinated algorithm orchestrates vehicles maneuvers to enhance road safety when obstacles are detected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xfrm>
            <a:off x="457200" y="51740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08998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smtClean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000" dirty="0" smtClean="0"/>
              <a:t>Champion: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en-US" sz="2000" dirty="0" err="1" smtClean="0"/>
              <a:t>Jaehoon</a:t>
            </a:r>
            <a:r>
              <a:rPr lang="en-US" sz="2000" dirty="0" smtClean="0"/>
              <a:t> Paul </a:t>
            </a:r>
            <a:r>
              <a:rPr lang="en-US" sz="2000" dirty="0" err="1" smtClean="0"/>
              <a:t>Jeong</a:t>
            </a:r>
            <a:r>
              <a:rPr lang="en-US" sz="2000" dirty="0" smtClean="0"/>
              <a:t> (SKKU)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000" dirty="0" smtClean="0"/>
              <a:t>Students: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2000" dirty="0" err="1" smtClean="0"/>
              <a:t>Younghan</a:t>
            </a:r>
            <a:r>
              <a:rPr lang="en-US" sz="2000" dirty="0" smtClean="0"/>
              <a:t> Kim (SSU)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2000" dirty="0" smtClean="0"/>
              <a:t>Bien Aime </a:t>
            </a:r>
            <a:r>
              <a:rPr lang="en-US" sz="2000" dirty="0" err="1" smtClean="0"/>
              <a:t>Mugabarigira</a:t>
            </a:r>
            <a:r>
              <a:rPr lang="en-US" sz="2000" dirty="0" smtClean="0"/>
              <a:t> (SKKU)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2000" dirty="0" err="1" smtClean="0"/>
              <a:t>Yiwen</a:t>
            </a:r>
            <a:r>
              <a:rPr lang="en-US" sz="2000" dirty="0" smtClean="0"/>
              <a:t> Chris </a:t>
            </a:r>
            <a:r>
              <a:rPr lang="en-US" sz="2000" dirty="0" err="1" smtClean="0"/>
              <a:t>Shen</a:t>
            </a:r>
            <a:r>
              <a:rPr lang="en-US" sz="2000" dirty="0" smtClean="0"/>
              <a:t> (SKKU)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2000" dirty="0" err="1" smtClean="0"/>
              <a:t>Ahn</a:t>
            </a:r>
            <a:r>
              <a:rPr lang="en-US" sz="2000" dirty="0" smtClean="0"/>
              <a:t> </a:t>
            </a:r>
            <a:r>
              <a:rPr lang="en-US" sz="2000" dirty="0" err="1" smtClean="0"/>
              <a:t>Yoseop</a:t>
            </a:r>
            <a:r>
              <a:rPr lang="en-US" sz="2000" dirty="0" smtClean="0"/>
              <a:t> (SKKU)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2000" dirty="0" err="1" smtClean="0"/>
              <a:t>Kyoungjae</a:t>
            </a:r>
            <a:r>
              <a:rPr lang="en-US" sz="2000" dirty="0" smtClean="0"/>
              <a:t> Sun (SSU)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20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dirty="0" smtClean="0"/>
              <a:t>First timers @ IETF/</a:t>
            </a:r>
            <a:r>
              <a:rPr lang="en-US" dirty="0" err="1" smtClean="0"/>
              <a:t>Hackathon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2000" dirty="0" err="1" smtClean="0"/>
              <a:t>Niket</a:t>
            </a:r>
            <a:r>
              <a:rPr lang="en-US" sz="2000" dirty="0" smtClean="0"/>
              <a:t> </a:t>
            </a:r>
            <a:r>
              <a:rPr lang="en-US" sz="2000" dirty="0" err="1" smtClean="0"/>
              <a:t>Agrawal</a:t>
            </a:r>
            <a:r>
              <a:rPr lang="en-US" sz="2000" dirty="0" smtClean="0"/>
              <a:t> (TU Delft)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2000" dirty="0" err="1" smtClean="0"/>
              <a:t>Kyungsik</a:t>
            </a:r>
            <a:r>
              <a:rPr lang="en-US" sz="2000" dirty="0" smtClean="0"/>
              <a:t> Kim (KNU)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2000" dirty="0" smtClean="0"/>
              <a:t>Park </a:t>
            </a:r>
            <a:r>
              <a:rPr lang="en-US" sz="2000" dirty="0" err="1" smtClean="0"/>
              <a:t>Jinho</a:t>
            </a:r>
            <a:r>
              <a:rPr lang="en-US" sz="2000" dirty="0" smtClean="0"/>
              <a:t> (KNU)</a:t>
            </a:r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05188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b="1" dirty="0" smtClean="0"/>
              <a:t>Video clip demo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smtClean="0">
                <a:hlinkClick r:id="rId2"/>
              </a:rPr>
              <a:t>https://www.youtube.com/watch?v=6Ss5OzV88so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b="1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b="1" dirty="0" smtClean="0"/>
              <a:t>Where to get code (manual)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smtClean="0">
                <a:hlinkClick r:id="rId3"/>
              </a:rPr>
              <a:t>https://github.com/ipwave-hackathon-ietf/ipwave-hackathon-ietf-108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 smtClean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354</Words>
  <Application>Microsoft Office PowerPoint</Application>
  <PresentationFormat>On-screen Show (16:9)</PresentationFormat>
  <Paragraphs>128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IETF Hackathon</vt:lpstr>
      <vt:lpstr>Hackathon Plan</vt:lpstr>
      <vt:lpstr>Context Awareness in IP-Based Vehicular Networks</vt:lpstr>
      <vt:lpstr>Vehicle Mobility Information</vt:lpstr>
      <vt:lpstr>Simulation Network Structure (1/2)</vt:lpstr>
      <vt:lpstr>Simulation Network Structure (2/2)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Bien Aime</dc:creator>
  <cp:lastModifiedBy>Bien Aime</cp:lastModifiedBy>
  <cp:revision>28</cp:revision>
  <dcterms:modified xsi:type="dcterms:W3CDTF">2020-07-24T08:22:24Z</dcterms:modified>
</cp:coreProperties>
</file>