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576" r:id="rId58"/>
    <p:sldMasterId id="2147484577" r:id="rId60"/>
    <p:sldMasterId id="2147484578" r:id="rId62"/>
    <p:sldMasterId id="2147484579" r:id="rId64"/>
    <p:sldMasterId id="2147484580" r:id="rId66"/>
  </p:sldMasterIdLst>
  <p:notesMasterIdLst>
    <p:notesMasterId r:id="rId68"/>
  </p:notesMasterIdLst>
  <p:sldIdLst>
    <p:sldId id="256" r:id="rId70"/>
    <p:sldId id="257" r:id="rId71"/>
    <p:sldId id="335" r:id="rId72"/>
    <p:sldId id="337" r:id="rId73"/>
    <p:sldId id="338" r:id="rId74"/>
    <p:sldId id="259" r:id="rId75"/>
    <p:sldId id="336" r:id="rId76"/>
    <p:sldId id="333" r:id="rId77"/>
    <p:sldId id="261" r:id="rId78"/>
    <p:sldId id="339" r:id="rId79"/>
    <p:sldId id="340" r:id="rId80"/>
    <p:sldId id="341" r:id="rId81"/>
    <p:sldId id="346" r:id="rId82"/>
    <p:sldId id="348" r:id="rId83"/>
    <p:sldId id="349" r:id="rId84"/>
    <p:sldId id="350" r:id="rId85"/>
    <p:sldId id="351" r:id="rId86"/>
    <p:sldId id="352" r:id="rId87"/>
    <p:sldId id="342" r:id="rId88"/>
    <p:sldId id="343" r:id="rId89"/>
    <p:sldId id="344" r:id="rId90"/>
    <p:sldId id="345" r:id="rId91"/>
    <p:sldId id="353" r:id="rId92"/>
    <p:sldId id="354" r:id="rId93"/>
    <p:sldId id="355" r:id="rId94"/>
    <p:sldId id="356" r:id="rId95"/>
    <p:sldId id="357" r:id="rId96"/>
    <p:sldId id="358" r:id="rId97"/>
    <p:sldId id="264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7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8" Type="http://schemas.openxmlformats.org/officeDocument/2006/relationships/slideMaster" Target="slideMasters/slideMaster1.xml"></Relationship><Relationship Id="rId59" Type="http://schemas.openxmlformats.org/officeDocument/2006/relationships/theme" Target="theme/theme1.xml"></Relationship><Relationship Id="rId60" Type="http://schemas.openxmlformats.org/officeDocument/2006/relationships/slideMaster" Target="slideMasters/slideMaster2.xml"></Relationship><Relationship Id="rId62" Type="http://schemas.openxmlformats.org/officeDocument/2006/relationships/slideMaster" Target="slideMasters/slideMaster3.xml"></Relationship><Relationship Id="rId64" Type="http://schemas.openxmlformats.org/officeDocument/2006/relationships/slideMaster" Target="slideMasters/slideMaster4.xml"></Relationship><Relationship Id="rId66" Type="http://schemas.openxmlformats.org/officeDocument/2006/relationships/slideMaster" Target="slideMasters/slideMaster5.xml"></Relationship><Relationship Id="rId68" Type="http://schemas.openxmlformats.org/officeDocument/2006/relationships/notesMaster" Target="notesMasters/notesMaster1.xml"></Relationship><Relationship Id="rId70" Type="http://schemas.openxmlformats.org/officeDocument/2006/relationships/slide" Target="slides/slide1.xml"></Relationship><Relationship Id="rId71" Type="http://schemas.openxmlformats.org/officeDocument/2006/relationships/slide" Target="slides/slide2.xml"></Relationship><Relationship Id="rId72" Type="http://schemas.openxmlformats.org/officeDocument/2006/relationships/slide" Target="slides/slide3.xml"></Relationship><Relationship Id="rId73" Type="http://schemas.openxmlformats.org/officeDocument/2006/relationships/slide" Target="slides/slide4.xml"></Relationship><Relationship Id="rId74" Type="http://schemas.openxmlformats.org/officeDocument/2006/relationships/slide" Target="slides/slide5.xml"></Relationship><Relationship Id="rId75" Type="http://schemas.openxmlformats.org/officeDocument/2006/relationships/slide" Target="slides/slide6.xml"></Relationship><Relationship Id="rId76" Type="http://schemas.openxmlformats.org/officeDocument/2006/relationships/slide" Target="slides/slide7.xml"></Relationship><Relationship Id="rId77" Type="http://schemas.openxmlformats.org/officeDocument/2006/relationships/slide" Target="slides/slide8.xml"></Relationship><Relationship Id="rId78" Type="http://schemas.openxmlformats.org/officeDocument/2006/relationships/slide" Target="slides/slide9.xml"></Relationship><Relationship Id="rId79" Type="http://schemas.openxmlformats.org/officeDocument/2006/relationships/slide" Target="slides/slide10.xml"></Relationship><Relationship Id="rId80" Type="http://schemas.openxmlformats.org/officeDocument/2006/relationships/slide" Target="slides/slide11.xml"></Relationship><Relationship Id="rId81" Type="http://schemas.openxmlformats.org/officeDocument/2006/relationships/slide" Target="slides/slide12.xml"></Relationship><Relationship Id="rId82" Type="http://schemas.openxmlformats.org/officeDocument/2006/relationships/slide" Target="slides/slide13.xml"></Relationship><Relationship Id="rId83" Type="http://schemas.openxmlformats.org/officeDocument/2006/relationships/slide" Target="slides/slide14.xml"></Relationship><Relationship Id="rId84" Type="http://schemas.openxmlformats.org/officeDocument/2006/relationships/slide" Target="slides/slide15.xml"></Relationship><Relationship Id="rId85" Type="http://schemas.openxmlformats.org/officeDocument/2006/relationships/slide" Target="slides/slide16.xml"></Relationship><Relationship Id="rId86" Type="http://schemas.openxmlformats.org/officeDocument/2006/relationships/slide" Target="slides/slide17.xml"></Relationship><Relationship Id="rId87" Type="http://schemas.openxmlformats.org/officeDocument/2006/relationships/slide" Target="slides/slide18.xml"></Relationship><Relationship Id="rId88" Type="http://schemas.openxmlformats.org/officeDocument/2006/relationships/slide" Target="slides/slide19.xml"></Relationship><Relationship Id="rId89" Type="http://schemas.openxmlformats.org/officeDocument/2006/relationships/slide" Target="slides/slide20.xml"></Relationship><Relationship Id="rId90" Type="http://schemas.openxmlformats.org/officeDocument/2006/relationships/slide" Target="slides/slide21.xml"></Relationship><Relationship Id="rId91" Type="http://schemas.openxmlformats.org/officeDocument/2006/relationships/slide" Target="slides/slide22.xml"></Relationship><Relationship Id="rId92" Type="http://schemas.openxmlformats.org/officeDocument/2006/relationships/slide" Target="slides/slide23.xml"></Relationship><Relationship Id="rId93" Type="http://schemas.openxmlformats.org/officeDocument/2006/relationships/slide" Target="slides/slide24.xml"></Relationship><Relationship Id="rId94" Type="http://schemas.openxmlformats.org/officeDocument/2006/relationships/slide" Target="slides/slide25.xml"></Relationship><Relationship Id="rId95" Type="http://schemas.openxmlformats.org/officeDocument/2006/relationships/slide" Target="slides/slide26.xml"></Relationship><Relationship Id="rId96" Type="http://schemas.openxmlformats.org/officeDocument/2006/relationships/slide" Target="slides/slide27.xml"></Relationship><Relationship Id="rId97" Type="http://schemas.openxmlformats.org/officeDocument/2006/relationships/slide" Target="slides/slide28.xml"></Relationship><Relationship Id="rId98" Type="http://schemas.openxmlformats.org/officeDocument/2006/relationships/slide" Target="slides/slide29.xml"></Relationship><Relationship Id="rId99" Type="http://schemas.openxmlformats.org/officeDocument/2006/relationships/viewProps" Target="viewProps.xml"></Relationship><Relationship Id="rId10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0DE52-D647-4BD6-9E81-0E570F9AA37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EBE9-8AB0-4935-B969-14EDDD6D1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6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4506-1108-4403-A5C9-7E21E3582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AABD0-71C2-4C28-AADF-C15913048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D29F8-DE75-4E9D-A869-A62EC506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AD278-AFA3-4ECA-BFA3-1B26A339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59C46-63BB-40BB-85AF-75C8E895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0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3291-11EB-4CF0-811D-2B0E2CCD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C603-85FB-4AE6-B070-F0B54F8FA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20E19-5530-49E8-8195-FFF8E48E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F813E-8193-46E8-9091-AF3F070D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911F3-9F94-488C-AAAB-B3F2DBF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1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C73114-2954-44C6-8570-4AE48FF78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9A3F6-B616-4512-B673-4B8EA28A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64F23-B70C-4568-925F-2BB88E29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DD818-5005-48D0-96CA-AA8AADCE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470E2-DCB5-41B3-890A-E6E81DE0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81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CF42-9639-4ECE-B4E5-176C7980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CE79E-EA87-4072-958D-43FFD631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249F4-98DF-4833-9928-121EE4C1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C6C04-97FE-40FD-B214-0A2B2D09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14EAB-14EF-4C09-9DDA-826A80D1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6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3C100-7F47-4537-AA5D-C6C1F30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74A02-9A05-48CD-B92C-43883DE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684B4-98B3-46C7-AB01-ECB6A42B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22348-20C5-4079-8CF0-A1454B7E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39DB5-37CD-4949-95BE-17632CDC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13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CC8B5-273D-499C-863A-2366BBE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C30AB-A5A6-4C76-BF25-260FC060B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98B0DA-EB4F-4638-9143-B5E07CF0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D1BCF-1F17-4BAB-9EE2-BE4CF5B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C57C6-FF12-4EE5-A6E1-F3FF0B67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5B03D-2841-4374-B90D-5C855BB4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6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8FFCE-60FD-44F0-9417-61D67B46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2375E-F5C6-40B9-89A5-59F62832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A8C68-4B0B-4649-A0F3-8F3F4FEA4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12FA89-C9B5-47F9-9CC6-59C119137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66E79A-90CD-491D-A1CE-893237E99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EE58EF-B732-443F-A253-CF09A72D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6D8257-8DC0-4156-AB45-7B9C5F62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81AF82-1AE5-4433-A763-060E1BB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66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1BD62-3C3B-48C3-ADDB-88E2E09C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A72DFE-4170-4DD4-BDD8-01C84DFD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FBB01-D92C-4EDA-9C78-D62C7120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54475-211B-49EF-B7BE-0E9B7297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8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233ADB-C4EB-4FA8-8162-FC0B45A2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BAB56F-997A-4C5B-B8B9-F6962BEB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7AE8C-0DE1-4B9B-B757-21536F8B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7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87E7-5B72-47F5-BFEA-A0E94754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7BFF1-EB57-4636-9AB9-52921C51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9708B0-A482-458E-AAA9-21F04EC7A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ACAF7-5B8D-4CB0-8A61-F5A52EA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1AF8E-E506-4F07-984D-37511668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F4EB3-3950-49E4-8EC8-5FA5282F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BFE99-7765-4B4B-BB81-22F25E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3C926-D2AF-42B6-9E4B-0D80198A3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2C6548-C373-43A8-940F-16873E9A3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72CB9-D31A-42C1-920B-9E245F0D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9DAB5-BB60-4AB9-A202-A092596E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A380D-15F6-4392-9367-BD07A38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slideLayout" Target="../slideLayouts/slideLayout45.xml"></Relationship><Relationship Id="rId13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Relationship Id="rId2" Type="http://schemas.openxmlformats.org/officeDocument/2006/relationships/slideLayout" Target="../slideLayouts/slideLayout47.xml"></Relationship><Relationship Id="rId3" Type="http://schemas.openxmlformats.org/officeDocument/2006/relationships/slideLayout" Target="../slideLayouts/slideLayout48.xml"></Relationship><Relationship Id="rId4" Type="http://schemas.openxmlformats.org/officeDocument/2006/relationships/slideLayout" Target="../slideLayouts/slideLayout49.xml"></Relationship><Relationship Id="rId5" Type="http://schemas.openxmlformats.org/officeDocument/2006/relationships/slideLayout" Target="../slideLayouts/slideLayout50.xml"></Relationship><Relationship Id="rId6" Type="http://schemas.openxmlformats.org/officeDocument/2006/relationships/slideLayout" Target="../slideLayouts/slideLayout51.xml"></Relationship><Relationship Id="rId7" Type="http://schemas.openxmlformats.org/officeDocument/2006/relationships/slideLayout" Target="../slideLayouts/slideLayout52.xml"></Relationship><Relationship Id="rId8" Type="http://schemas.openxmlformats.org/officeDocument/2006/relationships/slideLayout" Target="../slideLayouts/slideLayout53.xml"></Relationship><Relationship Id="rId9" Type="http://schemas.openxmlformats.org/officeDocument/2006/relationships/slideLayout" Target="../slideLayouts/slideLayout54.xml"></Relationship><Relationship Id="rId10" Type="http://schemas.openxmlformats.org/officeDocument/2006/relationships/slideLayout" Target="../slideLayouts/slideLayout55.xml"></Relationship><Relationship Id="rId11" Type="http://schemas.openxmlformats.org/officeDocument/2006/relationships/slideLayout" Target="../slideLayouts/slideLayout56.xml"></Relationship><Relationship Id="rId12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52E899-10F1-43EC-A5E3-228A8FE1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5AFEC-5A54-420C-BF67-71392F39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2D93F-76AC-4D26-AE79-2FB8DCBD2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1F3D-F8B3-4A31-A621-03AF6794E8E1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3C876-09D3-41CE-B2C0-09EFCC5E3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D4D63-07F4-4571-85E5-FDD710727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2B00-A20B-4FC7-888E-947206920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  <p:sldLayoutId id="2147484558" r:id="rId6"/>
    <p:sldLayoutId id="2147484559" r:id="rId7"/>
    <p:sldLayoutId id="2147484560" r:id="rId8"/>
    <p:sldLayoutId id="2147484561" r:id="rId9"/>
    <p:sldLayoutId id="2147484562" r:id="rId10"/>
    <p:sldLayoutId id="2147484563" r:id="rId11"/>
    <p:sldLayoutId id="214748456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2018-07-06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3" r:id="rId9"/>
    <p:sldLayoutId id="2147484574" r:id="rId10"/>
    <p:sldLayoutId id="214748457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628864154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527764198467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7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7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7.xml"></Relationship><Relationship Id="rId2" Type="http://schemas.openxmlformats.org/officeDocument/2006/relationships/image" Target="../media/fImage539075956334.jpe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7.xml"></Relationship><Relationship Id="rId2" Type="http://schemas.openxmlformats.org/officeDocument/2006/relationships/image" Target="../media/fImage269495986500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315944319169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256794405724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2990134491478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131906109358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120206166962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262936254464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149646775705.png"></Relationship><Relationship Id="rId3" Type="http://schemas.openxmlformats.org/officeDocument/2006/relationships/image" Target="../media/fImage137176788145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160716873281.pn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138886936827.png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332E60-570D-4FE8-850C-E99B20517C3C}"/>
              </a:ext>
            </a:extLst>
          </p:cNvPr>
          <p:cNvSpPr/>
          <p:nvPr/>
        </p:nvSpPr>
        <p:spPr>
          <a:xfrm>
            <a:off x="-276225" y="1286510"/>
            <a:ext cx="13067665" cy="2098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72BCC-1456-4025-9E81-DC363E741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080"/>
            <a:ext cx="9144000" cy="1921510"/>
          </a:xfrm>
        </p:spPr>
        <p:txBody>
          <a:bodyPr/>
          <a:lstStyle/>
          <a:p>
            <a:r>
              <a:rPr lang="en-US" altLang="ko-KR" sz="4400" dirty="0"/>
              <a:t>2018 CDI Internship</a:t>
            </a:r>
            <a:br>
              <a:rPr lang="en-US" altLang="ko-KR" dirty="0"/>
            </a:br>
            <a:r>
              <a:rPr lang="en-US" altLang="ko-KR" b="1" dirty="0"/>
              <a:t>Daily Report -1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C240E7-89CD-4F63-B127-E5B4805B0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330" y="4093845"/>
            <a:ext cx="9144000" cy="233172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3200" u="sng" dirty="0"/>
              <a:t>Group 4</a:t>
            </a:r>
          </a:p>
          <a:p>
            <a:pPr algn="r"/>
            <a:r>
              <a:rPr lang="en-US" altLang="ko-KR" dirty="0"/>
              <a:t>Choi </a:t>
            </a:r>
            <a:r>
              <a:rPr lang="en-US" altLang="ko-KR" dirty="0" err="1"/>
              <a:t>Ayoung</a:t>
            </a:r>
            <a:r>
              <a:rPr lang="en-US" altLang="ko-KR" dirty="0"/>
              <a:t> / Electronic Engineering </a:t>
            </a:r>
            <a:endParaRPr lang="ko-KR" altLang="en-US" dirty="0"/>
          </a:p>
          <a:p>
            <a:pPr algn="r"/>
            <a:r>
              <a:rPr lang="en-US" altLang="ko-KR" dirty="0"/>
              <a:t>Kim </a:t>
            </a:r>
            <a:r>
              <a:rPr lang="en-US" altLang="ko-KR" dirty="0" err="1"/>
              <a:t>Donghee</a:t>
            </a:r>
            <a:r>
              <a:rPr lang="en-US" altLang="ko-KR" dirty="0"/>
              <a:t> / Computer Science</a:t>
            </a:r>
          </a:p>
          <a:p>
            <a:pPr algn="r"/>
            <a:r>
              <a:rPr lang="en-US" altLang="ko-KR" dirty="0"/>
              <a:t>Kim </a:t>
            </a:r>
            <a:r>
              <a:rPr lang="en-US" altLang="ko-KR" dirty="0" err="1"/>
              <a:t>Minju</a:t>
            </a:r>
            <a:r>
              <a:rPr lang="en-US" altLang="ko-KR" dirty="0"/>
              <a:t> / Electronic Engineering</a:t>
            </a:r>
          </a:p>
          <a:p>
            <a:pPr algn="r"/>
            <a:r>
              <a:rPr lang="en-US" altLang="ko-KR" dirty="0"/>
              <a:t>Lee </a:t>
            </a:r>
            <a:r>
              <a:rPr lang="en-US" altLang="ko-KR" dirty="0" err="1"/>
              <a:t>Junghoo</a:t>
            </a:r>
            <a:r>
              <a:rPr lang="en-US" altLang="ko-KR" dirty="0"/>
              <a:t> / Electronic Engineering</a:t>
            </a:r>
          </a:p>
        </p:txBody>
      </p:sp>
    </p:spTree>
    <p:extLst>
      <p:ext uri="{BB962C8B-B14F-4D97-AF65-F5344CB8AC3E}">
        <p14:creationId xmlns:p14="http://schemas.microsoft.com/office/powerpoint/2010/main" val="73441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IOT( Internet of Things)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50240" y="1825625"/>
            <a:ext cx="11090275" cy="435292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85" cap="none" dirty="0" smtClean="0" b="0" strike="noStrike">
                <a:latin typeface="맑은 고딕" charset="0"/>
                <a:ea typeface="맑은 고딕" charset="0"/>
              </a:rPr>
              <a:t>MQTT</a:t>
            </a:r>
            <a:r>
              <a:rPr lang="en-US" altLang="ko-KR" sz="2350" cap="none" dirty="0" smtClean="0" b="0" strike="noStrike">
                <a:latin typeface="맑은 고딕" charset="0"/>
                <a:ea typeface="맑은 고딕" charset="0"/>
              </a:rPr>
              <a:t> - Message Queuing Telemetry Transport.</a:t>
            </a:r>
            <a:endParaRPr lang="ko-KR" altLang="en-US" sz="235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85" cap="none" dirty="0" smtClean="0" b="0" strike="noStrike">
                <a:latin typeface="맑은 고딕" charset="0"/>
                <a:ea typeface="맑은 고딕" charset="0"/>
              </a:rPr>
              <a:t>Protocol</a:t>
            </a:r>
            <a:r>
              <a:rPr lang="en-US" altLang="ko-KR" sz="2350" cap="none" dirty="0" smtClean="0" b="0" strike="noStrike">
                <a:latin typeface="맑은 고딕" charset="0"/>
                <a:ea typeface="맑은 고딕" charset="0"/>
              </a:rPr>
              <a:t> - Rules and commitments on how to communicate between computers.</a:t>
            </a:r>
            <a:endParaRPr lang="ko-KR" altLang="en-US" sz="235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85" cap="none" dirty="0" smtClean="0" b="0" strike="noStrike">
                <a:latin typeface="맑은 고딕" charset="0"/>
                <a:ea typeface="맑은 고딕" charset="0"/>
              </a:rPr>
              <a:t>Message Protocol </a:t>
            </a:r>
            <a:r>
              <a:rPr lang="en-US" altLang="ko-KR" sz="2350" cap="none" dirty="0" smtClean="0" b="0" strike="noStrike">
                <a:latin typeface="맑은 고딕" charset="0"/>
                <a:ea typeface="맑은 고딕" charset="0"/>
              </a:rPr>
              <a:t>- Protocol used to send and receive messages</a:t>
            </a:r>
            <a:endParaRPr lang="ko-KR" altLang="en-US" sz="235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85" cap="none" dirty="0" smtClean="0" b="0" strike="noStrike">
                <a:latin typeface="맑은 고딕" charset="0"/>
                <a:ea typeface="맑은 고딕" charset="0"/>
              </a:rPr>
              <a:t>Topic </a:t>
            </a:r>
            <a:r>
              <a:rPr lang="en-US" altLang="ko-KR" sz="2350" cap="none" dirty="0" smtClean="0" b="0" strike="noStrike">
                <a:latin typeface="맑은 고딕" charset="0"/>
                <a:ea typeface="맑은 고딕" charset="0"/>
              </a:rPr>
              <a:t>- Data’s feature (ex temperature,humidity).</a:t>
            </a:r>
            <a:endParaRPr lang="ko-KR" altLang="en-US" sz="235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85" cap="none" dirty="0" smtClean="0" b="0" strike="noStrike">
                <a:latin typeface="맑은 고딕" charset="0"/>
                <a:ea typeface="맑은 고딕" charset="0"/>
              </a:rPr>
              <a:t>Message in MQTT</a:t>
            </a:r>
            <a:r>
              <a:rPr lang="en-US" altLang="ko-KR" sz="2350" cap="none" dirty="0" smtClean="0" b="0" strike="noStrike">
                <a:latin typeface="맑은 고딕" charset="0"/>
                <a:ea typeface="맑은 고딕" charset="0"/>
              </a:rPr>
              <a:t> - Measured value of Topic.</a:t>
            </a:r>
            <a:endParaRPr lang="ko-KR" altLang="en-US" sz="235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85" cap="none" dirty="0" smtClean="0" b="0" strike="noStrike">
                <a:latin typeface="맑은 고딕" charset="0"/>
                <a:ea typeface="맑은 고딕" charset="0"/>
              </a:rPr>
              <a:t>Pub/Sub</a:t>
            </a:r>
            <a:r>
              <a:rPr lang="en-US" altLang="ko-KR" sz="2350" cap="none" dirty="0" smtClean="0" b="0" strike="noStrike">
                <a:latin typeface="맑은 고딕" charset="0"/>
                <a:ea typeface="맑은 고딕" charset="0"/>
              </a:rPr>
              <a:t> - Publisher : Users who make Topic and send topic and data.</a:t>
            </a:r>
            <a:endParaRPr lang="ko-KR" altLang="en-US" sz="23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50" cap="none" dirty="0" smtClean="0" b="0" strike="noStrike">
                <a:latin typeface="맑은 고딕" charset="0"/>
                <a:ea typeface="맑은 고딕" charset="0"/>
              </a:rPr>
              <a:t>	            Subscriber : Users who select Topic and if Topic is correct, receive the data.</a:t>
            </a:r>
            <a:endParaRPr lang="ko-KR" altLang="en-US" sz="235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85" cap="none" dirty="0" smtClean="0" b="0" strike="noStrike">
                <a:latin typeface="맑은 고딕" charset="0"/>
                <a:ea typeface="맑은 고딕" charset="0"/>
              </a:rPr>
              <a:t> MQTT-Broker </a:t>
            </a:r>
            <a:r>
              <a:rPr lang="en-US" altLang="ko-KR" sz="2580" cap="none" dirty="0" smtClean="0" b="0" strike="noStrike">
                <a:latin typeface="맑은 고딕" charset="0"/>
                <a:ea typeface="맑은 고딕" charset="0"/>
              </a:rPr>
              <a:t>-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580" cap="none" dirty="0" smtClean="0" b="0" strike="noStrike">
                <a:latin typeface="맑은 고딕" charset="0"/>
                <a:ea typeface="맑은 고딕" charset="0"/>
              </a:rPr>
              <a:t>Match topic and hand over data received from publisher</a:t>
            </a:r>
            <a:endParaRPr lang="ko-KR" altLang="en-US" sz="258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0" y="141605"/>
            <a:ext cx="121951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What is MQTT?  - Word index</a:t>
            </a:r>
            <a:endParaRPr lang="ko-KR" altLang="en-US" sz="4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IOT( Internet of Things)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What is MQTT?  - Basic Structure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KimDongHee/AppData/Roaming/PolarisOffice/ETemp/13896_2105840/fImage26288641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46580" y="1856740"/>
            <a:ext cx="7818754" cy="4396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IOT( Internet of Things)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What is MQTT?  - Operating Examples.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KimDongHee/AppData/Roaming/PolarisOffice/ETemp/13896_2105840/fImage52776419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69135" y="1884045"/>
            <a:ext cx="7668895" cy="4401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76935" y="2282825"/>
            <a:ext cx="10516235" cy="2966085"/>
          </a:xfrm>
          <a:prstGeom prst="rect"/>
        </p:spPr>
        <p:txBody>
          <a:bodyPr wrap="square" lIns="91440" tIns="45720" rIns="91440" bIns="45720" vert="horz" anchor="t">
            <a:normAutofit fontScale="77500" lnSpcReduction="2000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Quality of Service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Pre-agreed communication service level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Guarantee the delay time or the rate of data loss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Technology for sending data to destination fast, reliable, stable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 In MQTT, QoS is used for how to publish and subscribe data.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0740" cy="1326515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How to use MQTT (QoS)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0740" cy="1326515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QoS Level 0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176020" y="1690370"/>
            <a:ext cx="2277110" cy="1024255"/>
          </a:xfrm>
          <a:prstGeom prst="roundRect"/>
          <a:solidFill>
            <a:schemeClr val="bg1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(Publisher)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953000" y="1690370"/>
            <a:ext cx="2277110" cy="1024255"/>
          </a:xfrm>
          <a:prstGeom prst="roundRect"/>
          <a:solidFill>
            <a:schemeClr val="bg1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Broker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6" idx="2"/>
          </p:cNvCxnSpPr>
          <p:nvPr/>
        </p:nvCxnSpPr>
        <p:spPr>
          <a:xfrm rot="0">
            <a:off x="6091555" y="2714625"/>
            <a:ext cx="5080" cy="317246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309495" y="2724150"/>
            <a:ext cx="5080" cy="317246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2"/>
          <p:cNvSpPr>
            <a:spLocks/>
          </p:cNvSpPr>
          <p:nvPr/>
        </p:nvSpPr>
        <p:spPr>
          <a:xfrm rot="0">
            <a:off x="2309495" y="3143250"/>
            <a:ext cx="3772535" cy="28638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3350260" y="2828925"/>
            <a:ext cx="168148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Send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309495" y="4295775"/>
            <a:ext cx="591185" cy="1038860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3022600" y="4550410"/>
            <a:ext cx="182943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Delete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8767445" y="1690370"/>
            <a:ext cx="2277110" cy="1024255"/>
          </a:xfrm>
          <a:prstGeom prst="roundRect"/>
          <a:solidFill>
            <a:schemeClr val="bg1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(Subscriber)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>
            <a:off x="9901555" y="2724150"/>
            <a:ext cx="5080" cy="317246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6102350" y="4067175"/>
            <a:ext cx="3772535" cy="28638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0">
            <a:off x="13341350" y="3648075"/>
            <a:ext cx="5080" cy="317246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 rot="0">
            <a:off x="7229475" y="3727450"/>
            <a:ext cx="168148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Send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5885180" y="5109845"/>
            <a:ext cx="1605280" cy="1024255"/>
          </a:xfrm>
          <a:prstGeom prst="cloudCallout">
            <a:avLst>
              <a:gd name="adj1" fmla="val -99051"/>
              <a:gd name="adj2" fmla="val -500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Fire and Forget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0740" cy="1326515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QoS Level 1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176020" y="1528445"/>
            <a:ext cx="2277110" cy="1024255"/>
          </a:xfrm>
          <a:prstGeom prst="roundRect"/>
          <a:solidFill>
            <a:schemeClr val="bg1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(Publisher)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953000" y="1528445"/>
            <a:ext cx="2277110" cy="1024255"/>
          </a:xfrm>
          <a:prstGeom prst="roundRect"/>
          <a:solidFill>
            <a:schemeClr val="bg1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Broker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6100445" y="2583180"/>
            <a:ext cx="64770" cy="427545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309495" y="2533650"/>
            <a:ext cx="27305" cy="439102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2"/>
          <p:cNvSpPr>
            <a:spLocks/>
          </p:cNvSpPr>
          <p:nvPr/>
        </p:nvSpPr>
        <p:spPr>
          <a:xfrm rot="0">
            <a:off x="2317115" y="3590290"/>
            <a:ext cx="3772535" cy="28638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3357245" y="3275965"/>
            <a:ext cx="168148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Send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303780" y="2607310"/>
            <a:ext cx="591185" cy="747395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6760210" y="5212080"/>
            <a:ext cx="182943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Delete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8767445" y="1528445"/>
            <a:ext cx="2277110" cy="1024255"/>
          </a:xfrm>
          <a:prstGeom prst="roundRect"/>
          <a:solidFill>
            <a:schemeClr val="bg1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(Subscriber)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>
            <a:off x="9900920" y="2593975"/>
            <a:ext cx="64770" cy="43307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6129020" y="4775200"/>
            <a:ext cx="3772535" cy="28638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0">
            <a:off x="13341350" y="3648075"/>
            <a:ext cx="5080" cy="317246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 rot="0">
            <a:off x="7216775" y="4459605"/>
            <a:ext cx="168148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Send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576580" y="2568575"/>
            <a:ext cx="169545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Store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6096000" y="3763645"/>
            <a:ext cx="591185" cy="747395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4379595" y="3890010"/>
            <a:ext cx="169545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Store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126480" y="5066030"/>
            <a:ext cx="591185" cy="747395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294255" y="5805805"/>
            <a:ext cx="3841750" cy="325755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3874770" y="5508625"/>
            <a:ext cx="92202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Puback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2948940" y="6299835"/>
            <a:ext cx="182943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Delete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315845" y="6153785"/>
            <a:ext cx="591185" cy="747395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0740" cy="1326515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QoS Level 2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176020" y="1528445"/>
            <a:ext cx="2277110" cy="1024255"/>
          </a:xfrm>
          <a:prstGeom prst="roundRect"/>
          <a:solidFill>
            <a:schemeClr val="bg1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(Publisher)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953000" y="1528445"/>
            <a:ext cx="2277110" cy="1024255"/>
          </a:xfrm>
          <a:prstGeom prst="roundRect"/>
          <a:solidFill>
            <a:schemeClr val="bg1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Broker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6100445" y="2583180"/>
            <a:ext cx="64770" cy="427545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309495" y="2533650"/>
            <a:ext cx="27305" cy="439102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2"/>
          <p:cNvSpPr>
            <a:spLocks/>
          </p:cNvSpPr>
          <p:nvPr/>
        </p:nvSpPr>
        <p:spPr>
          <a:xfrm rot="0">
            <a:off x="2317115" y="3590290"/>
            <a:ext cx="3772535" cy="28638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3357245" y="3275965"/>
            <a:ext cx="168148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Send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303780" y="2607310"/>
            <a:ext cx="591185" cy="747395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6760210" y="5212080"/>
            <a:ext cx="182943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Delete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8767445" y="1528445"/>
            <a:ext cx="2277110" cy="1024255"/>
          </a:xfrm>
          <a:prstGeom prst="roundRect"/>
          <a:solidFill>
            <a:schemeClr val="bg1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(Subscriber)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>
            <a:off x="9900920" y="2593975"/>
            <a:ext cx="64770" cy="43307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6129020" y="4775200"/>
            <a:ext cx="3772535" cy="28638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0">
            <a:off x="13341350" y="3648075"/>
            <a:ext cx="5080" cy="317246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 rot="0">
            <a:off x="7216775" y="4459605"/>
            <a:ext cx="168148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Send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576580" y="2568575"/>
            <a:ext cx="169545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Store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6096000" y="3763645"/>
            <a:ext cx="591185" cy="747395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4379595" y="3890010"/>
            <a:ext cx="169545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Store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126480" y="5066030"/>
            <a:ext cx="591185" cy="747395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294255" y="5805805"/>
            <a:ext cx="3841750" cy="325755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3338830" y="4441825"/>
            <a:ext cx="178879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PUREC / PUREL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2948940" y="6299835"/>
            <a:ext cx="182943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Delete message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315845" y="6153785"/>
            <a:ext cx="591185" cy="747395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345055" y="4775200"/>
            <a:ext cx="3721735" cy="32575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3661410" y="5470525"/>
            <a:ext cx="113411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PUCOMP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0740" cy="1326515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QoS Level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KimDongHee/AppData/Roaming/PolarisOffice/ETemp/13896_2105840/fImage53907595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69135" y="1467485"/>
            <a:ext cx="8004175" cy="4710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0740" cy="1326515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Retained Message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KimDongHee/AppData/Roaming/PolarisOffice/ETemp/13896_2105840/fImage26949598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31340" y="2800985"/>
            <a:ext cx="3366135" cy="1943735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5400000">
            <a:off x="5215890" y="2822575"/>
            <a:ext cx="527050" cy="871855"/>
          </a:xfrm>
          <a:prstGeom prst="downArrow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975985" y="3074035"/>
            <a:ext cx="4986655" cy="46228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What does it mean “Retained” ??  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SSL (Secure Sockets Layer)/TLS(Transport Layer Security) :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	 standard security protocol for establishing encrypted 	links between a web server and a browser in an online 	communication.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The usage of SSL technology ensures that all data transmitted between the web server and browser remains encrypted.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title"/>
          </p:nvPr>
        </p:nvSpPr>
        <p:spPr>
          <a:xfrm rot="0">
            <a:off x="0" y="320040"/>
            <a:ext cx="1221168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   How to use MQTT (SSL/TLS/LWT)?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417D1-8724-4A2E-8705-3897AEB9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605"/>
            <a:ext cx="12270105" cy="13258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dirty="0"/>
              <a:t>   </a:t>
            </a:r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A1180D9-20B0-45E4-91AD-4C0B5BD8A051}"/>
              </a:ext>
            </a:extLst>
          </p:cNvPr>
          <p:cNvSpPr/>
          <p:nvPr/>
        </p:nvSpPr>
        <p:spPr>
          <a:xfrm>
            <a:off x="1875155" y="1972310"/>
            <a:ext cx="8442325" cy="999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  What is IoT?</a:t>
            </a:r>
            <a:endParaRPr lang="ko-KR" altLang="en-US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6E1897-F92E-483E-A45D-5A9DA35D840B}"/>
              </a:ext>
            </a:extLst>
          </p:cNvPr>
          <p:cNvSpPr/>
          <p:nvPr/>
        </p:nvSpPr>
        <p:spPr>
          <a:xfrm>
            <a:off x="1875155" y="3466465"/>
            <a:ext cx="8442325" cy="999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  IoT Architecture</a:t>
            </a:r>
            <a:endParaRPr lang="ko-KR" altLang="en-US" sz="3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FEE376-BD54-4571-8DD8-37F76A453A42}"/>
              </a:ext>
            </a:extLst>
          </p:cNvPr>
          <p:cNvSpPr/>
          <p:nvPr/>
        </p:nvSpPr>
        <p:spPr>
          <a:xfrm>
            <a:off x="1875155" y="4864100"/>
            <a:ext cx="8442325" cy="999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  Team project Outline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019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SSL/TLS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0" y="1873885"/>
            <a:ext cx="147256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S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0" y="3395980"/>
            <a:ext cx="147256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S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0" y="5120640"/>
            <a:ext cx="147256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L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750060" y="1828165"/>
            <a:ext cx="4361180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: Secure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796415" y="3343275"/>
            <a:ext cx="4354830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: Sockets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1803400" y="5109210"/>
            <a:ext cx="3923664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: Layer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26" name="그림 1025" descr="C:/Users/KimDongHee/AppData/Roaming/PolarisOffice/ETemp/13896_2105840/fImage31594431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96180" y="2150110"/>
            <a:ext cx="6673850" cy="34702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>
                <a:alpha val="100000"/>
              </a:srgbClr>
            </a:solidFill>
            <a:prstDash val="solid"/>
            <a:miter lim="800000"/>
          </a:ln>
          <a:effectLst>
            <a:reflection algn="bl" blurRad="12700" dir="5400000" dist="5000" stA="28000" endPos="28000" sx="100000" sy="-100000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prstMaterial="warmMatte">
            <a:bevelT w="76200" h="38100" prst="circle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SSL/TLS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0" y="1781175"/>
            <a:ext cx="147256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T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0" y="3357880"/>
            <a:ext cx="147256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L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0" y="5060950"/>
            <a:ext cx="147256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S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750060" y="1719580"/>
            <a:ext cx="5500370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: Transport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796415" y="3343275"/>
            <a:ext cx="4354830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: Layer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1803400" y="5152390"/>
            <a:ext cx="470471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: Sercurity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074" name="그림 3073" descr="C:/Users/KimDongHee/AppData/Roaming/PolarisOffice/ETemp/13896_2105840/fImage25679440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360670" y="2260600"/>
            <a:ext cx="6870065" cy="31578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>
                <a:alpha val="100000"/>
              </a:srgbClr>
            </a:solidFill>
            <a:prstDash val="solid"/>
            <a:miter lim="800000"/>
          </a:ln>
          <a:effectLst>
            <a:reflection algn="bl" blurRad="12700" dir="5400000" dist="5000" stA="28000" endPos="28000" sx="100000" sy="-100000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prstMaterial="warmMatte">
            <a:bevelT w="76200" h="38100" prst="circle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LWT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0" y="1781175"/>
            <a:ext cx="147256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L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0" y="3417570"/>
            <a:ext cx="147256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W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0" y="5120640"/>
            <a:ext cx="147256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T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842770" y="1746250"/>
            <a:ext cx="5500370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: Last		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856105" y="3321685"/>
            <a:ext cx="4354830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: Will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1803400" y="5152390"/>
            <a:ext cx="4704715" cy="584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: Testament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KimDongHee/AppData/Roaming/PolarisOffice/ETemp/13896_2105840/fImage299013449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255" y="1886585"/>
            <a:ext cx="5518785" cy="37293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>
                <a:alpha val="100000"/>
              </a:srgbClr>
            </a:solidFill>
            <a:prstDash val="solid"/>
            <a:miter lim="800000"/>
          </a:ln>
          <a:effectLst>
            <a:reflection algn="bl" blurRad="12700" dir="5400000" dist="5000" stA="28000" endPos="28000" sx="100000" sy="-100000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prstMaterial="warmMatte">
            <a:bevelT w="76200" h="38100" prst="circle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Team project-code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KimDongHee/AppData/Roaming/PolarisOffice/ETemp/13896_2105840/fImage13190610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80870" y="2065020"/>
            <a:ext cx="3619500" cy="3923664"/>
          </a:xfrm>
          <a:prstGeom prst="rect"/>
          <a:noFill/>
        </p:spPr>
      </p:pic>
      <p:grpSp>
        <p:nvGrpSpPr>
          <p:cNvPr id="9" name="그룹 8"/>
          <p:cNvGrpSpPr/>
          <p:nvPr/>
        </p:nvGrpSpPr>
        <p:grpSpPr>
          <a:xfrm rot="0">
            <a:off x="1548765" y="2223135"/>
            <a:ext cx="8806180" cy="948690"/>
            <a:chOff x="1548765" y="2223135"/>
            <a:chExt cx="8806180" cy="948690"/>
          </a:xfrm>
        </p:grpSpPr>
        <p:sp>
          <p:nvSpPr>
            <p:cNvPr id="6" name="도형 5"/>
            <p:cNvSpPr>
              <a:spLocks/>
            </p:cNvSpPr>
            <p:nvPr/>
          </p:nvSpPr>
          <p:spPr>
            <a:xfrm rot="0">
              <a:off x="1548765" y="2223135"/>
              <a:ext cx="3099435" cy="948690"/>
            </a:xfrm>
            <a:prstGeom prst="ellipse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도형 6"/>
            <p:cNvCxnSpPr/>
            <p:nvPr/>
          </p:nvCxnSpPr>
          <p:spPr>
            <a:xfrm rot="0">
              <a:off x="4683125" y="2672080"/>
              <a:ext cx="2470785" cy="635"/>
            </a:xfrm>
            <a:prstGeom prst="straightConnector1"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텍스트 상자 7"/>
            <p:cNvSpPr txBox="1">
              <a:spLocks/>
            </p:cNvSpPr>
            <p:nvPr/>
          </p:nvSpPr>
          <p:spPr>
            <a:xfrm rot="0">
              <a:off x="7112000" y="2442210"/>
              <a:ext cx="324294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DHT&amp;LCD header file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1583055" y="3249930"/>
            <a:ext cx="8535035" cy="958850"/>
            <a:chOff x="1583055" y="3249930"/>
            <a:chExt cx="8535035" cy="95885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1583055" y="3249930"/>
              <a:ext cx="2835910" cy="958850"/>
            </a:xfrm>
            <a:prstGeom prst="ellipse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2" name="도형 11"/>
            <p:cNvCxnSpPr/>
            <p:nvPr/>
          </p:nvCxnSpPr>
          <p:spPr>
            <a:xfrm rot="0">
              <a:off x="4446270" y="3709035"/>
              <a:ext cx="2470785" cy="635"/>
            </a:xfrm>
            <a:prstGeom prst="straightConnector1"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6875145" y="3479165"/>
              <a:ext cx="324294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DHT type - DHT 11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1444625" y="4175125"/>
            <a:ext cx="9105265" cy="2039620"/>
            <a:chOff x="1444625" y="4175125"/>
            <a:chExt cx="9105265" cy="2039620"/>
          </a:xfrm>
        </p:grpSpPr>
        <p:sp>
          <p:nvSpPr>
            <p:cNvPr id="15" name="도형 14"/>
            <p:cNvSpPr>
              <a:spLocks/>
            </p:cNvSpPr>
            <p:nvPr/>
          </p:nvSpPr>
          <p:spPr>
            <a:xfrm rot="0">
              <a:off x="1444625" y="4175125"/>
              <a:ext cx="3099435" cy="2039620"/>
            </a:xfrm>
            <a:prstGeom prst="ellipse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6" name="도형 15"/>
            <p:cNvCxnSpPr/>
            <p:nvPr/>
          </p:nvCxnSpPr>
          <p:spPr>
            <a:xfrm rot="0">
              <a:off x="4530090" y="5128260"/>
              <a:ext cx="2470785" cy="635"/>
            </a:xfrm>
            <a:prstGeom prst="straightConnector1"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6924040" y="4933315"/>
              <a:ext cx="3625850" cy="92392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Define LCD.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Define dht.</a:t>
              </a: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/>
              </a:r>
              <a:b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</a:b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Declare Pins of UltraSonic &amp; LED. 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Team project-code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KimDongHee/AppData/Roaming/PolarisOffice/ETemp/13896_2105840/fImage12020616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27225" y="1716405"/>
            <a:ext cx="2934970" cy="4471035"/>
          </a:xfrm>
          <a:prstGeom prst="rect"/>
          <a:noFill/>
        </p:spPr>
      </p:pic>
      <p:grpSp>
        <p:nvGrpSpPr>
          <p:cNvPr id="18" name="그룹 17"/>
          <p:cNvGrpSpPr/>
          <p:nvPr/>
        </p:nvGrpSpPr>
        <p:grpSpPr>
          <a:xfrm rot="0">
            <a:off x="1666875" y="2261870"/>
            <a:ext cx="10448925" cy="1304290"/>
            <a:chOff x="1666875" y="2261870"/>
            <a:chExt cx="10448925" cy="1304290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1666875" y="2261870"/>
              <a:ext cx="3099435" cy="724535"/>
            </a:xfrm>
            <a:prstGeom prst="ellipse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도형 19"/>
            <p:cNvCxnSpPr/>
            <p:nvPr/>
          </p:nvCxnSpPr>
          <p:spPr>
            <a:xfrm rot="0">
              <a:off x="4808220" y="2616200"/>
              <a:ext cx="2470785" cy="635"/>
            </a:xfrm>
            <a:prstGeom prst="straightConnector1"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7257415" y="2365375"/>
              <a:ext cx="4858385" cy="12007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Serial meas A command that communication to other devices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Serial -&gt; Communicate with computer.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Serial2 -&gt; Communicate with wizet board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1801495" y="2110740"/>
            <a:ext cx="9105265" cy="3834765"/>
            <a:chOff x="1801495" y="2110740"/>
            <a:chExt cx="9105265" cy="383476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1801495" y="2110740"/>
              <a:ext cx="3099435" cy="3834765"/>
            </a:xfrm>
            <a:prstGeom prst="ellipse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4" name="도형 23"/>
            <p:cNvCxnSpPr/>
            <p:nvPr/>
          </p:nvCxnSpPr>
          <p:spPr>
            <a:xfrm rot="0">
              <a:off x="4907915" y="3968115"/>
              <a:ext cx="2470785" cy="635"/>
            </a:xfrm>
            <a:prstGeom prst="straightConnector1"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7280910" y="3683000"/>
              <a:ext cx="3625850" cy="92392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Begin the sensors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(Arduino, Ultra Sonic, LED, LCD and DHT). 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Team project-code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KimDongHee/AppData/Roaming/PolarisOffice/ETemp/13896_2105840/fImage26293625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2105" y="1837055"/>
            <a:ext cx="3735705" cy="4412615"/>
          </a:xfrm>
          <a:prstGeom prst="rect"/>
          <a:noFill/>
        </p:spPr>
      </p:pic>
      <p:grpSp>
        <p:nvGrpSpPr>
          <p:cNvPr id="22" name="그룹 21"/>
          <p:cNvGrpSpPr/>
          <p:nvPr/>
        </p:nvGrpSpPr>
        <p:grpSpPr>
          <a:xfrm rot="0">
            <a:off x="1464945" y="4258945"/>
            <a:ext cx="10448925" cy="2680970"/>
            <a:chOff x="1464945" y="4258945"/>
            <a:chExt cx="10448925" cy="2680970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1464945" y="4258945"/>
              <a:ext cx="3099435" cy="2324735"/>
            </a:xfrm>
            <a:prstGeom prst="ellipse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4" name="도형 23"/>
            <p:cNvCxnSpPr/>
            <p:nvPr/>
          </p:nvCxnSpPr>
          <p:spPr>
            <a:xfrm rot="0">
              <a:off x="4571365" y="5378450"/>
              <a:ext cx="2470785" cy="635"/>
            </a:xfrm>
            <a:prstGeom prst="straightConnector1"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7055485" y="4909185"/>
              <a:ext cx="4858385" cy="160020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HIGH -&gt; send ultra sonic and receive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LOW -&gt; stand by mode.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pulsein -&gt; funtion that measurevalue of time between sending and revceiving ultra sonic.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Put value to distance that is calculated in hours by a formula for obtaining length.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1467485" y="3161030"/>
            <a:ext cx="10448925" cy="1355090"/>
            <a:chOff x="1467485" y="3161030"/>
            <a:chExt cx="10448925" cy="1355090"/>
          </a:xfrm>
        </p:grpSpPr>
        <p:sp>
          <p:nvSpPr>
            <p:cNvPr id="27" name="도형 26"/>
            <p:cNvSpPr>
              <a:spLocks/>
            </p:cNvSpPr>
            <p:nvPr/>
          </p:nvSpPr>
          <p:spPr>
            <a:xfrm rot="0">
              <a:off x="1467485" y="3161030"/>
              <a:ext cx="3099435" cy="753110"/>
            </a:xfrm>
            <a:prstGeom prst="ellipse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도형 27"/>
            <p:cNvCxnSpPr/>
            <p:nvPr/>
          </p:nvCxnSpPr>
          <p:spPr>
            <a:xfrm rot="0">
              <a:off x="4608830" y="3529330"/>
              <a:ext cx="2470785" cy="635"/>
            </a:xfrm>
            <a:prstGeom prst="straightConnector1"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텍스트 상자 28"/>
            <p:cNvSpPr txBox="1">
              <a:spLocks/>
            </p:cNvSpPr>
            <p:nvPr/>
          </p:nvSpPr>
          <p:spPr>
            <a:xfrm rot="0">
              <a:off x="7058025" y="3268980"/>
              <a:ext cx="4858385" cy="12007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Read. -&gt; measure the Humidity and temperature.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Read two things and then put value to variable h, t  =&gt; DHT sensor.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Team project-code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KimDongHee/AppData/Roaming/PolarisOffice/ETemp/13896_2105840/fImage14964677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66615" y="2172970"/>
            <a:ext cx="2919095" cy="4041140"/>
          </a:xfrm>
          <a:prstGeom prst="rect"/>
          <a:noFill/>
        </p:spPr>
      </p:pic>
      <p:pic>
        <p:nvPicPr>
          <p:cNvPr id="6" name="그림 5" descr="C:/Users/KimDongHee/AppData/Roaming/PolarisOffice/ETemp/13896_2105840/fImage1371767881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46860" y="1981200"/>
            <a:ext cx="3122930" cy="399034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7265035" y="2762250"/>
            <a:ext cx="4523740" cy="1937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Left parts are the communication with wizet and computer(Serial monitor).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And  Right parts are showing our value using LCD moniter.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Team project-code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5761355" y="3187065"/>
            <a:ext cx="5672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200" cap="none" dirty="0" smtClean="0" b="0" strike="noStrike">
                <a:latin typeface="맑은 고딕" charset="0"/>
                <a:ea typeface="맑은 고딕" charset="0"/>
              </a:rPr>
              <a:t>If the temperature and humidity measured are favorable for mosquitoes, the LED1 should be lit.</a:t>
            </a:r>
            <a:endParaRPr lang="ko-KR" altLang="en-US" sz="22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And it had the sentence "Spray the pesticide!" written on the LCD.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KimDongHee/AppData/Roaming/PolarisOffice/ETemp/13896_2105840/fImage16071687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2235" y="1934210"/>
            <a:ext cx="3951605" cy="4419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141605"/>
            <a:ext cx="12271375" cy="132715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Team project-code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5761355" y="3187065"/>
            <a:ext cx="5672455" cy="1322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This code indicates the amount of pesticide residue and, if the barrel is empty, sends a " Empty " message to our server.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We show “Empty” on LCD too.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KimDongHee/AppData/Roaming/PolarisOffice/ETemp/13896_2105840/fImage13888693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025" y="2065020"/>
            <a:ext cx="4753610" cy="3878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7AD9025-8CFC-4402-85AE-E78ED3FE51A1}"/>
              </a:ext>
            </a:extLst>
          </p:cNvPr>
          <p:cNvSpPr/>
          <p:nvPr/>
        </p:nvSpPr>
        <p:spPr>
          <a:xfrm>
            <a:off x="3746500" y="1557655"/>
            <a:ext cx="4699635" cy="374269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Thank you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4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/>
              <a:t>IOT( Internet of Things)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IoT = Internet of Things.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Technology that connects objects to the internet, by incorporating sensors and communication functions into object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14880" y="4237355"/>
            <a:ext cx="1983105" cy="16224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Smart </a:t>
            </a:r>
          </a:p>
          <a:p>
            <a:pPr algn="ctr"/>
            <a:r>
              <a:rPr lang="en-US" altLang="ko-KR" sz="3200" dirty="0"/>
              <a:t>device</a:t>
            </a:r>
            <a:endParaRPr lang="ko-KR" altLang="en-US" sz="3200" dirty="0"/>
          </a:p>
        </p:txBody>
      </p:sp>
      <p:sp>
        <p:nvSpPr>
          <p:cNvPr id="6" name="구름 5"/>
          <p:cNvSpPr/>
          <p:nvPr/>
        </p:nvSpPr>
        <p:spPr>
          <a:xfrm>
            <a:off x="6490970" y="3390265"/>
            <a:ext cx="2974975" cy="11976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cloud</a:t>
            </a:r>
            <a:endParaRPr lang="ko-KR" altLang="en-US" sz="3200" dirty="0"/>
          </a:p>
        </p:txBody>
      </p:sp>
      <p:sp>
        <p:nvSpPr>
          <p:cNvPr id="7" name="정육면체 6"/>
          <p:cNvSpPr/>
          <p:nvPr/>
        </p:nvSpPr>
        <p:spPr>
          <a:xfrm>
            <a:off x="6619875" y="5254625"/>
            <a:ext cx="2717165" cy="9226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sensor</a:t>
            </a:r>
            <a:endParaRPr lang="ko-KR" altLang="en-US" sz="2800" dirty="0"/>
          </a:p>
        </p:txBody>
      </p:sp>
      <p:sp>
        <p:nvSpPr>
          <p:cNvPr id="10" name="왼쪽/오른쪽 화살표 9"/>
          <p:cNvSpPr/>
          <p:nvPr/>
        </p:nvSpPr>
        <p:spPr>
          <a:xfrm rot="21015796">
            <a:off x="4523105" y="4055110"/>
            <a:ext cx="1771650" cy="36449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/오른쪽 화살표 10"/>
          <p:cNvSpPr/>
          <p:nvPr/>
        </p:nvSpPr>
        <p:spPr>
          <a:xfrm rot="249625">
            <a:off x="4535170" y="5318125"/>
            <a:ext cx="1771650" cy="36449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7477A4C-FD59-4E69-B5C8-792A5CFBE97F}"/>
              </a:ext>
            </a:extLst>
          </p:cNvPr>
          <p:cNvSpPr txBox="1">
            <a:spLocks/>
          </p:cNvSpPr>
          <p:nvPr/>
        </p:nvSpPr>
        <p:spPr>
          <a:xfrm>
            <a:off x="0" y="141605"/>
            <a:ext cx="12270105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  </a:t>
            </a:r>
            <a:r>
              <a:rPr lang="en-US" altLang="ko-KR" b="1" dirty="0"/>
              <a:t>What is IoT?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597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A complete IoT system integrates four distinct components: 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1) Sensors/Devices</a:t>
            </a:r>
            <a:endParaRPr lang="ko-KR" altLang="en-US" sz="28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	Get data from Arduino ,or devices.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2) Connectivity</a:t>
            </a:r>
            <a:endParaRPr lang="ko-KR" altLang="en-US" sz="28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	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All items are connected with internet.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 rot="0">
            <a:off x="-78105" y="301625"/>
            <a:ext cx="12270740" cy="1326515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Essential Elements of IoT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Essential Elements of IOT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820285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3) Data Processing</a:t>
            </a:r>
            <a:endParaRPr lang="ko-KR" altLang="en-US" sz="28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	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Once the data gets to the cloud, 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	software performs some kind of processing on it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4) User Interface</a:t>
            </a:r>
            <a:endParaRPr lang="ko-KR" altLang="en-US" sz="28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	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information is made useful to the end-user in some way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900" cap="none" dirty="0" smtClean="0" b="0" strike="noStrike">
                <a:latin typeface="맑은 고딕" charset="0"/>
                <a:ea typeface="맑은 고딕" charset="0"/>
              </a:rPr>
              <a:t>		Ex) a user check in their house via a phone app or a web browser.</a:t>
            </a:r>
            <a:endParaRPr lang="ko-KR" altLang="en-US" sz="19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	not always a one-way street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	be able to perform an action and affect the system. 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900" cap="none" dirty="0" smtClean="0" b="0" strike="noStrike">
                <a:latin typeface="맑은 고딕" charset="0"/>
                <a:ea typeface="맑은 고딕" charset="0"/>
              </a:rPr>
              <a:t>		EX)the user might remotely adjust something via an app on their phone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	some actions are performed automatically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 rot="0">
            <a:off x="-78105" y="301625"/>
            <a:ext cx="12270740" cy="1326515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Essential Elements of IoT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/>
              <a:t>IOT( Internet of Things)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Artificial intelligence technology 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457200" indent="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-That allows objects connected to the Internet 	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457200" indent="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-To send and receive data, 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457200" indent="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and provide information that has been analyzed and learned to user.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457200" indent="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-Allows remotely control it.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26DD153-96EB-4EB6-A58A-A65D22A43EDE}"/>
              </a:ext>
            </a:extLst>
          </p:cNvPr>
          <p:cNvSpPr txBox="1">
            <a:spLocks/>
          </p:cNvSpPr>
          <p:nvPr/>
        </p:nvSpPr>
        <p:spPr>
          <a:xfrm>
            <a:off x="-78105" y="301625"/>
            <a:ext cx="12270740" cy="1326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IoT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1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/>
              <a:t>Where to use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0" y="2248535"/>
            <a:ext cx="3810000" cy="350520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/>
              <a:t>Smart home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/>
              <a:t>Light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/>
              <a:t>temperature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/>
              <a:t>security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/>
              <a:t>Smart Car</a:t>
            </a:r>
          </a:p>
          <a:p>
            <a:pPr marL="514350" indent="-514350">
              <a:buFont typeface="+mj-lt"/>
              <a:buAutoNum type="arabicParenR"/>
            </a:pP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en-US" altLang="ko-KR" dirty="0"/>
              <a:t>Health care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/>
              <a:t>Heart beat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/>
              <a:t>temperature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9D3E80-7565-4C9A-A325-6BF41AC25CFF}"/>
              </a:ext>
            </a:extLst>
          </p:cNvPr>
          <p:cNvSpPr txBox="1">
            <a:spLocks/>
          </p:cNvSpPr>
          <p:nvPr/>
        </p:nvSpPr>
        <p:spPr>
          <a:xfrm>
            <a:off x="-78105" y="301625"/>
            <a:ext cx="12270105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   Where to use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440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8FF6709-7A73-4468-BAFF-9DA36D46C04B}"/>
              </a:ext>
            </a:extLst>
          </p:cNvPr>
          <p:cNvSpPr txBox="1">
            <a:spLocks/>
          </p:cNvSpPr>
          <p:nvPr/>
        </p:nvSpPr>
        <p:spPr>
          <a:xfrm>
            <a:off x="726440" y="1938655"/>
            <a:ext cx="10739755" cy="45275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254000" indent="-2540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345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Devices(Embedded device) linked to the internet with cloud(MQTT)</a:t>
            </a:r>
            <a:endParaRPr lang="ko-KR" altLang="en-US" sz="345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2"/>
            </a:pPr>
            <a:endParaRPr lang="ko-KR" altLang="en-US" sz="345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2"/>
            </a:pPr>
            <a:r>
              <a:rPr lang="en-US" altLang="ko-KR" sz="345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Some devices such as smart phone, and Aws, link to server and server link to cloud with internet.</a:t>
            </a:r>
            <a:endParaRPr lang="ko-KR" altLang="en-US" sz="345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3"/>
            </a:pPr>
            <a:endParaRPr lang="ko-KR" altLang="en-US" sz="345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3"/>
            </a:pPr>
            <a:r>
              <a:rPr lang="en-US" altLang="ko-KR" sz="345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You can use the Internet to exchange data through MQTT clouds and server.</a:t>
            </a:r>
            <a:endParaRPr lang="ko-KR" altLang="en-US" sz="345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9F65315-0E6D-471D-8FB3-1A9AC5E20AE1}"/>
              </a:ext>
            </a:extLst>
          </p:cNvPr>
          <p:cNvSpPr txBox="1">
            <a:spLocks/>
          </p:cNvSpPr>
          <p:nvPr/>
        </p:nvSpPr>
        <p:spPr>
          <a:xfrm>
            <a:off x="0" y="141605"/>
            <a:ext cx="12270105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  </a:t>
            </a:r>
            <a:r>
              <a:rPr lang="en-US" altLang="ko-KR" b="1" dirty="0"/>
              <a:t>IoT Architecture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971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30D4-66E0-4EFA-8E18-5E0347E0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04B5163-B990-4B48-9DD5-B1B704F9E5F8}"/>
              </a:ext>
            </a:extLst>
          </p:cNvPr>
          <p:cNvSpPr txBox="1">
            <a:spLocks/>
          </p:cNvSpPr>
          <p:nvPr/>
        </p:nvSpPr>
        <p:spPr>
          <a:xfrm>
            <a:off x="0" y="141605"/>
            <a:ext cx="12270105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  </a:t>
            </a:r>
            <a:r>
              <a:rPr lang="en-US" altLang="ko-KR" b="1" dirty="0"/>
              <a:t>IoT Architecture</a:t>
            </a:r>
            <a:endParaRPr lang="ko-KR" altLang="en-US" b="1" dirty="0"/>
          </a:p>
        </p:txBody>
      </p:sp>
      <p:sp>
        <p:nvSpPr>
          <p:cNvPr id="7" name="사각형: 둥근 모서리 6"/>
          <p:cNvSpPr>
            <a:spLocks/>
          </p:cNvSpPr>
          <p:nvPr/>
        </p:nvSpPr>
        <p:spPr>
          <a:xfrm rot="0">
            <a:off x="243840" y="2228850"/>
            <a:ext cx="3133725" cy="1326515"/>
          </a:xfrm>
          <a:prstGeom prst="roundRect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Server (Openhab,freeboard)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3688080" y="2360930"/>
            <a:ext cx="662940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Data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사각형: 둥근 모서리 23"/>
          <p:cNvSpPr>
            <a:spLocks/>
          </p:cNvSpPr>
          <p:nvPr/>
        </p:nvSpPr>
        <p:spPr>
          <a:xfrm rot="0">
            <a:off x="9035415" y="2322195"/>
            <a:ext cx="2607310" cy="1326515"/>
          </a:xfrm>
          <a:prstGeom prst="roundRect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Device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(Sensor)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8105775" y="2431415"/>
            <a:ext cx="662940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Data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화살표: 왼쪽/오른쪽 26"/>
          <p:cNvSpPr>
            <a:spLocks/>
          </p:cNvSpPr>
          <p:nvPr/>
        </p:nvSpPr>
        <p:spPr>
          <a:xfrm rot="21600000">
            <a:off x="3375025" y="2542540"/>
            <a:ext cx="1290320" cy="617220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구름 27"/>
          <p:cNvSpPr>
            <a:spLocks/>
          </p:cNvSpPr>
          <p:nvPr/>
        </p:nvSpPr>
        <p:spPr>
          <a:xfrm rot="0">
            <a:off x="4602480" y="2253615"/>
            <a:ext cx="3248025" cy="1397000"/>
          </a:xfrm>
          <a:prstGeom prst="cloud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MQTT broker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5400000">
            <a:off x="1215390" y="3866514"/>
            <a:ext cx="1191895" cy="57467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7842885" y="2609215"/>
            <a:ext cx="1191895" cy="57467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/>
          <p:cNvSpPr>
            <a:spLocks/>
          </p:cNvSpPr>
          <p:nvPr/>
        </p:nvSpPr>
        <p:spPr>
          <a:xfrm rot="0">
            <a:off x="245745" y="4777740"/>
            <a:ext cx="3874135" cy="1326515"/>
          </a:xfrm>
          <a:prstGeom prst="roundRect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latin typeface="맑은 고딕" charset="0"/>
                <a:ea typeface="맑은 고딕" charset="0"/>
              </a:rPr>
              <a:t>Devices</a:t>
            </a:r>
            <a:endParaRPr lang="ko-KR" altLang="en-US" sz="2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latin typeface="맑은 고딕" charset="0"/>
                <a:ea typeface="맑은 고딕" charset="0"/>
              </a:rPr>
              <a:t>(SmartPhone,computer,etc.)</a:t>
            </a:r>
            <a:endParaRPr lang="ko-KR" altLang="en-US" sz="2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7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120</Paragraphs>
  <Words>340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김 동희</cp:lastModifiedBy>
  <dc:title>2018 CDI Internship Day 1 Report</dc:title>
  <dcterms:modified xsi:type="dcterms:W3CDTF">2018-07-05T04:49:40Z</dcterms:modified>
</cp:coreProperties>
</file>