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26"/>
  </p:notesMasterIdLst>
  <p:sldIdLst>
    <p:sldId id="256" r:id="rId2"/>
    <p:sldId id="257" r:id="rId3"/>
    <p:sldId id="283" r:id="rId4"/>
    <p:sldId id="273" r:id="rId5"/>
    <p:sldId id="261" r:id="rId6"/>
    <p:sldId id="274" r:id="rId7"/>
    <p:sldId id="284" r:id="rId8"/>
    <p:sldId id="280" r:id="rId9"/>
    <p:sldId id="279" r:id="rId10"/>
    <p:sldId id="285" r:id="rId11"/>
    <p:sldId id="262" r:id="rId12"/>
    <p:sldId id="276" r:id="rId13"/>
    <p:sldId id="294" r:id="rId14"/>
    <p:sldId id="293" r:id="rId15"/>
    <p:sldId id="292" r:id="rId16"/>
    <p:sldId id="263" r:id="rId17"/>
    <p:sldId id="286" r:id="rId18"/>
    <p:sldId id="264" r:id="rId19"/>
    <p:sldId id="291" r:id="rId20"/>
    <p:sldId id="287" r:id="rId21"/>
    <p:sldId id="271" r:id="rId22"/>
    <p:sldId id="296" r:id="rId23"/>
    <p:sldId id="295" r:id="rId24"/>
    <p:sldId id="272" r:id="rId25"/>
  </p:sldIdLst>
  <p:sldSz cx="12192000" cy="6858000"/>
  <p:notesSz cx="6858000" cy="9144000"/>
  <p:embeddedFontLst>
    <p:embeddedFont>
      <p:font typeface="Arial Black" panose="020B0A04020102020204" pitchFamily="34" charset="0"/>
      <p:bold r:id="rId27"/>
    </p:embeddedFont>
    <p:embeddedFont>
      <p:font typeface="HY견고딕" panose="02030600000101010101" pitchFamily="18" charset="-127"/>
      <p:regular r:id="rId28"/>
    </p:embeddedFont>
    <p:embeddedFont>
      <p:font typeface="나눔바른고딕" panose="020B0603020101020101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2331">
          <p15:clr>
            <a:srgbClr val="A4A3A4"/>
          </p15:clr>
        </p15:guide>
        <p15:guide id="3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EFB"/>
    <a:srgbClr val="6699FF"/>
    <a:srgbClr val="9994FE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5" autoAdjust="0"/>
    <p:restoredTop sz="87869"/>
  </p:normalViewPr>
  <p:slideViewPr>
    <p:cSldViewPr snapToGrid="0">
      <p:cViewPr varScale="1">
        <p:scale>
          <a:sx n="75" d="100"/>
          <a:sy n="75" d="100"/>
        </p:scale>
        <p:origin x="710" y="53"/>
      </p:cViewPr>
      <p:guideLst>
        <p:guide orient="horz" pos="2158"/>
        <p:guide orient="horz" pos="2331"/>
        <p:guide pos="383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-1661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BC96077-E74C-408E-9656-38377FA9C2D3}" type="datetime1">
              <a:rPr lang="ko-KR" altLang="en-US"/>
              <a:pPr lvl="0">
                <a:defRPr lang="ko-KR" altLang="en-US"/>
              </a:pPr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C80468C-C977-4458-BD77-B0BDF1C387C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2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04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88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38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17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29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지금까지 발표를 들어주셔서 감사합니다</a:t>
            </a:r>
            <a:r>
              <a:rPr lang="en-US" altLang="ko-KR"/>
              <a:t>. </a:t>
            </a:r>
            <a:r>
              <a:rPr lang="ko-KR" altLang="en-US"/>
              <a:t>질문 있습니까</a:t>
            </a:r>
            <a:r>
              <a:rPr lang="en-US" altLang="ko-KR"/>
              <a:t>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5553C4B4-5CEF-E343-AB09-68FDFD8ED05E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40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지금까지 발표를 들어주셔서 감사합니다</a:t>
            </a:r>
            <a:r>
              <a:rPr lang="en-US" altLang="ko-KR"/>
              <a:t>. </a:t>
            </a:r>
            <a:r>
              <a:rPr lang="ko-KR" altLang="en-US"/>
              <a:t>질문 있습니까</a:t>
            </a:r>
            <a:r>
              <a:rPr lang="en-US" altLang="ko-KR"/>
              <a:t>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5553C4B4-5CEF-E343-AB09-68FDFD8ED05E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9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6</a:t>
            </a:r>
            <a:r>
              <a:rPr lang="ko-KR" altLang="en-US"/>
              <a:t>월 </a:t>
            </a:r>
            <a:r>
              <a:rPr lang="en-US" altLang="ko-KR"/>
              <a:t>13</a:t>
            </a:r>
            <a:r>
              <a:rPr lang="ko-KR" altLang="en-US"/>
              <a:t>일 자료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6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자료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자료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07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6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5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2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C80468C-C977-4458-BD77-B0BDF1C387CF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5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DC31E-78EA-44B7-9890-56F6CB9AC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AE416-0C4F-466E-A2EB-509AA4458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D6A9C-5051-48C0-8209-89509442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F29-7646-4611-BF8A-129905833F25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BDE1C-51B1-4218-8715-5AA9B43C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57443-E324-4FCC-8036-0FA66999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1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D5F0A-ED45-435E-AE62-1E0AE930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281A5-9E38-4855-8F62-06B2F6FA0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240EF-1FA7-4CBF-A768-B83487E8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A62-8314-4545-AEBA-339869E8DCFB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66EE5-1287-4BA6-88D2-05168AA9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7D0B3-F606-4771-A194-04BA90C7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1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EFCB7B-A3BE-420D-8BAF-634FBDE88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1DCA6C-B6A5-4E34-AF0D-14FEFB3A2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14B3F-F071-426D-B501-3CA1952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5056-AF96-4A3F-9631-DA06B01FAB0F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5A2BD-ADD2-4F7E-B3EA-91C8E125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63DED-FDDE-4E6B-BFB6-33D55062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8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0BAF2-C8ED-4AA4-9435-655AE594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B3CB5-F5C2-47F4-823D-C3F8D4FE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1E5D2-540D-4489-A3E2-2EF8A369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075B-DE88-48DF-AB45-8022CC90636F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C9D5F-74C9-47F1-A78A-69D1AE5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45701-3302-442F-825E-A026FE1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7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2615-D0C4-4682-9AC4-B9D968B3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91016-0E3D-4449-B48A-6BFB0A4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00202-38F5-4A52-91AA-EA40079E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DF70-2212-4AFB-A790-70259753CEF3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26B0E-8F45-4C51-AFA2-CA6F8763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08A8E-E7D8-4C0E-8129-872E32EE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4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4C411-EFCD-4157-B77D-ACE297B7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4C503-FD12-4F19-9E11-EF697DF34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B4DA70-4194-4E50-A49C-2611105EC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D7E1C-9186-4C1A-BBE1-A35C060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45C-B9F3-4C9C-BC6B-062F42F75E93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FE409-20A9-4C09-A086-62244ED1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1FA5F-6682-4DE9-A426-E5652D39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9566D-981C-4495-B02C-CBFFF0D9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A3447-8497-43DD-BA20-B3635C03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F6E88-B9A1-4557-95B2-8AF084D44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0D9BA-D1E0-484C-92D7-C9A5B9B76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CE460E-3482-44E8-9922-3B2FB5485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0FCCC2-F8E8-48D5-A191-6CDB67FB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D6CD-C429-453D-90D9-0EDC78A52E09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3B70FA-799E-4AE6-9F66-38140019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A31094-81A0-49EE-88D9-AC82D5E1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3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C11B-2D2C-4938-9390-9A8548DF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FA503-1477-4A68-B1FE-D2A9218B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3864-B6B5-4051-9C9D-4D0F8DE3AADE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F61236-3C87-4C13-8C6F-BFC5E47F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0A642-FC86-496D-BD25-EBC93DD8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8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277DCC-422F-47DF-9185-BCB25F22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E23-D115-41C1-9138-D9199F97F0DD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33BF2E-9106-4E69-9126-7CD4EE1F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8A8AE-063C-4B25-8BB4-2EB54821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FAA29-31BF-4315-97FC-BC09CA4B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826C5-675B-4E5F-9622-7C5052D3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AE95A-F061-4540-91BF-DDA7660E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ABE95-027A-4FEB-A5CE-4A058089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17CF-5259-4FAE-AF6D-F599E9A2C0D4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93072-9F8C-487F-8D0E-500B42A6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08AD1-8EB1-49B3-AA77-ACAAB542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7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47C7E-BC7B-4EFE-B9D0-5ACFE08F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81D9F6-6797-4485-B694-94BE52C27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E82E9-E606-4CBA-9153-155D14C8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C12EF-B6E6-41F8-9A85-0A271AC3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3B50-323B-4E03-BB63-3DA85292CCA1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1481C-F05A-401F-B917-EC555D60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93EA9B-2985-4707-8911-48BBE164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2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546376-C6DD-426F-86D8-A8FF9088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CC754-F8B3-4FB3-A366-00DFFE7B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A7D00-A5A7-4B13-A60A-678ADE69E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EBAD-84BA-40F0-B48A-FDA69891CA08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37AF9-8588-43D3-92DF-19AB8372E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72D53-3413-4A7C-B198-F2568018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75EC-3ABF-4889-8F11-D7C5881CC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9D%B8%EA%B0%84-%EC%82%AC%EB%9E%8C-%EB%82%A8%EC%9E%90-%EB%82%A8%EC%9E%90-%EA%B2%80%EC%A0%95-%EC%9D%BC%EB%B3%B8-%EC%99%B8%EA%B5%AD%EC%9D%B8-%EC%9D%B4%EC%83%81%ED%95%9C-%EC%82%AC%EB%9E%8C-%EC%BF%A8-1163542/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streetlight-light-street-urban-157598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Dog.svg" TargetMode="External"/><Relationship Id="rId11" Type="http://schemas.openxmlformats.org/officeDocument/2006/relationships/hyperlink" Target="https://pixabay.com/en/boy-girl-standing-young-children-307688/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hyperlink" Target="https://pixabay.com/en/grandparents-old-couple-elderly-1800224/" TargetMode="External"/><Relationship Id="rId9" Type="http://schemas.openxmlformats.org/officeDocument/2006/relationships/hyperlink" Target="https://svgsilh.com/image/185895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jinstale.tistory.com/129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nstale.tistory.com/129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streetlight-light-street-urban-15759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136075" y="1927545"/>
            <a:ext cx="9892145" cy="3038094"/>
            <a:chOff x="1136074" y="1872038"/>
            <a:chExt cx="9892145" cy="3038094"/>
          </a:xfrm>
        </p:grpSpPr>
        <p:sp>
          <p:nvSpPr>
            <p:cNvPr id="14" name="직사각형 13"/>
            <p:cNvSpPr/>
            <p:nvPr/>
          </p:nvSpPr>
          <p:spPr>
            <a:xfrm>
              <a:off x="1496724" y="2644470"/>
              <a:ext cx="9198551" cy="156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36074" y="2888962"/>
              <a:ext cx="989214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지정과제</a:t>
              </a:r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 -1-</a:t>
              </a:r>
            </a:p>
            <a:p>
              <a:pPr lvl="0" algn="ctr">
                <a:defRPr lang="ko-KR" altLang="en-US"/>
              </a:pPr>
              <a:r>
                <a:rPr lang="ko-KR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스마트 가로등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931439" y="1872038"/>
              <a:ext cx="6329119" cy="406402"/>
              <a:chOff x="3134710" y="1452880"/>
              <a:chExt cx="6329119" cy="406402"/>
            </a:xfrm>
          </p:grpSpPr>
          <p:grpSp>
            <p:nvGrpSpPr>
              <p:cNvPr id="18" name="그룹 17"/>
              <p:cNvGrpSpPr/>
              <p:nvPr/>
            </p:nvGrpSpPr>
            <p:grpSpPr>
              <a:xfrm rot="10800000">
                <a:off x="3529951" y="1452882"/>
                <a:ext cx="5933878" cy="406400"/>
                <a:chOff x="1917700" y="-685800"/>
                <a:chExt cx="4700016" cy="484632"/>
              </a:xfrm>
            </p:grpSpPr>
            <p:sp>
              <p:nvSpPr>
                <p:cNvPr id="21" name="갈매기형 수장 5"/>
                <p:cNvSpPr/>
                <p:nvPr/>
              </p:nvSpPr>
              <p:spPr>
                <a:xfrm>
                  <a:off x="1917700" y="-685800"/>
                  <a:ext cx="484632" cy="484632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160016" y="-685800"/>
                  <a:ext cx="4457700" cy="48463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sp>
            <p:nvSpPr>
              <p:cNvPr id="19" name="갈매기형 수장 5"/>
              <p:cNvSpPr/>
              <p:nvPr/>
            </p:nvSpPr>
            <p:spPr>
              <a:xfrm rot="10800000" flipH="1">
                <a:off x="3134710" y="1452880"/>
                <a:ext cx="611860" cy="406400"/>
              </a:xfrm>
              <a:prstGeom prst="chevron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40718" y="1491906"/>
                <a:ext cx="4583152" cy="336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 lang="ko-KR" altLang="en-US"/>
                </a:pPr>
                <a:r>
                  <a:rPr lang="ko-KR" altLang="en-US" sz="1600" dirty="0">
                    <a:solidFill>
                      <a:schemeClr val="bg1"/>
                    </a:solidFill>
                    <a:latin typeface="SeoulNamsan CL"/>
                    <a:ea typeface="SeoulNamsan CL"/>
                  </a:rPr>
                  <a:t>제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SeoulNamsan CL"/>
                    <a:ea typeface="SeoulNamsan CL"/>
                  </a:rPr>
                  <a:t>6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SeoulNamsan CL"/>
                    <a:ea typeface="SeoulNamsan CL"/>
                  </a:rPr>
                  <a:t>회 대한민국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SeoulNamsan CL"/>
                    <a:ea typeface="SeoulNamsan CL"/>
                  </a:rPr>
                  <a:t>SW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SeoulNamsan CL"/>
                    <a:ea typeface="SeoulNamsan CL"/>
                  </a:rPr>
                  <a:t>융합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SeoulNamsan CL"/>
                    <a:ea typeface="SeoulNamsan CL"/>
                  </a:rPr>
                  <a:t>해커톤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SeoulNamsan CL"/>
                    <a:ea typeface="SeoulNamsan CL"/>
                  </a:rPr>
                  <a:t> 대회</a:t>
                </a:r>
                <a:endParaRPr lang="en-US" altLang="ko-KR" sz="1600" dirty="0">
                  <a:solidFill>
                    <a:schemeClr val="bg1"/>
                  </a:solidFill>
                  <a:latin typeface="SeoulNamsan CL"/>
                  <a:ea typeface="SeoulNamsan CL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120855" y="4479245"/>
              <a:ext cx="595029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200" dirty="0">
                  <a:latin typeface="나눔고딕"/>
                  <a:ea typeface="나눔고딕"/>
                </a:rPr>
                <a:t>Team : </a:t>
              </a:r>
              <a:r>
                <a:rPr lang="ko-KR" altLang="en-US" sz="2200" dirty="0" err="1">
                  <a:latin typeface="나눔고딕"/>
                  <a:ea typeface="나눔고딕"/>
                </a:rPr>
                <a:t>호반우</a:t>
              </a:r>
              <a:endParaRPr lang="en-US" altLang="ko-KR" sz="2200" dirty="0">
                <a:latin typeface="나눔고딕"/>
                <a:ea typeface="나눔고딕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302000" y="2263097"/>
            <a:ext cx="5257340" cy="1059223"/>
            <a:chOff x="1136074" y="2644470"/>
            <a:chExt cx="9892145" cy="1569060"/>
          </a:xfrm>
        </p:grpSpPr>
        <p:sp>
          <p:nvSpPr>
            <p:cNvPr id="14" name="직사각형 13"/>
            <p:cNvSpPr/>
            <p:nvPr/>
          </p:nvSpPr>
          <p:spPr>
            <a:xfrm>
              <a:off x="1496724" y="2644470"/>
              <a:ext cx="9198551" cy="156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36074" y="2888962"/>
              <a:ext cx="9892145" cy="1230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03 </a:t>
              </a:r>
              <a:r>
                <a:rPr lang="ko-KR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개발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1196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03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9639" y="543846"/>
            <a:ext cx="69996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개발 내용 </a:t>
            </a:r>
            <a:r>
              <a:rPr lang="en-US" altLang="ko-KR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Arduino</a:t>
            </a:r>
            <a:r>
              <a:rPr lang="ko-KR" altLang="en-US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 </a:t>
            </a:r>
            <a:r>
              <a:rPr lang="en-US" altLang="ko-KR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–</a:t>
            </a:r>
            <a:r>
              <a:rPr lang="ko-KR" altLang="en-US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 </a:t>
            </a:r>
            <a:r>
              <a:rPr lang="en-US" altLang="ko-KR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Raspberry pi 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나눔고딕"/>
              <a:ea typeface="나눔고딕 ExtraBold"/>
            </a:endParaRPr>
          </a:p>
        </p:txBody>
      </p:sp>
      <p:sp>
        <p:nvSpPr>
          <p:cNvPr id="53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80376" y="107001"/>
            <a:ext cx="727824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28" name="직사각형 27"/>
          <p:cNvSpPr/>
          <p:nvPr/>
        </p:nvSpPr>
        <p:spPr>
          <a:xfrm>
            <a:off x="383800" y="1215094"/>
            <a:ext cx="11351000" cy="4776131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6314154"/>
            <a:ext cx="12192000" cy="549028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5749E5-0C0C-4647-A6F6-93E9E4FCD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3"/>
          <a:stretch/>
        </p:blipFill>
        <p:spPr>
          <a:xfrm>
            <a:off x="3087909" y="2249840"/>
            <a:ext cx="4582889" cy="2967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8B6DB2-92BF-45C2-A529-C79B9121108E}"/>
              </a:ext>
            </a:extLst>
          </p:cNvPr>
          <p:cNvSpPr txBox="1"/>
          <p:nvPr/>
        </p:nvSpPr>
        <p:spPr>
          <a:xfrm>
            <a:off x="7437356" y="2474431"/>
            <a:ext cx="188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3b+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0ABADF-EF9B-4037-82F3-62A10E491EC5}"/>
              </a:ext>
            </a:extLst>
          </p:cNvPr>
          <p:cNvSpPr txBox="1"/>
          <p:nvPr/>
        </p:nvSpPr>
        <p:spPr>
          <a:xfrm>
            <a:off x="7385921" y="4266917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7E5AE8-1D5E-4003-B54C-87C2ABE14EED}"/>
              </a:ext>
            </a:extLst>
          </p:cNvPr>
          <p:cNvSpPr txBox="1"/>
          <p:nvPr/>
        </p:nvSpPr>
        <p:spPr>
          <a:xfrm>
            <a:off x="3107796" y="2065174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움직임 감지 센서</a:t>
            </a:r>
          </a:p>
        </p:txBody>
      </p:sp>
      <p:pic>
        <p:nvPicPr>
          <p:cNvPr id="33" name="그림 32" descr="개체이(가) 표시된 사진&#10;&#10;자동 생성된 설명">
            <a:extLst>
              <a:ext uri="{FF2B5EF4-FFF2-40B4-BE49-F238E27FC236}">
                <a16:creationId xmlns:a16="http://schemas.microsoft.com/office/drawing/2014/main" id="{E867DC5A-2587-459C-B741-5C5D7FD0C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3494" y="1673830"/>
            <a:ext cx="1831340" cy="3662680"/>
          </a:xfrm>
          <a:prstGeom prst="rect">
            <a:avLst/>
          </a:prstGeom>
        </p:spPr>
      </p:pic>
      <p:pic>
        <p:nvPicPr>
          <p:cNvPr id="10" name="그림 9" descr="실외, 눈, 남자, 언덕이(가) 표시된 사진&#10;&#10;자동 생성된 설명">
            <a:extLst>
              <a:ext uri="{FF2B5EF4-FFF2-40B4-BE49-F238E27FC236}">
                <a16:creationId xmlns:a16="http://schemas.microsoft.com/office/drawing/2014/main" id="{30DD1CDC-3A39-41CE-BBDE-2388F52577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55433" y="2658733"/>
            <a:ext cx="1463040" cy="21945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5BDEAD8-2CC9-492A-8990-E7CCA8F621F3}"/>
              </a:ext>
            </a:extLst>
          </p:cNvPr>
          <p:cNvSpPr txBox="1"/>
          <p:nvPr/>
        </p:nvSpPr>
        <p:spPr>
          <a:xfrm>
            <a:off x="5379353" y="182746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 센서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8FC2E39-B617-4D61-99E6-102DAFC18677}"/>
              </a:ext>
            </a:extLst>
          </p:cNvPr>
          <p:cNvSpPr/>
          <p:nvPr/>
        </p:nvSpPr>
        <p:spPr>
          <a:xfrm>
            <a:off x="2118578" y="3068848"/>
            <a:ext cx="571101" cy="648585"/>
          </a:xfrm>
          <a:prstGeom prst="rightArrow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060053ED-C44F-4FCE-9D0F-A81440704DD5}"/>
              </a:ext>
            </a:extLst>
          </p:cNvPr>
          <p:cNvSpPr/>
          <p:nvPr/>
        </p:nvSpPr>
        <p:spPr>
          <a:xfrm>
            <a:off x="8870121" y="3360401"/>
            <a:ext cx="904473" cy="648585"/>
          </a:xfrm>
          <a:prstGeom prst="leftRightArrow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03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9638" y="543846"/>
            <a:ext cx="870716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Raspberry pi – machine learning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나눔고딕"/>
              <a:ea typeface="나눔고딕 ExtraBold"/>
            </a:endParaRPr>
          </a:p>
        </p:txBody>
      </p:sp>
      <p:sp>
        <p:nvSpPr>
          <p:cNvPr id="53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80376" y="107001"/>
            <a:ext cx="727824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sp>
        <p:nvSpPr>
          <p:cNvPr id="28" name="직사각형 27"/>
          <p:cNvSpPr/>
          <p:nvPr/>
        </p:nvSpPr>
        <p:spPr>
          <a:xfrm>
            <a:off x="383800" y="1215094"/>
            <a:ext cx="11351000" cy="4776131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6314154"/>
            <a:ext cx="12192000" cy="549028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CA861-9778-426E-9A2B-CF9696EAF37B}"/>
              </a:ext>
            </a:extLst>
          </p:cNvPr>
          <p:cNvSpPr txBox="1"/>
          <p:nvPr/>
        </p:nvSpPr>
        <p:spPr>
          <a:xfrm>
            <a:off x="3647440" y="319024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첨부</a:t>
            </a:r>
            <a:r>
              <a:rPr lang="en-US" altLang="ko-KR" dirty="0"/>
              <a:t>(</a:t>
            </a:r>
            <a:r>
              <a:rPr lang="ko-KR" altLang="en-US" dirty="0"/>
              <a:t>초상권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8765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03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9639" y="543846"/>
            <a:ext cx="69996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실종 문제의 해결책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나눔고딕"/>
              <a:ea typeface="나눔고딕 ExtraBold"/>
            </a:endParaRPr>
          </a:p>
        </p:txBody>
      </p:sp>
      <p:sp>
        <p:nvSpPr>
          <p:cNvPr id="53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80376" y="107001"/>
            <a:ext cx="727824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28" name="직사각형 27"/>
          <p:cNvSpPr/>
          <p:nvPr/>
        </p:nvSpPr>
        <p:spPr>
          <a:xfrm>
            <a:off x="383800" y="1215094"/>
            <a:ext cx="11351000" cy="4776131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6314154"/>
            <a:ext cx="12192000" cy="549028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8E7D28-48B6-4445-973F-EDAC7879E4BA}"/>
              </a:ext>
            </a:extLst>
          </p:cNvPr>
          <p:cNvSpPr/>
          <p:nvPr/>
        </p:nvSpPr>
        <p:spPr>
          <a:xfrm>
            <a:off x="1258529" y="2202906"/>
            <a:ext cx="2939669" cy="69295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8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치매 노인</a:t>
            </a:r>
            <a:endParaRPr lang="en-US" altLang="ko-KR" sz="28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51E7FF-C0CC-4742-BBE4-6FE769AB4DF2}"/>
              </a:ext>
            </a:extLst>
          </p:cNvPr>
          <p:cNvSpPr/>
          <p:nvPr/>
        </p:nvSpPr>
        <p:spPr>
          <a:xfrm>
            <a:off x="1271647" y="1558318"/>
            <a:ext cx="3100351" cy="384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걸음걸이 및 다리길이 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Tracking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5B8FC6-1516-41E0-9426-3ACCDA0D7B86}"/>
              </a:ext>
            </a:extLst>
          </p:cNvPr>
          <p:cNvSpPr/>
          <p:nvPr/>
        </p:nvSpPr>
        <p:spPr>
          <a:xfrm>
            <a:off x="1249639" y="5324194"/>
            <a:ext cx="2939669" cy="87338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FE9335-1C7A-49A5-B635-F9207C8CC70A}"/>
              </a:ext>
            </a:extLst>
          </p:cNvPr>
          <p:cNvSpPr/>
          <p:nvPr/>
        </p:nvSpPr>
        <p:spPr>
          <a:xfrm>
            <a:off x="3242862" y="1478530"/>
            <a:ext cx="5417602" cy="513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699FF"/>
                </a:solidFill>
                <a:latin typeface="+mn-ea"/>
                <a:ea typeface="나눔바른고딕" panose="020B0603020101020101"/>
              </a:rPr>
              <a:t>영상인식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699FF"/>
                </a:solidFill>
                <a:latin typeface="+mn-ea"/>
                <a:ea typeface="나눔바른고딕" panose="020B0603020101020101"/>
              </a:rPr>
              <a:t>&amp;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699FF"/>
                </a:solidFill>
                <a:latin typeface="+mn-ea"/>
                <a:ea typeface="나눔바른고딕" panose="020B0603020101020101"/>
              </a:rPr>
              <a:t>움직임 감지 센서 이용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63EF746-5B0D-46C4-9F04-9C2A3B8E78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78368" y="3521346"/>
            <a:ext cx="1675074" cy="183256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26A841-EA01-4838-A44E-E4E72734987C}"/>
              </a:ext>
            </a:extLst>
          </p:cNvPr>
          <p:cNvSpPr/>
          <p:nvPr/>
        </p:nvSpPr>
        <p:spPr>
          <a:xfrm>
            <a:off x="8066595" y="2194864"/>
            <a:ext cx="2939669" cy="69295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8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반려동물</a:t>
            </a:r>
            <a:endParaRPr lang="en-US" altLang="ko-KR" sz="28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B00B249-7EAA-4734-B054-C77E699581BB}"/>
              </a:ext>
            </a:extLst>
          </p:cNvPr>
          <p:cNvSpPr/>
          <p:nvPr/>
        </p:nvSpPr>
        <p:spPr>
          <a:xfrm>
            <a:off x="8092070" y="1509933"/>
            <a:ext cx="3100351" cy="384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구별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Tracking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74D6D1-06F9-479A-A9EB-66711285AFB2}"/>
              </a:ext>
            </a:extLst>
          </p:cNvPr>
          <p:cNvSpPr/>
          <p:nvPr/>
        </p:nvSpPr>
        <p:spPr>
          <a:xfrm>
            <a:off x="8163666" y="5353906"/>
            <a:ext cx="2939669" cy="87338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43731ED-197B-4EEF-93E3-C2C97992F8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33735" y="4004383"/>
            <a:ext cx="1285926" cy="1285926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2D01B474-7840-40D3-9E86-890B3E5DA3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11001" y="4229368"/>
            <a:ext cx="1381420" cy="98326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B778979B-F98D-423D-9059-942F5411E8CA}"/>
              </a:ext>
            </a:extLst>
          </p:cNvPr>
          <p:cNvSpPr/>
          <p:nvPr/>
        </p:nvSpPr>
        <p:spPr>
          <a:xfrm>
            <a:off x="4658028" y="2194864"/>
            <a:ext cx="2939669" cy="69295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8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미아</a:t>
            </a:r>
            <a:endParaRPr lang="en-US" altLang="ko-KR" sz="28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720F8F-5706-4A94-B8CF-1E775E74C714}"/>
              </a:ext>
            </a:extLst>
          </p:cNvPr>
          <p:cNvSpPr/>
          <p:nvPr/>
        </p:nvSpPr>
        <p:spPr>
          <a:xfrm>
            <a:off x="4705689" y="1526943"/>
            <a:ext cx="3100351" cy="384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걸음걸이 및 다리길이</a:t>
            </a: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Tracking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EDE0F0-0DDD-46A7-A3CE-1543E573368F}"/>
              </a:ext>
            </a:extLst>
          </p:cNvPr>
          <p:cNvSpPr/>
          <p:nvPr/>
        </p:nvSpPr>
        <p:spPr>
          <a:xfrm>
            <a:off x="4658027" y="5359821"/>
            <a:ext cx="2939669" cy="87338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A41FBCB0-ABB4-466A-8DC8-BF570AC6F41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596997" y="3810439"/>
            <a:ext cx="1084487" cy="14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253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03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9639" y="543846"/>
            <a:ext cx="69996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Arduino – other sensors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나눔고딕"/>
              <a:ea typeface="나눔고딕 ExtraBold"/>
            </a:endParaRPr>
          </a:p>
        </p:txBody>
      </p:sp>
      <p:sp>
        <p:nvSpPr>
          <p:cNvPr id="53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80376" y="107001"/>
            <a:ext cx="727824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sp>
        <p:nvSpPr>
          <p:cNvPr id="28" name="직사각형 27"/>
          <p:cNvSpPr/>
          <p:nvPr/>
        </p:nvSpPr>
        <p:spPr>
          <a:xfrm>
            <a:off x="383800" y="1215094"/>
            <a:ext cx="11351000" cy="4776131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6314154"/>
            <a:ext cx="12192000" cy="549028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5749E5-0C0C-4647-A6F6-93E9E4FCD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3"/>
          <a:stretch/>
        </p:blipFill>
        <p:spPr>
          <a:xfrm>
            <a:off x="2999822" y="1751132"/>
            <a:ext cx="6192356" cy="4009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8B6DB2-92BF-45C2-A529-C79B9121108E}"/>
              </a:ext>
            </a:extLst>
          </p:cNvPr>
          <p:cNvSpPr txBox="1"/>
          <p:nvPr/>
        </p:nvSpPr>
        <p:spPr>
          <a:xfrm>
            <a:off x="9052560" y="167640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3b+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0ABADF-EF9B-4037-82F3-62A10E491EC5}"/>
              </a:ext>
            </a:extLst>
          </p:cNvPr>
          <p:cNvSpPr txBox="1"/>
          <p:nvPr/>
        </p:nvSpPr>
        <p:spPr>
          <a:xfrm>
            <a:off x="9052560" y="430784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F25CC-1D8D-4034-8E2E-5CCD2C77A1B6}"/>
              </a:ext>
            </a:extLst>
          </p:cNvPr>
          <p:cNvSpPr txBox="1"/>
          <p:nvPr/>
        </p:nvSpPr>
        <p:spPr>
          <a:xfrm>
            <a:off x="3719871" y="1589502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유해가스 센서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5BBCB-9F0A-4779-A26D-0513F704A212}"/>
              </a:ext>
            </a:extLst>
          </p:cNvPr>
          <p:cNvSpPr txBox="1"/>
          <p:nvPr/>
        </p:nvSpPr>
        <p:spPr>
          <a:xfrm>
            <a:off x="1630107" y="430784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조도 센서</a:t>
            </a:r>
          </a:p>
        </p:txBody>
      </p:sp>
    </p:spTree>
    <p:extLst>
      <p:ext uri="{BB962C8B-B14F-4D97-AF65-F5344CB8AC3E}">
        <p14:creationId xmlns:p14="http://schemas.microsoft.com/office/powerpoint/2010/main" val="206991278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05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9639" y="543846"/>
            <a:ext cx="69996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Arduino – other sensors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나눔고딕"/>
              <a:ea typeface="나눔고딕 ExtraBold"/>
            </a:endParaRPr>
          </a:p>
        </p:txBody>
      </p:sp>
      <p:sp>
        <p:nvSpPr>
          <p:cNvPr id="53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80376" y="107001"/>
            <a:ext cx="727824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sp>
        <p:nvSpPr>
          <p:cNvPr id="28" name="직사각형 27"/>
          <p:cNvSpPr/>
          <p:nvPr/>
        </p:nvSpPr>
        <p:spPr>
          <a:xfrm>
            <a:off x="383800" y="1215094"/>
            <a:ext cx="11351000" cy="4776131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6314154"/>
            <a:ext cx="12192000" cy="549028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9E735-4435-4E44-BC6E-19D8B944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"/>
          <a:stretch/>
        </p:blipFill>
        <p:spPr>
          <a:xfrm>
            <a:off x="2956560" y="1473592"/>
            <a:ext cx="5953760" cy="4259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D83F7-6C20-4E9A-9E8E-B6627739446A}"/>
              </a:ext>
            </a:extLst>
          </p:cNvPr>
          <p:cNvSpPr txBox="1"/>
          <p:nvPr/>
        </p:nvSpPr>
        <p:spPr>
          <a:xfrm>
            <a:off x="1924747" y="449072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1E930-94EB-418E-9BD7-C08E2EC2F3EA}"/>
              </a:ext>
            </a:extLst>
          </p:cNvPr>
          <p:cNvSpPr txBox="1"/>
          <p:nvPr/>
        </p:nvSpPr>
        <p:spPr>
          <a:xfrm>
            <a:off x="8016240" y="222504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초음파 </a:t>
            </a:r>
            <a:r>
              <a:rPr lang="ko-KR" altLang="en-US" dirty="0"/>
              <a:t>센서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179DC-BAA5-4E61-95A5-138794464C5B}"/>
              </a:ext>
            </a:extLst>
          </p:cNvPr>
          <p:cNvSpPr txBox="1"/>
          <p:nvPr/>
        </p:nvSpPr>
        <p:spPr>
          <a:xfrm>
            <a:off x="9169400" y="3292697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7F318-927F-4FFC-B65F-F1F72B00AAA6}"/>
              </a:ext>
            </a:extLst>
          </p:cNvPr>
          <p:cNvSpPr txBox="1"/>
          <p:nvPr/>
        </p:nvSpPr>
        <p:spPr>
          <a:xfrm>
            <a:off x="5435600" y="1402508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미세먼지 센서</a:t>
            </a:r>
          </a:p>
        </p:txBody>
      </p:sp>
    </p:spTree>
    <p:extLst>
      <p:ext uri="{BB962C8B-B14F-4D97-AF65-F5344CB8AC3E}">
        <p14:creationId xmlns:p14="http://schemas.microsoft.com/office/powerpoint/2010/main" val="280071866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03</a:t>
            </a:r>
            <a:endParaRPr lang="ko-KR" altLang="en-US" sz="400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9479" y="543846"/>
            <a:ext cx="699964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5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개발 구조 </a:t>
            </a:r>
            <a:r>
              <a:rPr lang="en-US" altLang="ko-KR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–</a:t>
            </a:r>
            <a:r>
              <a:rPr lang="ko-KR" altLang="en-US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 </a:t>
            </a:r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개발 구조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53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80376" y="107001"/>
            <a:ext cx="727824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  <p:sp>
        <p:nvSpPr>
          <p:cNvPr id="28" name="직사각형 27"/>
          <p:cNvSpPr/>
          <p:nvPr/>
        </p:nvSpPr>
        <p:spPr>
          <a:xfrm>
            <a:off x="383800" y="1215094"/>
            <a:ext cx="11351000" cy="4776131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6314154"/>
            <a:ext cx="12192000" cy="549028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latin typeface="나눔바른고딕"/>
              <a:ea typeface="나눔바른고딕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389529" y="1478931"/>
            <a:ext cx="1835490" cy="511138"/>
            <a:chOff x="345745" y="1943895"/>
            <a:chExt cx="1835490" cy="603329"/>
          </a:xfrm>
        </p:grpSpPr>
        <p:sp>
          <p:nvSpPr>
            <p:cNvPr id="61" name="사각형: 둥근 모서리 60"/>
            <p:cNvSpPr/>
            <p:nvPr/>
          </p:nvSpPr>
          <p:spPr>
            <a:xfrm>
              <a:off x="345745" y="1943895"/>
              <a:ext cx="1835490" cy="459767"/>
            </a:xfrm>
            <a:prstGeom prst="roundRect">
              <a:avLst>
                <a:gd name="adj" fmla="val 50000"/>
              </a:avLst>
            </a:prstGeom>
            <a:solidFill>
              <a:srgbClr val="6FADA2"/>
            </a:solidFill>
          </p:spPr>
          <p:txBody>
            <a:bodyPr wrap="square" anchor="ctr">
              <a:spAutoFit/>
            </a:bodyPr>
            <a:lstStyle/>
            <a:p>
              <a:pPr algn="ctr">
                <a:defRPr lang="ko-KR" altLang="en-US"/>
              </a:pPr>
              <a:endParaRPr lang="ko-KR" altLang="en-US" sz="12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5744" y="2013864"/>
              <a:ext cx="1835489" cy="326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Arduino UNO</a:t>
              </a:r>
              <a:endParaRPr lang="ko-KR" altLang="en-US" sz="1200" b="1" dirty="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1192052" y="2301003"/>
              <a:ext cx="142875" cy="246221"/>
            </a:xfrm>
            <a:custGeom>
              <a:avLst/>
              <a:gdLst>
                <a:gd name="connsiteX0" fmla="*/ 0 w 142875"/>
                <a:gd name="connsiteY0" fmla="*/ 0 h 180975"/>
                <a:gd name="connsiteX1" fmla="*/ 76200 w 142875"/>
                <a:gd name="connsiteY1" fmla="*/ 180975 h 180975"/>
                <a:gd name="connsiteX2" fmla="*/ 142875 w 142875"/>
                <a:gd name="connsiteY2" fmla="*/ 0 h 180975"/>
                <a:gd name="connsiteX3" fmla="*/ 0 w 14287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80975">
                  <a:moveTo>
                    <a:pt x="0" y="0"/>
                  </a:moveTo>
                  <a:lnTo>
                    <a:pt x="76200" y="180975"/>
                  </a:lnTo>
                  <a:lnTo>
                    <a:pt x="142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ADA2"/>
            </a:solidFill>
          </p:spPr>
          <p:txBody>
            <a:bodyPr wrap="square" anchor="ctr">
              <a:spAutoFit/>
            </a:bodyPr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2" name="사각형: 둥근 모서리 1"/>
          <p:cNvSpPr/>
          <p:nvPr/>
        </p:nvSpPr>
        <p:spPr>
          <a:xfrm>
            <a:off x="1805682" y="2028407"/>
            <a:ext cx="1492029" cy="37628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9" name="사각형: 둥근 모서리 68"/>
          <p:cNvSpPr/>
          <p:nvPr/>
        </p:nvSpPr>
        <p:spPr>
          <a:xfrm>
            <a:off x="4692996" y="2035602"/>
            <a:ext cx="3525174" cy="3762880"/>
          </a:xfrm>
          <a:prstGeom prst="roundRect">
            <a:avLst>
              <a:gd name="adj" fmla="val 871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사각형: 둥근 모서리 69"/>
          <p:cNvSpPr/>
          <p:nvPr/>
        </p:nvSpPr>
        <p:spPr>
          <a:xfrm>
            <a:off x="9616431" y="2028407"/>
            <a:ext cx="1726087" cy="37628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9444700" y="1481727"/>
            <a:ext cx="1835490" cy="511138"/>
            <a:chOff x="345745" y="1943895"/>
            <a:chExt cx="1835490" cy="603329"/>
          </a:xfrm>
        </p:grpSpPr>
        <p:sp>
          <p:nvSpPr>
            <p:cNvPr id="72" name="사각형: 둥근 모서리 71"/>
            <p:cNvSpPr/>
            <p:nvPr/>
          </p:nvSpPr>
          <p:spPr>
            <a:xfrm>
              <a:off x="345745" y="1943895"/>
              <a:ext cx="1835490" cy="459767"/>
            </a:xfrm>
            <a:prstGeom prst="roundRect">
              <a:avLst>
                <a:gd name="adj" fmla="val 50000"/>
              </a:avLst>
            </a:prstGeom>
            <a:solidFill>
              <a:srgbClr val="6FADA2"/>
            </a:solidFill>
          </p:spPr>
          <p:txBody>
            <a:bodyPr wrap="square" anchor="ctr">
              <a:spAutoFit/>
            </a:bodyPr>
            <a:lstStyle/>
            <a:p>
              <a:pPr algn="ctr">
                <a:defRPr lang="ko-KR" altLang="en-US"/>
              </a:pPr>
              <a:endParaRPr lang="ko-KR" altLang="en-US" sz="12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5744" y="2013864"/>
              <a:ext cx="1835489" cy="326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Sensor</a:t>
              </a:r>
              <a:endParaRPr lang="ko-KR" altLang="en-US" sz="1200" b="1" dirty="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1192052" y="2301003"/>
              <a:ext cx="142875" cy="246221"/>
            </a:xfrm>
            <a:custGeom>
              <a:avLst/>
              <a:gdLst>
                <a:gd name="connsiteX0" fmla="*/ 0 w 142875"/>
                <a:gd name="connsiteY0" fmla="*/ 0 h 180975"/>
                <a:gd name="connsiteX1" fmla="*/ 76200 w 142875"/>
                <a:gd name="connsiteY1" fmla="*/ 180975 h 180975"/>
                <a:gd name="connsiteX2" fmla="*/ 142875 w 142875"/>
                <a:gd name="connsiteY2" fmla="*/ 0 h 180975"/>
                <a:gd name="connsiteX3" fmla="*/ 0 w 14287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80975">
                  <a:moveTo>
                    <a:pt x="0" y="0"/>
                  </a:moveTo>
                  <a:lnTo>
                    <a:pt x="76200" y="180975"/>
                  </a:lnTo>
                  <a:lnTo>
                    <a:pt x="142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ADA2"/>
            </a:solidFill>
          </p:spPr>
          <p:txBody>
            <a:bodyPr wrap="square" anchor="ctr">
              <a:spAutoFit/>
            </a:bodyPr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531190" y="1478931"/>
            <a:ext cx="1835490" cy="511138"/>
            <a:chOff x="345745" y="1943895"/>
            <a:chExt cx="1835490" cy="603329"/>
          </a:xfrm>
        </p:grpSpPr>
        <p:sp>
          <p:nvSpPr>
            <p:cNvPr id="76" name="사각형: 둥근 모서리 75"/>
            <p:cNvSpPr/>
            <p:nvPr/>
          </p:nvSpPr>
          <p:spPr>
            <a:xfrm>
              <a:off x="345745" y="1943895"/>
              <a:ext cx="1835490" cy="459767"/>
            </a:xfrm>
            <a:prstGeom prst="roundRect">
              <a:avLst>
                <a:gd name="adj" fmla="val 50000"/>
              </a:avLst>
            </a:prstGeom>
            <a:solidFill>
              <a:srgbClr val="6FADA2"/>
            </a:solidFill>
          </p:spPr>
          <p:txBody>
            <a:bodyPr wrap="square" anchor="ctr">
              <a:spAutoFit/>
            </a:bodyPr>
            <a:lstStyle/>
            <a:p>
              <a:pPr algn="ctr">
                <a:defRPr lang="ko-KR" altLang="en-US"/>
              </a:pPr>
              <a:endParaRPr lang="ko-KR" altLang="en-US" sz="12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5745" y="2013864"/>
              <a:ext cx="1835489" cy="326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b="1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Raspberry pi 3b+</a:t>
              </a:r>
              <a:endParaRPr lang="ko-KR" altLang="en-US" sz="1200" b="1" dirty="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1192052" y="2301003"/>
              <a:ext cx="142875" cy="246221"/>
            </a:xfrm>
            <a:custGeom>
              <a:avLst/>
              <a:gdLst>
                <a:gd name="connsiteX0" fmla="*/ 0 w 142875"/>
                <a:gd name="connsiteY0" fmla="*/ 0 h 180975"/>
                <a:gd name="connsiteX1" fmla="*/ 76200 w 142875"/>
                <a:gd name="connsiteY1" fmla="*/ 180975 h 180975"/>
                <a:gd name="connsiteX2" fmla="*/ 142875 w 142875"/>
                <a:gd name="connsiteY2" fmla="*/ 0 h 180975"/>
                <a:gd name="connsiteX3" fmla="*/ 0 w 14287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80975">
                  <a:moveTo>
                    <a:pt x="0" y="0"/>
                  </a:moveTo>
                  <a:lnTo>
                    <a:pt x="76200" y="180975"/>
                  </a:lnTo>
                  <a:lnTo>
                    <a:pt x="142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ADA2"/>
            </a:solidFill>
          </p:spPr>
          <p:txBody>
            <a:bodyPr wrap="square" anchor="ctr">
              <a:spAutoFit/>
            </a:bodyPr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79" name="사각형: 둥근 모서리 78"/>
          <p:cNvSpPr/>
          <p:nvPr/>
        </p:nvSpPr>
        <p:spPr>
          <a:xfrm>
            <a:off x="1985584" y="2191513"/>
            <a:ext cx="1113965" cy="147538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dirty="0">
                <a:latin typeface="나눔바른고딕"/>
                <a:ea typeface="나눔바른고딕"/>
              </a:rPr>
              <a:t>영상처리 및 인식</a:t>
            </a:r>
            <a:endParaRPr lang="en-US" altLang="ko-KR" sz="1500" dirty="0">
              <a:latin typeface="나눔바른고딕"/>
              <a:ea typeface="나눔바른고딕"/>
            </a:endParaRPr>
          </a:p>
        </p:txBody>
      </p:sp>
      <p:sp>
        <p:nvSpPr>
          <p:cNvPr id="80" name="사각형: 둥근 모서리 79"/>
          <p:cNvSpPr/>
          <p:nvPr/>
        </p:nvSpPr>
        <p:spPr>
          <a:xfrm>
            <a:off x="1982294" y="4732052"/>
            <a:ext cx="1113965" cy="89182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 dirty="0">
                <a:latin typeface="나눔바른고딕"/>
                <a:ea typeface="나눔바른고딕"/>
              </a:rPr>
              <a:t>Transport Module</a:t>
            </a:r>
            <a:endParaRPr lang="ko-KR" altLang="en-US" sz="1500" dirty="0">
              <a:latin typeface="나눔바른고딕"/>
              <a:ea typeface="나눔바른고딕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448937" y="3708718"/>
            <a:ext cx="0" cy="102333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 rot="16200000">
            <a:off x="1861660" y="4062835"/>
            <a:ext cx="885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라운드 Regular"/>
                <a:ea typeface="나눔스퀘어라운드 Regular"/>
              </a:rPr>
              <a:t>request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나눔스퀘어라운드 Regular"/>
              <a:ea typeface="나눔스퀘어라운드 Regular"/>
            </a:endParaRPr>
          </a:p>
        </p:txBody>
      </p:sp>
      <p:sp>
        <p:nvSpPr>
          <p:cNvPr id="82" name="직사각형 81"/>
          <p:cNvSpPr/>
          <p:nvPr/>
        </p:nvSpPr>
        <p:spPr>
          <a:xfrm rot="5400000">
            <a:off x="2102139" y="4078602"/>
            <a:ext cx="982321" cy="265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chemeClr val="accent1">
                    <a:lumMod val="50000"/>
                  </a:schemeClr>
                </a:solidFill>
                <a:latin typeface="나눔스퀘어라운드 Regular"/>
                <a:ea typeface="나눔스퀘어라운드 Regular"/>
              </a:rPr>
              <a:t>response</a:t>
            </a:r>
            <a:endParaRPr lang="ko-KR" altLang="en-US" sz="1200">
              <a:solidFill>
                <a:schemeClr val="accent1">
                  <a:lumMod val="50000"/>
                </a:schemeClr>
              </a:solidFill>
              <a:latin typeface="나눔스퀘어라운드 Regular"/>
              <a:ea typeface="나눔스퀘어라운드 Regular"/>
            </a:endParaRPr>
          </a:p>
        </p:txBody>
      </p:sp>
      <p:sp>
        <p:nvSpPr>
          <p:cNvPr id="84" name="사각형: 둥근 모서리 83"/>
          <p:cNvSpPr/>
          <p:nvPr/>
        </p:nvSpPr>
        <p:spPr>
          <a:xfrm>
            <a:off x="5004684" y="2600949"/>
            <a:ext cx="822884" cy="302292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latin typeface="나눔바른고딕"/>
                <a:ea typeface="나눔바른고딕"/>
              </a:rPr>
              <a:t>MAIN</a:t>
            </a:r>
            <a:endParaRPr lang="ko-KR" altLang="en-US" sz="1500">
              <a:latin typeface="나눔바른고딕"/>
              <a:ea typeface="나눔바른고딕"/>
            </a:endParaRPr>
          </a:p>
        </p:txBody>
      </p:sp>
      <p:sp>
        <p:nvSpPr>
          <p:cNvPr id="85" name="사각형: 둥근 모서리 84"/>
          <p:cNvSpPr/>
          <p:nvPr/>
        </p:nvSpPr>
        <p:spPr>
          <a:xfrm>
            <a:off x="550178" y="3410421"/>
            <a:ext cx="725786" cy="8785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dirty="0">
                <a:latin typeface="나눔바른고딕"/>
                <a:ea typeface="나눔바른고딕"/>
              </a:rPr>
              <a:t>사람</a:t>
            </a:r>
          </a:p>
        </p:txBody>
      </p:sp>
      <p:sp>
        <p:nvSpPr>
          <p:cNvPr id="86" name="사각형: 둥근 모서리 85"/>
          <p:cNvSpPr/>
          <p:nvPr/>
        </p:nvSpPr>
        <p:spPr>
          <a:xfrm>
            <a:off x="6742274" y="2600950"/>
            <a:ext cx="1248871" cy="3022930"/>
          </a:xfrm>
          <a:prstGeom prst="roundRect">
            <a:avLst>
              <a:gd name="adj" fmla="val 142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 dirty="0">
                <a:latin typeface="나눔바른고딕"/>
                <a:ea typeface="나눔바른고딕"/>
              </a:rPr>
              <a:t>Data</a:t>
            </a:r>
          </a:p>
          <a:p>
            <a:pPr algn="ctr">
              <a:defRPr lang="ko-KR" altLang="en-US"/>
            </a:pPr>
            <a:r>
              <a:rPr lang="en-US" altLang="ko-KR" sz="1500" dirty="0">
                <a:latin typeface="나눔바른고딕"/>
                <a:ea typeface="나눔바른고딕"/>
              </a:rPr>
              <a:t>Processing</a:t>
            </a:r>
          </a:p>
          <a:p>
            <a:pPr algn="ctr">
              <a:defRPr lang="ko-KR" altLang="en-US"/>
            </a:pPr>
            <a:r>
              <a:rPr lang="en-US" altLang="ko-KR" sz="1500" dirty="0">
                <a:latin typeface="나눔바른고딕"/>
                <a:ea typeface="나눔바른고딕"/>
              </a:rPr>
              <a:t>Service</a:t>
            </a:r>
            <a:endParaRPr lang="ko-KR" altLang="en-US" sz="1500" dirty="0">
              <a:latin typeface="나눔바른고딕"/>
              <a:ea typeface="나눔바른고딕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5827568" y="4940002"/>
            <a:ext cx="92024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80" idx="3"/>
          </p:cNvCxnSpPr>
          <p:nvPr/>
        </p:nvCxnSpPr>
        <p:spPr>
          <a:xfrm>
            <a:off x="3096259" y="5177966"/>
            <a:ext cx="165587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77432" y="4904294"/>
            <a:ext cx="17756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나눔스퀘어라운드 Regular"/>
                <a:ea typeface="나눔스퀘어라운드 Regular"/>
              </a:rPr>
              <a:t>시리얼 통신</a:t>
            </a:r>
          </a:p>
        </p:txBody>
      </p:sp>
      <p:sp>
        <p:nvSpPr>
          <p:cNvPr id="111" name="사각형: 둥근 모서리 110"/>
          <p:cNvSpPr/>
          <p:nvPr/>
        </p:nvSpPr>
        <p:spPr>
          <a:xfrm>
            <a:off x="9738009" y="2600951"/>
            <a:ext cx="1444784" cy="54229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dirty="0">
                <a:latin typeface="나눔바른고딕"/>
                <a:ea typeface="나눔바른고딕"/>
              </a:rPr>
              <a:t>온 습도 센서</a:t>
            </a:r>
          </a:p>
        </p:txBody>
      </p:sp>
      <p:sp>
        <p:nvSpPr>
          <p:cNvPr id="112" name="사각형: 둥근 모서리 111"/>
          <p:cNvSpPr/>
          <p:nvPr/>
        </p:nvSpPr>
        <p:spPr>
          <a:xfrm>
            <a:off x="9761685" y="5069116"/>
            <a:ext cx="1417394" cy="55476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dirty="0">
                <a:latin typeface="나눔바른고딕"/>
                <a:ea typeface="나눔바른고딕"/>
              </a:rPr>
              <a:t>미세먼지 센서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9945970" y="2235376"/>
            <a:ext cx="10214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accent1">
                    <a:lumMod val="50000"/>
                  </a:schemeClr>
                </a:solidFill>
                <a:latin typeface="나눔스퀘어라운드 Bold"/>
                <a:ea typeface="나눔스퀘어라운드 Bold"/>
              </a:rPr>
              <a:t>센서 종류</a:t>
            </a:r>
            <a:endParaRPr lang="ko-KR" altLang="en-US" sz="1500" dirty="0">
              <a:solidFill>
                <a:schemeClr val="accent1">
                  <a:lumMod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7985083" y="5333500"/>
            <a:ext cx="1724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7973627" y="5072440"/>
            <a:ext cx="1736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chemeClr val="accent1">
                    <a:lumMod val="50000"/>
                  </a:schemeClr>
                </a:solidFill>
                <a:latin typeface="나눔스퀘어라운드 Regular"/>
                <a:ea typeface="나눔스퀘어라운드 Regular"/>
              </a:rPr>
              <a:t>save/road data</a:t>
            </a:r>
            <a:endParaRPr lang="ko-KR" altLang="en-US" sz="1200">
              <a:solidFill>
                <a:schemeClr val="accent1">
                  <a:lumMod val="50000"/>
                </a:schemeClr>
              </a:solidFill>
              <a:latin typeface="나눔스퀘어라운드 Regular"/>
              <a:ea typeface="나눔스퀘어라운드 Regular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076B113-205D-48E9-A803-9717938F1A44}"/>
              </a:ext>
            </a:extLst>
          </p:cNvPr>
          <p:cNvSpPr/>
          <p:nvPr/>
        </p:nvSpPr>
        <p:spPr>
          <a:xfrm>
            <a:off x="9734295" y="3201569"/>
            <a:ext cx="1444784" cy="54229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dirty="0">
                <a:latin typeface="나눔바른고딕"/>
                <a:ea typeface="나눔바른고딕"/>
              </a:rPr>
              <a:t>움직임감지센서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938DE4E-FBAB-4670-B040-8215BD0DDBED}"/>
              </a:ext>
            </a:extLst>
          </p:cNvPr>
          <p:cNvSpPr/>
          <p:nvPr/>
        </p:nvSpPr>
        <p:spPr>
          <a:xfrm>
            <a:off x="9734295" y="3811537"/>
            <a:ext cx="1444784" cy="54229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dirty="0">
                <a:latin typeface="나눔바른고딕"/>
                <a:ea typeface="나눔바른고딕"/>
              </a:rPr>
              <a:t>초음파 센서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5E6EDB8-1928-4107-8A3B-9984C9AE1B15}"/>
              </a:ext>
            </a:extLst>
          </p:cNvPr>
          <p:cNvCxnSpPr>
            <a:cxnSpLocks/>
          </p:cNvCxnSpPr>
          <p:nvPr/>
        </p:nvCxnSpPr>
        <p:spPr>
          <a:xfrm flipH="1">
            <a:off x="8045968" y="4061366"/>
            <a:ext cx="1677823" cy="1897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298C164-C9C8-4504-BF34-E3B8B7AA55D1}"/>
              </a:ext>
            </a:extLst>
          </p:cNvPr>
          <p:cNvSpPr/>
          <p:nvPr/>
        </p:nvSpPr>
        <p:spPr>
          <a:xfrm>
            <a:off x="8025629" y="3834999"/>
            <a:ext cx="1736056" cy="264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라운드 Regular"/>
                <a:ea typeface="나눔스퀘어라운드 Regular"/>
              </a:rPr>
              <a:t>save/road data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나눔스퀘어라운드 Regular"/>
              <a:ea typeface="나눔스퀘어라운드 Regular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C5BCE2E-7863-4067-8582-BFF921D6EC3B}"/>
              </a:ext>
            </a:extLst>
          </p:cNvPr>
          <p:cNvSpPr/>
          <p:nvPr/>
        </p:nvSpPr>
        <p:spPr>
          <a:xfrm>
            <a:off x="3615847" y="1816648"/>
            <a:ext cx="1102454" cy="62398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dirty="0">
                <a:latin typeface="나눔바른고딕"/>
                <a:ea typeface="나눔바른고딕"/>
              </a:rPr>
              <a:t>카메라</a:t>
            </a:r>
            <a:endParaRPr lang="en-US" altLang="ko-KR" sz="1500" dirty="0">
              <a:latin typeface="나눔바른고딕"/>
              <a:ea typeface="나눔바른고딕"/>
            </a:endParaRPr>
          </a:p>
          <a:p>
            <a:pPr algn="ctr">
              <a:defRPr lang="ko-KR" altLang="en-US"/>
            </a:pPr>
            <a:r>
              <a:rPr lang="ko-KR" altLang="en-US" sz="1500" dirty="0">
                <a:latin typeface="나눔바른고딕"/>
                <a:ea typeface="나눔바른고딕"/>
              </a:rPr>
              <a:t>센서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344BC24-A9AB-4A94-A943-512461BB188F}"/>
              </a:ext>
            </a:extLst>
          </p:cNvPr>
          <p:cNvCxnSpPr>
            <a:cxnSpLocks/>
          </p:cNvCxnSpPr>
          <p:nvPr/>
        </p:nvCxnSpPr>
        <p:spPr>
          <a:xfrm flipV="1">
            <a:off x="3183482" y="2369728"/>
            <a:ext cx="457670" cy="17213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24C5E25-A31D-44F5-9DC2-88229DFE4A3E}"/>
              </a:ext>
            </a:extLst>
          </p:cNvPr>
          <p:cNvCxnSpPr>
            <a:cxnSpLocks/>
          </p:cNvCxnSpPr>
          <p:nvPr/>
        </p:nvCxnSpPr>
        <p:spPr>
          <a:xfrm flipH="1">
            <a:off x="8046967" y="2843482"/>
            <a:ext cx="1677823" cy="1897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C11D69C-45E7-42FD-8098-53CFBF74C01A}"/>
              </a:ext>
            </a:extLst>
          </p:cNvPr>
          <p:cNvSpPr/>
          <p:nvPr/>
        </p:nvSpPr>
        <p:spPr>
          <a:xfrm>
            <a:off x="8001953" y="2585012"/>
            <a:ext cx="1736056" cy="264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라운드 Regular"/>
                <a:ea typeface="나눔스퀘어라운드 Regular"/>
              </a:rPr>
              <a:t>save/road data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나눔스퀘어라운드 Regular"/>
              <a:ea typeface="나눔스퀘어라운드 Regular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A7EF3B5-B750-420A-A83F-6A76063CF5D1}"/>
              </a:ext>
            </a:extLst>
          </p:cNvPr>
          <p:cNvCxnSpPr>
            <a:cxnSpLocks/>
          </p:cNvCxnSpPr>
          <p:nvPr/>
        </p:nvCxnSpPr>
        <p:spPr>
          <a:xfrm flipH="1">
            <a:off x="8020447" y="3464451"/>
            <a:ext cx="1677823" cy="1897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483A02F-E22B-47AA-9752-3C6796EC6081}"/>
              </a:ext>
            </a:extLst>
          </p:cNvPr>
          <p:cNvSpPr/>
          <p:nvPr/>
        </p:nvSpPr>
        <p:spPr>
          <a:xfrm>
            <a:off x="7975434" y="3205981"/>
            <a:ext cx="1736056" cy="264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라운드 Regular"/>
                <a:ea typeface="나눔스퀘어라운드 Regular"/>
              </a:rPr>
              <a:t>save/road data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나눔스퀘어라운드 Regular"/>
              <a:ea typeface="나눔스퀘어라운드 Regular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76DAB1D-C06B-4320-8BFF-97335510FE96}"/>
              </a:ext>
            </a:extLst>
          </p:cNvPr>
          <p:cNvSpPr/>
          <p:nvPr/>
        </p:nvSpPr>
        <p:spPr>
          <a:xfrm>
            <a:off x="9738880" y="4439186"/>
            <a:ext cx="1417394" cy="55476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dirty="0">
                <a:latin typeface="나눔바른고딕"/>
                <a:ea typeface="나눔바른고딕"/>
              </a:rPr>
              <a:t>유해가스 센서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633B5C4-2881-4CDC-AD74-9B1D5F67E86E}"/>
              </a:ext>
            </a:extLst>
          </p:cNvPr>
          <p:cNvCxnSpPr/>
          <p:nvPr/>
        </p:nvCxnSpPr>
        <p:spPr>
          <a:xfrm flipH="1">
            <a:off x="7962278" y="4703570"/>
            <a:ext cx="1724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FC45787-73FF-441D-A8B2-4107057BABCD}"/>
              </a:ext>
            </a:extLst>
          </p:cNvPr>
          <p:cNvSpPr/>
          <p:nvPr/>
        </p:nvSpPr>
        <p:spPr>
          <a:xfrm>
            <a:off x="7950822" y="4442510"/>
            <a:ext cx="1736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chemeClr val="accent1">
                    <a:lumMod val="50000"/>
                  </a:schemeClr>
                </a:solidFill>
                <a:latin typeface="나눔스퀘어라운드 Regular"/>
                <a:ea typeface="나눔스퀘어라운드 Regular"/>
              </a:rPr>
              <a:t>save/road data</a:t>
            </a:r>
            <a:endParaRPr lang="ko-KR" altLang="en-US" sz="1200">
              <a:solidFill>
                <a:schemeClr val="accent1">
                  <a:lumMod val="50000"/>
                </a:schemeClr>
              </a:solidFill>
              <a:latin typeface="나눔스퀘어라운드 Regular"/>
              <a:ea typeface="나눔스퀘어라운드 Regular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406320-3865-45F1-BCD3-9C9D29D8F6AB}"/>
              </a:ext>
            </a:extLst>
          </p:cNvPr>
          <p:cNvSpPr/>
          <p:nvPr/>
        </p:nvSpPr>
        <p:spPr>
          <a:xfrm>
            <a:off x="2927638" y="2495164"/>
            <a:ext cx="1736056" cy="264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라운드 Regular"/>
                <a:ea typeface="나눔스퀘어라운드 Regular"/>
              </a:rPr>
              <a:t>save/road data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나눔스퀘어라운드 Regular"/>
              <a:ea typeface="나눔스퀘어라운드 Regular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BA8ABA8-B9F9-46E3-848A-4E09B6CD5FDC}"/>
              </a:ext>
            </a:extLst>
          </p:cNvPr>
          <p:cNvSpPr/>
          <p:nvPr/>
        </p:nvSpPr>
        <p:spPr>
          <a:xfrm>
            <a:off x="497648" y="4286198"/>
            <a:ext cx="1736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라운드 Regular"/>
                <a:ea typeface="나눔스퀘어라운드 Regular"/>
              </a:rPr>
              <a:t>road data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나눔스퀘어라운드 Regular"/>
              <a:ea typeface="나눔스퀘어라운드 Regular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D246865-04BC-4F45-B406-93C2BF3F4E4A}"/>
              </a:ext>
            </a:extLst>
          </p:cNvPr>
          <p:cNvCxnSpPr>
            <a:stCxn id="2" idx="1"/>
          </p:cNvCxnSpPr>
          <p:nvPr/>
        </p:nvCxnSpPr>
        <p:spPr>
          <a:xfrm flipH="1">
            <a:off x="1293976" y="3909847"/>
            <a:ext cx="51170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8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302000" y="2263097"/>
            <a:ext cx="5257340" cy="1059223"/>
            <a:chOff x="1136074" y="2644470"/>
            <a:chExt cx="9892145" cy="1569060"/>
          </a:xfrm>
        </p:grpSpPr>
        <p:sp>
          <p:nvSpPr>
            <p:cNvPr id="14" name="직사각형 13"/>
            <p:cNvSpPr/>
            <p:nvPr/>
          </p:nvSpPr>
          <p:spPr>
            <a:xfrm>
              <a:off x="1496724" y="2644470"/>
              <a:ext cx="9198551" cy="156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36074" y="2888962"/>
              <a:ext cx="9892145" cy="1230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04 </a:t>
              </a:r>
              <a:r>
                <a:rPr lang="ko-KR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시제품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37768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9479" y="543846"/>
            <a:ext cx="699964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500" b="1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시제품 시연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EA397-9C4B-45F8-8786-E58F9DC86E15}"/>
              </a:ext>
            </a:extLst>
          </p:cNvPr>
          <p:cNvSpPr txBox="1"/>
          <p:nvPr/>
        </p:nvSpPr>
        <p:spPr>
          <a:xfrm>
            <a:off x="5374640" y="3261360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영상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9479" y="543846"/>
            <a:ext cx="699964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500" b="1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시제품 시연 </a:t>
            </a:r>
            <a:r>
              <a:rPr lang="en-US" altLang="ko-KR" sz="3500" b="1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– </a:t>
            </a:r>
            <a:r>
              <a:rPr lang="ko-KR" altLang="en-US" sz="3500" b="1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유해가스 </a:t>
            </a:r>
            <a:r>
              <a:rPr lang="en-US" altLang="ko-KR" sz="3500" b="1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DB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7A73B5-0AA1-423D-BA01-1FC79D45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4940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657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000625" y="561975"/>
            <a:ext cx="2476500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457823" y="-1"/>
            <a:ext cx="1295405" cy="472127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258752" y="2127378"/>
            <a:ext cx="1737418" cy="2506910"/>
            <a:chOff x="5258750" y="2003482"/>
            <a:chExt cx="1737418" cy="2506910"/>
          </a:xfrm>
        </p:grpSpPr>
        <p:sp>
          <p:nvSpPr>
            <p:cNvPr id="5" name="TextBox 4"/>
            <p:cNvSpPr txBox="1"/>
            <p:nvPr/>
          </p:nvSpPr>
          <p:spPr>
            <a:xfrm>
              <a:off x="5386041" y="2003482"/>
              <a:ext cx="14920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dirty="0">
                  <a:latin typeface="나눔고딕"/>
                  <a:ea typeface="나눔고딕"/>
                </a:rPr>
                <a:t>개발 배경</a:t>
              </a:r>
              <a:endParaRPr lang="en-US" altLang="ko-KR" dirty="0">
                <a:latin typeface="나눔고딕"/>
                <a:ea typeface="나눔고딕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66701" y="3435498"/>
              <a:ext cx="1477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dirty="0">
                  <a:latin typeface="나눔고딕"/>
                  <a:ea typeface="나눔고딕"/>
                </a:rPr>
                <a:t>개발 내용</a:t>
              </a:r>
              <a:endParaRPr lang="en-US" altLang="ko-KR" dirty="0">
                <a:latin typeface="나눔고딕"/>
                <a:ea typeface="나눔고딕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07197" y="4141060"/>
              <a:ext cx="1577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ko-KR" altLang="en-US">
                <a:latin typeface="나눔고딕"/>
                <a:ea typeface="나눔고딕"/>
              </a:endParaRPr>
            </a:p>
          </p:txBody>
        </p:sp>
        <p:sp>
          <p:nvSpPr>
            <p:cNvPr id="4" name="이등변 삼각형 3"/>
            <p:cNvSpPr>
              <a:spLocks noChangeAspect="1"/>
            </p:cNvSpPr>
            <p:nvPr/>
          </p:nvSpPr>
          <p:spPr>
            <a:xfrm rot="10800000">
              <a:off x="6023998" y="3194868"/>
              <a:ext cx="144000" cy="124138"/>
            </a:xfrm>
            <a:prstGeom prst="triangle">
              <a:avLst>
                <a:gd name="adj" fmla="val 50000"/>
              </a:avLst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이등변 삼각형 10"/>
            <p:cNvSpPr>
              <a:spLocks noChangeAspect="1"/>
            </p:cNvSpPr>
            <p:nvPr/>
          </p:nvSpPr>
          <p:spPr>
            <a:xfrm rot="10800000">
              <a:off x="6023998" y="3907394"/>
              <a:ext cx="144000" cy="124138"/>
            </a:xfrm>
            <a:prstGeom prst="triangle">
              <a:avLst>
                <a:gd name="adj" fmla="val 50000"/>
              </a:avLst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58750" y="2716008"/>
              <a:ext cx="1737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dirty="0">
                  <a:latin typeface="나눔고딕"/>
                  <a:ea typeface="나눔고딕"/>
                </a:rPr>
                <a:t>주제 선정 </a:t>
              </a:r>
              <a:endParaRPr lang="en-US" altLang="ko-KR" dirty="0">
                <a:latin typeface="나눔고딕"/>
                <a:ea typeface="나눔고딕"/>
              </a:endParaRPr>
            </a:p>
          </p:txBody>
        </p:sp>
        <p:sp>
          <p:nvSpPr>
            <p:cNvPr id="16" name="이등변 삼각형 15"/>
            <p:cNvSpPr>
              <a:spLocks noChangeAspect="1"/>
            </p:cNvSpPr>
            <p:nvPr/>
          </p:nvSpPr>
          <p:spPr>
            <a:xfrm rot="10800000">
              <a:off x="6023997" y="2482342"/>
              <a:ext cx="144000" cy="124138"/>
            </a:xfrm>
            <a:prstGeom prst="triangle">
              <a:avLst>
                <a:gd name="adj" fmla="val 50000"/>
              </a:avLst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80376" y="107001"/>
            <a:ext cx="727824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457823" y="6385873"/>
            <a:ext cx="1295405" cy="472127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85170" y="760859"/>
            <a:ext cx="2440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목 차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0" name="이등변 삼각형 10"/>
          <p:cNvSpPr>
            <a:spLocks noChangeAspect="1"/>
          </p:cNvSpPr>
          <p:nvPr/>
        </p:nvSpPr>
        <p:spPr>
          <a:xfrm rot="10800000">
            <a:off x="6024000" y="4621840"/>
            <a:ext cx="144000" cy="124138"/>
          </a:xfrm>
          <a:prstGeom prst="triangle">
            <a:avLst>
              <a:gd name="adj" fmla="val 50000"/>
            </a:avLst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5"/>
          <p:cNvSpPr txBox="1"/>
          <p:nvPr/>
        </p:nvSpPr>
        <p:spPr>
          <a:xfrm>
            <a:off x="5133484" y="4153972"/>
            <a:ext cx="192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atin typeface="나눔고딕"/>
                <a:ea typeface="나눔고딕"/>
              </a:rPr>
              <a:t>시제품 설명</a:t>
            </a:r>
            <a:endParaRPr lang="en-US" altLang="ko-KR" dirty="0">
              <a:latin typeface="나눔고딕"/>
              <a:ea typeface="나눔고딕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5133484" y="4870211"/>
            <a:ext cx="192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atin typeface="나눔고딕"/>
                <a:ea typeface="나눔고딕"/>
              </a:rPr>
              <a:t>기대효과</a:t>
            </a:r>
            <a:endParaRPr lang="en-US" altLang="ko-KR" dirty="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302000" y="2263097"/>
            <a:ext cx="5257340" cy="1059223"/>
            <a:chOff x="1136074" y="2644470"/>
            <a:chExt cx="9892145" cy="1569060"/>
          </a:xfrm>
        </p:grpSpPr>
        <p:sp>
          <p:nvSpPr>
            <p:cNvPr id="14" name="직사각형 13"/>
            <p:cNvSpPr/>
            <p:nvPr/>
          </p:nvSpPr>
          <p:spPr>
            <a:xfrm>
              <a:off x="1496724" y="2644470"/>
              <a:ext cx="9198551" cy="156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36074" y="2888962"/>
              <a:ext cx="9892145" cy="1230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05</a:t>
              </a:r>
              <a:r>
                <a:rPr lang="ko-KR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 기대효과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0259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05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53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80376" y="107001"/>
            <a:ext cx="727824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  <p:sp>
        <p:nvSpPr>
          <p:cNvPr id="28" name="직사각형 27"/>
          <p:cNvSpPr/>
          <p:nvPr/>
        </p:nvSpPr>
        <p:spPr>
          <a:xfrm>
            <a:off x="383800" y="1215094"/>
            <a:ext cx="11351000" cy="4776131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6314154"/>
            <a:ext cx="12192000" cy="549028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82160" y="1497717"/>
            <a:ext cx="7362460" cy="544443"/>
            <a:chOff x="1914890" y="4082936"/>
            <a:chExt cx="7362460" cy="714255"/>
          </a:xfrm>
        </p:grpSpPr>
        <p:grpSp>
          <p:nvGrpSpPr>
            <p:cNvPr id="2" name="그룹 1"/>
            <p:cNvGrpSpPr/>
            <p:nvPr/>
          </p:nvGrpSpPr>
          <p:grpSpPr>
            <a:xfrm>
              <a:off x="1914890" y="4082936"/>
              <a:ext cx="7362460" cy="714255"/>
              <a:chOff x="2314940" y="1996048"/>
              <a:chExt cx="4317359" cy="7142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" name="말풍선: 타원형 11"/>
              <p:cNvSpPr/>
              <p:nvPr/>
            </p:nvSpPr>
            <p:spPr>
              <a:xfrm>
                <a:off x="2314940" y="2153119"/>
                <a:ext cx="536569" cy="557182"/>
              </a:xfrm>
              <a:prstGeom prst="wedgeEllipseCallout">
                <a:avLst>
                  <a:gd name="adj1" fmla="val -55340"/>
                  <a:gd name="adj2" fmla="val 843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사각형: 둥근 모서리 12"/>
              <p:cNvSpPr/>
              <p:nvPr/>
            </p:nvSpPr>
            <p:spPr>
              <a:xfrm>
                <a:off x="2314942" y="1996048"/>
                <a:ext cx="4317357" cy="714255"/>
              </a:xfrm>
              <a:prstGeom prst="roundRect">
                <a:avLst>
                  <a:gd name="adj" fmla="val 396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2200456" y="4131572"/>
              <a:ext cx="67913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주차 공간에 대한 정보 제공</a:t>
              </a:r>
            </a:p>
          </p:txBody>
        </p:sp>
      </p:grpSp>
      <p:sp>
        <p:nvSpPr>
          <p:cNvPr id="54" name="TextBox 7"/>
          <p:cNvSpPr txBox="1"/>
          <p:nvPr/>
        </p:nvSpPr>
        <p:spPr>
          <a:xfrm>
            <a:off x="1239479" y="543846"/>
            <a:ext cx="699964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500" b="1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기대효과</a:t>
            </a:r>
            <a:endParaRPr lang="en-US" altLang="ko-KR" sz="33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29CD00-2B92-4D1A-95E8-1CB253F83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83" y="1384935"/>
            <a:ext cx="1681216" cy="1508229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F508411B-609F-49B8-930A-9C0AB6820E3B}"/>
              </a:ext>
            </a:extLst>
          </p:cNvPr>
          <p:cNvGrpSpPr/>
          <p:nvPr/>
        </p:nvGrpSpPr>
        <p:grpSpPr>
          <a:xfrm>
            <a:off x="689563" y="2332656"/>
            <a:ext cx="7362460" cy="544443"/>
            <a:chOff x="1914890" y="4082936"/>
            <a:chExt cx="7362460" cy="71425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B240BDC-E333-48B9-88D5-2CC7A809DE91}"/>
                </a:ext>
              </a:extLst>
            </p:cNvPr>
            <p:cNvGrpSpPr/>
            <p:nvPr/>
          </p:nvGrpSpPr>
          <p:grpSpPr>
            <a:xfrm>
              <a:off x="1914890" y="4082936"/>
              <a:ext cx="7362460" cy="714255"/>
              <a:chOff x="2314940" y="1996048"/>
              <a:chExt cx="4317359" cy="7142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6" name="말풍선: 타원형 55">
                <a:extLst>
                  <a:ext uri="{FF2B5EF4-FFF2-40B4-BE49-F238E27FC236}">
                    <a16:creationId xmlns:a16="http://schemas.microsoft.com/office/drawing/2014/main" id="{5003CC32-695F-467D-82DF-3205D7F7470B}"/>
                  </a:ext>
                </a:extLst>
              </p:cNvPr>
              <p:cNvSpPr/>
              <p:nvPr/>
            </p:nvSpPr>
            <p:spPr>
              <a:xfrm>
                <a:off x="2314940" y="2153119"/>
                <a:ext cx="536569" cy="557182"/>
              </a:xfrm>
              <a:prstGeom prst="wedgeEllipseCallout">
                <a:avLst>
                  <a:gd name="adj1" fmla="val -55340"/>
                  <a:gd name="adj2" fmla="val 843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30DB0E9F-954C-4EB9-9B34-C6C5ACA15DC8}"/>
                  </a:ext>
                </a:extLst>
              </p:cNvPr>
              <p:cNvSpPr/>
              <p:nvPr/>
            </p:nvSpPr>
            <p:spPr>
              <a:xfrm>
                <a:off x="2314942" y="1996048"/>
                <a:ext cx="4317357" cy="714255"/>
              </a:xfrm>
              <a:prstGeom prst="roundRect">
                <a:avLst>
                  <a:gd name="adj" fmla="val 396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084F666-5A70-4959-86D0-D72AC703560E}"/>
                </a:ext>
              </a:extLst>
            </p:cNvPr>
            <p:cNvSpPr/>
            <p:nvPr/>
          </p:nvSpPr>
          <p:spPr>
            <a:xfrm>
              <a:off x="2200456" y="4131572"/>
              <a:ext cx="6791325" cy="605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금연 구역에서의 흡연 여부 확인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6D73538-453A-4F7A-9F8C-40A75237FE4F}"/>
              </a:ext>
            </a:extLst>
          </p:cNvPr>
          <p:cNvGrpSpPr/>
          <p:nvPr/>
        </p:nvGrpSpPr>
        <p:grpSpPr>
          <a:xfrm>
            <a:off x="689563" y="3188196"/>
            <a:ext cx="7362460" cy="544443"/>
            <a:chOff x="1914890" y="4082936"/>
            <a:chExt cx="7362460" cy="71425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78BF1D2-21B1-41DC-AFB5-D3136B4F3006}"/>
                </a:ext>
              </a:extLst>
            </p:cNvPr>
            <p:cNvGrpSpPr/>
            <p:nvPr/>
          </p:nvGrpSpPr>
          <p:grpSpPr>
            <a:xfrm>
              <a:off x="1914890" y="4082936"/>
              <a:ext cx="7362460" cy="714255"/>
              <a:chOff x="2314940" y="1996048"/>
              <a:chExt cx="4317359" cy="7142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1" name="말풍선: 타원형 60">
                <a:extLst>
                  <a:ext uri="{FF2B5EF4-FFF2-40B4-BE49-F238E27FC236}">
                    <a16:creationId xmlns:a16="http://schemas.microsoft.com/office/drawing/2014/main" id="{AF777C79-FAF2-4202-864F-0A2E85E07D3A}"/>
                  </a:ext>
                </a:extLst>
              </p:cNvPr>
              <p:cNvSpPr/>
              <p:nvPr/>
            </p:nvSpPr>
            <p:spPr>
              <a:xfrm>
                <a:off x="2314940" y="2153119"/>
                <a:ext cx="536569" cy="557182"/>
              </a:xfrm>
              <a:prstGeom prst="wedgeEllipseCallout">
                <a:avLst>
                  <a:gd name="adj1" fmla="val -55340"/>
                  <a:gd name="adj2" fmla="val 843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1CFD340D-3D1D-4DEE-9F16-8F5041E75661}"/>
                  </a:ext>
                </a:extLst>
              </p:cNvPr>
              <p:cNvSpPr/>
              <p:nvPr/>
            </p:nvSpPr>
            <p:spPr>
              <a:xfrm>
                <a:off x="2314942" y="1996048"/>
                <a:ext cx="4317357" cy="714255"/>
              </a:xfrm>
              <a:prstGeom prst="roundRect">
                <a:avLst>
                  <a:gd name="adj" fmla="val 396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68C7DE-1641-40D6-BC64-B1D8C9FBE0AE}"/>
                </a:ext>
              </a:extLst>
            </p:cNvPr>
            <p:cNvSpPr/>
            <p:nvPr/>
          </p:nvSpPr>
          <p:spPr>
            <a:xfrm>
              <a:off x="2200456" y="4131572"/>
              <a:ext cx="6791325" cy="605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독거노인 고독사 예방 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4E14F1D-8EC4-486F-B96E-95E59790A1CD}"/>
              </a:ext>
            </a:extLst>
          </p:cNvPr>
          <p:cNvGrpSpPr/>
          <p:nvPr/>
        </p:nvGrpSpPr>
        <p:grpSpPr>
          <a:xfrm>
            <a:off x="689563" y="4060282"/>
            <a:ext cx="7362460" cy="544443"/>
            <a:chOff x="1914890" y="4082936"/>
            <a:chExt cx="7362460" cy="71425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8CAD36F-96CC-448A-AA13-61418C56FE6B}"/>
                </a:ext>
              </a:extLst>
            </p:cNvPr>
            <p:cNvGrpSpPr/>
            <p:nvPr/>
          </p:nvGrpSpPr>
          <p:grpSpPr>
            <a:xfrm>
              <a:off x="1914890" y="4082936"/>
              <a:ext cx="7362460" cy="714255"/>
              <a:chOff x="2314940" y="1996048"/>
              <a:chExt cx="4317359" cy="7142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6" name="말풍선: 타원형 65">
                <a:extLst>
                  <a:ext uri="{FF2B5EF4-FFF2-40B4-BE49-F238E27FC236}">
                    <a16:creationId xmlns:a16="http://schemas.microsoft.com/office/drawing/2014/main" id="{81452F44-8756-46FF-8B12-456FDA8159FE}"/>
                  </a:ext>
                </a:extLst>
              </p:cNvPr>
              <p:cNvSpPr/>
              <p:nvPr/>
            </p:nvSpPr>
            <p:spPr>
              <a:xfrm>
                <a:off x="2314940" y="2153119"/>
                <a:ext cx="536569" cy="557182"/>
              </a:xfrm>
              <a:prstGeom prst="wedgeEllipseCallout">
                <a:avLst>
                  <a:gd name="adj1" fmla="val -55340"/>
                  <a:gd name="adj2" fmla="val 843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59D8DCF4-7030-4A8D-8835-173961E2B147}"/>
                  </a:ext>
                </a:extLst>
              </p:cNvPr>
              <p:cNvSpPr/>
              <p:nvPr/>
            </p:nvSpPr>
            <p:spPr>
              <a:xfrm>
                <a:off x="2314942" y="1996048"/>
                <a:ext cx="4317357" cy="714255"/>
              </a:xfrm>
              <a:prstGeom prst="roundRect">
                <a:avLst>
                  <a:gd name="adj" fmla="val 396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D179EE6-A65F-4C94-B93F-97793E87C687}"/>
                </a:ext>
              </a:extLst>
            </p:cNvPr>
            <p:cNvSpPr/>
            <p:nvPr/>
          </p:nvSpPr>
          <p:spPr>
            <a:xfrm>
              <a:off x="2200456" y="4131572"/>
              <a:ext cx="6791325" cy="605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미세먼지 농도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온 습도 실시간 안내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50EBF5B-CEE6-427F-BD5D-C415DF7919C7}"/>
              </a:ext>
            </a:extLst>
          </p:cNvPr>
          <p:cNvGrpSpPr/>
          <p:nvPr/>
        </p:nvGrpSpPr>
        <p:grpSpPr>
          <a:xfrm>
            <a:off x="682158" y="4968333"/>
            <a:ext cx="7362460" cy="544443"/>
            <a:chOff x="1914890" y="4082936"/>
            <a:chExt cx="7362460" cy="714255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87DEE3A-EEDA-4412-BC2D-D7C69DD3FE63}"/>
                </a:ext>
              </a:extLst>
            </p:cNvPr>
            <p:cNvGrpSpPr/>
            <p:nvPr/>
          </p:nvGrpSpPr>
          <p:grpSpPr>
            <a:xfrm>
              <a:off x="1914890" y="4082936"/>
              <a:ext cx="7362460" cy="714255"/>
              <a:chOff x="2314940" y="1996048"/>
              <a:chExt cx="4317359" cy="7142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1" name="말풍선: 타원형 70">
                <a:extLst>
                  <a:ext uri="{FF2B5EF4-FFF2-40B4-BE49-F238E27FC236}">
                    <a16:creationId xmlns:a16="http://schemas.microsoft.com/office/drawing/2014/main" id="{B837DC79-435A-4818-8C8C-60343D83226B}"/>
                  </a:ext>
                </a:extLst>
              </p:cNvPr>
              <p:cNvSpPr/>
              <p:nvPr/>
            </p:nvSpPr>
            <p:spPr>
              <a:xfrm>
                <a:off x="2314940" y="2153119"/>
                <a:ext cx="536569" cy="557182"/>
              </a:xfrm>
              <a:prstGeom prst="wedgeEllipseCallout">
                <a:avLst>
                  <a:gd name="adj1" fmla="val -55340"/>
                  <a:gd name="adj2" fmla="val 843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D49A7493-DCA8-4D7E-B527-E0CC488D6778}"/>
                  </a:ext>
                </a:extLst>
              </p:cNvPr>
              <p:cNvSpPr/>
              <p:nvPr/>
            </p:nvSpPr>
            <p:spPr>
              <a:xfrm>
                <a:off x="2314942" y="1996048"/>
                <a:ext cx="4317357" cy="714255"/>
              </a:xfrm>
              <a:prstGeom prst="roundRect">
                <a:avLst>
                  <a:gd name="adj" fmla="val 396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E551FB5-5015-4527-996B-66FBA0F8FB67}"/>
                </a:ext>
              </a:extLst>
            </p:cNvPr>
            <p:cNvSpPr/>
            <p:nvPr/>
          </p:nvSpPr>
          <p:spPr>
            <a:xfrm>
              <a:off x="2200456" y="4131572"/>
              <a:ext cx="6791325" cy="605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교통정보 및 유해가스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기상데이터 수집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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빅데이터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F327421-CE9E-4907-B947-808C64DA8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06834" y="2932791"/>
            <a:ext cx="1945067" cy="2494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05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53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80376" y="107001"/>
            <a:ext cx="727824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  <p:sp>
        <p:nvSpPr>
          <p:cNvPr id="28" name="직사각형 27"/>
          <p:cNvSpPr/>
          <p:nvPr/>
        </p:nvSpPr>
        <p:spPr>
          <a:xfrm>
            <a:off x="383800" y="1215094"/>
            <a:ext cx="11351000" cy="4776131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6314154"/>
            <a:ext cx="12192000" cy="549028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531873" y="1663821"/>
            <a:ext cx="4072720" cy="544443"/>
            <a:chOff x="1914890" y="4082936"/>
            <a:chExt cx="7362460" cy="714255"/>
          </a:xfrm>
        </p:grpSpPr>
        <p:grpSp>
          <p:nvGrpSpPr>
            <p:cNvPr id="2" name="그룹 1"/>
            <p:cNvGrpSpPr/>
            <p:nvPr/>
          </p:nvGrpSpPr>
          <p:grpSpPr>
            <a:xfrm>
              <a:off x="1914890" y="4082936"/>
              <a:ext cx="7362460" cy="714255"/>
              <a:chOff x="2314940" y="1996048"/>
              <a:chExt cx="4317359" cy="7142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" name="말풍선: 타원형 11"/>
              <p:cNvSpPr/>
              <p:nvPr/>
            </p:nvSpPr>
            <p:spPr>
              <a:xfrm>
                <a:off x="2314940" y="2153119"/>
                <a:ext cx="536569" cy="557182"/>
              </a:xfrm>
              <a:prstGeom prst="wedgeEllipseCallout">
                <a:avLst>
                  <a:gd name="adj1" fmla="val -55340"/>
                  <a:gd name="adj2" fmla="val 843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사각형: 둥근 모서리 12"/>
              <p:cNvSpPr/>
              <p:nvPr/>
            </p:nvSpPr>
            <p:spPr>
              <a:xfrm>
                <a:off x="2314942" y="1996048"/>
                <a:ext cx="4317357" cy="714255"/>
              </a:xfrm>
              <a:prstGeom prst="roundRect">
                <a:avLst>
                  <a:gd name="adj" fmla="val 396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2200456" y="4131572"/>
              <a:ext cx="6791325" cy="605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스마트 시티로의 빠른 변화</a:t>
              </a:r>
            </a:p>
          </p:txBody>
        </p:sp>
      </p:grpSp>
      <p:sp>
        <p:nvSpPr>
          <p:cNvPr id="54" name="TextBox 7"/>
          <p:cNvSpPr txBox="1"/>
          <p:nvPr/>
        </p:nvSpPr>
        <p:spPr>
          <a:xfrm>
            <a:off x="1239479" y="543846"/>
            <a:ext cx="699964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500" b="1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스마트 시티를 위한 스마트 가로등 </a:t>
            </a:r>
            <a:endParaRPr lang="en-US" altLang="ko-KR" sz="33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508411B-609F-49B8-930A-9C0AB6820E3B}"/>
              </a:ext>
            </a:extLst>
          </p:cNvPr>
          <p:cNvGrpSpPr/>
          <p:nvPr/>
        </p:nvGrpSpPr>
        <p:grpSpPr>
          <a:xfrm flipH="1">
            <a:off x="821164" y="3866816"/>
            <a:ext cx="3669077" cy="544443"/>
            <a:chOff x="1914890" y="4082936"/>
            <a:chExt cx="7362460" cy="71425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B240BDC-E333-48B9-88D5-2CC7A809DE91}"/>
                </a:ext>
              </a:extLst>
            </p:cNvPr>
            <p:cNvGrpSpPr/>
            <p:nvPr/>
          </p:nvGrpSpPr>
          <p:grpSpPr>
            <a:xfrm>
              <a:off x="1914890" y="4082936"/>
              <a:ext cx="7362460" cy="714255"/>
              <a:chOff x="2314940" y="1996048"/>
              <a:chExt cx="4317359" cy="7142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6" name="말풍선: 타원형 55">
                <a:extLst>
                  <a:ext uri="{FF2B5EF4-FFF2-40B4-BE49-F238E27FC236}">
                    <a16:creationId xmlns:a16="http://schemas.microsoft.com/office/drawing/2014/main" id="{5003CC32-695F-467D-82DF-3205D7F7470B}"/>
                  </a:ext>
                </a:extLst>
              </p:cNvPr>
              <p:cNvSpPr/>
              <p:nvPr/>
            </p:nvSpPr>
            <p:spPr>
              <a:xfrm>
                <a:off x="2314940" y="2153119"/>
                <a:ext cx="536569" cy="557182"/>
              </a:xfrm>
              <a:prstGeom prst="wedgeEllipseCallout">
                <a:avLst>
                  <a:gd name="adj1" fmla="val -55340"/>
                  <a:gd name="adj2" fmla="val 843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30DB0E9F-954C-4EB9-9B34-C6C5ACA15DC8}"/>
                  </a:ext>
                </a:extLst>
              </p:cNvPr>
              <p:cNvSpPr/>
              <p:nvPr/>
            </p:nvSpPr>
            <p:spPr>
              <a:xfrm>
                <a:off x="2314942" y="1996048"/>
                <a:ext cx="4317357" cy="714255"/>
              </a:xfrm>
              <a:prstGeom prst="roundRect">
                <a:avLst>
                  <a:gd name="adj" fmla="val 396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084F666-5A70-4959-86D0-D72AC703560E}"/>
                </a:ext>
              </a:extLst>
            </p:cNvPr>
            <p:cNvSpPr/>
            <p:nvPr/>
          </p:nvSpPr>
          <p:spPr>
            <a:xfrm>
              <a:off x="2200456" y="4131572"/>
              <a:ext cx="6791325" cy="605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작은 데이터 마이닝 센터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F327421-CE9E-4907-B947-808C64DA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39302" y="1765622"/>
            <a:ext cx="2662364" cy="34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881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CA7C3D7E-FA71-4FF6-8BFB-727B97A13221}"/>
              </a:ext>
            </a:extLst>
          </p:cNvPr>
          <p:cNvSpPr/>
          <p:nvPr/>
        </p:nvSpPr>
        <p:spPr>
          <a:xfrm>
            <a:off x="3224412" y="2925465"/>
            <a:ext cx="1803400" cy="872052"/>
          </a:xfrm>
          <a:prstGeom prst="wedgeEllipseCallout">
            <a:avLst>
              <a:gd name="adj1" fmla="val -55340"/>
              <a:gd name="adj2" fmla="val 843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F910CE-C051-43A7-8502-94C6C4978299}"/>
              </a:ext>
            </a:extLst>
          </p:cNvPr>
          <p:cNvSpPr/>
          <p:nvPr/>
        </p:nvSpPr>
        <p:spPr>
          <a:xfrm>
            <a:off x="3129729" y="2484691"/>
            <a:ext cx="6121908" cy="13128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720DFD-ABBB-4720-A802-46CE24B11311}"/>
              </a:ext>
            </a:extLst>
          </p:cNvPr>
          <p:cNvGrpSpPr/>
          <p:nvPr/>
        </p:nvGrpSpPr>
        <p:grpSpPr>
          <a:xfrm>
            <a:off x="3316292" y="2787161"/>
            <a:ext cx="4968866" cy="707886"/>
            <a:chOff x="3488504" y="2749225"/>
            <a:chExt cx="4968866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690966-DE0D-D44F-B2F1-406285123DD5}"/>
                </a:ext>
              </a:extLst>
            </p:cNvPr>
            <p:cNvSpPr txBox="1"/>
            <p:nvPr/>
          </p:nvSpPr>
          <p:spPr>
            <a:xfrm>
              <a:off x="3488504" y="2749225"/>
              <a:ext cx="4968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0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Q&amp;A</a:t>
              </a:r>
              <a:endParaRPr kumimoji="1" lang="ko-KR" altLang="en-US" sz="40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648A097-B00B-41E2-AB68-E3BEEB131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3186" y="2777336"/>
              <a:ext cx="651664" cy="65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73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CA7C3D7E-FA71-4FF6-8BFB-727B97A13221}"/>
              </a:ext>
            </a:extLst>
          </p:cNvPr>
          <p:cNvSpPr/>
          <p:nvPr/>
        </p:nvSpPr>
        <p:spPr>
          <a:xfrm>
            <a:off x="3224412" y="2925465"/>
            <a:ext cx="1803400" cy="872052"/>
          </a:xfrm>
          <a:prstGeom prst="wedgeEllipseCallout">
            <a:avLst>
              <a:gd name="adj1" fmla="val -55340"/>
              <a:gd name="adj2" fmla="val 843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F910CE-C051-43A7-8502-94C6C4978299}"/>
              </a:ext>
            </a:extLst>
          </p:cNvPr>
          <p:cNvSpPr/>
          <p:nvPr/>
        </p:nvSpPr>
        <p:spPr>
          <a:xfrm>
            <a:off x="3129729" y="2484691"/>
            <a:ext cx="6121908" cy="13128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720DFD-ABBB-4720-A802-46CE24B11311}"/>
              </a:ext>
            </a:extLst>
          </p:cNvPr>
          <p:cNvGrpSpPr/>
          <p:nvPr/>
        </p:nvGrpSpPr>
        <p:grpSpPr>
          <a:xfrm>
            <a:off x="3316292" y="2787161"/>
            <a:ext cx="4968866" cy="707886"/>
            <a:chOff x="3488504" y="2749225"/>
            <a:chExt cx="4968866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690966-DE0D-D44F-B2F1-406285123DD5}"/>
                </a:ext>
              </a:extLst>
            </p:cNvPr>
            <p:cNvSpPr txBox="1"/>
            <p:nvPr/>
          </p:nvSpPr>
          <p:spPr>
            <a:xfrm>
              <a:off x="3488504" y="2749225"/>
              <a:ext cx="4968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0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THANK YOU</a:t>
              </a:r>
              <a:endParaRPr kumimoji="1" lang="ko-KR" altLang="en-US" sz="40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648A097-B00B-41E2-AB68-E3BEEB131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3186" y="2777336"/>
              <a:ext cx="651664" cy="65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65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302000" y="2263097"/>
            <a:ext cx="5257340" cy="1059223"/>
            <a:chOff x="1136074" y="2644470"/>
            <a:chExt cx="9892145" cy="1569060"/>
          </a:xfrm>
        </p:grpSpPr>
        <p:sp>
          <p:nvSpPr>
            <p:cNvPr id="14" name="직사각형 13"/>
            <p:cNvSpPr/>
            <p:nvPr/>
          </p:nvSpPr>
          <p:spPr>
            <a:xfrm>
              <a:off x="1496724" y="2644470"/>
              <a:ext cx="9198551" cy="156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36074" y="2888962"/>
              <a:ext cx="9892145" cy="1230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01 </a:t>
              </a:r>
              <a:r>
                <a:rPr lang="ko-KR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개발 배경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7678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1057" y="0"/>
            <a:ext cx="1781175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1133476" y="118588"/>
            <a:ext cx="160467" cy="365125"/>
          </a:xfrm>
          <a:prstGeom prst="rtTriangle">
            <a:avLst/>
          </a:prstGeom>
          <a:solidFill>
            <a:srgbClr val="A0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7712" y="6667500"/>
            <a:ext cx="1781175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197332" y="107001"/>
            <a:ext cx="610867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364051" y="480062"/>
            <a:ext cx="11444848" cy="5880255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293943" y="110651"/>
            <a:ext cx="1295405" cy="6636699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flipH="1" flipV="1">
            <a:off x="1134527" y="6381430"/>
            <a:ext cx="160467" cy="365125"/>
          </a:xfrm>
          <a:prstGeom prst="rtTriangle">
            <a:avLst/>
          </a:prstGeom>
          <a:solidFill>
            <a:srgbClr val="A0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550385" y="575692"/>
            <a:ext cx="923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01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33588" y="1778863"/>
            <a:ext cx="1251284" cy="5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3300" spc="302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547848" y="1302628"/>
            <a:ext cx="79307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5845" y="696768"/>
            <a:ext cx="2617355" cy="596900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3500" dirty="0">
                <a:latin typeface="나눔고딕"/>
                <a:ea typeface="나눔고딕"/>
              </a:rPr>
              <a:t>개발 배경</a:t>
            </a:r>
            <a:endParaRPr lang="en-US" altLang="ko-KR" sz="3500" dirty="0">
              <a:latin typeface="나눔고딕"/>
              <a:ea typeface="나눔고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61102F-C0DC-47E5-AA5D-73116920A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75645" y="2198828"/>
            <a:ext cx="3810000" cy="36671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22822C-C811-4310-BCF9-C49BD822B8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861"/>
          <a:stretch/>
        </p:blipFill>
        <p:spPr>
          <a:xfrm>
            <a:off x="3040795" y="1510374"/>
            <a:ext cx="7258050" cy="1376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301119-0C8C-46C2-840D-35019A318F0C}"/>
              </a:ext>
            </a:extLst>
          </p:cNvPr>
          <p:cNvSpPr txBox="1"/>
          <p:nvPr/>
        </p:nvSpPr>
        <p:spPr>
          <a:xfrm>
            <a:off x="3119120" y="3088748"/>
            <a:ext cx="4958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우리나라에 </a:t>
            </a:r>
            <a:r>
              <a:rPr lang="en-US" altLang="ko-KR" dirty="0"/>
              <a:t>270</a:t>
            </a:r>
            <a:r>
              <a:rPr lang="ko-KR" altLang="en-US" dirty="0"/>
              <a:t>만개 이상의 가로등 배치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이미 구축된 인프라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활용가치가 높음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6775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1057" y="0"/>
            <a:ext cx="1781175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1133476" y="118588"/>
            <a:ext cx="160467" cy="365125"/>
          </a:xfrm>
          <a:prstGeom prst="rtTriangle">
            <a:avLst/>
          </a:prstGeom>
          <a:solidFill>
            <a:srgbClr val="A0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7712" y="6667500"/>
            <a:ext cx="1781175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197332" y="107001"/>
            <a:ext cx="610867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364051" y="480062"/>
            <a:ext cx="11444848" cy="5880255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293943" y="110651"/>
            <a:ext cx="1295405" cy="6636699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flipH="1" flipV="1">
            <a:off x="1134527" y="6381430"/>
            <a:ext cx="160467" cy="365125"/>
          </a:xfrm>
          <a:prstGeom prst="rtTriangle">
            <a:avLst/>
          </a:prstGeom>
          <a:solidFill>
            <a:srgbClr val="A0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550385" y="575692"/>
            <a:ext cx="923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02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33588" y="1778863"/>
            <a:ext cx="1251284" cy="5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3300" spc="302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547848" y="1302628"/>
            <a:ext cx="79307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5845" y="696768"/>
            <a:ext cx="2617355" cy="596900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3500" dirty="0">
                <a:latin typeface="나눔고딕"/>
                <a:ea typeface="나눔고딕"/>
              </a:rPr>
              <a:t>개발 배경</a:t>
            </a:r>
            <a:endParaRPr lang="en-US" altLang="ko-KR" sz="3500" dirty="0">
              <a:latin typeface="나눔고딕"/>
              <a:ea typeface="나눔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38353-252F-4012-9DC8-45597DD32B9E}"/>
              </a:ext>
            </a:extLst>
          </p:cNvPr>
          <p:cNvSpPr txBox="1"/>
          <p:nvPr/>
        </p:nvSpPr>
        <p:spPr>
          <a:xfrm>
            <a:off x="3098800" y="1544320"/>
            <a:ext cx="851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가로등</a:t>
            </a:r>
            <a:r>
              <a:rPr lang="en-US" altLang="ko-KR" dirty="0"/>
              <a:t>, </a:t>
            </a:r>
            <a:r>
              <a:rPr lang="ko-KR" altLang="en-US" dirty="0"/>
              <a:t>전봇대 및 가로에 설치된 구조물 활용 필요</a:t>
            </a:r>
            <a:r>
              <a:rPr lang="en-US" altLang="ko-KR" dirty="0"/>
              <a:t>		ex)</a:t>
            </a:r>
            <a:r>
              <a:rPr lang="ko-KR" altLang="en-US" dirty="0"/>
              <a:t>공중전화부스</a:t>
            </a:r>
            <a:r>
              <a:rPr lang="en-US" altLang="ko-KR" dirty="0"/>
              <a:t>	</a:t>
            </a:r>
            <a:r>
              <a:rPr lang="ko-KR" altLang="en-US" dirty="0"/>
              <a:t>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07182D-E8B1-49C4-8415-24C200363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419" y="1921588"/>
            <a:ext cx="7191375" cy="3419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AFA66F-5B0E-4797-A619-9E5CF8940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77" y="5221285"/>
            <a:ext cx="5572125" cy="762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1057" y="0"/>
            <a:ext cx="1781175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1133476" y="118588"/>
            <a:ext cx="160467" cy="365125"/>
          </a:xfrm>
          <a:prstGeom prst="rtTriangle">
            <a:avLst/>
          </a:prstGeom>
          <a:solidFill>
            <a:srgbClr val="A0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7712" y="6667500"/>
            <a:ext cx="1781175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197332" y="107001"/>
            <a:ext cx="610867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364051" y="480062"/>
            <a:ext cx="11444848" cy="5880255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293943" y="110651"/>
            <a:ext cx="1295405" cy="6636699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flipH="1" flipV="1">
            <a:off x="1134527" y="6381430"/>
            <a:ext cx="160467" cy="365125"/>
          </a:xfrm>
          <a:prstGeom prst="rtTriangle">
            <a:avLst/>
          </a:prstGeom>
          <a:solidFill>
            <a:srgbClr val="A0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550385" y="575692"/>
            <a:ext cx="923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01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33588" y="1778863"/>
            <a:ext cx="1251284" cy="5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3300" spc="302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547848" y="1302628"/>
            <a:ext cx="79307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5845" y="696768"/>
            <a:ext cx="2617355" cy="596900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3500" dirty="0">
                <a:latin typeface="나눔고딕"/>
                <a:ea typeface="나눔고딕"/>
              </a:rPr>
              <a:t>개발 배경</a:t>
            </a:r>
            <a:endParaRPr lang="en-US" altLang="ko-KR" sz="3500" dirty="0">
              <a:latin typeface="나눔고딕"/>
              <a:ea typeface="나눔고딕"/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3DA087FF-0F9D-4716-B0B1-EFA3B1E4521C}"/>
              </a:ext>
            </a:extLst>
          </p:cNvPr>
          <p:cNvSpPr/>
          <p:nvPr/>
        </p:nvSpPr>
        <p:spPr>
          <a:xfrm>
            <a:off x="5760720" y="2123440"/>
            <a:ext cx="1927569" cy="1503680"/>
          </a:xfrm>
          <a:prstGeom prst="wedgeEllipseCallout">
            <a:avLst>
              <a:gd name="adj1" fmla="val 52959"/>
              <a:gd name="adj2" fmla="val 36824"/>
            </a:avLst>
          </a:prstGeom>
          <a:solidFill>
            <a:schemeClr val="bg1"/>
          </a:solidFill>
          <a:ln w="28575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  <a:endParaRPr lang="ko-KR" altLang="en-US" sz="8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294C6-27F5-4F30-9B16-04B7399C4B2D}"/>
              </a:ext>
            </a:extLst>
          </p:cNvPr>
          <p:cNvSpPr txBox="1"/>
          <p:nvPr/>
        </p:nvSpPr>
        <p:spPr>
          <a:xfrm>
            <a:off x="2905579" y="3976010"/>
            <a:ext cx="5364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가치를 창출할 수 없을까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낮에도 가로등을 활용할 수 없을까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산업혁명 관련 신기술을 어떻게 접목할까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6EFBD59-43F8-41FD-96AC-03F09C0AC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75645" y="2198828"/>
            <a:ext cx="3810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38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32000" y="2303737"/>
            <a:ext cx="8321040" cy="1734709"/>
            <a:chOff x="1136074" y="2644470"/>
            <a:chExt cx="9892145" cy="2569678"/>
          </a:xfrm>
        </p:grpSpPr>
        <p:sp>
          <p:nvSpPr>
            <p:cNvPr id="14" name="직사각형 13"/>
            <p:cNvSpPr/>
            <p:nvPr/>
          </p:nvSpPr>
          <p:spPr>
            <a:xfrm>
              <a:off x="1496724" y="2644470"/>
              <a:ext cx="9198551" cy="156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36074" y="2888962"/>
              <a:ext cx="9892145" cy="2325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02 </a:t>
              </a:r>
              <a:r>
                <a:rPr lang="ko-KR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  <a:cs typeface="Arial"/>
                  <a:sym typeface="Arial"/>
                </a:rPr>
                <a:t>주제 선정 및 해결책 제시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4091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02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9638" y="543846"/>
            <a:ext cx="81890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주제 선정 이유 </a:t>
            </a:r>
            <a:r>
              <a:rPr lang="en-US" altLang="ko-KR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–</a:t>
            </a:r>
            <a:r>
              <a:rPr lang="ko-KR" altLang="en-US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개발 주제 수정 및 구체화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나눔고딕"/>
              <a:ea typeface="나눔고딕 ExtraBold"/>
            </a:endParaRPr>
          </a:p>
        </p:txBody>
      </p:sp>
      <p:sp>
        <p:nvSpPr>
          <p:cNvPr id="53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80376" y="107001"/>
            <a:ext cx="727824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  <p:sp>
        <p:nvSpPr>
          <p:cNvPr id="28" name="직사각형 27"/>
          <p:cNvSpPr/>
          <p:nvPr/>
        </p:nvSpPr>
        <p:spPr>
          <a:xfrm>
            <a:off x="383800" y="1215094"/>
            <a:ext cx="11351000" cy="4776131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6314154"/>
            <a:ext cx="12192000" cy="549028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20C3DF6-171A-4E88-A639-7D8370852107}"/>
              </a:ext>
            </a:extLst>
          </p:cNvPr>
          <p:cNvSpPr>
            <a:spLocks/>
          </p:cNvSpPr>
          <p:nvPr/>
        </p:nvSpPr>
        <p:spPr bwMode="auto">
          <a:xfrm>
            <a:off x="5839936" y="3487706"/>
            <a:ext cx="170128" cy="290058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A55375BE-684A-4C18-AC61-9523A95941AF}"/>
              </a:ext>
            </a:extLst>
          </p:cNvPr>
          <p:cNvSpPr>
            <a:spLocks/>
          </p:cNvSpPr>
          <p:nvPr/>
        </p:nvSpPr>
        <p:spPr bwMode="auto">
          <a:xfrm>
            <a:off x="2016671" y="3808020"/>
            <a:ext cx="4042629" cy="1834886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85B7849A-138F-43ED-A596-441521955D1D}"/>
              </a:ext>
            </a:extLst>
          </p:cNvPr>
          <p:cNvSpPr>
            <a:spLocks/>
          </p:cNvSpPr>
          <p:nvPr/>
        </p:nvSpPr>
        <p:spPr bwMode="auto">
          <a:xfrm>
            <a:off x="2048997" y="1603348"/>
            <a:ext cx="4042629" cy="1817697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9F8E4EB-50DC-486B-A65D-6DB5D543F3C9}"/>
              </a:ext>
            </a:extLst>
          </p:cNvPr>
          <p:cNvSpPr>
            <a:spLocks/>
          </p:cNvSpPr>
          <p:nvPr/>
        </p:nvSpPr>
        <p:spPr bwMode="auto">
          <a:xfrm>
            <a:off x="5672136" y="3806177"/>
            <a:ext cx="4042629" cy="1834886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04722A0F-7B2E-4973-8829-32EF608DCF58}"/>
              </a:ext>
            </a:extLst>
          </p:cNvPr>
          <p:cNvSpPr>
            <a:spLocks/>
          </p:cNvSpPr>
          <p:nvPr/>
        </p:nvSpPr>
        <p:spPr bwMode="auto">
          <a:xfrm>
            <a:off x="5707661" y="1619029"/>
            <a:ext cx="4038374" cy="1817697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82676B50-8A89-4846-8199-649CE4D4F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956" y="3520433"/>
            <a:ext cx="280708" cy="62076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406AE34-27DD-4644-84F0-45D65D8C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780" y="3570659"/>
            <a:ext cx="282839" cy="62076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B762A-8856-4A07-88DB-FCBFD432F6A4}"/>
              </a:ext>
            </a:extLst>
          </p:cNvPr>
          <p:cNvSpPr txBox="1"/>
          <p:nvPr/>
        </p:nvSpPr>
        <p:spPr>
          <a:xfrm>
            <a:off x="2752233" y="3792339"/>
            <a:ext cx="2636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야간에 인식 어려움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어려움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AB57C-C64A-48CD-9D89-4ECEB054C702}"/>
              </a:ext>
            </a:extLst>
          </p:cNvPr>
          <p:cNvSpPr txBox="1"/>
          <p:nvPr/>
        </p:nvSpPr>
        <p:spPr>
          <a:xfrm>
            <a:off x="6381389" y="3832344"/>
            <a:ext cx="2690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노약자에 중점을 두고 개발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치매노인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반려동물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DD2C7-5E7F-4B0D-851C-F98873FB6525}"/>
              </a:ext>
            </a:extLst>
          </p:cNvPr>
          <p:cNvSpPr txBox="1"/>
          <p:nvPr/>
        </p:nvSpPr>
        <p:spPr>
          <a:xfrm>
            <a:off x="1880118" y="2382951"/>
            <a:ext cx="4315736" cy="9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범죄자 검거 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범죄 예방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2B3DF4-29E6-4C34-B3A8-C6C11830A892}"/>
              </a:ext>
            </a:extLst>
          </p:cNvPr>
          <p:cNvSpPr txBox="1"/>
          <p:nvPr/>
        </p:nvSpPr>
        <p:spPr>
          <a:xfrm>
            <a:off x="6351878" y="2410526"/>
            <a:ext cx="2749941" cy="9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699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실종 상황 시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699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699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빠른 발견 및 예방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E0266-C1BF-4216-8365-99A137EB83E9}"/>
              </a:ext>
            </a:extLst>
          </p:cNvPr>
          <p:cNvSpPr txBox="1"/>
          <p:nvPr/>
        </p:nvSpPr>
        <p:spPr>
          <a:xfrm>
            <a:off x="7010399" y="5312037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 수집 문제 해결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야간 사용 국한 </a:t>
            </a:r>
            <a:r>
              <a:rPr lang="en-US" altLang="ko-KR" sz="2000" b="1" dirty="0"/>
              <a:t>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79619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800" y="489985"/>
            <a:ext cx="874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HY견고딕"/>
                <a:ea typeface="HY견고딕"/>
              </a:rPr>
              <a:t>02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9639" y="543846"/>
            <a:ext cx="69996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300" dirty="0">
                <a:solidFill>
                  <a:schemeClr val="bg2">
                    <a:lumMod val="25000"/>
                  </a:schemeClr>
                </a:solidFill>
                <a:latin typeface="나눔고딕"/>
                <a:ea typeface="HY견고딕"/>
              </a:rPr>
              <a:t>주제 선정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나눔고딕"/>
              <a:ea typeface="나눔고딕 ExtraBold"/>
            </a:endParaRPr>
          </a:p>
        </p:txBody>
      </p:sp>
      <p:sp>
        <p:nvSpPr>
          <p:cNvPr id="53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80376" y="107001"/>
            <a:ext cx="727824" cy="365125"/>
          </a:xfrm>
        </p:spPr>
        <p:txBody>
          <a:bodyPr/>
          <a:lstStyle/>
          <a:p>
            <a:pPr lvl="0">
              <a:defRPr lang="ko-KR" altLang="en-US"/>
            </a:pPr>
            <a:fld id="{21A475EC-3ABF-4889-8F11-D7C5881CC52C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  <p:sp>
        <p:nvSpPr>
          <p:cNvPr id="28" name="직사각형 27"/>
          <p:cNvSpPr/>
          <p:nvPr/>
        </p:nvSpPr>
        <p:spPr>
          <a:xfrm>
            <a:off x="383800" y="1215094"/>
            <a:ext cx="11351000" cy="4776131"/>
          </a:xfrm>
          <a:prstGeom prst="rect">
            <a:avLst/>
          </a:prstGeom>
          <a:noFill/>
          <a:ln w="38100">
            <a:solidFill>
              <a:srgbClr val="A0B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6314154"/>
            <a:ext cx="12192000" cy="549028"/>
          </a:xfrm>
          <a:prstGeom prst="rect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537D6438-BDD1-4D91-BB35-85411777F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66240" y="1771819"/>
            <a:ext cx="1831340" cy="366268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54C07CE-AFC4-4903-9D52-AABBDD33E6AF}"/>
              </a:ext>
            </a:extLst>
          </p:cNvPr>
          <p:cNvSpPr txBox="1"/>
          <p:nvPr/>
        </p:nvSpPr>
        <p:spPr>
          <a:xfrm>
            <a:off x="5541010" y="3013501"/>
            <a:ext cx="797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데이터 마이닝 센터 </a:t>
            </a:r>
          </a:p>
        </p:txBody>
      </p:sp>
      <p:sp>
        <p:nvSpPr>
          <p:cNvPr id="44" name="같음 기호 43">
            <a:extLst>
              <a:ext uri="{FF2B5EF4-FFF2-40B4-BE49-F238E27FC236}">
                <a16:creationId xmlns:a16="http://schemas.microsoft.com/office/drawing/2014/main" id="{B8F1BA08-6CCC-456B-B338-899631D07297}"/>
              </a:ext>
            </a:extLst>
          </p:cNvPr>
          <p:cNvSpPr/>
          <p:nvPr/>
        </p:nvSpPr>
        <p:spPr>
          <a:xfrm>
            <a:off x="3241040" y="3013501"/>
            <a:ext cx="1930400" cy="830997"/>
          </a:xfrm>
          <a:prstGeom prst="mathEqual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577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9797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7171"/>
          </a:solidFill>
          <a:prstDash val="solid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440</Words>
  <Application>Microsoft Office PowerPoint</Application>
  <PresentationFormat>와이드스크린</PresentationFormat>
  <Paragraphs>174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나눔고딕 ExtraBold</vt:lpstr>
      <vt:lpstr>나눔바른고딕</vt:lpstr>
      <vt:lpstr>맑은 고딕</vt:lpstr>
      <vt:lpstr>Arial</vt:lpstr>
      <vt:lpstr>HY견고딕</vt:lpstr>
      <vt:lpstr>나눔고딕</vt:lpstr>
      <vt:lpstr>나눔스퀘어라운드 Bold</vt:lpstr>
      <vt:lpstr>Arial Black</vt:lpstr>
      <vt:lpstr>나눔스퀘어라운드 Regular</vt:lpstr>
      <vt:lpstr>SeoulNamsan CL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최아영</dc:creator>
  <cp:lastModifiedBy>최 지혜</cp:lastModifiedBy>
  <cp:revision>349</cp:revision>
  <dcterms:created xsi:type="dcterms:W3CDTF">2018-10-12T20:46:07Z</dcterms:created>
  <dcterms:modified xsi:type="dcterms:W3CDTF">2019-12-05T17:37:59Z</dcterms:modified>
</cp:coreProperties>
</file>