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9FAE96-51C5-417A-8464-E80067FDBF49}">
  <a:tblStyle styleId="{F79FAE96-51C5-417A-8464-E80067FDBF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25516f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25516f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E696C"/>
                </a:solidFill>
              </a:rPr>
              <a:t>Assumptions:</a:t>
            </a:r>
            <a:endParaRPr>
              <a:solidFill>
                <a:srgbClr val="5E696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5E696C"/>
                </a:solidFill>
              </a:rPr>
              <a:t>IID</a:t>
            </a:r>
            <a:endParaRPr>
              <a:solidFill>
                <a:srgbClr val="5E696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5E696C"/>
                </a:solidFill>
              </a:rPr>
              <a:t>Equal variance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</a:rPr>
              <a:t>Set alpha = 0.05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</a:rPr>
              <a:t>H1: 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</a:rPr>
              <a:t>H2: 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E696C"/>
                </a:solidFill>
              </a:rPr>
              <a:t>H3: home &amp; living product category with second highest number of popular listings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0d2048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0d2048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result is much more significant for favorites than for views. Furthermore, the test did not hold for listings that are already popular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d20482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0d20482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variances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Shown for views, also significant for favorites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d20482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0d20482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a contingency table for both product categories for each level of 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chi-square contingency test tests for independence of the observed frequencies in the contingency table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25516f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25516f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listings that are popular, the month of creation does not seem to make a difference (there are likely many other factors that caused them to become popular, and whether the listings was created in February is not a significant one)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25516f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25516f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f25516f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f25516f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d20482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0d20482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d20482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d20482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d20482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d20482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25516f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25516f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d20482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0d20482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d20482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d20482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questions</a:t>
            </a:r>
            <a:r>
              <a:rPr lang="en"/>
              <a:t> I had related to popularity are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25516f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25516f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25516f3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25516f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highly correlated, but not perfectly - ranges from 0.6 to 0.9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testing, may lead to more views but not more favorites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55E6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 view may not always translate into a favorite, so there must be factors at play other than exposure that lead a user to favorite a listing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twice to first divide into regular and outliers, and then divide the outliers into popular and most popular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25516f3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25516f3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after dividing the dataframe, data is heavily skewed, indicating very few posts reach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25516f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25516f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examine seasonality in post creation, I grouped listings by which month they were created in over the entire dataset. February sees a strikingly large number of posts compared to other months, which made me curious as to what might be driving this behavior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f25516f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f25516f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see warmer spots around the </a:t>
            </a:r>
            <a:r>
              <a:rPr lang="en"/>
              <a:t>quantitative</a:t>
            </a:r>
            <a:r>
              <a:rPr lang="en"/>
              <a:t> text feature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</a:t>
            </a:r>
            <a:r>
              <a:rPr lang="en"/>
              <a:t> be due to smaller sample size, so wanted to test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25516f3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25516f3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 finished cleaning the data and creating new features, I was able to gain some insight into the data, the first being the distribution of product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15 different top-level product categories and their sample 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regular and Popular posts, Craft Supplies &amp; Tools is the most common category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most popular posts, Jewelry is the most common category, and Craft Supplies &amp; Tools is third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difference between proportion of most popular Jewelry posts and most popular Home &amp; Living posts significant?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Popularity of Etsy Listings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Kelly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 1: Creating a listing in February does not lead to more views/favorites vs. other months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 Hypothesis 2: The most popular listings do not have longer titles than popular listings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Null Hypothesis 3:  Jewelry listings have the same proportion of popular listings compared to Home &amp; Living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Creating a listing in February does not lead to more views/favorites vs. other months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952500" y="16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{F79FAE96-51C5-417A-8464-E80067FDBF49}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Views p-value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Favorites p-value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1.019e -291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popular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3"/>
          <p:cNvSpPr txBox="1"/>
          <p:nvPr/>
        </p:nvSpPr>
        <p:spPr>
          <a:xfrm>
            <a:off x="952500" y="3771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Result: Reject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623" y="1545075"/>
            <a:ext cx="3878353" cy="248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4"/>
          <p:cNvGraphicFramePr/>
          <p:nvPr/>
        </p:nvGraphicFramePr>
        <p:xfrm>
          <a:off x="3921913" y="403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{F79FAE96-51C5-417A-8464-E80067FDBF49}</a:tableStyleId>
              </a:tblPr>
              <a:tblGrid>
                <a:gridCol w="969600"/>
                <a:gridCol w="969600"/>
                <a:gridCol w="969600"/>
                <a:gridCol w="969600"/>
              </a:tblGrid>
              <a:tr h="3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Regular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Popular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 Popular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of Title Length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17.52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80525" y="2018325"/>
            <a:ext cx="31791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P-value: 3.206e -17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 Reject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most popular listings do not have longer titles than popular listings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Jewelry listings have the same proportion of popular listings compared to Home &amp; Living 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3859625" y="1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{F79FAE96-51C5-417A-8464-E80067FDBF49}</a:tableStyleId>
              </a:tblPr>
              <a:tblGrid>
                <a:gridCol w="1021950"/>
                <a:gridCol w="1021950"/>
                <a:gridCol w="1022000"/>
                <a:gridCol w="1326150"/>
              </a:tblGrid>
              <a:tr h="5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Observed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Popular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Jewelry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&amp; Living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5"/>
          <p:cNvGraphicFramePr/>
          <p:nvPr/>
        </p:nvGraphicFramePr>
        <p:xfrm>
          <a:off x="3859625" y="32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{F79FAE96-51C5-417A-8464-E80067FDBF49}</a:tableStyleId>
              </a:tblPr>
              <a:tblGrid>
                <a:gridCol w="1021950"/>
                <a:gridCol w="1021950"/>
                <a:gridCol w="1021950"/>
                <a:gridCol w="1326175"/>
              </a:tblGrid>
              <a:tr h="53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Expected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Popular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Jewelry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5980.92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986.22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&amp; Living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9726.08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1603.78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346.14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80525" y="2018325"/>
            <a:ext cx="31791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contingency 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P-value: 7.407e -25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 Reject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listings on Etsy could benefit from being created in February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Longer, more descriptive titles are  positively correlated with popularity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disproportionate amount of popular listings are in Jewelry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either mean a post is more likely to become popular in Jewelry, or there are already many </a:t>
            </a:r>
            <a:r>
              <a:rPr lang="en"/>
              <a:t>competing posts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https://github.com/kellybean19/Exploring-Etsy-Listing-Features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Next Steps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Examining the content within titles, descriptions, tags etc. using NLP to see if there are any specific keywords that popular listings have in common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image data - images </a:t>
            </a:r>
            <a:r>
              <a:rPr lang="en"/>
              <a:t>likely</a:t>
            </a:r>
            <a:r>
              <a:rPr lang="en"/>
              <a:t> play a large role in influencing listing popularity → purchase decisions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whether a post will be popular or not based on its features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Etsy API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Pulled data from Active Listings collection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pulled their Seller taxonomy to identify correct product categories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Pipeline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6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Created several separate dataframes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Concatenate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Drop duplicates and nulls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61231 rows total, each a unique listing on Etsy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 first level taxonomy to compare against the first item in the taxonomy_path column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an understanding of interesting relationships between features of a listing on Etsy, including what might make a post popular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could help shop owners create listings that will get the most views and favorites, eventually leading to purchase funnel conversions and increased revenue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6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 new columns for quantitative text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words in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words in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new columns for converted timestamps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days between when originally created and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 when created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Questions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Which are the different product categories and their distribution?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What are some characteristics of the most popular listings?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Does creating the listing at a certain time of year lead to more views or favorites?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Etsy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Pulled data from Active Listings collection, and Seller taxonomy to identify correct product categories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duplicates, nulls → 61231 rows total, each a unique listing on Etsy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Title, description, tags length; converted timestamps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Popularity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‘views’ and ‘num_favorers’ columns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 distributions for views and favorites appear to be concentrated near 0, with a heavy skew toward higher end, wanted to account for extreme cases of popularity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interquartile method to divide dataset into levels of popularity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Popularity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430"/>
            <a:ext cx="9144000" cy="286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 in Post Creation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63" y="1017450"/>
            <a:ext cx="5495475" cy="3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Length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25" y="1121425"/>
            <a:ext cx="4392539" cy="372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8" y="1121425"/>
            <a:ext cx="4267197" cy="365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" y="1510300"/>
            <a:ext cx="4266930" cy="23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500" y="1510300"/>
            <a:ext cx="4351775" cy="24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