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14"/>
  </p:notesMasterIdLst>
  <p:sldIdLst>
    <p:sldId id="256" r:id="rId2"/>
    <p:sldId id="267" r:id="rId3"/>
    <p:sldId id="269" r:id="rId4"/>
    <p:sldId id="270" r:id="rId5"/>
    <p:sldId id="259" r:id="rId6"/>
    <p:sldId id="261" r:id="rId7"/>
    <p:sldId id="262" r:id="rId8"/>
    <p:sldId id="268" r:id="rId9"/>
    <p:sldId id="271" r:id="rId10"/>
    <p:sldId id="272" r:id="rId11"/>
    <p:sldId id="265" r:id="rId12"/>
    <p:sldId id="266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452CF3-5C5D-4726-9AD9-73DC4E0FA29F}">
  <a:tblStyle styleId="{DE452CF3-5C5D-4726-9AD9-73DC4E0FA2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34" d="100"/>
          <a:sy n="134" d="100"/>
        </p:scale>
        <p:origin x="10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9f2d82fae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9f2d82fae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9f2d82fae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9f2d82fae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9f2d82fae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9f2d82fae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9f2d82fae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9f2d82fae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9f2d82fae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9f2d82fae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6EF7-956E-5840-9D7A-220D42EA2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73D11-C988-B747-B07F-B59C793F4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7E884-7650-B345-9B2F-21256E74E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FDE4-4B1E-7843-8253-25ED831930AF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6B7FE-0AEE-4546-B3B8-87D64324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896ED-6DA5-084F-BFDA-40D7AD57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14047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E3F4-129A-3245-9FE2-6EEADB7E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08AB8-7A99-7245-B259-B68106243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A7686-28C7-8E4F-8A21-DADCB12B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FDE4-4B1E-7843-8253-25ED831930AF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6E042-DBA4-E844-8317-956DE2F4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0ED8E-1CC5-1B4E-9E03-3F92B970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55938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DE4DFA-A648-EA4C-A833-E2827FA4D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E99D5-86B6-8E46-B6B5-5297E62F7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681D9-D05C-D640-AC7F-CA7B4C56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FDE4-4B1E-7843-8253-25ED831930AF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73ADD-C297-0C46-9D7C-8C6BBACD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090E1-9763-DE42-AEF8-9B9276B1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83138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826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7708-8598-3143-84DE-EF4A84B5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FC7E8-2B9B-D348-954E-95C8CE04A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4531D-42BF-9346-99FE-0D170FE5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FDE4-4B1E-7843-8253-25ED831930AF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E04C1-90EB-1A40-8BDB-8CEDAA55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99003-7431-5D4B-BCE1-28EB728A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054760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90A8-15B7-A842-8933-A0EA517C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52B5C-2B78-7F40-9CF9-A66CBD447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CE7D3-639D-8F46-9D15-447FF570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FDE4-4B1E-7843-8253-25ED831930AF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6316D-69E7-C944-AFB4-340B0473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CCBF1-1A76-5348-8A27-A5CD2277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5549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E39A3-B12F-304B-98C6-DC8A10D1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C1D00-F92A-B547-8E96-83537B4BF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DDCC1-A69A-DF4A-A38C-43B503821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27C32-E823-EC47-BDFD-60985C01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FDE4-4B1E-7843-8253-25ED831930AF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7F200-DB37-7D46-B301-200788E2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BBD17-3308-DD44-9C0F-1C2CA14A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489385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C470-8A06-F14B-BBB9-C70E2BCC5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51C31-BB99-F74D-8113-8C74700D8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3F1AA-9F34-894D-B563-D018A9157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A24EF-CDEE-BF43-90D6-2B4D917C2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E37E32-7178-494E-A0EF-6499DB95B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B3998-B57F-EA4C-BD8C-04FF3C43B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FDE4-4B1E-7843-8253-25ED831930AF}" type="datetimeFigureOut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389470-3DBA-134C-B62C-4B003E5A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7295EF-3448-E54F-95F3-5F85AAD0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916286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C4D8-8A46-C04C-B094-3DA47FA2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F6C95-E3E4-6C4F-B2C8-30E573E5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FDE4-4B1E-7843-8253-25ED831930AF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839E3-D367-654F-ADB4-19146CBF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0C314-435B-8845-A6F4-9E99E1AD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120569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31B32-73A7-0842-914F-E1DA36872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FDE4-4B1E-7843-8253-25ED831930AF}" type="datetimeFigureOut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243EB-D62C-CD4D-AC89-0B34607A1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5D599-6C09-244E-8795-4383ECD4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658379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A8A3-E4FB-B941-8C97-382CF80C1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D426F-D662-AC4C-A33A-8203DD99B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A9394-2D2F-BA43-9805-777C6AFC6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11BB1-EADF-7640-8DA3-D025F34D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FDE4-4B1E-7843-8253-25ED831930AF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D0E27-DDF5-BC45-9CED-E921314C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43D93-9F23-A14C-AFC7-83B98BC9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202639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0E656-067B-F245-8306-439F7DD8A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C32750-9A81-014C-B5D7-5DCC01D9B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69B55-8E1B-9D4B-9E6E-8D3C7BCF0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F9A72-5634-CF42-B605-C6F96929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FDE4-4B1E-7843-8253-25ED831930AF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31003-BC20-2E42-A091-CBF656B4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85D57-ED4D-D543-8DE7-B8953B26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638420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FCFF6-66E6-C242-8099-F6842E5FD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42BFE-E9FE-234D-BC38-159B82E03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3B923-0019-4347-ACC0-4977F779B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4FDE4-4B1E-7843-8253-25ED831930AF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03C64-3089-7C4D-A348-39E553813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36699-722A-6242-B02D-0CC556D84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959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forbes.com/pictures/mlj45hfdf/americas-fastest-growing-cities/#7892de45250f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austintexas.gov/Public-Safety/Crime-Reports-beta-/fdj4-gpf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cloud.google.com/maps-platform/" TargetMode="External"/><Relationship Id="rId4" Type="http://schemas.openxmlformats.org/officeDocument/2006/relationships/hyperlink" Target="https://www.census.gov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059971" y="1337969"/>
            <a:ext cx="3483937" cy="2166835"/>
          </a:xfrm>
          <a:prstGeom prst="rect">
            <a:avLst/>
          </a:prstGeom>
        </p:spPr>
        <p:txBody>
          <a:bodyPr spcFirstLastPara="1" lIns="91425" tIns="91425" rIns="91425" bIns="91425" anchor="b" anchorCtr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Austin Crime Analysis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059970" y="3563169"/>
            <a:ext cx="3483937" cy="860898"/>
          </a:xfrm>
          <a:prstGeom prst="rect">
            <a:avLst/>
          </a:prstGeom>
        </p:spPr>
        <p:txBody>
          <a:bodyPr spcFirstLastPara="1" lIns="91425" tIns="91425" rIns="91425" bIns="91425" anchor="t" anchorCtr="0">
            <a:normAutofit/>
          </a:bodyPr>
          <a:lstStyle/>
          <a:p>
            <a:pPr marL="0" indent="0"/>
            <a:r>
              <a:rPr lang="en" sz="1500" b="1" dirty="0">
                <a:solidFill>
                  <a:schemeClr val="bg1"/>
                </a:solidFill>
              </a:rPr>
              <a:t>Kelly Blumhagen, </a:t>
            </a:r>
            <a:r>
              <a:rPr lang="en" sz="1500" b="1" dirty="0" err="1">
                <a:solidFill>
                  <a:schemeClr val="bg1"/>
                </a:solidFill>
              </a:rPr>
              <a:t>Mounica</a:t>
            </a:r>
            <a:r>
              <a:rPr lang="en" sz="1500" b="1" dirty="0">
                <a:solidFill>
                  <a:schemeClr val="bg1"/>
                </a:solidFill>
              </a:rPr>
              <a:t> </a:t>
            </a:r>
            <a:r>
              <a:rPr lang="en" sz="1500" b="1" dirty="0" err="1">
                <a:solidFill>
                  <a:schemeClr val="bg1"/>
                </a:solidFill>
              </a:rPr>
              <a:t>Pokala</a:t>
            </a:r>
            <a:r>
              <a:rPr lang="en" sz="1500" b="1" dirty="0">
                <a:solidFill>
                  <a:schemeClr val="bg1"/>
                </a:solidFill>
              </a:rPr>
              <a:t>, </a:t>
            </a:r>
          </a:p>
          <a:p>
            <a:pPr marL="0" indent="0"/>
            <a:r>
              <a:rPr lang="en" sz="1500" b="1" dirty="0" err="1">
                <a:solidFill>
                  <a:schemeClr val="bg1"/>
                </a:solidFill>
              </a:rPr>
              <a:t>Amro</a:t>
            </a:r>
            <a:r>
              <a:rPr lang="en" sz="1500" b="1" dirty="0">
                <a:solidFill>
                  <a:schemeClr val="bg1"/>
                </a:solidFill>
              </a:rPr>
              <a:t> </a:t>
            </a:r>
            <a:r>
              <a:rPr lang="en" sz="1500" b="1" dirty="0" err="1">
                <a:solidFill>
                  <a:schemeClr val="bg1"/>
                </a:solidFill>
              </a:rPr>
              <a:t>Elhag</a:t>
            </a:r>
            <a:r>
              <a:rPr lang="en" sz="1500" b="1" dirty="0">
                <a:solidFill>
                  <a:schemeClr val="bg1"/>
                </a:solidFill>
              </a:rPr>
              <a:t>, Petros </a:t>
            </a:r>
            <a:r>
              <a:rPr lang="en" sz="1500" b="1" dirty="0" err="1">
                <a:solidFill>
                  <a:schemeClr val="bg1"/>
                </a:solidFill>
              </a:rPr>
              <a:t>Paterakis</a:t>
            </a:r>
            <a:endParaRPr lang="en" sz="1500" b="1" dirty="0">
              <a:solidFill>
                <a:schemeClr val="bg1"/>
              </a:solidFill>
            </a:endParaRPr>
          </a:p>
        </p:txBody>
      </p:sp>
      <p:sp>
        <p:nvSpPr>
          <p:cNvPr id="58" name="Freeform: Shape 6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51435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8115" cy="51435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4536" y="540744"/>
            <a:ext cx="3035882" cy="30358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4A8F-44D1-B141-9393-C649C3F26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" y="471949"/>
            <a:ext cx="3708114" cy="121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Crime Over the Years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FF547-EE75-534E-B113-9BD846AA6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0145" y="2392971"/>
            <a:ext cx="3986406" cy="283906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/>
            <a:r>
              <a:rPr lang="en-US" sz="2000" dirty="0"/>
              <a:t>Crime rate = (crimes reported ÷ population) × 100,000</a:t>
            </a:r>
          </a:p>
          <a:p>
            <a:pPr indent="-228600" defTabSz="914400"/>
            <a:r>
              <a:rPr lang="en-US" sz="2000" dirty="0"/>
              <a:t>Crime reached it’s highest point in 2008 (possibly due to recession)</a:t>
            </a:r>
          </a:p>
          <a:p>
            <a:pPr indent="-228600" defTabSz="914400"/>
            <a:r>
              <a:rPr lang="en-US" sz="2000" dirty="0"/>
              <a:t>After 2008, crime steadily declined, despite Austin becoming the fastest growing city in U.S. (</a:t>
            </a:r>
            <a:r>
              <a:rPr lang="en-US" sz="2000" dirty="0">
                <a:hlinkClick r:id="rId2"/>
              </a:rPr>
              <a:t>Forbes</a:t>
            </a:r>
            <a:r>
              <a:rPr lang="en-US" sz="2000" dirty="0"/>
              <a:t>)</a:t>
            </a:r>
          </a:p>
          <a:p>
            <a:pPr marL="114298" indent="-228600" defTabSz="914400"/>
            <a:endParaRPr lang="en-US" sz="2000" dirty="0"/>
          </a:p>
          <a:p>
            <a:pPr indent="-228600" defTabSz="914400"/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9712" y="0"/>
            <a:ext cx="4574288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186" y="363474"/>
            <a:ext cx="3847653" cy="430439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FE4987-321D-7240-B497-0A35F93461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5" r="8875"/>
          <a:stretch/>
        </p:blipFill>
        <p:spPr>
          <a:xfrm>
            <a:off x="5090010" y="1330997"/>
            <a:ext cx="3690829" cy="2484171"/>
          </a:xfrm>
          <a:prstGeom prst="rect">
            <a:avLst/>
          </a:prstGeom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E85930-3B7B-FF48-B1B1-9C2EB9B9E60F}"/>
              </a:ext>
            </a:extLst>
          </p:cNvPr>
          <p:cNvSpPr txBox="1"/>
          <p:nvPr/>
        </p:nvSpPr>
        <p:spPr>
          <a:xfrm>
            <a:off x="7041913" y="3792625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3081AD-5C31-B149-8DA5-0515C34AD20D}"/>
              </a:ext>
            </a:extLst>
          </p:cNvPr>
          <p:cNvSpPr txBox="1"/>
          <p:nvPr/>
        </p:nvSpPr>
        <p:spPr>
          <a:xfrm>
            <a:off x="4826932" y="1986032"/>
            <a:ext cx="369332" cy="91614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dirty="0"/>
              <a:t>Crime Rate</a:t>
            </a:r>
          </a:p>
        </p:txBody>
      </p:sp>
    </p:spTree>
    <p:extLst>
      <p:ext uri="{BB962C8B-B14F-4D97-AF65-F5344CB8AC3E}">
        <p14:creationId xmlns:p14="http://schemas.microsoft.com/office/powerpoint/2010/main" val="4236144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628650" y="722907"/>
            <a:ext cx="2620771" cy="369768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r" defTabSz="914400">
              <a:spcBef>
                <a:spcPct val="0"/>
              </a:spcBef>
            </a:pPr>
            <a:r>
              <a:rPr lang="en-US" sz="41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Conclusion</a:t>
            </a:r>
          </a:p>
          <a:p>
            <a:pPr algn="r" defTabSz="914400">
              <a:spcBef>
                <a:spcPct val="0"/>
              </a:spcBef>
            </a:pPr>
            <a:endParaRPr lang="en-US" sz="4100" b="1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r" defTabSz="914400">
              <a:spcBef>
                <a:spcPct val="0"/>
              </a:spcBef>
            </a:pPr>
            <a:endParaRPr lang="en-US" sz="4100" b="1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543050"/>
            <a:ext cx="0" cy="2057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3732023" y="722907"/>
            <a:ext cx="4783327" cy="369768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indent="-228600" defTabSz="914400">
              <a:spcAft>
                <a:spcPts val="60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/>
              <a:t>Higher crime rates are associated with lower income areas (with the except of downtown)</a:t>
            </a:r>
          </a:p>
          <a:p>
            <a:pPr indent="-228600" defTabSz="914400">
              <a:spcAft>
                <a:spcPts val="60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/>
              <a:t>Annual crime rates steadily declined after 2008</a:t>
            </a:r>
          </a:p>
          <a:p>
            <a:pPr indent="-228600" defTabSz="914400">
              <a:spcAft>
                <a:spcPts val="60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/>
              <a:t>Major holidays and local events attract more criminal activity</a:t>
            </a:r>
          </a:p>
          <a:p>
            <a:pPr indent="-228600" defTabSz="914400">
              <a:spcAft>
                <a:spcPts val="60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/>
              <a:t>Violent crime rates appear consistent throughout the year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75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628650" y="421821"/>
            <a:ext cx="7886700" cy="428080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0" indent="-228600" defTabSz="9144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Sources:</a:t>
            </a:r>
          </a:p>
          <a:p>
            <a:pPr marL="922316" indent="-228600" defTabSz="91440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APD Crime Data </a:t>
            </a:r>
            <a:endParaRPr lang="en-US" sz="2000" dirty="0"/>
          </a:p>
          <a:p>
            <a:pPr marL="922316" indent="-228600" defTabSz="91440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Census</a:t>
            </a:r>
            <a:r>
              <a:rPr lang="en-US" sz="2000" dirty="0"/>
              <a:t> </a:t>
            </a:r>
          </a:p>
          <a:p>
            <a:pPr marL="922316" indent="-228600" defTabSz="914400"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Gmaps</a:t>
            </a:r>
            <a:endParaRPr lang="en-US" sz="2000" dirty="0"/>
          </a:p>
          <a:p>
            <a:pPr marL="0" indent="-228600" defTabSz="9144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Cleanup Process:</a:t>
            </a:r>
          </a:p>
          <a:p>
            <a:pPr marL="922316" indent="-228600" defTabSz="914400">
              <a:buFont typeface="Arial" panose="020B0604020202020204" pitchFamily="34" charset="0"/>
              <a:buChar char="•"/>
            </a:pPr>
            <a:r>
              <a:rPr lang="en-US" sz="2000" dirty="0"/>
              <a:t>Converted csv files to Pandas </a:t>
            </a:r>
            <a:r>
              <a:rPr lang="en-US" sz="2000" dirty="0" err="1"/>
              <a:t>dataframes</a:t>
            </a:r>
            <a:endParaRPr lang="en-US" sz="2000" dirty="0"/>
          </a:p>
          <a:p>
            <a:pPr marL="922316" indent="-228600" defTabSz="914400">
              <a:buFont typeface="Arial" panose="020B0604020202020204" pitchFamily="34" charset="0"/>
              <a:buChar char="•"/>
            </a:pPr>
            <a:r>
              <a:rPr lang="en-US" sz="2000" dirty="0"/>
              <a:t>Merged Census income data, Austin population data, and violence crime rate data with Austin crime reports</a:t>
            </a:r>
          </a:p>
          <a:p>
            <a:pPr marL="0" indent="-228600" defTabSz="9144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Insights:</a:t>
            </a:r>
          </a:p>
          <a:p>
            <a:pPr marL="922316" indent="-228600" defTabSz="914400">
              <a:buFont typeface="Arial" panose="020B0604020202020204" pitchFamily="34" charset="0"/>
              <a:buChar char="•"/>
            </a:pPr>
            <a:r>
              <a:rPr lang="en-US" sz="2000" dirty="0"/>
              <a:t>Austin PD’s public API prohibits access to data &gt; 50,000. We were, however, able to download a csv with all police reports recorded for the year</a:t>
            </a:r>
          </a:p>
          <a:p>
            <a:pPr marL="0" indent="-228600" defTabSz="914400">
              <a:spcBef>
                <a:spcPts val="1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-228600" defTabSz="914400">
              <a:spcBef>
                <a:spcPts val="1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-228600" defTabSz="914400">
              <a:spcBef>
                <a:spcPts val="1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-228600" defTabSz="914400">
              <a:spcBef>
                <a:spcPts val="1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-228600" defTabSz="914400">
              <a:spcBef>
                <a:spcPts val="1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-228600" defTabSz="914400">
              <a:spcBef>
                <a:spcPts val="1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-228600" defTabSz="914400">
              <a:spcBef>
                <a:spcPts val="1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-228600" defTabSz="9144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03A54-5641-E842-AA6C-42791AB30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752474"/>
            <a:ext cx="7886700" cy="405220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spcAft>
                <a:spcPts val="600"/>
              </a:spcAft>
              <a:buNone/>
            </a:pPr>
            <a:r>
              <a:rPr lang="en-US" sz="2000" b="1" u="sng" dirty="0"/>
              <a:t>Questions:</a:t>
            </a:r>
          </a:p>
          <a:p>
            <a:pPr indent="-228600" defTabSz="914400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What are Austin’s safest and most dangerous neighborhoods according to zip code?</a:t>
            </a:r>
          </a:p>
          <a:p>
            <a:pPr indent="-228600" defTabSz="914400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How has crime evolved over the years?</a:t>
            </a:r>
          </a:p>
          <a:p>
            <a:pPr indent="-228600" defTabSz="914400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What time of the year does crime occur most frequently?</a:t>
            </a:r>
          </a:p>
          <a:p>
            <a:pPr indent="-228600" defTabSz="914400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 defTabSz="914400">
              <a:spcAft>
                <a:spcPts val="600"/>
              </a:spcAft>
              <a:buNone/>
            </a:pPr>
            <a:r>
              <a:rPr lang="en-US" sz="2000" b="1" u="sng" dirty="0"/>
              <a:t>Hypotheses:</a:t>
            </a:r>
            <a:r>
              <a:rPr lang="en-US" sz="2000" dirty="0"/>
              <a:t> </a:t>
            </a:r>
          </a:p>
          <a:p>
            <a:pPr lvl="0" indent="-228600" defTabSz="914400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Crime rates will increase as Austin’s population continues to grow</a:t>
            </a:r>
          </a:p>
          <a:p>
            <a:pPr lvl="0" indent="-228600" defTabSz="914400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Low income areas are prone to higher rates of crime</a:t>
            </a:r>
          </a:p>
        </p:txBody>
      </p:sp>
    </p:spTree>
    <p:extLst>
      <p:ext uri="{BB962C8B-B14F-4D97-AF65-F5344CB8AC3E}">
        <p14:creationId xmlns:p14="http://schemas.microsoft.com/office/powerpoint/2010/main" val="229246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EA9A-E2D0-D142-A989-CC344D518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" y="471949"/>
            <a:ext cx="2629122" cy="121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3000" b="1" kern="1200" dirty="0">
                <a:solidFill>
                  <a:schemeClr val="tx1"/>
                </a:solidFill>
              </a:rPr>
              <a:t>Classification</a:t>
            </a:r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of Crimes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16EE0-C756-024C-8B2B-92F715150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971" y="3454811"/>
            <a:ext cx="3017847" cy="2839064"/>
          </a:xfrm>
        </p:spPr>
        <p:txBody>
          <a:bodyPr vert="horz" lIns="91440" tIns="45720" rIns="91440" bIns="45720" rtlCol="0">
            <a:normAutofit/>
          </a:bodyPr>
          <a:lstStyle/>
          <a:p>
            <a:pPr marL="228589" indent="0" defTabSz="914400">
              <a:buNone/>
            </a:pPr>
            <a:r>
              <a:rPr lang="en-US" sz="2000" dirty="0"/>
              <a:t>Non-violent crimes represent nearly 90% of all crimes reported</a:t>
            </a:r>
          </a:p>
          <a:p>
            <a:pPr marL="228589" indent="0" defTabSz="914400">
              <a:buNone/>
            </a:pPr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363474"/>
            <a:ext cx="4938073" cy="430439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oogle Shape;69;p15">
            <a:extLst>
              <a:ext uri="{FF2B5EF4-FFF2-40B4-BE49-F238E27FC236}">
                <a16:creationId xmlns:a16="http://schemas.microsoft.com/office/drawing/2014/main" id="{A448155F-ED5F-1648-AFEF-09823E256AA5}"/>
              </a:ext>
            </a:extLst>
          </p:cNvPr>
          <p:cNvPicPr preferRelativeResize="0"/>
          <p:nvPr/>
        </p:nvPicPr>
        <p:blipFill rotWithShape="1">
          <a:blip r:embed="rId2"/>
          <a:srcRect t="13950"/>
          <a:stretch/>
        </p:blipFill>
        <p:spPr>
          <a:xfrm>
            <a:off x="3864539" y="1688690"/>
            <a:ext cx="4855348" cy="2785339"/>
          </a:xfrm>
          <a:prstGeom prst="rect">
            <a:avLst/>
          </a:prstGeom>
          <a:noFill/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CDAA06-88FA-3C41-8E0D-20C4C26F5413}"/>
              </a:ext>
            </a:extLst>
          </p:cNvPr>
          <p:cNvSpPr txBox="1"/>
          <p:nvPr/>
        </p:nvSpPr>
        <p:spPr>
          <a:xfrm>
            <a:off x="4746170" y="1121229"/>
            <a:ext cx="310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Violent vs. Non-Violent Crimes</a:t>
            </a:r>
          </a:p>
        </p:txBody>
      </p:sp>
    </p:spTree>
    <p:extLst>
      <p:ext uri="{BB962C8B-B14F-4D97-AF65-F5344CB8AC3E}">
        <p14:creationId xmlns:p14="http://schemas.microsoft.com/office/powerpoint/2010/main" val="107423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363474"/>
            <a:ext cx="4938073" cy="430439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oogle Shape;68;p15">
            <a:extLst>
              <a:ext uri="{FF2B5EF4-FFF2-40B4-BE49-F238E27FC236}">
                <a16:creationId xmlns:a16="http://schemas.microsoft.com/office/drawing/2014/main" id="{6AE531BA-E3FF-B047-950E-C6B6D2A1AD35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886310" y="868270"/>
            <a:ext cx="4814536" cy="3209690"/>
          </a:xfrm>
          <a:prstGeom prst="rect">
            <a:avLst/>
          </a:prstGeom>
          <a:noFill/>
          <a:effectLst/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24FF7F7-B73F-844D-AA4F-0DEFFCDDF31B}"/>
              </a:ext>
            </a:extLst>
          </p:cNvPr>
          <p:cNvSpPr txBox="1">
            <a:spLocks/>
          </p:cNvSpPr>
          <p:nvPr/>
        </p:nvSpPr>
        <p:spPr>
          <a:xfrm>
            <a:off x="486696" y="471949"/>
            <a:ext cx="2629122" cy="1216741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ctr" defTabSz="914400">
              <a:spcBef>
                <a:spcPct val="0"/>
              </a:spcBef>
            </a:pPr>
            <a:r>
              <a:rPr lang="en-US" sz="3000" b="1" dirty="0"/>
              <a:t>Classification of Crimes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3C325E4-6161-3D44-BA08-97F35D6CAF01}"/>
              </a:ext>
            </a:extLst>
          </p:cNvPr>
          <p:cNvSpPr txBox="1">
            <a:spLocks/>
          </p:cNvSpPr>
          <p:nvPr/>
        </p:nvSpPr>
        <p:spPr>
          <a:xfrm>
            <a:off x="97971" y="3248332"/>
            <a:ext cx="3017847" cy="2839064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t" anchorCtr="0">
            <a:normAutofit/>
          </a:bodyPr>
          <a:lstStyle>
            <a:lvl1pPr marL="457189" lvl="0" indent="-342891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lvl="1" indent="-317492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566" lvl="2" indent="-317492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lvl="3" indent="-317492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5943" lvl="4" indent="-317492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131" lvl="5" indent="-317492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320" lvl="6" indent="-317492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09" lvl="7" indent="-317492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697" lvl="8" indent="-317492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298" indent="0">
              <a:buNone/>
            </a:pPr>
            <a:r>
              <a:rPr lang="en-US" sz="2000" dirty="0"/>
              <a:t>Family disturbance, theft, and burglary are the most frequently reported</a:t>
            </a:r>
          </a:p>
        </p:txBody>
      </p:sp>
    </p:spTree>
    <p:extLst>
      <p:ext uri="{BB962C8B-B14F-4D97-AF65-F5344CB8AC3E}">
        <p14:creationId xmlns:p14="http://schemas.microsoft.com/office/powerpoint/2010/main" val="423093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2E194E1-422F-9A49-917F-21EBB74F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" y="471949"/>
            <a:ext cx="2629122" cy="121674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 defTabSz="914400">
              <a:spcBef>
                <a:spcPct val="0"/>
              </a:spcBef>
            </a:pPr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Crime vs. Income (by Zip Code)</a:t>
            </a: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13389" y="3248332"/>
            <a:ext cx="3102429" cy="283906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28589" indent="0" defTabSz="914400">
              <a:spcAft>
                <a:spcPts val="600"/>
              </a:spcAft>
              <a:buNone/>
            </a:pPr>
            <a:r>
              <a:rPr lang="en-US" sz="1800" dirty="0"/>
              <a:t>Zip code 78701 (downtown) is a major outlier with significantly higher crime (most likely not committed by its residents)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363474"/>
            <a:ext cx="4938073" cy="430439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/>
          <a:srcRect r="5355"/>
          <a:stretch/>
        </p:blipFill>
        <p:spPr>
          <a:xfrm>
            <a:off x="3936019" y="910146"/>
            <a:ext cx="4753943" cy="3348616"/>
          </a:xfrm>
          <a:prstGeom prst="rect">
            <a:avLst/>
          </a:prstGeom>
          <a:noFill/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486696" y="471949"/>
            <a:ext cx="2629122" cy="121674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37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Geomapping</a:t>
            </a:r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Crime</a:t>
            </a:r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195943" y="1828800"/>
            <a:ext cx="2919875" cy="283906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 defTabSz="914400">
              <a:spcAft>
                <a:spcPts val="600"/>
              </a:spcAft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000" dirty="0"/>
              <a:t>Higher crime zones along Interstate 35</a:t>
            </a:r>
          </a:p>
          <a:p>
            <a:pPr indent="-228600" defTabSz="914400">
              <a:spcAft>
                <a:spcPts val="600"/>
              </a:spcAft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000" dirty="0"/>
              <a:t>Popular tourist areas (S. Congress, The Domain, and Downtown) have higher crime rates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363474"/>
            <a:ext cx="4938073" cy="430439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/>
          <a:srcRect l="31754" t="12297" r="44346" b="14108"/>
          <a:stretch/>
        </p:blipFill>
        <p:spPr>
          <a:xfrm>
            <a:off x="5213005" y="385246"/>
            <a:ext cx="2483196" cy="4301147"/>
          </a:xfrm>
          <a:prstGeom prst="rect">
            <a:avLst/>
          </a:prstGeom>
          <a:noFill/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44BB-3EF5-9941-8813-D56F8CEC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" y="471949"/>
            <a:ext cx="2629122" cy="121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Crimes vs. Month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C018C-922E-4C44-A79C-8B2A3BA4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828800"/>
            <a:ext cx="2887218" cy="2839064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Violent vs. non-violent crime ratios remains stable throughout the year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February has the lowest number of reports (possibly due to being the shortest month)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363474"/>
            <a:ext cx="4938073" cy="430439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053840" y="1017726"/>
            <a:ext cx="4690551" cy="3127034"/>
          </a:xfrm>
          <a:prstGeom prst="rect">
            <a:avLst/>
          </a:prstGeom>
          <a:noFill/>
          <a:effectLst/>
        </p:spPr>
      </p:pic>
      <p:sp>
        <p:nvSpPr>
          <p:cNvPr id="105" name="Google Shape;105;p19"/>
          <p:cNvSpPr txBox="1"/>
          <p:nvPr/>
        </p:nvSpPr>
        <p:spPr>
          <a:xfrm>
            <a:off x="77775" y="85576"/>
            <a:ext cx="44046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4CA14-036F-684D-A13A-0F7923530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" y="471949"/>
            <a:ext cx="2629122" cy="121674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 defTabSz="914400">
              <a:spcBef>
                <a:spcPct val="0"/>
              </a:spcBef>
            </a:pP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Crimes vs. Days of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A0D1B-9E58-7041-8419-4006347D4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161" y="3129064"/>
            <a:ext cx="2629120" cy="2839064"/>
          </a:xfrm>
        </p:spPr>
        <p:txBody>
          <a:bodyPr vert="horz" lIns="91440" tIns="45720" rIns="91440" bIns="45720" rtlCol="0">
            <a:normAutofit/>
          </a:bodyPr>
          <a:lstStyle/>
          <a:p>
            <a:pPr marL="228589" indent="0" defTabSz="914400">
              <a:spcAft>
                <a:spcPts val="600"/>
              </a:spcAft>
              <a:buNone/>
            </a:pPr>
            <a:r>
              <a:rPr lang="en-US" sz="2000" dirty="0"/>
              <a:t>Surprisingly, there is a slight decrease (15%) in crime reported on the weekends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363474"/>
            <a:ext cx="4938073" cy="430439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oogle Shape;104;p19">
            <a:extLst>
              <a:ext uri="{FF2B5EF4-FFF2-40B4-BE49-F238E27FC236}">
                <a16:creationId xmlns:a16="http://schemas.microsoft.com/office/drawing/2014/main" id="{951DD1CD-2DE7-5646-AC0A-C309882DCBD4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898597" y="944336"/>
            <a:ext cx="4882242" cy="3254827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1539364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90DBB-BDD1-2641-8881-75B8D760A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" y="471949"/>
            <a:ext cx="2629122" cy="152581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 defTabSz="914400"/>
            <a:r>
              <a:rPr lang="en" sz="4400" b="1" dirty="0"/>
              <a:t>Major Holidays and Events</a:t>
            </a:r>
            <a:endParaRPr lang="en-US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311BC-BC87-3D46-AF19-8BA2538AF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3161" y="2402784"/>
            <a:ext cx="2869059" cy="28390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Average daily number of reports for alcohol-related crimes: 19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 defTabSz="914400">
              <a:buNone/>
            </a:pP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363474"/>
            <a:ext cx="4938073" cy="430439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E3655D8-3DCD-9942-9182-A6E154B75A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87332" y="1544410"/>
            <a:ext cx="4863690" cy="214002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19697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384</Words>
  <Application>Microsoft Macintosh PowerPoint</Application>
  <PresentationFormat>On-screen Show (16:9)</PresentationFormat>
  <Paragraphs>54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Austin Crime Analysis</vt:lpstr>
      <vt:lpstr>PowerPoint Presentation</vt:lpstr>
      <vt:lpstr>Classification of Crimes</vt:lpstr>
      <vt:lpstr>PowerPoint Presentation</vt:lpstr>
      <vt:lpstr>Crime vs. Income (by Zip Code)</vt:lpstr>
      <vt:lpstr>Geomapping Crime</vt:lpstr>
      <vt:lpstr>Crimes vs. Month</vt:lpstr>
      <vt:lpstr>Crimes vs. Days of the Week</vt:lpstr>
      <vt:lpstr>Major Holidays and Events</vt:lpstr>
      <vt:lpstr>Crime Over the Years</vt:lpstr>
      <vt:lpstr>Conclusion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Austin Crime Analysis</dc:title>
  <dc:creator>Kelly Blumhagen</dc:creator>
  <cp:lastModifiedBy>Kelly Blumhagen</cp:lastModifiedBy>
  <cp:revision>2</cp:revision>
  <dcterms:created xsi:type="dcterms:W3CDTF">2019-09-04T05:07:54Z</dcterms:created>
  <dcterms:modified xsi:type="dcterms:W3CDTF">2019-09-04T07:20:16Z</dcterms:modified>
</cp:coreProperties>
</file>