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434" autoAdjust="0"/>
  </p:normalViewPr>
  <p:slideViewPr>
    <p:cSldViewPr snapToGrid="0" snapToObjects="1" showGuides="1">
      <p:cViewPr varScale="1">
        <p:scale>
          <a:sx n="12" d="100"/>
          <a:sy n="12" d="100"/>
        </p:scale>
        <p:origin x="1668" y="124"/>
      </p:cViewPr>
      <p:guideLst>
        <p:guide orient="horz" pos="3318"/>
        <p:guide orient="horz" pos="288"/>
        <p:guide orient="horz" pos="20160"/>
        <p:guide orient="horz"/>
        <p:guide pos="581"/>
        <p:guide pos="27069"/>
        <p:guide orient="horz" pos="3298"/>
        <p:guide orient="horz" pos="20735"/>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3/31/2021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3/31/2021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762644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oleObject" Target="../embeddings/oleObject1.bin"/><Relationship Id="rId12" Type="http://schemas.openxmlformats.org/officeDocument/2006/relationships/image" Target="../media/image7.wmf"/><Relationship Id="rId17" Type="http://schemas.openxmlformats.org/officeDocument/2006/relationships/image" Target="../media/image10.jpeg"/><Relationship Id="rId2" Type="http://schemas.openxmlformats.org/officeDocument/2006/relationships/theme" Target="../theme/theme1.xml"/><Relationship Id="rId16"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oleObject" Target="../embeddings/oleObject3.bin"/><Relationship Id="rId5" Type="http://schemas.openxmlformats.org/officeDocument/2006/relationships/image" Target="../media/image3.png"/><Relationship Id="rId15" Type="http://schemas.openxmlformats.org/officeDocument/2006/relationships/image" Target="../media/image9.wmf"/><Relationship Id="rId10" Type="http://schemas.openxmlformats.org/officeDocument/2006/relationships/image" Target="../media/image6.wmf"/><Relationship Id="rId4" Type="http://schemas.openxmlformats.org/officeDocument/2006/relationships/image" Target="../media/image2.png"/><Relationship Id="rId9" Type="http://schemas.openxmlformats.org/officeDocument/2006/relationships/oleObject" Target="../embeddings/oleObject2.bin"/><Relationship Id="rId14" Type="http://schemas.openxmlformats.org/officeDocument/2006/relationships/oleObject" Target="../embeddings/oleObject4.bin"/></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5.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2.xml"/><Relationship Id="rId16"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6.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7.bin"/></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9.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3.xml"/><Relationship Id="rId16" Type="http://schemas.openxmlformats.org/officeDocument/2006/relationships/oleObject" Target="../embeddings/oleObject12.bin"/><Relationship Id="rId1" Type="http://schemas.openxmlformats.org/officeDocument/2006/relationships/slideLayout" Target="../slideLayouts/slideLayout3.xml"/><Relationship Id="rId6" Type="http://schemas.openxmlformats.org/officeDocument/2006/relationships/oleObject" Target="../embeddings/oleObject10.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3"/>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4"/>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5"/>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5"/>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6"/>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7" imgW="1828440" imgH="1117440" progId="Photoshop.Image.13">
                      <p:embed/>
                    </p:oleObj>
                  </mc:Choice>
                  <mc:Fallback>
                    <p:oleObj name="Image" r:id="rId7" imgW="1828440" imgH="1117440" progId="Photoshop.Image.13">
                      <p:embed/>
                      <p:pic>
                        <p:nvPicPr>
                          <p:cNvPr id="0" name=""/>
                          <p:cNvPicPr/>
                          <p:nvPr/>
                        </p:nvPicPr>
                        <p:blipFill>
                          <a:blip r:embed="rId8"/>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11" imgW="4571280" imgH="1688760" progId="Photoshop.Image.13">
                    <p:embed/>
                  </p:oleObj>
                </mc:Choice>
                <mc:Fallback>
                  <p:oleObj name="Image" r:id="rId11" imgW="4571280" imgH="1688760" progId="Photoshop.Image.13">
                    <p:embed/>
                    <p:pic>
                      <p:nvPicPr>
                        <p:cNvPr id="0" name=""/>
                        <p:cNvPicPr/>
                        <p:nvPr/>
                      </p:nvPicPr>
                      <p:blipFill>
                        <a:blip r:embed="rId12"/>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3"/>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14" imgW="1574280" imgH="1053720" progId="Photoshop.Image.13">
                    <p:embed/>
                  </p:oleObj>
                </mc:Choice>
                <mc:Fallback>
                  <p:oleObj name="Image" r:id="rId14" imgW="1574280" imgH="1053720" progId="Photoshop.Image.13">
                    <p:embed/>
                    <p:pic>
                      <p:nvPicPr>
                        <p:cNvPr id="0" name=""/>
                        <p:cNvPicPr/>
                        <p:nvPr/>
                      </p:nvPicPr>
                      <p:blipFill>
                        <a:blip r:embed="rId15"/>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6"/>
              </p:cNvPr>
              <p:cNvPicPr>
                <a:picLocks noChangeAspect="1" noChangeArrowheads="1"/>
              </p:cNvPicPr>
              <p:nvPr userDrawn="1"/>
            </p:nvPicPr>
            <p:blipFill>
              <a:blip r:embed="rId17"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0"/>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2"/>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2"/>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3"/>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0"/>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2"/>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2"/>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3"/>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1425" y="6378481"/>
            <a:ext cx="10056813" cy="5724622"/>
          </a:xfrm>
        </p:spPr>
        <p:txBody>
          <a:bodyPr/>
          <a:lstStyle/>
          <a:p>
            <a:r>
              <a:rPr lang="en-GB" sz="2400" dirty="0">
                <a:solidFill>
                  <a:schemeClr val="tx1"/>
                </a:solidFill>
                <a:latin typeface="Arial" panose="020B0604020202020204" pitchFamily="34" charset="0"/>
                <a:cs typeface="Arial" panose="020B0604020202020204" pitchFamily="34" charset="0"/>
              </a:rPr>
              <a:t>This research set out to enhance engagement in computer programming, a known difficult subject area for 1</a:t>
            </a:r>
            <a:r>
              <a:rPr lang="en-GB" sz="2400" baseline="30000" dirty="0">
                <a:solidFill>
                  <a:schemeClr val="tx1"/>
                </a:solidFill>
                <a:latin typeface="Arial" panose="020B0604020202020204" pitchFamily="34" charset="0"/>
                <a:cs typeface="Arial" panose="020B0604020202020204" pitchFamily="34" charset="0"/>
              </a:rPr>
              <a:t>st</a:t>
            </a:r>
            <a:r>
              <a:rPr lang="en-GB" sz="2400" dirty="0">
                <a:solidFill>
                  <a:schemeClr val="tx1"/>
                </a:solidFill>
                <a:latin typeface="Arial" panose="020B0604020202020204" pitchFamily="34" charset="0"/>
                <a:cs typeface="Arial" panose="020B0604020202020204" pitchFamily="34" charset="0"/>
              </a:rPr>
              <a:t> year BSc in IT students. Programming lecturing staff had strong reservations about introducing group work in their classes, </a:t>
            </a:r>
            <a:r>
              <a:rPr lang="en-IE" sz="2400" dirty="0">
                <a:solidFill>
                  <a:schemeClr val="tx1"/>
                </a:solidFill>
                <a:latin typeface="Arial" panose="020B0604020202020204" pitchFamily="34" charset="0"/>
                <a:cs typeface="Arial" panose="020B0604020202020204" pitchFamily="34" charset="0"/>
              </a:rPr>
              <a:t>claiming group work was a counter-productive learning approach.</a:t>
            </a:r>
            <a:r>
              <a:rPr lang="en-GB" sz="2400" dirty="0">
                <a:solidFill>
                  <a:schemeClr val="tx1"/>
                </a:solidFill>
                <a:latin typeface="Arial" panose="020B0604020202020204" pitchFamily="34" charset="0"/>
                <a:cs typeface="Arial" panose="020B0604020202020204" pitchFamily="34" charset="0"/>
              </a:rPr>
              <a:t>  The study was framed on a mixed methods action research approach, and a number of interventions, centred on reflective learning and social learning, were introduced. The findings indicate a strong preference by students to work in groups when tackling computer programming problems, but no strong evidence was found that reflective or social learning activities enhance programming skill level. </a:t>
            </a:r>
            <a:r>
              <a:rPr lang="en-IE" sz="2400" dirty="0">
                <a:solidFill>
                  <a:schemeClr val="tx1"/>
                </a:solidFill>
                <a:latin typeface="Arial" panose="020B0604020202020204" pitchFamily="34" charset="0"/>
                <a:cs typeface="Arial" panose="020B0604020202020204" pitchFamily="34" charset="0"/>
              </a:rPr>
              <a:t>A key contribution to practice was the introduction of a student mentoring academy within the institution, with programming as a central theme.</a:t>
            </a:r>
          </a:p>
          <a:p>
            <a:endParaRPr lang="en-US" dirty="0"/>
          </a:p>
        </p:txBody>
      </p:sp>
      <p:sp>
        <p:nvSpPr>
          <p:cNvPr id="3" name="Text Placeholder 2"/>
          <p:cNvSpPr>
            <a:spLocks noGrp="1"/>
          </p:cNvSpPr>
          <p:nvPr>
            <p:ph type="body" sz="quarter" idx="11"/>
          </p:nvPr>
        </p:nvSpPr>
        <p:spPr/>
        <p:txBody>
          <a:bodyPr/>
          <a:lstStyle/>
          <a:p>
            <a:r>
              <a:rPr lang="en-US" dirty="0">
                <a:solidFill>
                  <a:schemeClr val="tx2"/>
                </a:solidFill>
                <a:latin typeface="Arial" panose="020B0604020202020204" pitchFamily="34" charset="0"/>
                <a:cs typeface="Arial" panose="020B0604020202020204" pitchFamily="34" charset="0"/>
              </a:rPr>
              <a:t>ABSTRACT</a:t>
            </a:r>
          </a:p>
        </p:txBody>
      </p:sp>
      <p:sp>
        <p:nvSpPr>
          <p:cNvPr id="4" name="Text Placeholder 3"/>
          <p:cNvSpPr>
            <a:spLocks noGrp="1"/>
          </p:cNvSpPr>
          <p:nvPr>
            <p:ph type="body" sz="quarter" idx="20"/>
          </p:nvPr>
        </p:nvSpPr>
        <p:spPr>
          <a:xfrm>
            <a:off x="509578" y="18648837"/>
            <a:ext cx="10050462" cy="754045"/>
          </a:xfrm>
        </p:spPr>
        <p:txBody>
          <a:bodyPr/>
          <a:lstStyle/>
          <a:p>
            <a:r>
              <a:rPr lang="en-US" dirty="0">
                <a:solidFill>
                  <a:schemeClr val="tx2"/>
                </a:solidFill>
                <a:latin typeface="Arial" panose="020B0604020202020204" pitchFamily="34" charset="0"/>
                <a:cs typeface="Arial" panose="020B0604020202020204" pitchFamily="34" charset="0"/>
              </a:rPr>
              <a:t>CONCEPTUAL FRAMEWORK</a:t>
            </a:r>
          </a:p>
        </p:txBody>
      </p:sp>
      <p:sp>
        <p:nvSpPr>
          <p:cNvPr id="5" name="Text Placeholder 4"/>
          <p:cNvSpPr>
            <a:spLocks noGrp="1"/>
          </p:cNvSpPr>
          <p:nvPr>
            <p:ph type="body" sz="quarter" idx="21"/>
          </p:nvPr>
        </p:nvSpPr>
        <p:spPr>
          <a:xfrm>
            <a:off x="11441111" y="6092185"/>
            <a:ext cx="10048874" cy="3046966"/>
          </a:xfrm>
        </p:spPr>
        <p:txBody>
          <a:bodyPr/>
          <a:lstStyle/>
          <a:p>
            <a:r>
              <a:rPr lang="en-GB" sz="2400" dirty="0">
                <a:solidFill>
                  <a:schemeClr val="tx1"/>
                </a:solidFill>
                <a:latin typeface="Arial" panose="020B0604020202020204" pitchFamily="34" charset="0"/>
                <a:cs typeface="Arial" panose="020B0604020202020204" pitchFamily="34" charset="0"/>
              </a:rPr>
              <a:t>The empirical research studies were based on an interpretative approach, which allowed for greater freedom to include personal views and interpretations, and to form knowledge inductively from views and experiences of participants. The diagram below characterises the research paradigm for this study, which can be described as a loose collection of logically related assumptions, concepts, or propositions that orient thinking and research (Bogdan and Biklen, 1998).</a:t>
            </a:r>
            <a:endParaRPr lang="en-US" sz="24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22"/>
          </p:nvPr>
        </p:nvSpPr>
        <p:spPr/>
        <p:txBody>
          <a:bodyPr/>
          <a:lstStyle/>
          <a:p>
            <a:r>
              <a:rPr lang="en-US" dirty="0">
                <a:solidFill>
                  <a:schemeClr val="tx2"/>
                </a:solidFill>
                <a:latin typeface="Arial" panose="020B0604020202020204" pitchFamily="34" charset="0"/>
                <a:cs typeface="Arial" panose="020B0604020202020204" pitchFamily="34" charset="0"/>
              </a:rPr>
              <a:t>RESEARCH PARADIGM</a:t>
            </a:r>
          </a:p>
        </p:txBody>
      </p:sp>
      <p:sp>
        <p:nvSpPr>
          <p:cNvPr id="8" name="Text Placeholder 7"/>
          <p:cNvSpPr>
            <a:spLocks noGrp="1"/>
          </p:cNvSpPr>
          <p:nvPr>
            <p:ph type="body" sz="quarter" idx="24"/>
          </p:nvPr>
        </p:nvSpPr>
        <p:spPr/>
        <p:txBody>
          <a:bodyPr/>
          <a:lstStyle/>
          <a:p>
            <a:r>
              <a:rPr lang="en-US" dirty="0">
                <a:solidFill>
                  <a:schemeClr val="tx2"/>
                </a:solidFill>
                <a:latin typeface="Arial" panose="020B0604020202020204" pitchFamily="34" charset="0"/>
                <a:cs typeface="Arial" panose="020B0604020202020204" pitchFamily="34" charset="0"/>
              </a:rPr>
              <a:t>FINDINGS</a:t>
            </a:r>
          </a:p>
        </p:txBody>
      </p:sp>
      <p:sp>
        <p:nvSpPr>
          <p:cNvPr id="9" name="Text Placeholder 8"/>
          <p:cNvSpPr>
            <a:spLocks noGrp="1"/>
          </p:cNvSpPr>
          <p:nvPr>
            <p:ph type="body" sz="quarter" idx="25"/>
          </p:nvPr>
        </p:nvSpPr>
        <p:spPr>
          <a:xfrm>
            <a:off x="33346443" y="21931197"/>
            <a:ext cx="10047018" cy="677100"/>
          </a:xfrm>
        </p:spPr>
        <p:txBody>
          <a:bodyPr/>
          <a:lstStyle/>
          <a:p>
            <a:r>
              <a:rPr lang="en-US" sz="3200" dirty="0">
                <a:solidFill>
                  <a:schemeClr val="tx2"/>
                </a:solidFill>
                <a:latin typeface="Arial" panose="020B0604020202020204" pitchFamily="34" charset="0"/>
                <a:cs typeface="Arial" panose="020B0604020202020204" pitchFamily="34" charset="0"/>
              </a:rPr>
              <a:t>CONCLUSIONS</a:t>
            </a:r>
          </a:p>
        </p:txBody>
      </p:sp>
      <p:sp>
        <p:nvSpPr>
          <p:cNvPr id="11" name="Text Placeholder 10"/>
          <p:cNvSpPr>
            <a:spLocks noGrp="1"/>
          </p:cNvSpPr>
          <p:nvPr>
            <p:ph type="body" sz="quarter" idx="27"/>
          </p:nvPr>
        </p:nvSpPr>
        <p:spPr>
          <a:xfrm>
            <a:off x="33392567" y="28504101"/>
            <a:ext cx="10047018" cy="754045"/>
          </a:xfrm>
        </p:spPr>
        <p:txBody>
          <a:bodyPr/>
          <a:lstStyle/>
          <a:p>
            <a:r>
              <a:rPr lang="en-US" dirty="0">
                <a:solidFill>
                  <a:schemeClr val="tx2"/>
                </a:solidFill>
                <a:latin typeface="Arial" panose="020B0604020202020204" pitchFamily="34" charset="0"/>
                <a:cs typeface="Arial" panose="020B0604020202020204" pitchFamily="34" charset="0"/>
              </a:rPr>
              <a:t>REFERENCES</a:t>
            </a:r>
          </a:p>
        </p:txBody>
      </p:sp>
      <p:sp>
        <p:nvSpPr>
          <p:cNvPr id="16" name="Text Placeholder 15"/>
          <p:cNvSpPr>
            <a:spLocks noGrp="1"/>
          </p:cNvSpPr>
          <p:nvPr>
            <p:ph type="body" sz="quarter" idx="150"/>
          </p:nvPr>
        </p:nvSpPr>
        <p:spPr/>
        <p:txBody>
          <a:bodyPr>
            <a:normAutofit/>
          </a:bodyPr>
          <a:lstStyle/>
          <a:p>
            <a:r>
              <a:rPr lang="en-US" sz="4800" b="1" dirty="0">
                <a:latin typeface="Arial" panose="020B0604020202020204" pitchFamily="34" charset="0"/>
                <a:cs typeface="Arial" panose="020B0604020202020204" pitchFamily="34" charset="0"/>
              </a:rPr>
              <a:t>Graham Glanville, CCT College Dublin / University of Hertfordshire (</a:t>
            </a:r>
            <a:r>
              <a:rPr lang="en-US" sz="4800" b="1" dirty="0" err="1">
                <a:latin typeface="Arial" panose="020B0604020202020204" pitchFamily="34" charset="0"/>
                <a:cs typeface="Arial" panose="020B0604020202020204" pitchFamily="34" charset="0"/>
              </a:rPr>
              <a:t>EdD</a:t>
            </a:r>
            <a:r>
              <a:rPr lang="en-US" sz="4800" b="1" dirty="0">
                <a:latin typeface="Arial" panose="020B0604020202020204" pitchFamily="34" charset="0"/>
                <a:cs typeface="Arial" panose="020B0604020202020204" pitchFamily="34" charset="0"/>
              </a:rPr>
              <a:t> Cohort 9), May 2019</a:t>
            </a:r>
          </a:p>
        </p:txBody>
      </p:sp>
      <p:sp>
        <p:nvSpPr>
          <p:cNvPr id="18" name="Text Placeholder 17"/>
          <p:cNvSpPr>
            <a:spLocks noGrp="1"/>
          </p:cNvSpPr>
          <p:nvPr>
            <p:ph type="body" sz="quarter" idx="153"/>
          </p:nvPr>
        </p:nvSpPr>
        <p:spPr>
          <a:xfrm>
            <a:off x="509578" y="817503"/>
            <a:ext cx="42901013" cy="2277387"/>
          </a:xfrm>
        </p:spPr>
        <p:txBody>
          <a:bodyPr>
            <a:normAutofit fontScale="55000" lnSpcReduction="20000"/>
          </a:bodyPr>
          <a:lstStyle/>
          <a:p>
            <a:r>
              <a:rPr lang="en-US" b="1" cap="small" dirty="0">
                <a:latin typeface="Arial" panose="020B0604020202020204" pitchFamily="34" charset="0"/>
                <a:cs typeface="Arial" panose="020B0604020202020204" pitchFamily="34" charset="0"/>
              </a:rPr>
              <a:t>Cultivating Academic Self-Efficacy through supportive social and self-regulated learning strategies </a:t>
            </a:r>
          </a:p>
          <a:p>
            <a:r>
              <a:rPr lang="en-US" b="1" cap="small" dirty="0">
                <a:latin typeface="Arial" panose="020B0604020202020204" pitchFamily="34" charset="0"/>
                <a:cs typeface="Arial" panose="020B0604020202020204" pitchFamily="34" charset="0"/>
              </a:rPr>
              <a:t>for students in higher education</a:t>
            </a:r>
            <a:endParaRPr lang="en-IE" b="1" cap="small" dirty="0">
              <a:latin typeface="Arial" panose="020B0604020202020204" pitchFamily="34" charset="0"/>
              <a:cs typeface="Arial" panose="020B0604020202020204" pitchFamily="34" charset="0"/>
            </a:endParaRPr>
          </a:p>
          <a:p>
            <a:endParaRPr lang="en-US" dirty="0">
              <a:latin typeface="+mn-lt"/>
            </a:endParaRPr>
          </a:p>
        </p:txBody>
      </p:sp>
      <p:pic>
        <p:nvPicPr>
          <p:cNvPr id="20" name="Picture 19"/>
          <p:cNvPicPr/>
          <p:nvPr/>
        </p:nvPicPr>
        <p:blipFill>
          <a:blip r:embed="rId3"/>
          <a:stretch>
            <a:fillRect/>
          </a:stretch>
        </p:blipFill>
        <p:spPr>
          <a:xfrm>
            <a:off x="11564480" y="19170327"/>
            <a:ext cx="9795691" cy="6370877"/>
          </a:xfrm>
          <a:prstGeom prst="rect">
            <a:avLst/>
          </a:prstGeom>
          <a:ln w="12700">
            <a:solidFill>
              <a:schemeClr val="tx1"/>
            </a:solidFill>
          </a:ln>
        </p:spPr>
      </p:pic>
      <p:pic>
        <p:nvPicPr>
          <p:cNvPr id="22" name="Picture 21"/>
          <p:cNvPicPr/>
          <p:nvPr/>
        </p:nvPicPr>
        <p:blipFill>
          <a:blip r:embed="rId4"/>
          <a:stretch>
            <a:fillRect/>
          </a:stretch>
        </p:blipFill>
        <p:spPr>
          <a:xfrm>
            <a:off x="11573593" y="9728372"/>
            <a:ext cx="9795691" cy="7450859"/>
          </a:xfrm>
          <a:prstGeom prst="rect">
            <a:avLst/>
          </a:prstGeom>
          <a:ln w="12700">
            <a:solidFill>
              <a:schemeClr val="tx1"/>
            </a:solidFill>
          </a:ln>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274" y="23540279"/>
            <a:ext cx="9197276" cy="84383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08415" y="10820362"/>
            <a:ext cx="9841664" cy="5223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92567" y="16426199"/>
            <a:ext cx="9857512" cy="5248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401443" y="17642446"/>
            <a:ext cx="9965607" cy="7063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Text Placeholder 6"/>
          <p:cNvSpPr>
            <a:spLocks noGrp="1"/>
          </p:cNvSpPr>
          <p:nvPr>
            <p:ph type="body" sz="quarter" idx="23"/>
          </p:nvPr>
        </p:nvSpPr>
        <p:spPr>
          <a:xfrm>
            <a:off x="22414720" y="11807392"/>
            <a:ext cx="10048874" cy="846363"/>
          </a:xfrm>
        </p:spPr>
        <p:txBody>
          <a:bodyPr/>
          <a:lstStyle/>
          <a:p>
            <a:r>
              <a:rPr lang="en-US" i="1" u="sng" dirty="0">
                <a:latin typeface="Arial" panose="020B0604020202020204" pitchFamily="34" charset="0"/>
                <a:cs typeface="Arial" panose="020B0604020202020204" pitchFamily="34" charset="0"/>
              </a:rPr>
              <a:t>Student Engagement</a:t>
            </a:r>
          </a:p>
        </p:txBody>
      </p:sp>
      <p:sp>
        <p:nvSpPr>
          <p:cNvPr id="28" name="Text Placeholder 6"/>
          <p:cNvSpPr>
            <a:spLocks noGrp="1"/>
          </p:cNvSpPr>
          <p:nvPr>
            <p:ph type="body" sz="quarter" idx="23"/>
          </p:nvPr>
        </p:nvSpPr>
        <p:spPr>
          <a:xfrm>
            <a:off x="22415504" y="6392906"/>
            <a:ext cx="10048874" cy="846363"/>
          </a:xfrm>
        </p:spPr>
        <p:txBody>
          <a:bodyPr/>
          <a:lstStyle/>
          <a:p>
            <a:r>
              <a:rPr lang="en-US" i="1" u="sng" dirty="0">
                <a:latin typeface="Arial" panose="020B0604020202020204" pitchFamily="34" charset="0"/>
                <a:cs typeface="Arial" panose="020B0604020202020204" pitchFamily="34" charset="0"/>
              </a:rPr>
              <a:t>Reflective Learning</a:t>
            </a:r>
          </a:p>
        </p:txBody>
      </p:sp>
      <p:sp>
        <p:nvSpPr>
          <p:cNvPr id="29" name="Text Placeholder 6"/>
          <p:cNvSpPr>
            <a:spLocks noGrp="1"/>
          </p:cNvSpPr>
          <p:nvPr>
            <p:ph type="body" sz="quarter" idx="23"/>
          </p:nvPr>
        </p:nvSpPr>
        <p:spPr>
          <a:xfrm>
            <a:off x="22401444" y="25388262"/>
            <a:ext cx="10048874" cy="846363"/>
          </a:xfrm>
        </p:spPr>
        <p:txBody>
          <a:bodyPr/>
          <a:lstStyle/>
          <a:p>
            <a:r>
              <a:rPr lang="en-US" i="1" u="sng" dirty="0">
                <a:latin typeface="Arial" panose="020B0604020202020204" pitchFamily="34" charset="0"/>
                <a:cs typeface="Arial" panose="020B0604020202020204" pitchFamily="34" charset="0"/>
              </a:rPr>
              <a:t>Social Learning (PBL and PAL activities)</a:t>
            </a:r>
          </a:p>
        </p:txBody>
      </p:sp>
      <p:sp>
        <p:nvSpPr>
          <p:cNvPr id="30" name="Text Placeholder 6"/>
          <p:cNvSpPr>
            <a:spLocks noGrp="1"/>
          </p:cNvSpPr>
          <p:nvPr>
            <p:ph type="body" sz="quarter" idx="23"/>
          </p:nvPr>
        </p:nvSpPr>
        <p:spPr>
          <a:xfrm>
            <a:off x="33371596" y="5536712"/>
            <a:ext cx="10048874" cy="846363"/>
          </a:xfrm>
        </p:spPr>
        <p:txBody>
          <a:bodyPr/>
          <a:lstStyle/>
          <a:p>
            <a:r>
              <a:rPr lang="en-US" i="1" u="sng" dirty="0">
                <a:solidFill>
                  <a:schemeClr val="tx2"/>
                </a:solidFill>
                <a:latin typeface="Arial" panose="020B0604020202020204" pitchFamily="34" charset="0"/>
                <a:cs typeface="Arial" panose="020B0604020202020204" pitchFamily="34" charset="0"/>
              </a:rPr>
              <a:t>Self Efficacy</a:t>
            </a:r>
          </a:p>
        </p:txBody>
      </p:sp>
      <p:sp>
        <p:nvSpPr>
          <p:cNvPr id="31" name="Text Placeholder 11"/>
          <p:cNvSpPr>
            <a:spLocks noGrp="1"/>
          </p:cNvSpPr>
          <p:nvPr>
            <p:ph type="body" sz="quarter" idx="28"/>
          </p:nvPr>
        </p:nvSpPr>
        <p:spPr>
          <a:xfrm>
            <a:off x="33382622" y="6056596"/>
            <a:ext cx="10052050" cy="4693570"/>
          </a:xfrm>
        </p:spPr>
        <p:txBody>
          <a:bodyPr/>
          <a:lstStyle/>
          <a:p>
            <a:r>
              <a:rPr lang="en-IE" dirty="0">
                <a:solidFill>
                  <a:schemeClr val="tx1"/>
                </a:solidFill>
                <a:latin typeface="Arial" panose="020B0604020202020204" pitchFamily="34" charset="0"/>
                <a:cs typeface="Arial" panose="020B0604020202020204" pitchFamily="34" charset="0"/>
              </a:rPr>
              <a:t>Participants were provided a self-efficacy questionnaire, based on a approach suggested by Bandura (2006), to complete at the start and end of a semester. A social learning intervention was introduced to a treatment group, and the overall self-efficacy group score comparison revealed very little, other than a slight increase in the treatment group score.  However, a significant finding was found when comparing the final four questions measuring the perceived ability to work within a group. To illustrate this, the first figure below represents the start of semester self-efficacy group score for both groups, followed by the second figure representing the end of semester self-efficacy score reversal.</a:t>
            </a:r>
            <a:endParaRPr lang="en-US" dirty="0">
              <a:solidFill>
                <a:schemeClr val="tx1"/>
              </a:solidFill>
              <a:latin typeface="Arial" panose="020B0604020202020204" pitchFamily="34" charset="0"/>
              <a:cs typeface="Arial" panose="020B0604020202020204" pitchFamily="34" charset="0"/>
            </a:endParaRPr>
          </a:p>
        </p:txBody>
      </p:sp>
      <p:sp>
        <p:nvSpPr>
          <p:cNvPr id="32" name="Content Placeholder 2"/>
          <p:cNvSpPr txBox="1">
            <a:spLocks/>
          </p:cNvSpPr>
          <p:nvPr/>
        </p:nvSpPr>
        <p:spPr>
          <a:xfrm>
            <a:off x="718249" y="19594272"/>
            <a:ext cx="9397301" cy="979718"/>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buNone/>
            </a:pPr>
            <a:r>
              <a:rPr lang="en-GB" sz="2400" dirty="0">
                <a:latin typeface="Arial" panose="020B0604020202020204" pitchFamily="34" charset="0"/>
                <a:cs typeface="Arial" panose="020B0604020202020204" pitchFamily="34" charset="0"/>
              </a:rPr>
              <a:t>The conceptual framework below, was developed from Bandura’s (1986) Reciprocal Determinism model, in which Behaviour, Environmental Factors and Personal Factors were replaced with Self-Efficacy, Social Learning and Reflection, which became the basis for developing implementation strategies to enhance student engagement.</a:t>
            </a:r>
            <a:endParaRPr lang="en-IE" sz="2400" dirty="0">
              <a:latin typeface="Arial" panose="020B0604020202020204" pitchFamily="34" charset="0"/>
              <a:cs typeface="Arial" panose="020B0604020202020204" pitchFamily="34" charset="0"/>
            </a:endParaRPr>
          </a:p>
        </p:txBody>
      </p:sp>
      <p:sp>
        <p:nvSpPr>
          <p:cNvPr id="25" name="Rectangle 24"/>
          <p:cNvSpPr/>
          <p:nvPr/>
        </p:nvSpPr>
        <p:spPr>
          <a:xfrm>
            <a:off x="1543050" y="32318325"/>
            <a:ext cx="2828925" cy="43815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6" name="Content Placeholder 2"/>
          <p:cNvSpPr txBox="1">
            <a:spLocks/>
          </p:cNvSpPr>
          <p:nvPr/>
        </p:nvSpPr>
        <p:spPr>
          <a:xfrm>
            <a:off x="22534004" y="7077748"/>
            <a:ext cx="9795691" cy="5522693"/>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buNone/>
            </a:pPr>
            <a:r>
              <a:rPr lang="en-IE" sz="2500" dirty="0"/>
              <a:t>A reflective learning journal was provided to student participants in two of the action research studies, participants were asked to complete this journal on a weekly basis over the course of a semester.  There was mixed opinions on the use of the journal, with the majority questioning its usefulness.  Students were not convinced of the benefits of using the journal over a long period of time, and found the activity a burden in some cases.  Some viewed it as a piece of additional assessment that had no grade, furthering most to question the benefits.   While some positive benefits were noticed, careful consideration is required if using such a tool for a class cohort, some individuals seemed to adapt better to this type of journaling activity than others.   </a:t>
            </a:r>
          </a:p>
        </p:txBody>
      </p:sp>
      <p:sp>
        <p:nvSpPr>
          <p:cNvPr id="38" name="Text Placeholder 11"/>
          <p:cNvSpPr>
            <a:spLocks noGrp="1"/>
          </p:cNvSpPr>
          <p:nvPr>
            <p:ph type="body" sz="quarter" idx="28"/>
          </p:nvPr>
        </p:nvSpPr>
        <p:spPr>
          <a:xfrm>
            <a:off x="22407466" y="25936012"/>
            <a:ext cx="10052050" cy="6490985"/>
          </a:xfrm>
        </p:spPr>
        <p:txBody>
          <a:bodyPr/>
          <a:lstStyle/>
          <a:p>
            <a:r>
              <a:rPr lang="en-IE" dirty="0">
                <a:solidFill>
                  <a:schemeClr val="tx1"/>
                </a:solidFill>
                <a:latin typeface="Arial" panose="020B0604020202020204" pitchFamily="34" charset="0"/>
                <a:cs typeface="Arial" panose="020B0604020202020204" pitchFamily="34" charset="0"/>
              </a:rPr>
              <a:t>Problem Based Learning (PBL) and Peer Assisted Learning (PAL) were introduced to a treatment group over the course of a semester.  The quotes below represent a small sample of the overall positive feedback the participants expressed in terms of their enjoyment in participating in groups when solving programming problems:</a:t>
            </a:r>
          </a:p>
          <a:p>
            <a:endParaRPr lang="en-IE" dirty="0">
              <a:solidFill>
                <a:schemeClr val="tx1"/>
              </a:solidFill>
              <a:latin typeface="Arial" panose="020B0604020202020204" pitchFamily="34" charset="0"/>
              <a:cs typeface="Arial" panose="020B0604020202020204" pitchFamily="34" charset="0"/>
            </a:endParaRPr>
          </a:p>
          <a:p>
            <a:r>
              <a:rPr lang="en-IE" sz="1600" i="1" dirty="0">
                <a:solidFill>
                  <a:schemeClr val="tx1"/>
                </a:solidFill>
                <a:latin typeface="Arial" panose="020B0604020202020204" pitchFamily="34" charset="0"/>
                <a:cs typeface="Arial" panose="020B0604020202020204" pitchFamily="34" charset="0"/>
              </a:rPr>
              <a:t>“I learned I can work in a group. Although I most of the times would rather work alone, working in a group does make problem solving a lot easier”.</a:t>
            </a:r>
          </a:p>
          <a:p>
            <a:endParaRPr lang="en-IE" sz="1600" i="1" dirty="0">
              <a:solidFill>
                <a:schemeClr val="tx1"/>
              </a:solidFill>
              <a:latin typeface="Arial" panose="020B0604020202020204" pitchFamily="34" charset="0"/>
              <a:cs typeface="Arial" panose="020B0604020202020204" pitchFamily="34" charset="0"/>
            </a:endParaRPr>
          </a:p>
          <a:p>
            <a:r>
              <a:rPr lang="en-IE" sz="1600" i="1" dirty="0">
                <a:solidFill>
                  <a:schemeClr val="tx1"/>
                </a:solidFill>
                <a:latin typeface="Arial" panose="020B0604020202020204" pitchFamily="34" charset="0"/>
                <a:cs typeface="Arial" panose="020B0604020202020204" pitchFamily="34" charset="0"/>
              </a:rPr>
              <a:t>“I enjoy programming but I’m 100% aware that my planning skills are way better than my programming skills. I wish we had more opportunities like this one to practice”.</a:t>
            </a:r>
          </a:p>
          <a:p>
            <a:endParaRPr lang="en-IE" sz="1600" i="1" dirty="0">
              <a:solidFill>
                <a:schemeClr val="tx1"/>
              </a:solidFill>
              <a:latin typeface="Arial" panose="020B0604020202020204" pitchFamily="34" charset="0"/>
              <a:cs typeface="Arial" panose="020B0604020202020204" pitchFamily="34" charset="0"/>
            </a:endParaRPr>
          </a:p>
          <a:p>
            <a:r>
              <a:rPr lang="en-IE" sz="1600" i="1" dirty="0">
                <a:solidFill>
                  <a:schemeClr val="tx1"/>
                </a:solidFill>
                <a:latin typeface="Arial" panose="020B0604020202020204" pitchFamily="34" charset="0"/>
                <a:cs typeface="Arial" panose="020B0604020202020204" pitchFamily="34" charset="0"/>
              </a:rPr>
              <a:t>“Really enjoyable as I am better working with people.  (I’m a really nervous person and individual evaluations makes me so nervous that I cannot concentrate)”.</a:t>
            </a:r>
          </a:p>
          <a:p>
            <a:endParaRPr lang="en-IE" sz="1600" i="1" dirty="0">
              <a:solidFill>
                <a:schemeClr val="tx1"/>
              </a:solidFill>
              <a:latin typeface="Arial" panose="020B0604020202020204" pitchFamily="34" charset="0"/>
              <a:cs typeface="Arial" panose="020B0604020202020204" pitchFamily="34" charset="0"/>
            </a:endParaRPr>
          </a:p>
          <a:p>
            <a:r>
              <a:rPr lang="en-IE" sz="1600" i="1" dirty="0">
                <a:solidFill>
                  <a:schemeClr val="tx1"/>
                </a:solidFill>
                <a:latin typeface="Arial" panose="020B0604020202020204" pitchFamily="34" charset="0"/>
                <a:cs typeface="Arial" panose="020B0604020202020204" pitchFamily="34" charset="0"/>
              </a:rPr>
              <a:t>“These activities really makes more interaction among friends and for a given problem, we can solve it with many the best ways.  And need to be continued in the coming weeks”.</a:t>
            </a:r>
          </a:p>
          <a:p>
            <a:endParaRPr lang="en-IE" sz="1600" i="1" dirty="0">
              <a:solidFill>
                <a:schemeClr val="tx1"/>
              </a:solidFill>
              <a:latin typeface="Arial" panose="020B0604020202020204" pitchFamily="34" charset="0"/>
              <a:cs typeface="Arial" panose="020B0604020202020204" pitchFamily="34" charset="0"/>
            </a:endParaRPr>
          </a:p>
          <a:p>
            <a:endParaRPr lang="en-IE" sz="1600" i="1" dirty="0">
              <a:solidFill>
                <a:schemeClr val="tx1"/>
              </a:solidFill>
              <a:latin typeface="Arial" panose="020B0604020202020204" pitchFamily="34" charset="0"/>
              <a:cs typeface="Arial" panose="020B0604020202020204" pitchFamily="34" charset="0"/>
            </a:endParaRPr>
          </a:p>
        </p:txBody>
      </p:sp>
      <p:sp>
        <p:nvSpPr>
          <p:cNvPr id="40" name="Text Placeholder 3"/>
          <p:cNvSpPr>
            <a:spLocks noGrp="1"/>
          </p:cNvSpPr>
          <p:nvPr>
            <p:ph type="body" sz="quarter" idx="20"/>
          </p:nvPr>
        </p:nvSpPr>
        <p:spPr>
          <a:xfrm>
            <a:off x="521484" y="12794208"/>
            <a:ext cx="10026754" cy="754045"/>
          </a:xfrm>
        </p:spPr>
        <p:txBody>
          <a:bodyPr/>
          <a:lstStyle/>
          <a:p>
            <a:r>
              <a:rPr lang="en-US" dirty="0">
                <a:solidFill>
                  <a:schemeClr val="tx2"/>
                </a:solidFill>
                <a:latin typeface="Arial" panose="020B0604020202020204" pitchFamily="34" charset="0"/>
                <a:cs typeface="Arial" panose="020B0604020202020204" pitchFamily="34" charset="0"/>
              </a:rPr>
              <a:t>RESEARCH QUESTIONS</a:t>
            </a:r>
          </a:p>
        </p:txBody>
      </p:sp>
      <p:sp>
        <p:nvSpPr>
          <p:cNvPr id="41" name="Content Placeholder 2"/>
          <p:cNvSpPr txBox="1">
            <a:spLocks/>
          </p:cNvSpPr>
          <p:nvPr/>
        </p:nvSpPr>
        <p:spPr>
          <a:xfrm>
            <a:off x="578634" y="13812808"/>
            <a:ext cx="9736942" cy="5276211"/>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Font typeface="Arial" pitchFamily="34" charset="0"/>
              <a:buNone/>
            </a:pPr>
            <a:r>
              <a:rPr lang="en-IE" sz="2400" dirty="0">
                <a:latin typeface="Arial" panose="020B0604020202020204" pitchFamily="34" charset="0"/>
                <a:cs typeface="Arial" panose="020B0604020202020204" pitchFamily="34" charset="0"/>
              </a:rPr>
              <a:t>The four  questions below represent the core focus of the entire study:</a:t>
            </a:r>
            <a:endParaRPr lang="en-IE" sz="2400" b="1" dirty="0">
              <a:latin typeface="Arial" panose="020B0604020202020204" pitchFamily="34" charset="0"/>
              <a:cs typeface="Arial" panose="020B0604020202020204" pitchFamily="34" charset="0"/>
            </a:endParaRPr>
          </a:p>
          <a:p>
            <a:pPr marL="0" indent="0" algn="just" defTabSz="895350">
              <a:buFont typeface="Arial" pitchFamily="34" charset="0"/>
              <a:buNone/>
            </a:pPr>
            <a:endParaRPr lang="en-IE" sz="2400" b="1" dirty="0">
              <a:latin typeface="Arial" panose="020B0604020202020204" pitchFamily="34" charset="0"/>
              <a:cs typeface="Arial" panose="020B0604020202020204" pitchFamily="34" charset="0"/>
            </a:endParaRPr>
          </a:p>
          <a:p>
            <a:pPr marL="0" indent="0" algn="just" defTabSz="895350">
              <a:buFont typeface="Arial" pitchFamily="34" charset="0"/>
              <a:buNone/>
            </a:pPr>
            <a:r>
              <a:rPr lang="en-IE" sz="2400" b="1" dirty="0">
                <a:latin typeface="Arial" panose="020B0604020202020204" pitchFamily="34" charset="0"/>
                <a:cs typeface="Arial" panose="020B0604020202020204" pitchFamily="34" charset="0"/>
              </a:rPr>
              <a:t>Q.1.</a:t>
            </a:r>
            <a:r>
              <a:rPr lang="en-IE" sz="2400" dirty="0">
                <a:latin typeface="Arial" panose="020B0604020202020204" pitchFamily="34" charset="0"/>
                <a:cs typeface="Arial" panose="020B0604020202020204" pitchFamily="34" charset="0"/>
              </a:rPr>
              <a:t> 	Is a </a:t>
            </a:r>
            <a:r>
              <a:rPr lang="en-IE" sz="2400" b="1" dirty="0">
                <a:latin typeface="Arial" panose="020B0604020202020204" pitchFamily="34" charset="0"/>
                <a:cs typeface="Arial" panose="020B0604020202020204" pitchFamily="34" charset="0"/>
              </a:rPr>
              <a:t>Reflective Learning Journal </a:t>
            </a:r>
            <a:r>
              <a:rPr lang="en-IE" sz="2400" dirty="0">
                <a:latin typeface="Arial" panose="020B0604020202020204" pitchFamily="34" charset="0"/>
                <a:cs typeface="Arial" panose="020B0604020202020204" pitchFamily="34" charset="0"/>
              </a:rPr>
              <a:t>a useful and effective tool 	for engaging students in computer programming?</a:t>
            </a:r>
          </a:p>
          <a:p>
            <a:pPr marL="0" indent="0" algn="just" defTabSz="895350">
              <a:buFont typeface="Arial" pitchFamily="34" charset="0"/>
              <a:buNone/>
            </a:pPr>
            <a:r>
              <a:rPr lang="en-IE" sz="2400" b="1" dirty="0">
                <a:latin typeface="Arial" panose="020B0604020202020204" pitchFamily="34" charset="0"/>
                <a:cs typeface="Arial" panose="020B0604020202020204" pitchFamily="34" charset="0"/>
              </a:rPr>
              <a:t>Q.2</a:t>
            </a:r>
            <a:r>
              <a:rPr lang="en-IE" sz="2400" dirty="0">
                <a:latin typeface="Arial" panose="020B0604020202020204" pitchFamily="34" charset="0"/>
                <a:cs typeface="Arial" panose="020B0604020202020204" pitchFamily="34" charset="0"/>
              </a:rPr>
              <a:t>. 	Can the use of social learning strategies enhance </a:t>
            </a:r>
            <a:r>
              <a:rPr lang="en-IE" sz="2400" b="1" dirty="0">
                <a:latin typeface="Arial" panose="020B0604020202020204" pitchFamily="34" charset="0"/>
                <a:cs typeface="Arial" panose="020B0604020202020204" pitchFamily="34" charset="0"/>
              </a:rPr>
              <a:t>student 	engagement</a:t>
            </a:r>
            <a:r>
              <a:rPr lang="en-IE" sz="2400" dirty="0">
                <a:latin typeface="Arial" panose="020B0604020202020204" pitchFamily="34" charset="0"/>
                <a:cs typeface="Arial" panose="020B0604020202020204" pitchFamily="34" charset="0"/>
              </a:rPr>
              <a:t>?</a:t>
            </a:r>
          </a:p>
          <a:p>
            <a:pPr marL="0" indent="0" algn="just" defTabSz="895350">
              <a:buFont typeface="Arial" pitchFamily="34" charset="0"/>
              <a:buNone/>
            </a:pPr>
            <a:r>
              <a:rPr lang="en-IE" sz="2400" b="1" dirty="0">
                <a:latin typeface="Arial" panose="020B0604020202020204" pitchFamily="34" charset="0"/>
                <a:cs typeface="Arial" panose="020B0604020202020204" pitchFamily="34" charset="0"/>
              </a:rPr>
              <a:t>Q.3 	</a:t>
            </a:r>
            <a:r>
              <a:rPr lang="en-IE" sz="2400" dirty="0">
                <a:latin typeface="Arial" panose="020B0604020202020204" pitchFamily="34" charset="0"/>
                <a:cs typeface="Arial" panose="020B0604020202020204" pitchFamily="34" charset="0"/>
              </a:rPr>
              <a:t>Are social learning strategies, such as </a:t>
            </a:r>
            <a:r>
              <a:rPr lang="en-IE" sz="2400" b="1" dirty="0">
                <a:latin typeface="Arial" panose="020B0604020202020204" pitchFamily="34" charset="0"/>
                <a:cs typeface="Arial" panose="020B0604020202020204" pitchFamily="34" charset="0"/>
              </a:rPr>
              <a:t>Problem Based 	Learning and Peer Assisted Learning</a:t>
            </a:r>
            <a:r>
              <a:rPr lang="en-IE" sz="2400" dirty="0">
                <a:latin typeface="Arial" panose="020B0604020202020204" pitchFamily="34" charset="0"/>
                <a:cs typeface="Arial" panose="020B0604020202020204" pitchFamily="34" charset="0"/>
              </a:rPr>
              <a:t>, effective tools in 	engaging students in computer 	programming?</a:t>
            </a:r>
          </a:p>
          <a:p>
            <a:pPr marL="0" indent="0" algn="just" defTabSz="895350">
              <a:buFont typeface="Arial" pitchFamily="34" charset="0"/>
              <a:buNone/>
            </a:pPr>
            <a:r>
              <a:rPr lang="en-IE" sz="2400" b="1" dirty="0">
                <a:latin typeface="Arial" panose="020B0604020202020204" pitchFamily="34" charset="0"/>
                <a:cs typeface="Arial" panose="020B0604020202020204" pitchFamily="34" charset="0"/>
              </a:rPr>
              <a:t>Q.4</a:t>
            </a:r>
            <a:r>
              <a:rPr lang="en-IE" sz="2400" dirty="0">
                <a:latin typeface="Arial" panose="020B0604020202020204" pitchFamily="34" charset="0"/>
                <a:cs typeface="Arial" panose="020B0604020202020204" pitchFamily="34" charset="0"/>
              </a:rPr>
              <a:t>	Can the use of social learning strategies enhance </a:t>
            </a:r>
            <a:r>
              <a:rPr lang="en-IE" sz="2400" b="1" dirty="0">
                <a:latin typeface="Arial" panose="020B0604020202020204" pitchFamily="34" charset="0"/>
                <a:cs typeface="Arial" panose="020B0604020202020204" pitchFamily="34" charset="0"/>
              </a:rPr>
              <a:t>self-	efficacy </a:t>
            </a:r>
            <a:r>
              <a:rPr lang="en-IE" sz="2400" dirty="0">
                <a:latin typeface="Arial" panose="020B0604020202020204" pitchFamily="34" charset="0"/>
                <a:cs typeface="Arial" panose="020B0604020202020204" pitchFamily="34" charset="0"/>
              </a:rPr>
              <a:t>in computer programming?</a:t>
            </a:r>
          </a:p>
        </p:txBody>
      </p:sp>
      <p:sp>
        <p:nvSpPr>
          <p:cNvPr id="42" name="Content Placeholder 2"/>
          <p:cNvSpPr txBox="1">
            <a:spLocks/>
          </p:cNvSpPr>
          <p:nvPr/>
        </p:nvSpPr>
        <p:spPr>
          <a:xfrm>
            <a:off x="33513137" y="22823005"/>
            <a:ext cx="9736942" cy="5408649"/>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Font typeface="Arial" pitchFamily="34" charset="0"/>
              <a:buNone/>
            </a:pPr>
            <a:r>
              <a:rPr lang="en-IE" sz="2400" dirty="0">
                <a:latin typeface="Arial" panose="020B0604020202020204" pitchFamily="34" charset="0"/>
                <a:cs typeface="Arial" panose="020B0604020202020204" pitchFamily="34" charset="0"/>
              </a:rPr>
              <a:t>A summarised answer to the research questions are presented below:</a:t>
            </a:r>
          </a:p>
          <a:p>
            <a:pPr marL="0" indent="0" algn="just" defTabSz="895350">
              <a:buFont typeface="Arial" pitchFamily="34" charset="0"/>
              <a:buNone/>
            </a:pPr>
            <a:endParaRPr lang="en-IE" sz="1000" dirty="0">
              <a:latin typeface="Arial" panose="020B0604020202020204" pitchFamily="34" charset="0"/>
              <a:cs typeface="Arial" panose="020B0604020202020204" pitchFamily="34" charset="0"/>
            </a:endParaRPr>
          </a:p>
          <a:p>
            <a:pPr marL="0" indent="0" defTabSz="895350">
              <a:buFont typeface="Arial" pitchFamily="34" charset="0"/>
              <a:buNone/>
            </a:pPr>
            <a:r>
              <a:rPr lang="en-IE" sz="2200" b="1" dirty="0">
                <a:latin typeface="Arial" panose="020B0604020202020204" pitchFamily="34" charset="0"/>
                <a:cs typeface="Arial" panose="020B0604020202020204" pitchFamily="34" charset="0"/>
              </a:rPr>
              <a:t>Q.1.</a:t>
            </a:r>
            <a:r>
              <a:rPr lang="en-IE" sz="2200" dirty="0">
                <a:latin typeface="Arial" panose="020B0604020202020204" pitchFamily="34" charset="0"/>
                <a:cs typeface="Arial" panose="020B0604020202020204" pitchFamily="34" charset="0"/>
              </a:rPr>
              <a:t> 	</a:t>
            </a:r>
            <a:r>
              <a:rPr lang="en-IE" sz="2200" i="1" dirty="0">
                <a:latin typeface="Arial" panose="020B0604020202020204" pitchFamily="34" charset="0"/>
                <a:cs typeface="Arial" panose="020B0604020202020204" pitchFamily="34" charset="0"/>
              </a:rPr>
              <a:t>Both of the studies on the use of a reflective learning journal were 	mostly negative, in that students did not find it beneficial, and in some 	cases, saw it as an additional ungraded piece of assessment .</a:t>
            </a:r>
          </a:p>
          <a:p>
            <a:pPr marL="0" indent="0" defTabSz="895350">
              <a:buFont typeface="Arial" pitchFamily="34" charset="0"/>
              <a:buNone/>
            </a:pPr>
            <a:r>
              <a:rPr lang="en-IE" sz="2200" b="1" dirty="0">
                <a:latin typeface="Arial" panose="020B0604020202020204" pitchFamily="34" charset="0"/>
                <a:cs typeface="Arial" panose="020B0604020202020204" pitchFamily="34" charset="0"/>
              </a:rPr>
              <a:t>Q.2. </a:t>
            </a:r>
            <a:r>
              <a:rPr lang="en-IE" sz="2200" dirty="0">
                <a:latin typeface="Arial" panose="020B0604020202020204" pitchFamily="34" charset="0"/>
                <a:cs typeface="Arial" panose="020B0604020202020204" pitchFamily="34" charset="0"/>
              </a:rPr>
              <a:t>	There was </a:t>
            </a:r>
            <a:r>
              <a:rPr lang="en-IE" sz="2200" i="1" dirty="0">
                <a:latin typeface="Arial" panose="020B0604020202020204" pitchFamily="34" charset="0"/>
                <a:cs typeface="Arial" panose="020B0604020202020204" pitchFamily="34" charset="0"/>
              </a:rPr>
              <a:t>evidence to suggest it does, specifically relating to 	group based activities, and communicating with peers.  However, it is 	difficult to say positive findings were directly linked to the social 	learning activities introduced over the semester.</a:t>
            </a:r>
            <a:endParaRPr lang="en-IE" sz="2200" dirty="0">
              <a:latin typeface="Arial" panose="020B0604020202020204" pitchFamily="34" charset="0"/>
              <a:cs typeface="Arial" panose="020B0604020202020204" pitchFamily="34" charset="0"/>
            </a:endParaRPr>
          </a:p>
          <a:p>
            <a:pPr marL="0" indent="0" defTabSz="895350">
              <a:buFont typeface="Arial" pitchFamily="34" charset="0"/>
              <a:buNone/>
            </a:pPr>
            <a:r>
              <a:rPr lang="en-IE" sz="2200" b="1" dirty="0">
                <a:latin typeface="Arial" panose="020B0604020202020204" pitchFamily="34" charset="0"/>
                <a:cs typeface="Arial" panose="020B0604020202020204" pitchFamily="34" charset="0"/>
              </a:rPr>
              <a:t>Q.3 </a:t>
            </a:r>
            <a:r>
              <a:rPr lang="en-IE" sz="2200" dirty="0">
                <a:latin typeface="Arial" panose="020B0604020202020204" pitchFamily="34" charset="0"/>
                <a:cs typeface="Arial" panose="020B0604020202020204" pitchFamily="34" charset="0"/>
              </a:rPr>
              <a:t>	</a:t>
            </a:r>
            <a:r>
              <a:rPr lang="en-IE" sz="2200" i="1" dirty="0">
                <a:latin typeface="Arial" panose="020B0604020202020204" pitchFamily="34" charset="0"/>
                <a:cs typeface="Arial" panose="020B0604020202020204" pitchFamily="34" charset="0"/>
              </a:rPr>
              <a:t>The use of PBL and PAL was very successful in engaging students in 	computer programming, the students engaged in the activities and 	requested more of these activities in the future.</a:t>
            </a:r>
          </a:p>
          <a:p>
            <a:pPr marL="0" indent="0" defTabSz="895350">
              <a:buFont typeface="Arial" pitchFamily="34" charset="0"/>
              <a:buNone/>
            </a:pPr>
            <a:r>
              <a:rPr lang="en-IE" sz="2200" b="1" dirty="0">
                <a:latin typeface="Arial" panose="020B0604020202020204" pitchFamily="34" charset="0"/>
                <a:cs typeface="Arial" panose="020B0604020202020204" pitchFamily="34" charset="0"/>
              </a:rPr>
              <a:t>Q.4</a:t>
            </a:r>
            <a:r>
              <a:rPr lang="en-IE" sz="2200" dirty="0">
                <a:latin typeface="Arial" panose="020B0604020202020204" pitchFamily="34" charset="0"/>
                <a:cs typeface="Arial" panose="020B0604020202020204" pitchFamily="34" charset="0"/>
              </a:rPr>
              <a:t>	</a:t>
            </a:r>
            <a:r>
              <a:rPr lang="en-IE" sz="2200" i="1" dirty="0">
                <a:latin typeface="Arial" panose="020B0604020202020204" pitchFamily="34" charset="0"/>
                <a:cs typeface="Arial" panose="020B0604020202020204" pitchFamily="34" charset="0"/>
              </a:rPr>
              <a:t>There was no strong evidence to suggest social learning improved 	self-efficacy in computer programming, however, there was strong 	evidence found that participating in group work enhances self-efficacy 	in working with others in group activities.</a:t>
            </a:r>
          </a:p>
        </p:txBody>
      </p:sp>
      <p:graphicFrame>
        <p:nvGraphicFramePr>
          <p:cNvPr id="37" name="Table 36"/>
          <p:cNvGraphicFramePr>
            <a:graphicFrameLocks noGrp="1"/>
          </p:cNvGraphicFramePr>
          <p:nvPr>
            <p:extLst>
              <p:ext uri="{D42A27DB-BD31-4B8C-83A1-F6EECF244321}">
                <p14:modId xmlns:p14="http://schemas.microsoft.com/office/powerpoint/2010/main" val="3349645228"/>
              </p:ext>
            </p:extLst>
          </p:nvPr>
        </p:nvGraphicFramePr>
        <p:xfrm>
          <a:off x="11653912" y="26870112"/>
          <a:ext cx="9742489" cy="5042448"/>
        </p:xfrm>
        <a:graphic>
          <a:graphicData uri="http://schemas.openxmlformats.org/drawingml/2006/table">
            <a:tbl>
              <a:tblPr firstRow="1" firstCol="1" bandRow="1">
                <a:tableStyleId>{5C22544A-7EE6-4342-B048-85BDC9FD1C3A}</a:tableStyleId>
              </a:tblPr>
              <a:tblGrid>
                <a:gridCol w="731407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980619">
                  <a:extLst>
                    <a:ext uri="{9D8B030D-6E8A-4147-A177-3AD203B41FA5}">
                      <a16:colId xmlns:a16="http://schemas.microsoft.com/office/drawing/2014/main" val="20002"/>
                    </a:ext>
                  </a:extLst>
                </a:gridCol>
              </a:tblGrid>
              <a:tr h="337853">
                <a:tc gridSpan="3">
                  <a:txBody>
                    <a:bodyPr/>
                    <a:lstStyle/>
                    <a:p>
                      <a:pPr>
                        <a:spcAft>
                          <a:spcPts val="0"/>
                        </a:spcAft>
                      </a:pPr>
                      <a:endParaRPr lang="en-IE" sz="10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hMerge="1">
                  <a:txBody>
                    <a:bodyPr/>
                    <a:lstStyle/>
                    <a:p>
                      <a:endParaRPr lang="en-IE"/>
                    </a:p>
                  </a:txBody>
                  <a:tcPr/>
                </a:tc>
                <a:tc hMerge="1">
                  <a:txBody>
                    <a:bodyPr/>
                    <a:lstStyle/>
                    <a:p>
                      <a:endParaRPr lang="en-IE"/>
                    </a:p>
                  </a:txBody>
                  <a:tcPr/>
                </a:tc>
                <a:extLst>
                  <a:ext uri="{0D108BD9-81ED-4DB2-BD59-A6C34878D82A}">
                    <a16:rowId xmlns:a16="http://schemas.microsoft.com/office/drawing/2014/main" val="10000"/>
                  </a:ext>
                </a:extLst>
              </a:tr>
              <a:tr h="398339">
                <a:tc>
                  <a:txBody>
                    <a:bodyPr/>
                    <a:lstStyle/>
                    <a:p>
                      <a:pPr>
                        <a:spcAft>
                          <a:spcPts val="0"/>
                        </a:spcAft>
                      </a:pPr>
                      <a:r>
                        <a:rPr lang="en-IE" sz="1800" dirty="0">
                          <a:solidFill>
                            <a:schemeClr val="tx1"/>
                          </a:solidFill>
                          <a:effectLst/>
                          <a:latin typeface="Arial" panose="020B0604020202020204" pitchFamily="34" charset="0"/>
                          <a:ea typeface="Times New Roman"/>
                          <a:cs typeface="Arial" panose="020B0604020202020204" pitchFamily="34" charset="0"/>
                        </a:rPr>
                        <a:t>Pilot Study -</a:t>
                      </a:r>
                      <a:r>
                        <a:rPr lang="en-IE" sz="1800" baseline="0" dirty="0">
                          <a:solidFill>
                            <a:schemeClr val="tx1"/>
                          </a:solidFill>
                          <a:effectLst/>
                          <a:latin typeface="Arial" panose="020B0604020202020204" pitchFamily="34" charset="0"/>
                          <a:ea typeface="Times New Roman"/>
                          <a:cs typeface="Arial" panose="020B0604020202020204" pitchFamily="34" charset="0"/>
                        </a:rPr>
                        <a:t> 2014</a:t>
                      </a:r>
                      <a:endParaRPr lang="en-IE" sz="18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solidFill>
                      <a:schemeClr val="accent1"/>
                    </a:solidFill>
                  </a:tcPr>
                </a:tc>
                <a:tc>
                  <a:txBody>
                    <a:bodyPr/>
                    <a:lstStyle/>
                    <a:p>
                      <a:pPr>
                        <a:spcAft>
                          <a:spcPts val="0"/>
                        </a:spcAft>
                      </a:pPr>
                      <a:r>
                        <a:rPr lang="en-GB" sz="1800" b="1" dirty="0">
                          <a:solidFill>
                            <a:schemeClr val="bg1"/>
                          </a:solidFill>
                          <a:effectLst/>
                        </a:rPr>
                        <a:t>Analysis</a:t>
                      </a:r>
                      <a:endParaRPr lang="en-IE" sz="1800" b="1" dirty="0">
                        <a:solidFill>
                          <a:schemeClr val="bg1"/>
                        </a:solidFill>
                        <a:effectLst/>
                        <a:latin typeface="Times New Roman"/>
                        <a:ea typeface="Times New Roman"/>
                        <a:cs typeface="Times New Roman"/>
                      </a:endParaRPr>
                    </a:p>
                  </a:txBody>
                  <a:tcPr marL="68580" marR="68580" marT="0" marB="0" anchor="ctr">
                    <a:solidFill>
                      <a:schemeClr val="accent1"/>
                    </a:solidFill>
                  </a:tcPr>
                </a:tc>
                <a:tc>
                  <a:txBody>
                    <a:bodyPr/>
                    <a:lstStyle/>
                    <a:p>
                      <a:pPr>
                        <a:spcAft>
                          <a:spcPts val="0"/>
                        </a:spcAft>
                      </a:pPr>
                      <a:r>
                        <a:rPr lang="en-GB" sz="1800" b="1" dirty="0">
                          <a:solidFill>
                            <a:schemeClr val="bg1"/>
                          </a:solidFill>
                          <a:effectLst/>
                        </a:rPr>
                        <a:t>Sample</a:t>
                      </a:r>
                      <a:endParaRPr lang="en-IE" sz="1800" b="1" dirty="0">
                        <a:solidFill>
                          <a:schemeClr val="bg1"/>
                        </a:solidFill>
                        <a:effectLst/>
                        <a:latin typeface="Times New Roman"/>
                        <a:ea typeface="Times New Roman"/>
                        <a:cs typeface="Times New Roman"/>
                      </a:endParaRPr>
                    </a:p>
                  </a:txBody>
                  <a:tcPr marL="68580" marR="68580" marT="0" marB="0" anchor="ctr">
                    <a:solidFill>
                      <a:schemeClr val="accent1"/>
                    </a:solidFill>
                  </a:tcPr>
                </a:tc>
                <a:extLst>
                  <a:ext uri="{0D108BD9-81ED-4DB2-BD59-A6C34878D82A}">
                    <a16:rowId xmlns:a16="http://schemas.microsoft.com/office/drawing/2014/main" val="10001"/>
                  </a:ext>
                </a:extLst>
              </a:tr>
              <a:tr h="288187">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Student study habits questionnaire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solidFill>
                      <a:schemeClr val="bg1">
                        <a:lumMod val="85000"/>
                      </a:schemeClr>
                    </a:solidFill>
                  </a:tcPr>
                </a:tc>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Quantitative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solidFill>
                      <a:schemeClr val="bg1">
                        <a:lumMod val="85000"/>
                      </a:schemeClr>
                    </a:solidFill>
                  </a:tcPr>
                </a:tc>
                <a:tc>
                  <a:txBody>
                    <a:bodyPr/>
                    <a:lstStyle/>
                    <a:p>
                      <a:pPr algn="r">
                        <a:spcAft>
                          <a:spcPts val="0"/>
                        </a:spcAft>
                      </a:pPr>
                      <a:r>
                        <a:rPr lang="en-GB" sz="1600" b="0" dirty="0">
                          <a:solidFill>
                            <a:schemeClr val="tx1"/>
                          </a:solidFill>
                          <a:effectLst/>
                          <a:latin typeface="Arial" panose="020B0604020202020204" pitchFamily="34" charset="0"/>
                          <a:cs typeface="Arial" panose="020B0604020202020204" pitchFamily="34" charset="0"/>
                        </a:rPr>
                        <a:t>31</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solidFill>
                      <a:schemeClr val="bg1">
                        <a:lumMod val="85000"/>
                      </a:schemeClr>
                    </a:solidFill>
                  </a:tcPr>
                </a:tc>
                <a:extLst>
                  <a:ext uri="{0D108BD9-81ED-4DB2-BD59-A6C34878D82A}">
                    <a16:rowId xmlns:a16="http://schemas.microsoft.com/office/drawing/2014/main" val="10002"/>
                  </a:ext>
                </a:extLst>
              </a:tr>
              <a:tr h="287383">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Reflective Learning Journal</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solidFill>
                      <a:schemeClr val="bg1">
                        <a:lumMod val="85000"/>
                      </a:schemeClr>
                    </a:solidFill>
                  </a:tcPr>
                </a:tc>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Qualitative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solidFill>
                      <a:schemeClr val="bg1">
                        <a:lumMod val="85000"/>
                      </a:schemeClr>
                    </a:solidFill>
                  </a:tcPr>
                </a:tc>
                <a:tc>
                  <a:txBody>
                    <a:bodyPr/>
                    <a:lstStyle/>
                    <a:p>
                      <a:pPr algn="r">
                        <a:spcAft>
                          <a:spcPts val="0"/>
                        </a:spcAft>
                      </a:pPr>
                      <a:r>
                        <a:rPr lang="en-GB" sz="1600" b="0" dirty="0">
                          <a:solidFill>
                            <a:schemeClr val="tx1"/>
                          </a:solidFill>
                          <a:effectLst/>
                          <a:latin typeface="Arial" panose="020B0604020202020204" pitchFamily="34" charset="0"/>
                          <a:cs typeface="Arial" panose="020B0604020202020204" pitchFamily="34" charset="0"/>
                        </a:rPr>
                        <a:t>77</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solidFill>
                      <a:schemeClr val="bg1">
                        <a:lumMod val="85000"/>
                      </a:schemeClr>
                    </a:solidFill>
                  </a:tcPr>
                </a:tc>
                <a:extLst>
                  <a:ext uri="{0D108BD9-81ED-4DB2-BD59-A6C34878D82A}">
                    <a16:rowId xmlns:a16="http://schemas.microsoft.com/office/drawing/2014/main" val="10003"/>
                  </a:ext>
                </a:extLst>
              </a:tr>
              <a:tr h="300446">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Focus group (reflective journal evaluation)</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solidFill>
                      <a:schemeClr val="bg1">
                        <a:lumMod val="85000"/>
                      </a:schemeClr>
                    </a:solidFill>
                  </a:tcPr>
                </a:tc>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Qualitative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solidFill>
                      <a:schemeClr val="bg1">
                        <a:lumMod val="85000"/>
                      </a:schemeClr>
                    </a:solidFill>
                  </a:tcPr>
                </a:tc>
                <a:tc>
                  <a:txBody>
                    <a:bodyPr/>
                    <a:lstStyle/>
                    <a:p>
                      <a:pPr algn="r">
                        <a:spcAft>
                          <a:spcPts val="0"/>
                        </a:spcAft>
                      </a:pPr>
                      <a:r>
                        <a:rPr lang="en-GB" sz="1600" b="0" dirty="0">
                          <a:solidFill>
                            <a:schemeClr val="tx1"/>
                          </a:solidFill>
                          <a:effectLst/>
                          <a:latin typeface="Arial" panose="020B0604020202020204" pitchFamily="34" charset="0"/>
                          <a:cs typeface="Arial" panose="020B0604020202020204" pitchFamily="34" charset="0"/>
                        </a:rPr>
                        <a:t>7</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solidFill>
                      <a:schemeClr val="bg1">
                        <a:lumMod val="85000"/>
                      </a:schemeClr>
                    </a:solidFill>
                  </a:tcPr>
                </a:tc>
                <a:extLst>
                  <a:ext uri="{0D108BD9-81ED-4DB2-BD59-A6C34878D82A}">
                    <a16:rowId xmlns:a16="http://schemas.microsoft.com/office/drawing/2014/main" val="10004"/>
                  </a:ext>
                </a:extLst>
              </a:tr>
              <a:tr h="0">
                <a:tc gridSpan="3">
                  <a:txBody>
                    <a:bodyPr/>
                    <a:lstStyle/>
                    <a:p>
                      <a:pPr>
                        <a:spcAft>
                          <a:spcPts val="0"/>
                        </a:spcAft>
                      </a:pPr>
                      <a:endParaRPr lang="en-IE" sz="8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hMerge="1">
                  <a:txBody>
                    <a:bodyPr/>
                    <a:lstStyle/>
                    <a:p>
                      <a:endParaRPr lang="en-IE"/>
                    </a:p>
                  </a:txBody>
                  <a:tcPr/>
                </a:tc>
                <a:tc hMerge="1">
                  <a:txBody>
                    <a:bodyPr/>
                    <a:lstStyle/>
                    <a:p>
                      <a:endParaRPr lang="en-IE"/>
                    </a:p>
                  </a:txBody>
                  <a:tcPr/>
                </a:tc>
                <a:extLst>
                  <a:ext uri="{0D108BD9-81ED-4DB2-BD59-A6C34878D82A}">
                    <a16:rowId xmlns:a16="http://schemas.microsoft.com/office/drawing/2014/main" val="10006"/>
                  </a:ext>
                </a:extLst>
              </a:tr>
              <a:tr h="398339">
                <a:tc>
                  <a:txBody>
                    <a:bodyPr/>
                    <a:lstStyle/>
                    <a:p>
                      <a:pPr>
                        <a:spcAft>
                          <a:spcPts val="0"/>
                        </a:spcAft>
                      </a:pPr>
                      <a:r>
                        <a:rPr lang="en-IE" sz="1800" dirty="0">
                          <a:solidFill>
                            <a:schemeClr val="tx1"/>
                          </a:solidFill>
                          <a:effectLst/>
                          <a:latin typeface="Arial" panose="020B0604020202020204" pitchFamily="34" charset="0"/>
                          <a:ea typeface="Times New Roman"/>
                          <a:cs typeface="Arial" panose="020B0604020202020204" pitchFamily="34" charset="0"/>
                        </a:rPr>
                        <a:t>Secondary Study - 2015</a:t>
                      </a:r>
                    </a:p>
                  </a:txBody>
                  <a:tcPr marL="68580" marR="68580" marT="0" marB="0" anchor="ctr"/>
                </a:tc>
                <a:tc>
                  <a:txBody>
                    <a:bodyPr/>
                    <a:lstStyle/>
                    <a:p>
                      <a:pPr marL="0" algn="l" defTabSz="4388900" rtl="0" eaLnBrk="1" latinLnBrk="0" hangingPunct="1">
                        <a:spcAft>
                          <a:spcPts val="0"/>
                        </a:spcAft>
                      </a:pPr>
                      <a:r>
                        <a:rPr lang="en-GB" sz="1800" b="1" kern="1200" dirty="0">
                          <a:solidFill>
                            <a:schemeClr val="lt1"/>
                          </a:solidFill>
                          <a:effectLst/>
                          <a:latin typeface="+mn-lt"/>
                          <a:ea typeface="+mn-ea"/>
                          <a:cs typeface="+mn-cs"/>
                        </a:rPr>
                        <a:t>Analysis</a:t>
                      </a:r>
                      <a:endParaRPr lang="en-IE" sz="1800" b="1" kern="1200" dirty="0">
                        <a:solidFill>
                          <a:schemeClr val="lt1"/>
                        </a:solidFill>
                        <a:effectLst/>
                        <a:latin typeface="+mn-lt"/>
                        <a:ea typeface="+mn-ea"/>
                        <a:cs typeface="+mn-cs"/>
                      </a:endParaRPr>
                    </a:p>
                  </a:txBody>
                  <a:tcPr marL="68580" marR="68580" marT="0" marB="0" anchor="ctr">
                    <a:solidFill>
                      <a:schemeClr val="accent1"/>
                    </a:solidFill>
                  </a:tcPr>
                </a:tc>
                <a:tc>
                  <a:txBody>
                    <a:bodyPr/>
                    <a:lstStyle/>
                    <a:p>
                      <a:pPr marL="0" algn="l" defTabSz="4388900" rtl="0" eaLnBrk="1" latinLnBrk="0" hangingPunct="1">
                        <a:spcAft>
                          <a:spcPts val="0"/>
                        </a:spcAft>
                      </a:pPr>
                      <a:r>
                        <a:rPr lang="en-GB" sz="1800" b="1" kern="1200" dirty="0">
                          <a:solidFill>
                            <a:schemeClr val="lt1"/>
                          </a:solidFill>
                          <a:effectLst/>
                          <a:latin typeface="+mn-lt"/>
                          <a:ea typeface="+mn-ea"/>
                          <a:cs typeface="+mn-cs"/>
                        </a:rPr>
                        <a:t>Sample</a:t>
                      </a:r>
                      <a:endParaRPr lang="en-IE" sz="1800" b="1" kern="1200" dirty="0">
                        <a:solidFill>
                          <a:schemeClr val="lt1"/>
                        </a:solidFill>
                        <a:effectLst/>
                        <a:latin typeface="+mn-lt"/>
                        <a:ea typeface="+mn-ea"/>
                        <a:cs typeface="+mn-cs"/>
                      </a:endParaRPr>
                    </a:p>
                  </a:txBody>
                  <a:tcPr marL="68580" marR="68580" marT="0" marB="0" anchor="ctr">
                    <a:solidFill>
                      <a:schemeClr val="accent1"/>
                    </a:solidFill>
                  </a:tcPr>
                </a:tc>
                <a:extLst>
                  <a:ext uri="{0D108BD9-81ED-4DB2-BD59-A6C34878D82A}">
                    <a16:rowId xmlns:a16="http://schemas.microsoft.com/office/drawing/2014/main" val="10007"/>
                  </a:ext>
                </a:extLst>
              </a:tr>
              <a:tr h="289638">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Student study habits questionnaire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Quantitative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r">
                        <a:spcAft>
                          <a:spcPts val="0"/>
                        </a:spcAft>
                      </a:pPr>
                      <a:r>
                        <a:rPr lang="en-GB" sz="1600" b="0" dirty="0">
                          <a:solidFill>
                            <a:schemeClr val="tx1"/>
                          </a:solidFill>
                          <a:effectLst/>
                          <a:latin typeface="Arial" panose="020B0604020202020204" pitchFamily="34" charset="0"/>
                          <a:cs typeface="Arial" panose="020B0604020202020204" pitchFamily="34" charset="0"/>
                        </a:rPr>
                        <a:t>53</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extLst>
                  <a:ext uri="{0D108BD9-81ED-4DB2-BD59-A6C34878D82A}">
                    <a16:rowId xmlns:a16="http://schemas.microsoft.com/office/drawing/2014/main" val="10008"/>
                  </a:ext>
                </a:extLst>
              </a:tr>
              <a:tr h="300445">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Reflective Learning Journal</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Qualitative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r">
                        <a:spcAft>
                          <a:spcPts val="0"/>
                        </a:spcAft>
                      </a:pPr>
                      <a:r>
                        <a:rPr lang="en-GB" sz="1600" b="0" dirty="0">
                          <a:solidFill>
                            <a:schemeClr val="tx1"/>
                          </a:solidFill>
                          <a:effectLst/>
                          <a:latin typeface="Arial" panose="020B0604020202020204" pitchFamily="34" charset="0"/>
                          <a:cs typeface="Arial" panose="020B0604020202020204" pitchFamily="34" charset="0"/>
                        </a:rPr>
                        <a:t>18</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extLst>
                  <a:ext uri="{0D108BD9-81ED-4DB2-BD59-A6C34878D82A}">
                    <a16:rowId xmlns:a16="http://schemas.microsoft.com/office/drawing/2014/main" val="10009"/>
                  </a:ext>
                </a:extLst>
              </a:tr>
              <a:tr h="274320">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Interview (Journal evaluation and Study habits)</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Qualitative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r">
                        <a:spcAft>
                          <a:spcPts val="0"/>
                        </a:spcAft>
                      </a:pPr>
                      <a:r>
                        <a:rPr lang="en-GB" sz="1600" b="0" dirty="0">
                          <a:solidFill>
                            <a:schemeClr val="tx1"/>
                          </a:solidFill>
                          <a:effectLst/>
                          <a:latin typeface="Arial" panose="020B0604020202020204" pitchFamily="34" charset="0"/>
                          <a:cs typeface="Arial" panose="020B0604020202020204" pitchFamily="34" charset="0"/>
                        </a:rPr>
                        <a:t>4</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extLst>
                  <a:ext uri="{0D108BD9-81ED-4DB2-BD59-A6C34878D82A}">
                    <a16:rowId xmlns:a16="http://schemas.microsoft.com/office/drawing/2014/main" val="10010"/>
                  </a:ext>
                </a:extLst>
              </a:tr>
              <a:tr h="0">
                <a:tc gridSpan="3">
                  <a:txBody>
                    <a:bodyPr/>
                    <a:lstStyle/>
                    <a:p>
                      <a:pPr>
                        <a:spcAft>
                          <a:spcPts val="0"/>
                        </a:spcAft>
                      </a:pPr>
                      <a:endParaRPr lang="en-IE" sz="8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hMerge="1">
                  <a:txBody>
                    <a:bodyPr/>
                    <a:lstStyle/>
                    <a:p>
                      <a:endParaRPr lang="en-IE"/>
                    </a:p>
                  </a:txBody>
                  <a:tcPr/>
                </a:tc>
                <a:tc hMerge="1">
                  <a:txBody>
                    <a:bodyPr/>
                    <a:lstStyle/>
                    <a:p>
                      <a:endParaRPr lang="en-IE"/>
                    </a:p>
                  </a:txBody>
                  <a:tcPr/>
                </a:tc>
                <a:extLst>
                  <a:ext uri="{0D108BD9-81ED-4DB2-BD59-A6C34878D82A}">
                    <a16:rowId xmlns:a16="http://schemas.microsoft.com/office/drawing/2014/main" val="10012"/>
                  </a:ext>
                </a:extLst>
              </a:tr>
              <a:tr h="398339">
                <a:tc>
                  <a:txBody>
                    <a:bodyPr/>
                    <a:lstStyle/>
                    <a:p>
                      <a:pPr>
                        <a:spcAft>
                          <a:spcPts val="0"/>
                        </a:spcAft>
                      </a:pPr>
                      <a:r>
                        <a:rPr lang="en-IE" sz="1800" dirty="0">
                          <a:solidFill>
                            <a:schemeClr val="tx1"/>
                          </a:solidFill>
                          <a:effectLst/>
                          <a:latin typeface="Arial" panose="020B0604020202020204" pitchFamily="34" charset="0"/>
                          <a:ea typeface="Times New Roman"/>
                          <a:cs typeface="Arial" panose="020B0604020202020204" pitchFamily="34" charset="0"/>
                        </a:rPr>
                        <a:t>Principal Study - 2016</a:t>
                      </a:r>
                    </a:p>
                  </a:txBody>
                  <a:tcPr marL="68580" marR="68580" marT="0" marB="0" anchor="ctr"/>
                </a:tc>
                <a:tc>
                  <a:txBody>
                    <a:bodyPr/>
                    <a:lstStyle/>
                    <a:p>
                      <a:pPr marL="0" algn="l" defTabSz="4388900" rtl="0" eaLnBrk="1" latinLnBrk="0" hangingPunct="1">
                        <a:spcAft>
                          <a:spcPts val="0"/>
                        </a:spcAft>
                      </a:pPr>
                      <a:r>
                        <a:rPr lang="en-GB" sz="2000" b="1" kern="1200" dirty="0">
                          <a:solidFill>
                            <a:schemeClr val="lt1"/>
                          </a:solidFill>
                          <a:effectLst/>
                          <a:latin typeface="+mn-lt"/>
                          <a:ea typeface="+mn-ea"/>
                          <a:cs typeface="+mn-cs"/>
                        </a:rPr>
                        <a:t>Analysis</a:t>
                      </a:r>
                      <a:endParaRPr lang="en-IE" sz="2000" b="1" kern="1200" dirty="0">
                        <a:solidFill>
                          <a:schemeClr val="lt1"/>
                        </a:solidFill>
                        <a:effectLst/>
                        <a:latin typeface="+mn-lt"/>
                        <a:ea typeface="+mn-ea"/>
                        <a:cs typeface="+mn-cs"/>
                      </a:endParaRPr>
                    </a:p>
                  </a:txBody>
                  <a:tcPr marL="68580" marR="68580" marT="0" marB="0" anchor="ctr">
                    <a:solidFill>
                      <a:schemeClr val="accent1"/>
                    </a:solidFill>
                  </a:tcPr>
                </a:tc>
                <a:tc>
                  <a:txBody>
                    <a:bodyPr/>
                    <a:lstStyle/>
                    <a:p>
                      <a:pPr marL="0" algn="l" defTabSz="4388900" rtl="0" eaLnBrk="1" latinLnBrk="0" hangingPunct="1">
                        <a:spcAft>
                          <a:spcPts val="0"/>
                        </a:spcAft>
                      </a:pPr>
                      <a:r>
                        <a:rPr lang="en-GB" sz="2000" b="1" kern="1200" dirty="0">
                          <a:solidFill>
                            <a:schemeClr val="lt1"/>
                          </a:solidFill>
                          <a:effectLst/>
                          <a:latin typeface="+mn-lt"/>
                          <a:ea typeface="+mn-ea"/>
                          <a:cs typeface="+mn-cs"/>
                        </a:rPr>
                        <a:t>Sample</a:t>
                      </a:r>
                      <a:endParaRPr lang="en-IE" sz="2000" b="1" kern="1200" dirty="0">
                        <a:solidFill>
                          <a:schemeClr val="lt1"/>
                        </a:solidFill>
                        <a:effectLst/>
                        <a:latin typeface="+mn-lt"/>
                        <a:ea typeface="+mn-ea"/>
                        <a:cs typeface="+mn-cs"/>
                      </a:endParaRPr>
                    </a:p>
                  </a:txBody>
                  <a:tcPr marL="68580" marR="68580" marT="0" marB="0" anchor="ctr">
                    <a:solidFill>
                      <a:schemeClr val="accent1"/>
                    </a:solidFill>
                  </a:tcPr>
                </a:tc>
                <a:extLst>
                  <a:ext uri="{0D108BD9-81ED-4DB2-BD59-A6C34878D82A}">
                    <a16:rowId xmlns:a16="http://schemas.microsoft.com/office/drawing/2014/main" val="10013"/>
                  </a:ext>
                </a:extLst>
              </a:tr>
              <a:tr h="289639">
                <a:tc>
                  <a:txBody>
                    <a:bodyPr/>
                    <a:lstStyle/>
                    <a:p>
                      <a:pPr marL="0" algn="l" defTabSz="4388900" rtl="0" eaLnBrk="1" latinLnBrk="0" hangingPunct="1">
                        <a:spcAft>
                          <a:spcPts val="0"/>
                        </a:spcAft>
                      </a:pPr>
                      <a:r>
                        <a:rPr lang="en-IE" sz="1600" b="0" kern="1200" dirty="0">
                          <a:solidFill>
                            <a:schemeClr val="tx1"/>
                          </a:solidFill>
                          <a:effectLst/>
                          <a:latin typeface="Arial" panose="020B0604020202020204" pitchFamily="34" charset="0"/>
                          <a:ea typeface="+mn-ea"/>
                          <a:cs typeface="Arial" panose="020B0604020202020204" pitchFamily="34" charset="0"/>
                        </a:rPr>
                        <a:t>Student Engagement &amp; Self-Efficacy Questionnaire – (Treatment</a:t>
                      </a:r>
                      <a:r>
                        <a:rPr lang="en-IE" sz="1600" b="0" kern="1200" baseline="0" dirty="0">
                          <a:solidFill>
                            <a:schemeClr val="tx1"/>
                          </a:solidFill>
                          <a:effectLst/>
                          <a:latin typeface="Arial" panose="020B0604020202020204" pitchFamily="34" charset="0"/>
                          <a:ea typeface="+mn-ea"/>
                          <a:cs typeface="Arial" panose="020B0604020202020204" pitchFamily="34" charset="0"/>
                        </a:rPr>
                        <a:t> Group)</a:t>
                      </a:r>
                      <a:endParaRPr lang="en-IE" sz="1600" b="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noFill/>
                  </a:tcPr>
                </a:tc>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Quantitative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r">
                        <a:spcAft>
                          <a:spcPts val="0"/>
                        </a:spcAft>
                      </a:pPr>
                      <a:r>
                        <a:rPr lang="en-GB" sz="1600" b="0" dirty="0">
                          <a:solidFill>
                            <a:schemeClr val="tx1"/>
                          </a:solidFill>
                          <a:effectLst/>
                          <a:latin typeface="Arial" panose="020B0604020202020204" pitchFamily="34" charset="0"/>
                          <a:cs typeface="Arial" panose="020B0604020202020204" pitchFamily="34" charset="0"/>
                        </a:rPr>
                        <a:t>44</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extLst>
                  <a:ext uri="{0D108BD9-81ED-4DB2-BD59-A6C34878D82A}">
                    <a16:rowId xmlns:a16="http://schemas.microsoft.com/office/drawing/2014/main" val="10014"/>
                  </a:ext>
                </a:extLst>
              </a:tr>
              <a:tr h="326571">
                <a:tc>
                  <a:txBody>
                    <a:bodyPr/>
                    <a:lstStyle/>
                    <a:p>
                      <a:pPr marL="0" algn="l" defTabSz="4388900" rtl="0" eaLnBrk="1" latinLnBrk="0" hangingPunct="1">
                        <a:spcAft>
                          <a:spcPts val="0"/>
                        </a:spcAft>
                      </a:pPr>
                      <a:r>
                        <a:rPr lang="en-IE" sz="1600" b="0" kern="1200" dirty="0">
                          <a:solidFill>
                            <a:schemeClr val="tx1"/>
                          </a:solidFill>
                          <a:effectLst/>
                          <a:latin typeface="Arial" panose="020B0604020202020204" pitchFamily="34" charset="0"/>
                          <a:ea typeface="+mn-ea"/>
                          <a:cs typeface="Arial" panose="020B0604020202020204" pitchFamily="34" charset="0"/>
                        </a:rPr>
                        <a:t>Student Engagement &amp; Self-Efficacy Questionnaire –(Control)</a:t>
                      </a:r>
                    </a:p>
                  </a:txBody>
                  <a:tcPr marL="68580" marR="68580" marT="0" marB="0" anchor="ctr">
                    <a:noFill/>
                  </a:tcPr>
                </a:tc>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Quantitative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r">
                        <a:spcAft>
                          <a:spcPts val="0"/>
                        </a:spcAft>
                      </a:pPr>
                      <a:r>
                        <a:rPr lang="en-GB" sz="1600" b="0" dirty="0">
                          <a:solidFill>
                            <a:schemeClr val="tx1"/>
                          </a:solidFill>
                          <a:effectLst/>
                          <a:latin typeface="Arial" panose="020B0604020202020204" pitchFamily="34" charset="0"/>
                          <a:cs typeface="Arial" panose="020B0604020202020204" pitchFamily="34" charset="0"/>
                        </a:rPr>
                        <a:t>31</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extLst>
                  <a:ext uri="{0D108BD9-81ED-4DB2-BD59-A6C34878D82A}">
                    <a16:rowId xmlns:a16="http://schemas.microsoft.com/office/drawing/2014/main" val="10015"/>
                  </a:ext>
                </a:extLst>
              </a:tr>
              <a:tr h="300446">
                <a:tc>
                  <a:txBody>
                    <a:bodyPr/>
                    <a:lstStyle/>
                    <a:p>
                      <a:pPr>
                        <a:spcAft>
                          <a:spcPts val="0"/>
                        </a:spcAft>
                      </a:pPr>
                      <a:r>
                        <a:rPr lang="en-IE" sz="1600" b="0" dirty="0">
                          <a:solidFill>
                            <a:schemeClr val="tx1"/>
                          </a:solidFill>
                          <a:effectLst/>
                          <a:latin typeface="Arial" panose="020B0604020202020204" pitchFamily="34" charset="0"/>
                          <a:cs typeface="Arial" panose="020B0604020202020204" pitchFamily="34" charset="0"/>
                        </a:rPr>
                        <a:t>Interview (start and end of semester with principal programming lecturer )</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Qualitative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r">
                        <a:spcAft>
                          <a:spcPts val="0"/>
                        </a:spcAft>
                      </a:pPr>
                      <a:r>
                        <a:rPr lang="en-GB" sz="1600" b="0" dirty="0">
                          <a:solidFill>
                            <a:schemeClr val="tx1"/>
                          </a:solidFill>
                          <a:effectLst/>
                          <a:latin typeface="Arial" panose="020B0604020202020204" pitchFamily="34" charset="0"/>
                          <a:cs typeface="Arial" panose="020B0604020202020204" pitchFamily="34" charset="0"/>
                        </a:rPr>
                        <a:t>1</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extLst>
                  <a:ext uri="{0D108BD9-81ED-4DB2-BD59-A6C34878D82A}">
                    <a16:rowId xmlns:a16="http://schemas.microsoft.com/office/drawing/2014/main" val="10016"/>
                  </a:ext>
                </a:extLst>
              </a:tr>
              <a:tr h="300445">
                <a:tc>
                  <a:txBody>
                    <a:bodyPr/>
                    <a:lstStyle/>
                    <a:p>
                      <a:pPr>
                        <a:spcAft>
                          <a:spcPts val="0"/>
                        </a:spcAft>
                      </a:pPr>
                      <a:r>
                        <a:rPr lang="en-IE" sz="1600" b="0" dirty="0">
                          <a:solidFill>
                            <a:schemeClr val="tx1"/>
                          </a:solidFill>
                          <a:effectLst/>
                          <a:latin typeface="Arial" panose="020B0604020202020204" pitchFamily="34" charset="0"/>
                          <a:cs typeface="Arial" panose="020B0604020202020204" pitchFamily="34" charset="0"/>
                        </a:rPr>
                        <a:t>Interview (end of semester with treatment group participants)</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Qualitative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r">
                        <a:spcAft>
                          <a:spcPts val="0"/>
                        </a:spcAft>
                      </a:pPr>
                      <a:r>
                        <a:rPr lang="en-GB" sz="1600" b="0" dirty="0">
                          <a:solidFill>
                            <a:schemeClr val="tx1"/>
                          </a:solidFill>
                          <a:effectLst/>
                          <a:latin typeface="Arial" panose="020B0604020202020204" pitchFamily="34" charset="0"/>
                          <a:cs typeface="Arial" panose="020B0604020202020204" pitchFamily="34" charset="0"/>
                        </a:rPr>
                        <a:t>4</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extLst>
                  <a:ext uri="{0D108BD9-81ED-4DB2-BD59-A6C34878D82A}">
                    <a16:rowId xmlns:a16="http://schemas.microsoft.com/office/drawing/2014/main" val="10017"/>
                  </a:ext>
                </a:extLst>
              </a:tr>
              <a:tr h="308218">
                <a:tc>
                  <a:txBody>
                    <a:bodyPr/>
                    <a:lstStyle/>
                    <a:p>
                      <a:pPr>
                        <a:spcAft>
                          <a:spcPts val="0"/>
                        </a:spcAft>
                      </a:pPr>
                      <a:r>
                        <a:rPr lang="en-IE" sz="1600" b="0" dirty="0">
                          <a:solidFill>
                            <a:schemeClr val="tx1"/>
                          </a:solidFill>
                          <a:effectLst/>
                          <a:latin typeface="Arial" panose="020B0604020202020204" pitchFamily="34" charset="0"/>
                          <a:cs typeface="Arial" panose="020B0604020202020204" pitchFamily="34" charset="0"/>
                        </a:rPr>
                        <a:t>PBL/PAL activity feedback forms (5x sessions)</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Qualitative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r">
                        <a:spcAft>
                          <a:spcPts val="0"/>
                        </a:spcAft>
                      </a:pPr>
                      <a:r>
                        <a:rPr lang="en-GB" sz="1600" b="0" dirty="0">
                          <a:solidFill>
                            <a:schemeClr val="tx1"/>
                          </a:solidFill>
                          <a:effectLst/>
                          <a:latin typeface="Arial" panose="020B0604020202020204" pitchFamily="34" charset="0"/>
                          <a:cs typeface="Arial" panose="020B0604020202020204" pitchFamily="34" charset="0"/>
                        </a:rPr>
                        <a:t>46</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extLst>
                  <a:ext uri="{0D108BD9-81ED-4DB2-BD59-A6C34878D82A}">
                    <a16:rowId xmlns:a16="http://schemas.microsoft.com/office/drawing/2014/main" val="10018"/>
                  </a:ext>
                </a:extLst>
              </a:tr>
            </a:tbl>
          </a:graphicData>
        </a:graphic>
      </p:graphicFrame>
      <p:sp>
        <p:nvSpPr>
          <p:cNvPr id="45" name="Text Placeholder 4"/>
          <p:cNvSpPr>
            <a:spLocks noGrp="1"/>
          </p:cNvSpPr>
          <p:nvPr>
            <p:ph type="body" sz="quarter" idx="21"/>
          </p:nvPr>
        </p:nvSpPr>
        <p:spPr>
          <a:xfrm>
            <a:off x="11459293" y="25496880"/>
            <a:ext cx="10048874" cy="846363"/>
          </a:xfrm>
        </p:spPr>
        <p:txBody>
          <a:bodyPr/>
          <a:lstStyle/>
          <a:p>
            <a:r>
              <a:rPr lang="en-US" b="1" i="1" u="sng" dirty="0">
                <a:solidFill>
                  <a:schemeClr val="tx2"/>
                </a:solidFill>
                <a:latin typeface="Arial" panose="020B0604020202020204" pitchFamily="34" charset="0"/>
                <a:cs typeface="Arial" panose="020B0604020202020204" pitchFamily="34" charset="0"/>
              </a:rPr>
              <a:t>Data Collection</a:t>
            </a:r>
          </a:p>
        </p:txBody>
      </p:sp>
      <p:sp>
        <p:nvSpPr>
          <p:cNvPr id="39" name="Content Placeholder 2">
            <a:extLst>
              <a:ext uri="{FF2B5EF4-FFF2-40B4-BE49-F238E27FC236}">
                <a16:creationId xmlns:a16="http://schemas.microsoft.com/office/drawing/2014/main" id="{2EFFBC5F-0C09-40DB-9DFE-B704854ECCA6}"/>
              </a:ext>
            </a:extLst>
          </p:cNvPr>
          <p:cNvSpPr txBox="1">
            <a:spLocks/>
          </p:cNvSpPr>
          <p:nvPr/>
        </p:nvSpPr>
        <p:spPr>
          <a:xfrm>
            <a:off x="11693941" y="8028377"/>
            <a:ext cx="9662432" cy="979718"/>
          </a:xfrm>
          <a:prstGeom prst="rect">
            <a:avLst/>
          </a:prstGeom>
        </p:spPr>
        <p:txBody>
          <a:bodyPr>
            <a:normAutofit fontScale="70000" lnSpcReduction="20000"/>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a:buNone/>
            </a:pPr>
            <a:endParaRPr lang="en-IE" sz="9600" dirty="0">
              <a:latin typeface="Arial" panose="020B0604020202020204" pitchFamily="34" charset="0"/>
              <a:cs typeface="Arial" panose="020B0604020202020204" pitchFamily="34" charset="0"/>
            </a:endParaRPr>
          </a:p>
        </p:txBody>
      </p:sp>
      <p:sp>
        <p:nvSpPr>
          <p:cNvPr id="34" name="Text Placeholder 4"/>
          <p:cNvSpPr>
            <a:spLocks noGrp="1"/>
          </p:cNvSpPr>
          <p:nvPr>
            <p:ph type="body" sz="quarter" idx="21"/>
          </p:nvPr>
        </p:nvSpPr>
        <p:spPr>
          <a:xfrm>
            <a:off x="11453400" y="17075571"/>
            <a:ext cx="10048874" cy="846363"/>
          </a:xfrm>
        </p:spPr>
        <p:txBody>
          <a:bodyPr/>
          <a:lstStyle/>
          <a:p>
            <a:r>
              <a:rPr lang="en-US" b="1" i="1" u="sng" dirty="0">
                <a:solidFill>
                  <a:schemeClr val="tx2"/>
                </a:solidFill>
                <a:latin typeface="Arial" panose="020B0604020202020204" pitchFamily="34" charset="0"/>
                <a:cs typeface="Arial" panose="020B0604020202020204" pitchFamily="34" charset="0"/>
              </a:rPr>
              <a:t>Research Methods</a:t>
            </a:r>
          </a:p>
        </p:txBody>
      </p:sp>
      <p:sp>
        <p:nvSpPr>
          <p:cNvPr id="35" name="Text Placeholder 4">
            <a:extLst>
              <a:ext uri="{FF2B5EF4-FFF2-40B4-BE49-F238E27FC236}">
                <a16:creationId xmlns:a16="http://schemas.microsoft.com/office/drawing/2014/main" id="{9000B3FD-55D3-45AB-92CB-10A741BAA0B3}"/>
              </a:ext>
            </a:extLst>
          </p:cNvPr>
          <p:cNvSpPr txBox="1">
            <a:spLocks/>
          </p:cNvSpPr>
          <p:nvPr/>
        </p:nvSpPr>
        <p:spPr>
          <a:xfrm>
            <a:off x="11449319" y="17642446"/>
            <a:ext cx="10048874" cy="1200306"/>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GB" sz="2400" dirty="0">
                <a:solidFill>
                  <a:schemeClr val="tx1"/>
                </a:solidFill>
                <a:latin typeface="Arial" panose="020B0604020202020204" pitchFamily="34" charset="0"/>
                <a:cs typeface="Arial" panose="020B0604020202020204" pitchFamily="34" charset="0"/>
              </a:rPr>
              <a:t>The diagram below highlights the methods and tools used over the course of the action research study. </a:t>
            </a:r>
            <a:endParaRPr lang="en-US" sz="2400" dirty="0">
              <a:solidFill>
                <a:schemeClr val="tx1"/>
              </a:solidFill>
              <a:latin typeface="Arial" panose="020B0604020202020204" pitchFamily="34" charset="0"/>
              <a:cs typeface="Arial" panose="020B0604020202020204" pitchFamily="34" charset="0"/>
            </a:endParaRPr>
          </a:p>
        </p:txBody>
      </p:sp>
      <p:sp>
        <p:nvSpPr>
          <p:cNvPr id="43" name="Text Placeholder 4">
            <a:extLst>
              <a:ext uri="{FF2B5EF4-FFF2-40B4-BE49-F238E27FC236}">
                <a16:creationId xmlns:a16="http://schemas.microsoft.com/office/drawing/2014/main" id="{D01E89C6-0794-4157-9DEF-383030D60FAB}"/>
              </a:ext>
            </a:extLst>
          </p:cNvPr>
          <p:cNvSpPr txBox="1">
            <a:spLocks/>
          </p:cNvSpPr>
          <p:nvPr/>
        </p:nvSpPr>
        <p:spPr>
          <a:xfrm>
            <a:off x="11447321" y="26027104"/>
            <a:ext cx="10048874" cy="830975"/>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GB" sz="2400" dirty="0">
                <a:solidFill>
                  <a:schemeClr val="tx1"/>
                </a:solidFill>
                <a:latin typeface="Arial" panose="020B0604020202020204" pitchFamily="34" charset="0"/>
                <a:cs typeface="Arial" panose="020B0604020202020204" pitchFamily="34" charset="0"/>
              </a:rPr>
              <a:t>The table below is a summary of the data collected for the study.</a:t>
            </a:r>
            <a:endParaRPr lang="en-US" sz="2400" dirty="0">
              <a:solidFill>
                <a:schemeClr val="tx1"/>
              </a:solidFill>
              <a:latin typeface="Arial" panose="020B0604020202020204" pitchFamily="34" charset="0"/>
              <a:cs typeface="Arial" panose="020B0604020202020204" pitchFamily="34" charset="0"/>
            </a:endParaRPr>
          </a:p>
        </p:txBody>
      </p:sp>
      <p:sp>
        <p:nvSpPr>
          <p:cNvPr id="46" name="Content Placeholder 2">
            <a:extLst>
              <a:ext uri="{FF2B5EF4-FFF2-40B4-BE49-F238E27FC236}">
                <a16:creationId xmlns:a16="http://schemas.microsoft.com/office/drawing/2014/main" id="{BA7BC14E-5C68-4BFC-B8B8-A1CD9BF3BFC9}"/>
              </a:ext>
            </a:extLst>
          </p:cNvPr>
          <p:cNvSpPr txBox="1">
            <a:spLocks/>
          </p:cNvSpPr>
          <p:nvPr/>
        </p:nvSpPr>
        <p:spPr>
          <a:xfrm>
            <a:off x="22531031" y="12554206"/>
            <a:ext cx="9795691" cy="5522693"/>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buNone/>
            </a:pPr>
            <a:r>
              <a:rPr lang="en-IE" sz="2500" dirty="0"/>
              <a:t>A student engagement measurement tool was provided to student participants at the start and end of a semester.  A social learning intervention was applied to a treatment group, and the engagement scores across both the control and treatment groups were measured.  The results revealed a small increase in total student engagement group score for the treatment group, but nothing significant. However, interesting findings were found in some of the individual questions, the figure below represents one an example of this, in which the treatment group had scored considerably higher than the control group in a question relating to understanding people dissimilar to themselves, which would have been influenced through the social learning activities that the treatment group participated in.  This, in itself, was an encouraging finding. </a:t>
            </a:r>
          </a:p>
        </p:txBody>
      </p:sp>
      <p:sp>
        <p:nvSpPr>
          <p:cNvPr id="47" name="Content Placeholder 2">
            <a:extLst>
              <a:ext uri="{FF2B5EF4-FFF2-40B4-BE49-F238E27FC236}">
                <a16:creationId xmlns:a16="http://schemas.microsoft.com/office/drawing/2014/main" id="{C12A8FE5-E10F-498E-9E7D-EC629905A877}"/>
              </a:ext>
            </a:extLst>
          </p:cNvPr>
          <p:cNvSpPr txBox="1">
            <a:spLocks/>
          </p:cNvSpPr>
          <p:nvPr/>
        </p:nvSpPr>
        <p:spPr>
          <a:xfrm>
            <a:off x="33656519" y="29479722"/>
            <a:ext cx="9736942" cy="2621175"/>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None/>
            </a:pPr>
            <a:r>
              <a:rPr lang="en-IE" sz="900" dirty="0">
                <a:latin typeface="Arial" panose="020B0604020202020204" pitchFamily="34" charset="0"/>
                <a:cs typeface="Arial" panose="020B0604020202020204" pitchFamily="34" charset="0"/>
              </a:rPr>
              <a:t>Bandura, A. (1986). Social Foundations of Thought and Action: Social Cognitive Theory. U.S.A: Pearson Education.</a:t>
            </a:r>
          </a:p>
          <a:p>
            <a:pPr marL="0" indent="0" algn="just" defTabSz="895350">
              <a:buNone/>
            </a:pPr>
            <a:endParaRPr lang="en-IE" sz="900" dirty="0">
              <a:latin typeface="Arial" panose="020B0604020202020204" pitchFamily="34" charset="0"/>
              <a:cs typeface="Arial" panose="020B0604020202020204" pitchFamily="34" charset="0"/>
            </a:endParaRPr>
          </a:p>
          <a:p>
            <a:pPr marL="0" indent="0" algn="just" defTabSz="895350">
              <a:buNone/>
            </a:pPr>
            <a:r>
              <a:rPr lang="en-IE" sz="900" dirty="0">
                <a:latin typeface="Arial" panose="020B0604020202020204" pitchFamily="34" charset="0"/>
                <a:cs typeface="Arial" panose="020B0604020202020204" pitchFamily="34" charset="0"/>
              </a:rPr>
              <a:t>Bandura, A. (2006). Guide for constructing self-efficacy scales. In F. </a:t>
            </a:r>
            <a:r>
              <a:rPr lang="en-IE" sz="900" dirty="0" err="1">
                <a:latin typeface="Arial" panose="020B0604020202020204" pitchFamily="34" charset="0"/>
                <a:cs typeface="Arial" panose="020B0604020202020204" pitchFamily="34" charset="0"/>
              </a:rPr>
              <a:t>Pajares</a:t>
            </a:r>
            <a:r>
              <a:rPr lang="en-IE" sz="900" dirty="0">
                <a:latin typeface="Arial" panose="020B0604020202020204" pitchFamily="34" charset="0"/>
                <a:cs typeface="Arial" panose="020B0604020202020204" pitchFamily="34" charset="0"/>
              </a:rPr>
              <a:t>, &amp; T. </a:t>
            </a:r>
            <a:r>
              <a:rPr lang="en-IE" sz="900" dirty="0" err="1">
                <a:latin typeface="Arial" panose="020B0604020202020204" pitchFamily="34" charset="0"/>
                <a:cs typeface="Arial" panose="020B0604020202020204" pitchFamily="34" charset="0"/>
              </a:rPr>
              <a:t>Urdan</a:t>
            </a:r>
            <a:r>
              <a:rPr lang="en-IE" sz="900" dirty="0">
                <a:latin typeface="Arial" panose="020B0604020202020204" pitchFamily="34" charset="0"/>
                <a:cs typeface="Arial" panose="020B0604020202020204" pitchFamily="34" charset="0"/>
              </a:rPr>
              <a:t> (Eds.), Adolescence and education: Vol. 5. Self efficacy and adolescence (pp. 307-337). Greenwich, CT: Information Age.</a:t>
            </a:r>
          </a:p>
          <a:p>
            <a:pPr marL="0" indent="0" algn="just" defTabSz="895350">
              <a:buNone/>
            </a:pPr>
            <a:endParaRPr lang="en-IE" sz="900" dirty="0">
              <a:latin typeface="Arial" panose="020B0604020202020204" pitchFamily="34" charset="0"/>
              <a:cs typeface="Arial" panose="020B0604020202020204" pitchFamily="34" charset="0"/>
            </a:endParaRPr>
          </a:p>
          <a:p>
            <a:pPr marL="0" indent="0" algn="just" defTabSz="895350">
              <a:buNone/>
            </a:pPr>
            <a:r>
              <a:rPr lang="en-IE" sz="900" dirty="0">
                <a:latin typeface="Arial" panose="020B0604020202020204" pitchFamily="34" charset="0"/>
                <a:cs typeface="Arial" panose="020B0604020202020204" pitchFamily="34" charset="0"/>
              </a:rPr>
              <a:t>Bogdan, R.C., </a:t>
            </a:r>
            <a:r>
              <a:rPr lang="en-IE" sz="900" dirty="0" err="1">
                <a:latin typeface="Arial" panose="020B0604020202020204" pitchFamily="34" charset="0"/>
                <a:cs typeface="Arial" panose="020B0604020202020204" pitchFamily="34" charset="0"/>
              </a:rPr>
              <a:t>Biklin</a:t>
            </a:r>
            <a:r>
              <a:rPr lang="en-IE" sz="900" dirty="0">
                <a:latin typeface="Arial" panose="020B0604020202020204" pitchFamily="34" charset="0"/>
                <a:cs typeface="Arial" panose="020B0604020202020204" pitchFamily="34" charset="0"/>
              </a:rPr>
              <a:t>, S.K. (1998). Qualitative research for education: An introduction to theory and methods. (3rd edition).  Boston: </a:t>
            </a:r>
            <a:r>
              <a:rPr lang="en-IE" sz="900" dirty="0" err="1">
                <a:latin typeface="Arial" panose="020B0604020202020204" pitchFamily="34" charset="0"/>
                <a:cs typeface="Arial" panose="020B0604020202020204" pitchFamily="34" charset="0"/>
              </a:rPr>
              <a:t>Allyn</a:t>
            </a:r>
            <a:r>
              <a:rPr lang="en-IE" sz="900" dirty="0">
                <a:latin typeface="Arial" panose="020B0604020202020204" pitchFamily="34" charset="0"/>
                <a:cs typeface="Arial" panose="020B0604020202020204" pitchFamily="34" charset="0"/>
              </a:rPr>
              <a:t> and Bacon.</a:t>
            </a:r>
          </a:p>
          <a:p>
            <a:pPr marL="0" indent="0" algn="just" defTabSz="895350">
              <a:buNone/>
            </a:pPr>
            <a:endParaRPr lang="en-IE" sz="900" dirty="0">
              <a:latin typeface="Arial" panose="020B0604020202020204" pitchFamily="34" charset="0"/>
              <a:cs typeface="Arial" panose="020B0604020202020204" pitchFamily="34" charset="0"/>
            </a:endParaRPr>
          </a:p>
          <a:p>
            <a:pPr marL="0" indent="0" algn="just" defTabSz="895350">
              <a:buNone/>
            </a:pPr>
            <a:r>
              <a:rPr lang="en-IE" sz="900" dirty="0">
                <a:latin typeface="Arial" panose="020B0604020202020204" pitchFamily="34" charset="0"/>
                <a:cs typeface="Arial" panose="020B0604020202020204" pitchFamily="34" charset="0"/>
              </a:rPr>
              <a:t>Bryman, A. (2004). Social Research Methods.  U.K.: Oxford University Press.</a:t>
            </a:r>
          </a:p>
          <a:p>
            <a:pPr marL="0" indent="0" algn="just" defTabSz="895350">
              <a:buNone/>
            </a:pPr>
            <a:endParaRPr lang="en-IE" sz="900" dirty="0">
              <a:latin typeface="Arial" panose="020B0604020202020204" pitchFamily="34" charset="0"/>
              <a:cs typeface="Arial" panose="020B0604020202020204" pitchFamily="34" charset="0"/>
            </a:endParaRPr>
          </a:p>
          <a:p>
            <a:pPr marL="0" indent="0" algn="just" defTabSz="895350">
              <a:buNone/>
            </a:pPr>
            <a:r>
              <a:rPr lang="en-IE" sz="900" dirty="0">
                <a:latin typeface="Arial" panose="020B0604020202020204" pitchFamily="34" charset="0"/>
                <a:cs typeface="Arial" panose="020B0604020202020204" pitchFamily="34" charset="0"/>
              </a:rPr>
              <a:t>Creswell, J.W., Miller, G.A. (1997).  Research Methodologies and Doctoral Process.  New Directions for Higher Education, no.99.  U.S.A.: Wiley.</a:t>
            </a:r>
          </a:p>
          <a:p>
            <a:pPr marL="0" indent="0" algn="just" defTabSz="895350">
              <a:buNone/>
            </a:pPr>
            <a:endParaRPr lang="en-IE" sz="900" dirty="0">
              <a:latin typeface="Arial" panose="020B0604020202020204" pitchFamily="34" charset="0"/>
              <a:cs typeface="Arial" panose="020B0604020202020204" pitchFamily="34" charset="0"/>
            </a:endParaRPr>
          </a:p>
          <a:p>
            <a:pPr marL="0" indent="0" algn="just" defTabSz="895350">
              <a:buNone/>
            </a:pPr>
            <a:r>
              <a:rPr lang="en-IE" sz="900" dirty="0">
                <a:latin typeface="Arial" panose="020B0604020202020204" pitchFamily="34" charset="0"/>
                <a:cs typeface="Arial" panose="020B0604020202020204" pitchFamily="34" charset="0"/>
              </a:rPr>
              <a:t>Hamir, S., </a:t>
            </a:r>
            <a:r>
              <a:rPr lang="en-IE" sz="900" dirty="0" err="1">
                <a:latin typeface="Arial" panose="020B0604020202020204" pitchFamily="34" charset="0"/>
                <a:cs typeface="Arial" panose="020B0604020202020204" pitchFamily="34" charset="0"/>
              </a:rPr>
              <a:t>Maion</a:t>
            </a:r>
            <a:r>
              <a:rPr lang="en-IE" sz="900" dirty="0">
                <a:latin typeface="Arial" panose="020B0604020202020204" pitchFamily="34" charset="0"/>
                <a:cs typeface="Arial" panose="020B0604020202020204" pitchFamily="34" charset="0"/>
              </a:rPr>
              <a:t>, S., Tice, S., &amp; Wideman, A. (2015) Constructivism in</a:t>
            </a:r>
          </a:p>
          <a:p>
            <a:pPr marL="0" indent="0" algn="just" defTabSz="895350">
              <a:buNone/>
            </a:pPr>
            <a:r>
              <a:rPr lang="en-IE" sz="900" dirty="0">
                <a:latin typeface="Arial" panose="020B0604020202020204" pitchFamily="34" charset="0"/>
                <a:cs typeface="Arial" panose="020B0604020202020204" pitchFamily="34" charset="0"/>
              </a:rPr>
              <a:t>Education. Available at: http://constructivism512.weebly.com . Accessed 27th February 2018.</a:t>
            </a:r>
          </a:p>
          <a:p>
            <a:pPr marL="0" indent="0" algn="just" defTabSz="895350">
              <a:buNone/>
            </a:pPr>
            <a:endParaRPr lang="en-IE" sz="900" dirty="0">
              <a:latin typeface="Arial" panose="020B0604020202020204" pitchFamily="34" charset="0"/>
              <a:cs typeface="Arial" panose="020B0604020202020204" pitchFamily="34" charset="0"/>
            </a:endParaRPr>
          </a:p>
          <a:p>
            <a:pPr marL="0" indent="0" algn="just" defTabSz="895350">
              <a:buNone/>
            </a:pPr>
            <a:r>
              <a:rPr lang="en-IE" sz="900" dirty="0">
                <a:latin typeface="Arial" panose="020B0604020202020204" pitchFamily="34" charset="0"/>
                <a:cs typeface="Arial" panose="020B0604020202020204" pitchFamily="34" charset="0"/>
              </a:rPr>
              <a:t>Miles, M.B., &amp; Huberman, A.M. (1994). Qualitative data analysis: A sourcebook of new methods.  Thousand Oaks, CA: Sage.</a:t>
            </a:r>
          </a:p>
        </p:txBody>
      </p:sp>
    </p:spTree>
    <p:extLst>
      <p:ext uri="{BB962C8B-B14F-4D97-AF65-F5344CB8AC3E}">
        <p14:creationId xmlns:p14="http://schemas.microsoft.com/office/powerpoint/2010/main" val="3160527046"/>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3451</TotalTime>
  <Words>1587</Words>
  <Application>Microsoft Office PowerPoint</Application>
  <PresentationFormat>Custom</PresentationFormat>
  <Paragraphs>102</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Graham Glanville</cp:lastModifiedBy>
  <cp:revision>120</cp:revision>
  <dcterms:created xsi:type="dcterms:W3CDTF">2012-02-03T19:11:35Z</dcterms:created>
  <dcterms:modified xsi:type="dcterms:W3CDTF">2021-03-31T08:26:18Z</dcterms:modified>
</cp:coreProperties>
</file>