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Old Standard TT"/>
      <p:regular r:id="rId16"/>
      <p:bold r:id="rId17"/>
      <p:italic r:id="rId18"/>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ldStandardT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also make use of the memento design pattern. Keeping track of previous information, the user can revert back to previous values or information if they happen to change their mind. For example, the user can change the number of hours they worked for a project back to the hours that was set before the value was changed.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Although we did not make use of any design patterns in the implementation of our final prototype, there were some design patterns that we could had applied. We can make use of the decorator design pattern for all of our views instead of using the framework views. There can be a common interface and objects can be add to it such has a table with a list of project or buttons to add/remove users.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With the iterator design pattern, we can apply it to our filters when searching for a user or a project. Every user has specific projects that they are working with; therefore an iterator can be use to go through the list of projects and display the projects that pertains to that specific user.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100"/>
            <a:ext cx="9144000" cy="17117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cxnSp>
        <p:nvCxnSpPr>
          <p:cNvPr id="10" name="Shape 10"/>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1" name="Shape 11"/>
          <p:cNvSpPr txBox="1"/>
          <p:nvPr>
            <p:ph type="ctrTitle"/>
          </p:nvPr>
        </p:nvSpPr>
        <p:spPr>
          <a:xfrm>
            <a:off x="512700" y="1893300"/>
            <a:ext cx="8118599" cy="1522800"/>
          </a:xfrm>
          <a:prstGeom prst="rect">
            <a:avLst/>
          </a:prstGeom>
        </p:spPr>
        <p:txBody>
          <a:bodyPr anchorCtr="0" anchor="b" bIns="91425" lIns="91425" rIns="91425" tIns="91425"/>
          <a:lstStyle>
            <a:lvl1pPr>
              <a:spcBef>
                <a:spcPts val="0"/>
              </a:spcBef>
              <a:buClr>
                <a:schemeClr val="accent1"/>
              </a:buClr>
              <a:buSzPct val="100000"/>
              <a:defRPr sz="4200">
                <a:solidFill>
                  <a:schemeClr val="accent1"/>
                </a:solidFill>
              </a:defRPr>
            </a:lvl1pPr>
            <a:lvl2pPr>
              <a:spcBef>
                <a:spcPts val="0"/>
              </a:spcBef>
              <a:buClr>
                <a:schemeClr val="accent1"/>
              </a:buClr>
              <a:buSzPct val="100000"/>
              <a:defRPr sz="4200">
                <a:solidFill>
                  <a:schemeClr val="accent1"/>
                </a:solidFill>
              </a:defRPr>
            </a:lvl2pPr>
            <a:lvl3pPr>
              <a:spcBef>
                <a:spcPts val="0"/>
              </a:spcBef>
              <a:buClr>
                <a:schemeClr val="accent1"/>
              </a:buClr>
              <a:buSzPct val="100000"/>
              <a:defRPr sz="4200">
                <a:solidFill>
                  <a:schemeClr val="accent1"/>
                </a:solidFill>
              </a:defRPr>
            </a:lvl3pPr>
            <a:lvl4pPr>
              <a:spcBef>
                <a:spcPts val="0"/>
              </a:spcBef>
              <a:buClr>
                <a:schemeClr val="accent1"/>
              </a:buClr>
              <a:buSzPct val="100000"/>
              <a:defRPr sz="4200">
                <a:solidFill>
                  <a:schemeClr val="accent1"/>
                </a:solidFill>
              </a:defRPr>
            </a:lvl4pPr>
            <a:lvl5pPr>
              <a:spcBef>
                <a:spcPts val="0"/>
              </a:spcBef>
              <a:buClr>
                <a:schemeClr val="accent1"/>
              </a:buClr>
              <a:buSzPct val="100000"/>
              <a:defRPr sz="4200">
                <a:solidFill>
                  <a:schemeClr val="accent1"/>
                </a:solidFill>
              </a:defRPr>
            </a:lvl5pPr>
            <a:lvl6pPr>
              <a:spcBef>
                <a:spcPts val="0"/>
              </a:spcBef>
              <a:buClr>
                <a:schemeClr val="accent1"/>
              </a:buClr>
              <a:buSzPct val="100000"/>
              <a:defRPr sz="4200">
                <a:solidFill>
                  <a:schemeClr val="accent1"/>
                </a:solidFill>
              </a:defRPr>
            </a:lvl6pPr>
            <a:lvl7pPr>
              <a:spcBef>
                <a:spcPts val="0"/>
              </a:spcBef>
              <a:buClr>
                <a:schemeClr val="accent1"/>
              </a:buClr>
              <a:buSzPct val="100000"/>
              <a:defRPr sz="4200">
                <a:solidFill>
                  <a:schemeClr val="accent1"/>
                </a:solidFill>
              </a:defRPr>
            </a:lvl7pPr>
            <a:lvl8pPr>
              <a:spcBef>
                <a:spcPts val="0"/>
              </a:spcBef>
              <a:buClr>
                <a:schemeClr val="accent1"/>
              </a:buClr>
              <a:buSzPct val="100000"/>
              <a:defRPr sz="4200">
                <a:solidFill>
                  <a:schemeClr val="accent1"/>
                </a:solidFill>
              </a:defRPr>
            </a:lvl8pPr>
            <a:lvl9pPr>
              <a:spcBef>
                <a:spcPts val="0"/>
              </a:spcBef>
              <a:buClr>
                <a:schemeClr val="accent1"/>
              </a:buClr>
              <a:buSzPct val="100000"/>
              <a:defRPr sz="4200">
                <a:solidFill>
                  <a:schemeClr val="accent1"/>
                </a:solidFill>
              </a:defRPr>
            </a:lvl9pPr>
          </a:lstStyle>
          <a:p/>
        </p:txBody>
      </p:sp>
      <p:sp>
        <p:nvSpPr>
          <p:cNvPr id="12" name="Shape 12"/>
          <p:cNvSpPr txBox="1"/>
          <p:nvPr>
            <p:ph idx="1" type="subTitle"/>
          </p:nvPr>
        </p:nvSpPr>
        <p:spPr>
          <a:xfrm>
            <a:off x="512700" y="3840639"/>
            <a:ext cx="8118599" cy="787499"/>
          </a:xfrm>
          <a:prstGeom prst="rect">
            <a:avLst/>
          </a:prstGeom>
        </p:spPr>
        <p:txBody>
          <a:bodyPr anchorCtr="0" anchor="t" bIns="91425" lIns="91425" rIns="91425" tIns="91425"/>
          <a:lstStyle>
            <a:lvl1pPr>
              <a:lnSpc>
                <a:spcPct val="100000"/>
              </a:lnSpc>
              <a:spcBef>
                <a:spcPts val="0"/>
              </a:spcBef>
              <a:spcAft>
                <a:spcPts val="0"/>
              </a:spcAft>
              <a:buClr>
                <a:schemeClr val="accent2"/>
              </a:buClr>
              <a:buSzPct val="100000"/>
              <a:buNone/>
              <a:defRPr sz="2400">
                <a:solidFill>
                  <a:schemeClr val="accent2"/>
                </a:solidFill>
              </a:defRPr>
            </a:lvl1pPr>
            <a:lvl2pPr>
              <a:lnSpc>
                <a:spcPct val="100000"/>
              </a:lnSpc>
              <a:spcBef>
                <a:spcPts val="0"/>
              </a:spcBef>
              <a:spcAft>
                <a:spcPts val="0"/>
              </a:spcAft>
              <a:buClr>
                <a:schemeClr val="accent2"/>
              </a:buClr>
              <a:buSzPct val="100000"/>
              <a:buNone/>
              <a:defRPr sz="2400">
                <a:solidFill>
                  <a:schemeClr val="accent2"/>
                </a:solidFill>
              </a:defRPr>
            </a:lvl2pPr>
            <a:lvl3pPr>
              <a:lnSpc>
                <a:spcPct val="100000"/>
              </a:lnSpc>
              <a:spcBef>
                <a:spcPts val="0"/>
              </a:spcBef>
              <a:spcAft>
                <a:spcPts val="0"/>
              </a:spcAft>
              <a:buClr>
                <a:schemeClr val="accent2"/>
              </a:buClr>
              <a:buSzPct val="100000"/>
              <a:buNone/>
              <a:defRPr sz="2400">
                <a:solidFill>
                  <a:schemeClr val="accent2"/>
                </a:solidFill>
              </a:defRPr>
            </a:lvl3pPr>
            <a:lvl4pPr>
              <a:lnSpc>
                <a:spcPct val="100000"/>
              </a:lnSpc>
              <a:spcBef>
                <a:spcPts val="0"/>
              </a:spcBef>
              <a:spcAft>
                <a:spcPts val="0"/>
              </a:spcAft>
              <a:buClr>
                <a:schemeClr val="accent2"/>
              </a:buClr>
              <a:buSzPct val="100000"/>
              <a:buNone/>
              <a:defRPr sz="2400">
                <a:solidFill>
                  <a:schemeClr val="accent2"/>
                </a:solidFill>
              </a:defRPr>
            </a:lvl4pPr>
            <a:lvl5pPr>
              <a:lnSpc>
                <a:spcPct val="100000"/>
              </a:lnSpc>
              <a:spcBef>
                <a:spcPts val="0"/>
              </a:spcBef>
              <a:spcAft>
                <a:spcPts val="0"/>
              </a:spcAft>
              <a:buClr>
                <a:schemeClr val="accent2"/>
              </a:buClr>
              <a:buSzPct val="100000"/>
              <a:buNone/>
              <a:defRPr sz="2400">
                <a:solidFill>
                  <a:schemeClr val="accent2"/>
                </a:solidFill>
              </a:defRPr>
            </a:lvl5pPr>
            <a:lvl6pPr>
              <a:lnSpc>
                <a:spcPct val="100000"/>
              </a:lnSpc>
              <a:spcBef>
                <a:spcPts val="0"/>
              </a:spcBef>
              <a:spcAft>
                <a:spcPts val="0"/>
              </a:spcAft>
              <a:buClr>
                <a:schemeClr val="accent2"/>
              </a:buClr>
              <a:buSzPct val="100000"/>
              <a:buNone/>
              <a:defRPr sz="2400">
                <a:solidFill>
                  <a:schemeClr val="accent2"/>
                </a:solidFill>
              </a:defRPr>
            </a:lvl6pPr>
            <a:lvl7pPr>
              <a:lnSpc>
                <a:spcPct val="100000"/>
              </a:lnSpc>
              <a:spcBef>
                <a:spcPts val="0"/>
              </a:spcBef>
              <a:spcAft>
                <a:spcPts val="0"/>
              </a:spcAft>
              <a:buClr>
                <a:schemeClr val="accent2"/>
              </a:buClr>
              <a:buSzPct val="100000"/>
              <a:buNone/>
              <a:defRPr sz="2400">
                <a:solidFill>
                  <a:schemeClr val="accent2"/>
                </a:solidFill>
              </a:defRPr>
            </a:lvl7pPr>
            <a:lvl8pPr>
              <a:lnSpc>
                <a:spcPct val="100000"/>
              </a:lnSpc>
              <a:spcBef>
                <a:spcPts val="0"/>
              </a:spcBef>
              <a:spcAft>
                <a:spcPts val="0"/>
              </a:spcAft>
              <a:buClr>
                <a:schemeClr val="accent2"/>
              </a:buClr>
              <a:buSzPct val="100000"/>
              <a:buNone/>
              <a:defRPr sz="2400">
                <a:solidFill>
                  <a:schemeClr val="accent2"/>
                </a:solidFill>
              </a:defRPr>
            </a:lvl8pPr>
            <a:lvl9pPr>
              <a:lnSpc>
                <a:spcPct val="100000"/>
              </a:lnSpc>
              <a:spcBef>
                <a:spcPts val="0"/>
              </a:spcBef>
              <a:spcAft>
                <a:spcPts val="0"/>
              </a:spcAft>
              <a:buClr>
                <a:schemeClr val="accent2"/>
              </a:buClr>
              <a:buSzPct val="100000"/>
              <a:buNone/>
              <a:defRPr sz="2400">
                <a:solidFill>
                  <a:schemeClr val="accent2"/>
                </a:solidFill>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039650"/>
            <a:ext cx="8520599" cy="2106299"/>
          </a:xfrm>
          <a:prstGeom prst="rect">
            <a:avLst/>
          </a:prstGeom>
        </p:spPr>
        <p:txBody>
          <a:bodyPr anchorCtr="0" anchor="b" bIns="91425" lIns="91425" rIns="91425" tIns="91425"/>
          <a:lstStyle>
            <a:lvl1pPr algn="ctr">
              <a:spcBef>
                <a:spcPts val="0"/>
              </a:spcBef>
              <a:buSzPct val="100000"/>
              <a:defRPr b="1" sz="14000"/>
            </a:lvl1pPr>
            <a:lvl2pPr algn="ctr">
              <a:spcBef>
                <a:spcPts val="0"/>
              </a:spcBef>
              <a:buSzPct val="100000"/>
              <a:defRPr b="1" sz="14000"/>
            </a:lvl2pPr>
            <a:lvl3pPr algn="ctr">
              <a:spcBef>
                <a:spcPts val="0"/>
              </a:spcBef>
              <a:buSzPct val="100000"/>
              <a:defRPr b="1" sz="14000"/>
            </a:lvl3pPr>
            <a:lvl4pPr algn="ctr">
              <a:spcBef>
                <a:spcPts val="0"/>
              </a:spcBef>
              <a:buSzPct val="100000"/>
              <a:defRPr b="1" sz="14000"/>
            </a:lvl4pPr>
            <a:lvl5pPr algn="ctr">
              <a:spcBef>
                <a:spcPts val="0"/>
              </a:spcBef>
              <a:buSzPct val="100000"/>
              <a:defRPr b="1" sz="14000"/>
            </a:lvl5pPr>
            <a:lvl6pPr algn="ctr">
              <a:spcBef>
                <a:spcPts val="0"/>
              </a:spcBef>
              <a:buSzPct val="100000"/>
              <a:defRPr b="1" sz="14000"/>
            </a:lvl6pPr>
            <a:lvl7pPr algn="ctr">
              <a:spcBef>
                <a:spcPts val="0"/>
              </a:spcBef>
              <a:buSzPct val="100000"/>
              <a:defRPr b="1" sz="14000"/>
            </a:lvl7pPr>
            <a:lvl8pPr algn="ctr">
              <a:spcBef>
                <a:spcPts val="0"/>
              </a:spcBef>
              <a:buSzPct val="100000"/>
              <a:defRPr b="1" sz="14000"/>
            </a:lvl8pPr>
            <a:lvl9pPr algn="ctr">
              <a:spcBef>
                <a:spcPts val="0"/>
              </a:spcBef>
              <a:buSzPct val="100000"/>
              <a:defRPr b="1" sz="14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6" name="Shape 16"/>
          <p:cNvSpPr txBox="1"/>
          <p:nvPr>
            <p:ph type="title"/>
          </p:nvPr>
        </p:nvSpPr>
        <p:spPr>
          <a:xfrm>
            <a:off x="512700" y="1893300"/>
            <a:ext cx="8118599" cy="1522800"/>
          </a:xfrm>
          <a:prstGeom prst="rect">
            <a:avLst/>
          </a:prstGeom>
        </p:spPr>
        <p:txBody>
          <a:bodyPr anchorCtr="0" anchor="b" bIns="91425" lIns="91425" rIns="91425" tIns="91425"/>
          <a:lstStyle>
            <a:lvl1pPr>
              <a:spcBef>
                <a:spcPts val="0"/>
              </a:spcBef>
              <a:buClr>
                <a:schemeClr val="accent1"/>
              </a:buClr>
              <a:buSzPct val="100000"/>
              <a:defRPr sz="6000">
                <a:solidFill>
                  <a:schemeClr val="accent1"/>
                </a:solidFill>
              </a:defRPr>
            </a:lvl1pPr>
            <a:lvl2pPr>
              <a:spcBef>
                <a:spcPts val="0"/>
              </a:spcBef>
              <a:buClr>
                <a:schemeClr val="accent1"/>
              </a:buClr>
              <a:buSzPct val="100000"/>
              <a:defRPr sz="6000">
                <a:solidFill>
                  <a:schemeClr val="accent1"/>
                </a:solidFill>
              </a:defRPr>
            </a:lvl2pPr>
            <a:lvl3pPr>
              <a:spcBef>
                <a:spcPts val="0"/>
              </a:spcBef>
              <a:buClr>
                <a:schemeClr val="accent1"/>
              </a:buClr>
              <a:buSzPct val="100000"/>
              <a:defRPr sz="6000">
                <a:solidFill>
                  <a:schemeClr val="accent1"/>
                </a:solidFill>
              </a:defRPr>
            </a:lvl3pPr>
            <a:lvl4pPr>
              <a:spcBef>
                <a:spcPts val="0"/>
              </a:spcBef>
              <a:buClr>
                <a:schemeClr val="accent1"/>
              </a:buClr>
              <a:buSzPct val="100000"/>
              <a:defRPr sz="6000">
                <a:solidFill>
                  <a:schemeClr val="accent1"/>
                </a:solidFill>
              </a:defRPr>
            </a:lvl4pPr>
            <a:lvl5pPr>
              <a:spcBef>
                <a:spcPts val="0"/>
              </a:spcBef>
              <a:buClr>
                <a:schemeClr val="accent1"/>
              </a:buClr>
              <a:buSzPct val="100000"/>
              <a:defRPr sz="6000">
                <a:solidFill>
                  <a:schemeClr val="accent1"/>
                </a:solidFill>
              </a:defRPr>
            </a:lvl5pPr>
            <a:lvl6pPr>
              <a:spcBef>
                <a:spcPts val="0"/>
              </a:spcBef>
              <a:buClr>
                <a:schemeClr val="accent1"/>
              </a:buClr>
              <a:buSzPct val="100000"/>
              <a:defRPr sz="6000">
                <a:solidFill>
                  <a:schemeClr val="accent1"/>
                </a:solidFill>
              </a:defRPr>
            </a:lvl6pPr>
            <a:lvl7pPr>
              <a:spcBef>
                <a:spcPts val="0"/>
              </a:spcBef>
              <a:buClr>
                <a:schemeClr val="accent1"/>
              </a:buClr>
              <a:buSzPct val="100000"/>
              <a:defRPr sz="6000">
                <a:solidFill>
                  <a:schemeClr val="accent1"/>
                </a:solidFill>
              </a:defRPr>
            </a:lvl7pPr>
            <a:lvl8pPr>
              <a:spcBef>
                <a:spcPts val="0"/>
              </a:spcBef>
              <a:buClr>
                <a:schemeClr val="accent1"/>
              </a:buClr>
              <a:buSzPct val="100000"/>
              <a:defRPr sz="6000">
                <a:solidFill>
                  <a:schemeClr val="accent1"/>
                </a:solidFill>
              </a:defRPr>
            </a:lvl8pPr>
            <a:lvl9pPr>
              <a:spcBef>
                <a:spcPts val="0"/>
              </a:spcBef>
              <a:buClr>
                <a:schemeClr val="accent1"/>
              </a:buClr>
              <a:buSzPct val="100000"/>
              <a:defRPr sz="6000">
                <a:solidFill>
                  <a:schemeClr val="accent1"/>
                </a:solidFill>
              </a:defRPr>
            </a:lvl9pPr>
          </a:lstStyle>
          <a:p/>
        </p:txBody>
      </p:sp>
      <p:sp>
        <p:nvSpPr>
          <p:cNvPr id="17" name="Shape 1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0" name="Shape 20"/>
          <p:cNvSpPr txBox="1"/>
          <p:nvPr>
            <p:ph type="title"/>
          </p:nvPr>
        </p:nvSpPr>
        <p:spPr>
          <a:xfrm>
            <a:off x="311700" y="445025"/>
            <a:ext cx="8520599" cy="613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311700" y="1171600"/>
            <a:ext cx="8520599" cy="3397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613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1" type="body"/>
          </p:nvPr>
        </p:nvSpPr>
        <p:spPr>
          <a:xfrm>
            <a:off x="311700" y="1171675"/>
            <a:ext cx="3999899" cy="3397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2" type="body"/>
          </p:nvPr>
        </p:nvSpPr>
        <p:spPr>
          <a:xfrm>
            <a:off x="4832400" y="1171675"/>
            <a:ext cx="3999899" cy="3397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613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04000" cy="4090800"/>
          </a:xfrm>
          <a:prstGeom prst="rect">
            <a:avLst/>
          </a:prstGeom>
        </p:spPr>
        <p:txBody>
          <a:bodyPr anchorCtr="0" anchor="ctr" bIns="91425" lIns="91425" rIns="91425" tIns="91425"/>
          <a:lstStyle>
            <a:lvl1pPr>
              <a:spcBef>
                <a:spcPts val="0"/>
              </a:spcBef>
              <a:buClr>
                <a:schemeClr val="accent1"/>
              </a:buClr>
              <a:buSzPct val="100000"/>
              <a:defRPr sz="5400">
                <a:solidFill>
                  <a:schemeClr val="accent1"/>
                </a:solidFill>
              </a:defRPr>
            </a:lvl1pPr>
            <a:lvl2pPr>
              <a:spcBef>
                <a:spcPts val="0"/>
              </a:spcBef>
              <a:buClr>
                <a:schemeClr val="accent1"/>
              </a:buClr>
              <a:buSzPct val="100000"/>
              <a:defRPr sz="5400">
                <a:solidFill>
                  <a:schemeClr val="accent1"/>
                </a:solidFill>
              </a:defRPr>
            </a:lvl2pPr>
            <a:lvl3pPr>
              <a:spcBef>
                <a:spcPts val="0"/>
              </a:spcBef>
              <a:buClr>
                <a:schemeClr val="accent1"/>
              </a:buClr>
              <a:buSzPct val="100000"/>
              <a:defRPr sz="5400">
                <a:solidFill>
                  <a:schemeClr val="accent1"/>
                </a:solidFill>
              </a:defRPr>
            </a:lvl3pPr>
            <a:lvl4pPr>
              <a:spcBef>
                <a:spcPts val="0"/>
              </a:spcBef>
              <a:buClr>
                <a:schemeClr val="accent1"/>
              </a:buClr>
              <a:buSzPct val="100000"/>
              <a:defRPr sz="5400">
                <a:solidFill>
                  <a:schemeClr val="accent1"/>
                </a:solidFill>
              </a:defRPr>
            </a:lvl4pPr>
            <a:lvl5pPr>
              <a:spcBef>
                <a:spcPts val="0"/>
              </a:spcBef>
              <a:buClr>
                <a:schemeClr val="accent1"/>
              </a:buClr>
              <a:buSzPct val="100000"/>
              <a:defRPr sz="5400">
                <a:solidFill>
                  <a:schemeClr val="accent1"/>
                </a:solidFill>
              </a:defRPr>
            </a:lvl5pPr>
            <a:lvl6pPr>
              <a:spcBef>
                <a:spcPts val="0"/>
              </a:spcBef>
              <a:buClr>
                <a:schemeClr val="accent1"/>
              </a:buClr>
              <a:buSzPct val="100000"/>
              <a:defRPr sz="5400">
                <a:solidFill>
                  <a:schemeClr val="accent1"/>
                </a:solidFill>
              </a:defRPr>
            </a:lvl6pPr>
            <a:lvl7pPr>
              <a:spcBef>
                <a:spcPts val="0"/>
              </a:spcBef>
              <a:buClr>
                <a:schemeClr val="accent1"/>
              </a:buClr>
              <a:buSzPct val="100000"/>
              <a:defRPr sz="5400">
                <a:solidFill>
                  <a:schemeClr val="accent1"/>
                </a:solidFill>
              </a:defRPr>
            </a:lvl7pPr>
            <a:lvl8pPr>
              <a:spcBef>
                <a:spcPts val="0"/>
              </a:spcBef>
              <a:buClr>
                <a:schemeClr val="accent1"/>
              </a:buClr>
              <a:buSzPct val="100000"/>
              <a:defRPr sz="5400">
                <a:solidFill>
                  <a:schemeClr val="accent1"/>
                </a:solidFill>
              </a:defRPr>
            </a:lvl8pPr>
            <a:lvl9pPr>
              <a:spcBef>
                <a:spcPts val="0"/>
              </a:spcBef>
              <a:buClr>
                <a:schemeClr val="accent1"/>
              </a:buClr>
              <a:buSzPct val="100000"/>
              <a:defRPr sz="5400">
                <a:solidFill>
                  <a:schemeClr val="accent1"/>
                </a:solidFill>
              </a:defRPr>
            </a:lvl9pPr>
          </a:lstStyle>
          <a:p/>
        </p:txBody>
      </p:sp>
      <p:sp>
        <p:nvSpPr>
          <p:cNvPr id="37" name="Shape 3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686399" cy="0"/>
          </a:xfrm>
          <a:prstGeom prst="straightConnector1">
            <a:avLst/>
          </a:prstGeom>
          <a:noFill/>
          <a:ln cap="flat" cmpd="sng" w="19050">
            <a:solidFill>
              <a:schemeClr val="lt2"/>
            </a:solidFill>
            <a:prstDash val="solid"/>
            <a:round/>
            <a:headEnd len="med" w="med" type="none"/>
            <a:tailEnd len="med" w="med" type="none"/>
          </a:ln>
        </p:spPr>
      </p:cxnSp>
      <p:sp>
        <p:nvSpPr>
          <p:cNvPr id="41" name="Shape 41"/>
          <p:cNvSpPr txBox="1"/>
          <p:nvPr>
            <p:ph type="title"/>
          </p:nvPr>
        </p:nvSpPr>
        <p:spPr>
          <a:xfrm>
            <a:off x="265500" y="1382350"/>
            <a:ext cx="4045199" cy="1333200"/>
          </a:xfrm>
          <a:prstGeom prst="rect">
            <a:avLst/>
          </a:prstGeom>
        </p:spPr>
        <p:txBody>
          <a:bodyPr anchorCtr="0" anchor="b" bIns="91425" lIns="91425" rIns="91425" tIns="91425"/>
          <a:lstStyle>
            <a:lvl1pPr algn="ctr">
              <a:spcBef>
                <a:spcPts val="0"/>
              </a:spcBef>
              <a:buClr>
                <a:schemeClr val="lt2"/>
              </a:buClr>
              <a:buSzPct val="100000"/>
              <a:defRPr sz="4200">
                <a:solidFill>
                  <a:schemeClr val="lt2"/>
                </a:solidFill>
              </a:defRPr>
            </a:lvl1pPr>
            <a:lvl2pPr algn="ctr">
              <a:spcBef>
                <a:spcPts val="0"/>
              </a:spcBef>
              <a:buClr>
                <a:schemeClr val="lt2"/>
              </a:buClr>
              <a:buSzPct val="100000"/>
              <a:defRPr sz="4200">
                <a:solidFill>
                  <a:schemeClr val="lt2"/>
                </a:solidFill>
              </a:defRPr>
            </a:lvl2pPr>
            <a:lvl3pPr algn="ctr">
              <a:spcBef>
                <a:spcPts val="0"/>
              </a:spcBef>
              <a:buClr>
                <a:schemeClr val="lt2"/>
              </a:buClr>
              <a:buSzPct val="100000"/>
              <a:defRPr sz="4200">
                <a:solidFill>
                  <a:schemeClr val="lt2"/>
                </a:solidFill>
              </a:defRPr>
            </a:lvl3pPr>
            <a:lvl4pPr algn="ctr">
              <a:spcBef>
                <a:spcPts val="0"/>
              </a:spcBef>
              <a:buClr>
                <a:schemeClr val="lt2"/>
              </a:buClr>
              <a:buSzPct val="100000"/>
              <a:defRPr sz="4200">
                <a:solidFill>
                  <a:schemeClr val="lt2"/>
                </a:solidFill>
              </a:defRPr>
            </a:lvl4pPr>
            <a:lvl5pPr algn="ctr">
              <a:spcBef>
                <a:spcPts val="0"/>
              </a:spcBef>
              <a:buClr>
                <a:schemeClr val="lt2"/>
              </a:buClr>
              <a:buSzPct val="100000"/>
              <a:defRPr sz="4200">
                <a:solidFill>
                  <a:schemeClr val="lt2"/>
                </a:solidFill>
              </a:defRPr>
            </a:lvl5pPr>
            <a:lvl6pPr algn="ctr">
              <a:spcBef>
                <a:spcPts val="0"/>
              </a:spcBef>
              <a:buClr>
                <a:schemeClr val="lt2"/>
              </a:buClr>
              <a:buSzPct val="100000"/>
              <a:defRPr sz="4200">
                <a:solidFill>
                  <a:schemeClr val="lt2"/>
                </a:solidFill>
              </a:defRPr>
            </a:lvl6pPr>
            <a:lvl7pPr algn="ctr">
              <a:spcBef>
                <a:spcPts val="0"/>
              </a:spcBef>
              <a:buClr>
                <a:schemeClr val="lt2"/>
              </a:buClr>
              <a:buSzPct val="100000"/>
              <a:defRPr sz="4200">
                <a:solidFill>
                  <a:schemeClr val="lt2"/>
                </a:solidFill>
              </a:defRPr>
            </a:lvl7pPr>
            <a:lvl8pPr algn="ctr">
              <a:spcBef>
                <a:spcPts val="0"/>
              </a:spcBef>
              <a:buClr>
                <a:schemeClr val="lt2"/>
              </a:buClr>
              <a:buSzPct val="100000"/>
              <a:defRPr sz="4200">
                <a:solidFill>
                  <a:schemeClr val="lt2"/>
                </a:solidFill>
              </a:defRPr>
            </a:lvl8pPr>
            <a:lvl9pPr algn="ctr">
              <a:spcBef>
                <a:spcPts val="0"/>
              </a:spcBef>
              <a:buClr>
                <a:schemeClr val="lt2"/>
              </a:buClr>
              <a:buSzPct val="100000"/>
              <a:defRPr sz="4200">
                <a:solidFill>
                  <a:schemeClr val="lt2"/>
                </a:solidFill>
              </a:defRPr>
            </a:lvl9pPr>
          </a:lstStyle>
          <a:p/>
        </p:txBody>
      </p:sp>
      <p:sp>
        <p:nvSpPr>
          <p:cNvPr id="42" name="Shape 42"/>
          <p:cNvSpPr txBox="1"/>
          <p:nvPr>
            <p:ph idx="1" type="subTitle"/>
          </p:nvPr>
        </p:nvSpPr>
        <p:spPr>
          <a:xfrm>
            <a:off x="265500" y="27690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613200"/>
          </a:xfrm>
          <a:prstGeom prst="rect">
            <a:avLst/>
          </a:prstGeom>
          <a:noFill/>
          <a:ln>
            <a:noFill/>
          </a:ln>
        </p:spPr>
        <p:txBody>
          <a:bodyPr anchorCtr="0" anchor="t" bIns="91425" lIns="91425" rIns="91425" tIns="91425"/>
          <a:lstStyle>
            <a:lvl1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6" name="Shape 6"/>
          <p:cNvSpPr txBox="1"/>
          <p:nvPr>
            <p:ph idx="1" type="body"/>
          </p:nvPr>
        </p:nvSpPr>
        <p:spPr>
          <a:xfrm>
            <a:off x="311700" y="1171600"/>
            <a:ext cx="8520599" cy="33972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ctrTitle"/>
          </p:nvPr>
        </p:nvSpPr>
        <p:spPr>
          <a:xfrm>
            <a:off x="512700" y="122725"/>
            <a:ext cx="8118599" cy="1522800"/>
          </a:xfrm>
          <a:prstGeom prst="rect">
            <a:avLst/>
          </a:prstGeom>
        </p:spPr>
        <p:txBody>
          <a:bodyPr anchorCtr="0" anchor="b" bIns="91425" lIns="91425" rIns="91425" tIns="91425">
            <a:noAutofit/>
          </a:bodyPr>
          <a:lstStyle/>
          <a:p>
            <a:pPr algn="ctr">
              <a:spcBef>
                <a:spcPts val="0"/>
              </a:spcBef>
              <a:buNone/>
            </a:pPr>
            <a:r>
              <a:rPr lang="en" sz="4800"/>
              <a:t>Project Time Management System</a:t>
            </a:r>
          </a:p>
        </p:txBody>
      </p:sp>
      <p:sp>
        <p:nvSpPr>
          <p:cNvPr id="59" name="Shape 59"/>
          <p:cNvSpPr txBox="1"/>
          <p:nvPr>
            <p:ph idx="1" type="subTitle"/>
          </p:nvPr>
        </p:nvSpPr>
        <p:spPr>
          <a:xfrm>
            <a:off x="311700" y="2834125"/>
            <a:ext cx="8520599" cy="1205699"/>
          </a:xfrm>
          <a:prstGeom prst="rect">
            <a:avLst/>
          </a:prstGeom>
        </p:spPr>
        <p:txBody>
          <a:bodyPr anchorCtr="0" anchor="t" bIns="91425" lIns="91425" rIns="91425" tIns="91425">
            <a:noAutofit/>
          </a:bodyPr>
          <a:lstStyle/>
          <a:p>
            <a:pPr algn="ctr">
              <a:spcBef>
                <a:spcPts val="0"/>
              </a:spcBef>
              <a:buNone/>
            </a:pPr>
            <a:r>
              <a:rPr lang="en"/>
              <a:t>By: Mohammad Alasmary, Kelly Goodman, Kevin Holligan, Elizabeth Lor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599" cy="613200"/>
          </a:xfrm>
          <a:prstGeom prst="rect">
            <a:avLst/>
          </a:prstGeom>
        </p:spPr>
        <p:txBody>
          <a:bodyPr anchorCtr="0" anchor="t" bIns="91425" lIns="91425" rIns="91425" tIns="91425">
            <a:noAutofit/>
          </a:bodyPr>
          <a:lstStyle/>
          <a:p>
            <a:pPr lvl="0" rtl="0">
              <a:spcBef>
                <a:spcPts val="0"/>
              </a:spcBef>
              <a:buNone/>
            </a:pPr>
            <a:r>
              <a:rPr lang="en"/>
              <a:t>Design Pattern: Memento</a:t>
            </a:r>
          </a:p>
        </p:txBody>
      </p:sp>
      <p:sp>
        <p:nvSpPr>
          <p:cNvPr id="111" name="Shape 111"/>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228600" lvl="0" marL="457200" rtl="0">
              <a:spcBef>
                <a:spcPts val="0"/>
              </a:spcBef>
              <a:buSzPct val="100000"/>
            </a:pPr>
            <a:r>
              <a:rPr lang="en" sz="2000"/>
              <a:t>Memento: a record of some object’s internal state, useful for future restoration</a:t>
            </a:r>
          </a:p>
          <a:p>
            <a:pPr indent="-228600" lvl="0" marL="457200" rtl="0">
              <a:spcBef>
                <a:spcPts val="0"/>
              </a:spcBef>
              <a:buSzPct val="100000"/>
            </a:pPr>
            <a:r>
              <a:rPr lang="en" sz="2000"/>
              <a:t>Why We Could Apply Memento</a:t>
            </a:r>
          </a:p>
          <a:p>
            <a:pPr indent="-228600" lvl="1" marL="914400" rtl="0">
              <a:spcBef>
                <a:spcPts val="0"/>
              </a:spcBef>
              <a:buSzPct val="100000"/>
            </a:pPr>
            <a:r>
              <a:rPr lang="en" sz="2000"/>
              <a:t>can look back at old projects - history of the projects</a:t>
            </a:r>
          </a:p>
          <a:p>
            <a:pPr indent="-228600" lvl="2" marL="1371600" rtl="0">
              <a:spcBef>
                <a:spcPts val="0"/>
              </a:spcBef>
              <a:buSzPct val="100000"/>
            </a:pPr>
            <a:r>
              <a:rPr lang="en" sz="2000"/>
              <a:t>how many hours a user worked on the project</a:t>
            </a:r>
          </a:p>
          <a:p>
            <a:pPr indent="-228600" lvl="2" marL="1371600" rtl="0">
              <a:spcBef>
                <a:spcPts val="0"/>
              </a:spcBef>
              <a:buSzPct val="100000"/>
            </a:pPr>
            <a:r>
              <a:rPr lang="en" sz="2000"/>
              <a:t>the list of users that worked on the project</a:t>
            </a:r>
          </a:p>
          <a:p>
            <a:pPr indent="-228600" lvl="2" marL="1371600" rtl="0">
              <a:spcBef>
                <a:spcPts val="0"/>
              </a:spcBef>
              <a:buSzPct val="100000"/>
            </a:pPr>
            <a:r>
              <a:rPr lang="en" sz="2000"/>
              <a:t>type of tasks that the user did for the project</a:t>
            </a:r>
          </a:p>
          <a:p>
            <a:pPr indent="-228600" lvl="2" marL="1371600" rtl="0">
              <a:spcBef>
                <a:spcPts val="0"/>
              </a:spcBef>
              <a:buSzPct val="100000"/>
            </a:pPr>
            <a:r>
              <a:rPr lang="en" sz="2000"/>
              <a:t>etc.</a:t>
            </a:r>
          </a:p>
          <a:p>
            <a:pPr rtl="0">
              <a:spcBef>
                <a:spcPts val="0"/>
              </a:spcBef>
              <a:buNone/>
            </a:pPr>
            <a:r>
              <a:t/>
            </a:r>
            <a:endParaRPr sz="2000"/>
          </a:p>
          <a:p>
            <a:pPr lvl="0" rtl="0">
              <a:spcBef>
                <a:spcPts val="0"/>
              </a:spcBef>
              <a:buNone/>
            </a:pPr>
            <a:r>
              <a:t/>
            </a:r>
            <a:endParaRPr sz="20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idx="1" type="body"/>
          </p:nvPr>
        </p:nvSpPr>
        <p:spPr>
          <a:xfrm>
            <a:off x="311700" y="480500"/>
            <a:ext cx="8520599" cy="4088400"/>
          </a:xfrm>
          <a:prstGeom prst="rect">
            <a:avLst/>
          </a:prstGeom>
        </p:spPr>
        <p:txBody>
          <a:bodyPr anchorCtr="0" anchor="ctr" bIns="91425" lIns="91425" rIns="91425" tIns="91425">
            <a:noAutofit/>
          </a:bodyPr>
          <a:lstStyle/>
          <a:p>
            <a:pPr lvl="0" rtl="0" algn="ctr">
              <a:spcBef>
                <a:spcPts val="0"/>
              </a:spcBef>
              <a:buNone/>
            </a:pPr>
            <a:r>
              <a:rPr lang="en" sz="3000"/>
              <a:t>Thanks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599" cy="613200"/>
          </a:xfrm>
          <a:prstGeom prst="rect">
            <a:avLst/>
          </a:prstGeom>
        </p:spPr>
        <p:txBody>
          <a:bodyPr anchorCtr="0" anchor="t" bIns="91425" lIns="91425" rIns="91425" tIns="91425">
            <a:noAutofit/>
          </a:bodyPr>
          <a:lstStyle/>
          <a:p>
            <a:pPr>
              <a:spcBef>
                <a:spcPts val="0"/>
              </a:spcBef>
              <a:buNone/>
            </a:pPr>
            <a:r>
              <a:rPr lang="en"/>
              <a:t>Project Summary</a:t>
            </a:r>
          </a:p>
        </p:txBody>
      </p:sp>
      <p:sp>
        <p:nvSpPr>
          <p:cNvPr id="65" name="Shape 65"/>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228600" lvl="0" marL="457200" rtl="0">
              <a:spcBef>
                <a:spcPts val="0"/>
              </a:spcBef>
              <a:buSzPct val="100000"/>
            </a:pPr>
            <a:r>
              <a:rPr lang="en" sz="2000"/>
              <a:t>A web-based application that tracks the hours employees work on specific projects.</a:t>
            </a:r>
          </a:p>
          <a:p>
            <a:pPr indent="-228600" lvl="0" marL="457200" rtl="0">
              <a:spcBef>
                <a:spcPts val="0"/>
              </a:spcBef>
              <a:buSzPct val="100000"/>
            </a:pPr>
            <a:r>
              <a:rPr lang="en" sz="2000"/>
              <a:t>This is an organizational project tracker that is tailored for project contributors to be able to manage their individual time.</a:t>
            </a:r>
          </a:p>
          <a:p>
            <a:pPr indent="-228600" lvl="0" marL="457200">
              <a:spcBef>
                <a:spcPts val="0"/>
              </a:spcBef>
              <a:buSzPct val="100000"/>
            </a:pPr>
            <a:r>
              <a:rPr lang="en" sz="2000"/>
              <a:t>It additionally sums contributor hours to allow project managers to manage human resources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599" cy="613200"/>
          </a:xfrm>
          <a:prstGeom prst="rect">
            <a:avLst/>
          </a:prstGeom>
        </p:spPr>
        <p:txBody>
          <a:bodyPr anchorCtr="0" anchor="t" bIns="91425" lIns="91425" rIns="91425" tIns="91425">
            <a:noAutofit/>
          </a:bodyPr>
          <a:lstStyle/>
          <a:p>
            <a:pPr>
              <a:spcBef>
                <a:spcPts val="0"/>
              </a:spcBef>
              <a:buNone/>
            </a:pPr>
            <a:r>
              <a:rPr lang="en"/>
              <a:t>Use Case #1: Create Project</a:t>
            </a:r>
          </a:p>
        </p:txBody>
      </p:sp>
      <p:sp>
        <p:nvSpPr>
          <p:cNvPr id="71" name="Shape 71"/>
          <p:cNvSpPr txBox="1"/>
          <p:nvPr>
            <p:ph idx="1" type="body"/>
          </p:nvPr>
        </p:nvSpPr>
        <p:spPr>
          <a:xfrm>
            <a:off x="311700" y="1152475"/>
            <a:ext cx="8520599" cy="3732299"/>
          </a:xfrm>
          <a:prstGeom prst="rect">
            <a:avLst/>
          </a:prstGeom>
        </p:spPr>
        <p:txBody>
          <a:bodyPr anchorCtr="0" anchor="t" bIns="91425" lIns="91425" rIns="91425" tIns="91425">
            <a:noAutofit/>
          </a:bodyPr>
          <a:lstStyle/>
          <a:p>
            <a:pPr indent="-228600" lvl="0" marL="457200" rtl="0">
              <a:spcBef>
                <a:spcPts val="0"/>
              </a:spcBef>
              <a:buSzPct val="100000"/>
            </a:pPr>
            <a:r>
              <a:rPr lang="en" sz="2000"/>
              <a:t>Allows project owners to create new projects in the system</a:t>
            </a:r>
          </a:p>
          <a:p>
            <a:pPr indent="-228600" lvl="0" marL="457200" rtl="0">
              <a:spcBef>
                <a:spcPts val="0"/>
              </a:spcBef>
              <a:buSzPct val="100000"/>
            </a:pPr>
            <a:r>
              <a:rPr lang="en" sz="2000"/>
              <a:t>The system will prompt the user with a web form to define the project attributes (e.g. Project Name, Deadline, Description, etc.)</a:t>
            </a:r>
          </a:p>
          <a:p>
            <a:pPr indent="-228600" lvl="0" marL="457200" rtl="0">
              <a:spcBef>
                <a:spcPts val="0"/>
              </a:spcBef>
              <a:buSzPct val="100000"/>
            </a:pPr>
            <a:r>
              <a:rPr lang="en" sz="2000"/>
              <a:t>The system will generate a new project with the define attributes and add it to the system project database</a:t>
            </a:r>
          </a:p>
          <a:p>
            <a:pPr indent="-228600" lvl="0" marL="457200">
              <a:spcBef>
                <a:spcPts val="0"/>
              </a:spcBef>
              <a:buSzPct val="100000"/>
            </a:pPr>
            <a:r>
              <a:rPr lang="en" sz="2000"/>
              <a:t>It will then be displayed on the list of the user’s projects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599" cy="613200"/>
          </a:xfrm>
          <a:prstGeom prst="rect">
            <a:avLst/>
          </a:prstGeom>
        </p:spPr>
        <p:txBody>
          <a:bodyPr anchorCtr="0" anchor="t" bIns="91425" lIns="91425" rIns="91425" tIns="91425">
            <a:noAutofit/>
          </a:bodyPr>
          <a:lstStyle/>
          <a:p>
            <a:pPr>
              <a:spcBef>
                <a:spcPts val="0"/>
              </a:spcBef>
              <a:buNone/>
            </a:pPr>
            <a:r>
              <a:rPr lang="en"/>
              <a:t>Use Case #2: Modify Project</a:t>
            </a:r>
          </a:p>
        </p:txBody>
      </p:sp>
      <p:sp>
        <p:nvSpPr>
          <p:cNvPr id="77" name="Shape 77"/>
          <p:cNvSpPr txBox="1"/>
          <p:nvPr>
            <p:ph idx="1" type="body"/>
          </p:nvPr>
        </p:nvSpPr>
        <p:spPr>
          <a:xfrm>
            <a:off x="311700" y="1152475"/>
            <a:ext cx="8520599" cy="3712499"/>
          </a:xfrm>
          <a:prstGeom prst="rect">
            <a:avLst/>
          </a:prstGeom>
        </p:spPr>
        <p:txBody>
          <a:bodyPr anchorCtr="0" anchor="t" bIns="91425" lIns="91425" rIns="91425" tIns="91425">
            <a:noAutofit/>
          </a:bodyPr>
          <a:lstStyle/>
          <a:p>
            <a:pPr indent="-228600" lvl="0" marL="457200" rtl="0">
              <a:spcBef>
                <a:spcPts val="0"/>
              </a:spcBef>
              <a:buSzPct val="100000"/>
            </a:pPr>
            <a:r>
              <a:rPr lang="en" sz="2000"/>
              <a:t>Allows the owner of a given project to modify details (e.g. Project Name, Deadline, Description, etc.) or add users</a:t>
            </a:r>
          </a:p>
          <a:p>
            <a:pPr indent="-228600" lvl="0" marL="457200" rtl="0">
              <a:spcBef>
                <a:spcPts val="0"/>
              </a:spcBef>
              <a:buSzPct val="100000"/>
            </a:pPr>
            <a:r>
              <a:rPr lang="en" sz="2000"/>
              <a:t>The system will change the attributes of the given project in the project database</a:t>
            </a:r>
          </a:p>
          <a:p>
            <a:pPr indent="-228600" lvl="0" marL="457200" rtl="0">
              <a:spcBef>
                <a:spcPts val="0"/>
              </a:spcBef>
              <a:buSzPct val="100000"/>
            </a:pPr>
            <a:r>
              <a:rPr lang="en" sz="2000"/>
              <a:t>The updated information will then be displayed on the list of the user’s projects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idx="1" type="body"/>
          </p:nvPr>
        </p:nvSpPr>
        <p:spPr>
          <a:xfrm>
            <a:off x="311700" y="480500"/>
            <a:ext cx="8520599" cy="4088400"/>
          </a:xfrm>
          <a:prstGeom prst="rect">
            <a:avLst/>
          </a:prstGeom>
        </p:spPr>
        <p:txBody>
          <a:bodyPr anchorCtr="0" anchor="ctr" bIns="91425" lIns="91425" rIns="91425" tIns="91425">
            <a:noAutofit/>
          </a:bodyPr>
          <a:lstStyle/>
          <a:p>
            <a:pPr algn="ctr">
              <a:spcBef>
                <a:spcPts val="0"/>
              </a:spcBef>
              <a:buNone/>
            </a:pPr>
            <a:r>
              <a:rPr lang="en" sz="3000"/>
              <a:t>DEMO</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599" cy="613200"/>
          </a:xfrm>
          <a:prstGeom prst="rect">
            <a:avLst/>
          </a:prstGeom>
        </p:spPr>
        <p:txBody>
          <a:bodyPr anchorCtr="0" anchor="t" bIns="91425" lIns="91425" rIns="91425" tIns="91425">
            <a:noAutofit/>
          </a:bodyPr>
          <a:lstStyle/>
          <a:p>
            <a:pPr lvl="0" rtl="0">
              <a:spcBef>
                <a:spcPts val="0"/>
              </a:spcBef>
              <a:buNone/>
            </a:pPr>
            <a:r>
              <a:rPr lang="en"/>
              <a:t>MVC Pattern</a:t>
            </a:r>
          </a:p>
        </p:txBody>
      </p:sp>
      <p:sp>
        <p:nvSpPr>
          <p:cNvPr id="88" name="Shape 88"/>
          <p:cNvSpPr txBox="1"/>
          <p:nvPr>
            <p:ph idx="1" type="body"/>
          </p:nvPr>
        </p:nvSpPr>
        <p:spPr>
          <a:xfrm>
            <a:off x="311700" y="1152475"/>
            <a:ext cx="8520599" cy="3773099"/>
          </a:xfrm>
          <a:prstGeom prst="rect">
            <a:avLst/>
          </a:prstGeom>
        </p:spPr>
        <p:txBody>
          <a:bodyPr anchorCtr="0" anchor="t" bIns="91425" lIns="91425" rIns="91425" tIns="91425">
            <a:noAutofit/>
          </a:bodyPr>
          <a:lstStyle/>
          <a:p>
            <a:pPr indent="-228600" lvl="0" marL="457200" rtl="0">
              <a:spcBef>
                <a:spcPts val="0"/>
              </a:spcBef>
              <a:buClr>
                <a:srgbClr val="000000"/>
              </a:buClr>
              <a:buSzPct val="100000"/>
            </a:pPr>
            <a:r>
              <a:rPr lang="en" sz="2000">
                <a:solidFill>
                  <a:srgbClr val="000000"/>
                </a:solidFill>
              </a:rPr>
              <a:t>Model: interacts with the MySQL database</a:t>
            </a:r>
          </a:p>
          <a:p>
            <a:pPr indent="-228600" lvl="0" marL="457200" rtl="0">
              <a:spcBef>
                <a:spcPts val="0"/>
              </a:spcBef>
              <a:buClr>
                <a:srgbClr val="000000"/>
              </a:buClr>
              <a:buSzPct val="100000"/>
            </a:pPr>
            <a:r>
              <a:rPr lang="en" sz="2000">
                <a:solidFill>
                  <a:srgbClr val="000000"/>
                </a:solidFill>
              </a:rPr>
              <a:t>View: displays the data that model contains</a:t>
            </a:r>
          </a:p>
          <a:p>
            <a:pPr indent="-228600" lvl="0" marL="457200" rtl="0">
              <a:spcBef>
                <a:spcPts val="0"/>
              </a:spcBef>
              <a:buClr>
                <a:srgbClr val="000000"/>
              </a:buClr>
              <a:buSzPct val="100000"/>
            </a:pPr>
            <a:r>
              <a:rPr lang="en" sz="2000">
                <a:solidFill>
                  <a:srgbClr val="000000"/>
                </a:solidFill>
              </a:rPr>
              <a:t>Controller: controls the data flow into model objects and updates the view whenever data changes</a:t>
            </a:r>
          </a:p>
          <a:p>
            <a:pPr indent="-228600" lvl="0" marL="457200" rtl="0">
              <a:spcBef>
                <a:spcPts val="0"/>
              </a:spcBef>
              <a:buClr>
                <a:srgbClr val="000000"/>
              </a:buClr>
              <a:buSzPct val="100000"/>
            </a:pPr>
            <a:r>
              <a:rPr lang="en" sz="2000">
                <a:solidFill>
                  <a:srgbClr val="000000"/>
                </a:solidFill>
              </a:rPr>
              <a:t>Why MVC</a:t>
            </a:r>
          </a:p>
          <a:p>
            <a:pPr indent="-228600" lvl="1" marL="914400" rtl="0">
              <a:spcBef>
                <a:spcPts val="0"/>
              </a:spcBef>
              <a:buClr>
                <a:srgbClr val="000000"/>
              </a:buClr>
              <a:buSzPct val="100000"/>
            </a:pPr>
            <a:r>
              <a:rPr lang="en" sz="2000">
                <a:solidFill>
                  <a:srgbClr val="000000"/>
                </a:solidFill>
              </a:rPr>
              <a:t>the most quoted pattern in web programming</a:t>
            </a:r>
          </a:p>
          <a:p>
            <a:pPr indent="-228600" lvl="1" marL="914400" rtl="0">
              <a:spcBef>
                <a:spcPts val="0"/>
              </a:spcBef>
              <a:buClr>
                <a:srgbClr val="000000"/>
              </a:buClr>
              <a:buSzPct val="100000"/>
            </a:pPr>
            <a:r>
              <a:rPr lang="en" sz="2000">
                <a:solidFill>
                  <a:srgbClr val="000000"/>
                </a:solidFill>
              </a:rPr>
              <a:t>easy framework to use and learn</a:t>
            </a:r>
          </a:p>
          <a:p>
            <a:pPr indent="-228600" lvl="1" marL="914400" rtl="0">
              <a:spcBef>
                <a:spcPts val="0"/>
              </a:spcBef>
              <a:buClr>
                <a:srgbClr val="000000"/>
              </a:buClr>
              <a:buSzPct val="100000"/>
            </a:pPr>
            <a:r>
              <a:rPr lang="en" sz="2000">
                <a:solidFill>
                  <a:srgbClr val="000000"/>
                </a:solidFill>
              </a:rPr>
              <a:t>allows separate development of GUI view and business rules/logic on model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pic>
        <p:nvPicPr>
          <p:cNvPr id="93" name="Shape 93"/>
          <p:cNvPicPr preferRelativeResize="0"/>
          <p:nvPr/>
        </p:nvPicPr>
        <p:blipFill>
          <a:blip r:embed="rId3">
            <a:alphaModFix/>
          </a:blip>
          <a:stretch>
            <a:fillRect/>
          </a:stretch>
        </p:blipFill>
        <p:spPr>
          <a:xfrm>
            <a:off x="102299" y="162150"/>
            <a:ext cx="8939398" cy="48191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599" cy="613200"/>
          </a:xfrm>
          <a:prstGeom prst="rect">
            <a:avLst/>
          </a:prstGeom>
        </p:spPr>
        <p:txBody>
          <a:bodyPr anchorCtr="0" anchor="t" bIns="91425" lIns="91425" rIns="91425" tIns="91425">
            <a:noAutofit/>
          </a:bodyPr>
          <a:lstStyle/>
          <a:p>
            <a:pPr lvl="0" rtl="0">
              <a:spcBef>
                <a:spcPts val="0"/>
              </a:spcBef>
              <a:buNone/>
            </a:pPr>
            <a:r>
              <a:rPr lang="en"/>
              <a:t>Design Pattern: Decorator</a:t>
            </a:r>
          </a:p>
        </p:txBody>
      </p:sp>
      <p:sp>
        <p:nvSpPr>
          <p:cNvPr id="99" name="Shape 99"/>
          <p:cNvSpPr txBox="1"/>
          <p:nvPr>
            <p:ph idx="1" type="body"/>
          </p:nvPr>
        </p:nvSpPr>
        <p:spPr>
          <a:xfrm>
            <a:off x="311700" y="1152475"/>
            <a:ext cx="8520599" cy="3773099"/>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rgbClr val="000000"/>
              </a:buClr>
              <a:buSzPct val="100000"/>
              <a:buFont typeface="Old Standard TT"/>
            </a:pPr>
            <a:r>
              <a:rPr lang="en" sz="2000">
                <a:solidFill>
                  <a:srgbClr val="000000"/>
                </a:solidFill>
              </a:rPr>
              <a:t>Decorator: extended behavior or functionality build upon some existing  substructure</a:t>
            </a:r>
          </a:p>
          <a:p>
            <a:pPr indent="-228600" lvl="0" marL="457200" marR="0" rtl="0" algn="l">
              <a:lnSpc>
                <a:spcPct val="115000"/>
              </a:lnSpc>
              <a:spcBef>
                <a:spcPts val="0"/>
              </a:spcBef>
              <a:spcAft>
                <a:spcPts val="1600"/>
              </a:spcAft>
              <a:buClr>
                <a:srgbClr val="000000"/>
              </a:buClr>
              <a:buSzPct val="100000"/>
            </a:pPr>
            <a:r>
              <a:rPr lang="en" sz="2000">
                <a:solidFill>
                  <a:srgbClr val="000000"/>
                </a:solidFill>
              </a:rPr>
              <a:t>Why We Could Apply Decorator:</a:t>
            </a:r>
          </a:p>
          <a:p>
            <a:pPr indent="-228600" lvl="1" marL="914400" marR="0" rtl="0" algn="l">
              <a:lnSpc>
                <a:spcPct val="115000"/>
              </a:lnSpc>
              <a:spcBef>
                <a:spcPts val="0"/>
              </a:spcBef>
              <a:spcAft>
                <a:spcPts val="1600"/>
              </a:spcAft>
              <a:buClr>
                <a:srgbClr val="000000"/>
              </a:buClr>
              <a:buSzPct val="100000"/>
            </a:pPr>
            <a:r>
              <a:rPr lang="en" sz="2000">
                <a:solidFill>
                  <a:srgbClr val="000000"/>
                </a:solidFill>
              </a:rPr>
              <a:t>can be applied to all of the views</a:t>
            </a:r>
          </a:p>
          <a:p>
            <a:pPr indent="-228600" lvl="1" marL="914400" marR="0" rtl="0" algn="l">
              <a:lnSpc>
                <a:spcPct val="115000"/>
              </a:lnSpc>
              <a:spcBef>
                <a:spcPts val="0"/>
              </a:spcBef>
              <a:spcAft>
                <a:spcPts val="1600"/>
              </a:spcAft>
              <a:buClr>
                <a:srgbClr val="000000"/>
              </a:buClr>
              <a:buSzPct val="100000"/>
            </a:pPr>
            <a:r>
              <a:rPr lang="en" sz="2000">
                <a:solidFill>
                  <a:srgbClr val="000000"/>
                </a:solidFill>
              </a:rPr>
              <a:t>have a common interface, but being able to add objects to it</a:t>
            </a:r>
          </a:p>
          <a:p>
            <a:pPr indent="-228600" lvl="2" marL="1371600" marR="0" rtl="0" algn="l">
              <a:lnSpc>
                <a:spcPct val="115000"/>
              </a:lnSpc>
              <a:spcBef>
                <a:spcPts val="0"/>
              </a:spcBef>
              <a:spcAft>
                <a:spcPts val="1600"/>
              </a:spcAft>
              <a:buClr>
                <a:srgbClr val="000000"/>
              </a:buClr>
              <a:buSzPct val="100000"/>
            </a:pPr>
            <a:r>
              <a:rPr lang="en" sz="2000">
                <a:solidFill>
                  <a:srgbClr val="000000"/>
                </a:solidFill>
              </a:rPr>
              <a:t>adding a table with list of projects</a:t>
            </a:r>
          </a:p>
          <a:p>
            <a:pPr indent="-228600" lvl="2" marL="1371600" marR="0" rtl="0" algn="l">
              <a:lnSpc>
                <a:spcPct val="115000"/>
              </a:lnSpc>
              <a:spcBef>
                <a:spcPts val="0"/>
              </a:spcBef>
              <a:spcAft>
                <a:spcPts val="1600"/>
              </a:spcAft>
              <a:buClr>
                <a:srgbClr val="000000"/>
              </a:buClr>
              <a:buSzPct val="100000"/>
            </a:pPr>
            <a:r>
              <a:rPr lang="en" sz="2000">
                <a:solidFill>
                  <a:srgbClr val="000000"/>
                </a:solidFill>
              </a:rPr>
              <a:t>buttons to add/remove users</a:t>
            </a:r>
          </a:p>
          <a:p>
            <a:pPr marR="0" rtl="0" algn="l">
              <a:lnSpc>
                <a:spcPct val="115000"/>
              </a:lnSpc>
              <a:spcBef>
                <a:spcPts val="0"/>
              </a:spcBef>
              <a:spcAft>
                <a:spcPts val="1600"/>
              </a:spcAft>
              <a:buNone/>
            </a:pPr>
            <a:r>
              <a:t/>
            </a:r>
            <a:endParaRPr sz="2000">
              <a:solidFill>
                <a:srgbClr val="000000"/>
              </a:solidFill>
            </a:endParaRPr>
          </a:p>
          <a:p>
            <a:pPr marR="0" rtl="0" algn="l">
              <a:lnSpc>
                <a:spcPct val="115000"/>
              </a:lnSpc>
              <a:spcBef>
                <a:spcPts val="0"/>
              </a:spcBef>
              <a:spcAft>
                <a:spcPts val="1600"/>
              </a:spcAft>
              <a:buNone/>
            </a:pPr>
            <a:r>
              <a:t/>
            </a:r>
            <a:endParaRPr sz="2000">
              <a:solidFill>
                <a:srgbClr val="000000"/>
              </a:solidFill>
            </a:endParaRPr>
          </a:p>
          <a:p>
            <a:pPr lvl="0" marR="0" rtl="0" algn="l">
              <a:lnSpc>
                <a:spcPct val="115000"/>
              </a:lnSpc>
              <a:spcBef>
                <a:spcPts val="0"/>
              </a:spcBef>
              <a:spcAft>
                <a:spcPts val="1600"/>
              </a:spcAft>
              <a:buNone/>
            </a:pPr>
            <a:r>
              <a:t/>
            </a:r>
            <a:endParaRPr sz="2000">
              <a:solidFill>
                <a:srgbClr val="000000"/>
              </a:solidFill>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599" cy="613200"/>
          </a:xfrm>
          <a:prstGeom prst="rect">
            <a:avLst/>
          </a:prstGeom>
        </p:spPr>
        <p:txBody>
          <a:bodyPr anchorCtr="0" anchor="t" bIns="91425" lIns="91425" rIns="91425" tIns="91425">
            <a:noAutofit/>
          </a:bodyPr>
          <a:lstStyle/>
          <a:p>
            <a:pPr lvl="0">
              <a:spcBef>
                <a:spcPts val="0"/>
              </a:spcBef>
              <a:buNone/>
            </a:pPr>
            <a:r>
              <a:rPr lang="en"/>
              <a:t>Design Pattern: Iterator</a:t>
            </a:r>
          </a:p>
        </p:txBody>
      </p:sp>
      <p:sp>
        <p:nvSpPr>
          <p:cNvPr id="105" name="Shape 105"/>
          <p:cNvSpPr txBox="1"/>
          <p:nvPr>
            <p:ph idx="1" type="body"/>
          </p:nvPr>
        </p:nvSpPr>
        <p:spPr>
          <a:xfrm>
            <a:off x="311700" y="1171600"/>
            <a:ext cx="8520599" cy="3397200"/>
          </a:xfrm>
          <a:prstGeom prst="rect">
            <a:avLst/>
          </a:prstGeom>
        </p:spPr>
        <p:txBody>
          <a:bodyPr anchorCtr="0" anchor="t" bIns="91425" lIns="91425" rIns="91425" tIns="91425">
            <a:noAutofit/>
          </a:bodyPr>
          <a:lstStyle/>
          <a:p>
            <a:pPr indent="-228600" lvl="0" marL="457200" rtl="0">
              <a:spcBef>
                <a:spcPts val="0"/>
              </a:spcBef>
              <a:buSzPct val="100000"/>
            </a:pPr>
            <a:r>
              <a:rPr lang="en" sz="2000"/>
              <a:t>Iterator: uniform way of traversing</a:t>
            </a:r>
          </a:p>
          <a:p>
            <a:pPr indent="-228600" lvl="0" marL="457200" rtl="0">
              <a:spcBef>
                <a:spcPts val="0"/>
              </a:spcBef>
              <a:buSzPct val="100000"/>
            </a:pPr>
            <a:r>
              <a:rPr lang="en" sz="2000"/>
              <a:t>Why We Could Apply Iterator:</a:t>
            </a:r>
          </a:p>
          <a:p>
            <a:pPr indent="-228600" lvl="1" marL="914400" rtl="0">
              <a:spcBef>
                <a:spcPts val="0"/>
              </a:spcBef>
              <a:buSzPct val="100000"/>
            </a:pPr>
            <a:r>
              <a:rPr lang="en" sz="2000"/>
              <a:t>going through a list of projects or users</a:t>
            </a:r>
          </a:p>
          <a:p>
            <a:pPr indent="-228600" lvl="2" marL="1371600" rtl="0">
              <a:spcBef>
                <a:spcPts val="0"/>
              </a:spcBef>
              <a:buSzPct val="100000"/>
            </a:pPr>
            <a:r>
              <a:rPr lang="en" sz="2000"/>
              <a:t>being able to see the users based on a filter</a:t>
            </a:r>
          </a:p>
          <a:p>
            <a:pPr indent="-228600" lvl="2" marL="1371600" rtl="0">
              <a:spcBef>
                <a:spcPts val="0"/>
              </a:spcBef>
              <a:buSzPct val="100000"/>
            </a:pPr>
            <a:r>
              <a:rPr lang="en" sz="2000"/>
              <a:t>being able to see the projects pertaining to the user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