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682820a639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3682820a639_2_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682820a639_2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3682820a639_2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82820a639_2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3682820a639_2_1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682820a639_2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3682820a639_2_1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682820a639_2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3682820a639_2_1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682820a639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3682820a639_2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682820a639_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3682820a639_2_8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682820a639_2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3682820a639_2_9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682820a639_2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3682820a639_2_9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682820a639_2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3682820a639_2_10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682820a639_2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3682820a639_2_10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682820a639_2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3682820a639_2_1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682820a639_2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3682820a639_2_1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692650" y="1279525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Explainability of LLMs &amp; Their Ethical Implications</a:t>
            </a:r>
            <a:endParaRPr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">
                <a:solidFill>
                  <a:srgbClr val="888888"/>
                </a:solidFill>
              </a:rPr>
              <a:t>Final Presentation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 Overview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Demo: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Streamlit app to test and compare prompt strategies.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Prompt Types:</a:t>
            </a:r>
            <a:endParaRPr/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CoT (step-by-step clinical reasoning)</a:t>
            </a:r>
            <a:endParaRPr/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ReAct (tool + logic)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 Video: [Insert YouTube Link]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Outputs – Healthcare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2766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Prompt Type | Scenario | Output | Quality |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|-------------|----------|--------|---------|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Zero-shot   | Drug X?  | Yes    | ⚠️ No logic |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CoT         | Stepwise | No     | ✅ Transparent |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ReAct       | Search   | No     | ✅ Evidence-based |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 &amp; Future Work</a:t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Takeaways:</a:t>
            </a:r>
            <a:endParaRPr/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Prompting enhances explainability</a:t>
            </a:r>
            <a:endParaRPr/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CoT and ReAct show clear benefits</a:t>
            </a:r>
            <a:endParaRPr/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Crucial in high-stakes AI use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Steps:</a:t>
            </a:r>
            <a:endParaRPr/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Real-time tool integration</a:t>
            </a:r>
            <a:endParaRPr/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Broader dataset testing</a:t>
            </a:r>
            <a:endParaRPr/>
          </a:p>
          <a:p>
            <a:pPr indent="-2667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Ethical audits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8194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Lundberg &amp; Lee (2017). NeurIPS</a:t>
            </a:r>
            <a:endParaRPr/>
          </a:p>
          <a:p>
            <a:pPr indent="-28194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Ribeiro et al. (2016). KDD</a:t>
            </a:r>
            <a:endParaRPr/>
          </a:p>
          <a:p>
            <a:pPr indent="-28194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Wei et al. (2022). NeurIPS</a:t>
            </a:r>
            <a:endParaRPr/>
          </a:p>
          <a:p>
            <a:pPr indent="-28194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Yao et al. (2022). arXiv</a:t>
            </a:r>
            <a:endParaRPr/>
          </a:p>
          <a:p>
            <a:pPr indent="-28194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Lewis et al. (2020). arXiv</a:t>
            </a:r>
            <a:endParaRPr/>
          </a:p>
          <a:p>
            <a:pPr indent="-28194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Zhang et al. (2023). arXiv</a:t>
            </a:r>
            <a:endParaRPr/>
          </a:p>
          <a:p>
            <a:pPr indent="-28194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 Wang et al. (2022). arXiv</a:t>
            </a:r>
            <a:endParaRPr/>
          </a:p>
          <a:p>
            <a:pPr indent="-28194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 https://eli5.readthedocs.io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Explainability Methods in Traditional ML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10000"/>
          </a:bodyPr>
          <a:lstStyle/>
          <a:p>
            <a:pPr indent="-23622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SHAP (SHapley Additive exPlanations): Uses Shapley values from game theory to assign importance to each feature. Ideal for individual predictions.</a:t>
            </a:r>
            <a:endParaRPr/>
          </a:p>
          <a:p>
            <a:pPr indent="-2362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Reference: Lundberg &amp; Lee, 2017 (NeurIPS)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62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LIME (Local Interpretable Model-agnostic Explanations): Creates local surrogate models for any classifier. Often used for text/image classification.</a:t>
            </a:r>
            <a:endParaRPr/>
          </a:p>
          <a:p>
            <a:pPr indent="-2362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Reference: Ribeiro et al., 2016 (KDD)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62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ELI5: A debugging library for model transparency, allows quick feature inspection and weight visualization.</a:t>
            </a:r>
            <a:endParaRPr/>
          </a:p>
          <a:p>
            <a:pPr indent="-23622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https://eli5.readthedocs.io</a:t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182880" y="137160"/>
            <a:ext cx="457200" cy="342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93750" y="60000"/>
                </a:moveTo>
                <a:lnTo>
                  <a:pt x="26250" y="15000"/>
                </a:lnTo>
                <a:lnTo>
                  <a:pt x="26250" y="105000"/>
                </a:lnTo>
                <a:close/>
              </a:path>
              <a:path extrusionOk="0" fill="darken" h="120000" w="120000">
                <a:moveTo>
                  <a:pt x="93750" y="60000"/>
                </a:moveTo>
                <a:lnTo>
                  <a:pt x="26250" y="15000"/>
                </a:lnTo>
                <a:lnTo>
                  <a:pt x="26250" y="105000"/>
                </a:lnTo>
                <a:close/>
              </a:path>
              <a:path extrusionOk="0" fill="none" h="120000" w="120000">
                <a:moveTo>
                  <a:pt x="93750" y="60000"/>
                </a:moveTo>
                <a:lnTo>
                  <a:pt x="26250" y="105000"/>
                </a:lnTo>
                <a:lnTo>
                  <a:pt x="26250" y="1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5B9BD5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Prompt-based Explainability in LLMs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/>
          </a:bodyPr>
          <a:lstStyle/>
          <a:p>
            <a:pPr indent="-23622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Chain of Thought (CoT): Prompts model to reason step-by-step before concluding. Improves performance in logical tasks.</a:t>
            </a:r>
            <a:endParaRPr/>
          </a:p>
          <a:p>
            <a:pPr indent="-2362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Reference: Wei et al., 2022 (NeurIPS)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62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Meta-prompting: Adjusts prompt phrasing to influence tone, style, and depth of explanation.</a:t>
            </a:r>
            <a:endParaRPr/>
          </a:p>
          <a:p>
            <a:pPr indent="-2362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Reference: Zhang et al., 2023 (arXiv)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62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Self-consistency: Generates multiple responses and selects most frequent, improving robustness.</a:t>
            </a:r>
            <a:endParaRPr/>
          </a:p>
          <a:p>
            <a:pPr indent="-23622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Reference: Wang et al., 2022 (arXiv)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Retrieval &amp; Action-based LLM Reasoning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RAG (Retrieval-Augmented Generation): Enhances model answers by retrieving relevant external documents.</a:t>
            </a:r>
            <a:endParaRPr/>
          </a:p>
          <a:p>
            <a:pPr indent="-251459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Reference: Lewis et al., 2020 (arXiv)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1459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ReAct (Reason + Act): Enables LLMs to take actions (like search), reflect, then respond.</a:t>
            </a:r>
            <a:endParaRPr/>
          </a:p>
          <a:p>
            <a:pPr indent="-251459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Reference: Yao et al., 2022 (arXiv)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1459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Prompt Chaining: Breaks down complex tasks into sequential prompts.</a:t>
            </a:r>
            <a:endParaRPr/>
          </a:p>
          <a:p>
            <a:pPr indent="-251459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Reference: Sun et al., 2024 (arXiv)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Literature Review – Part 3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1242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Knowledge-Augmented Reasoning: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24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RAG: Retrieval-Augmented Generation</a:t>
            </a:r>
            <a:endParaRPr/>
          </a:p>
          <a:p>
            <a:pPr indent="-3124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Ref: Lewis et al. (2020)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24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ReAct: Reflection + Action-based reasoning</a:t>
            </a:r>
            <a:endParaRPr/>
          </a:p>
          <a:p>
            <a:pPr indent="-31242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Ref: Yao et al. (2022)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Approach Overview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1242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Overview: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24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Used OpenAI API to test CoT, ReAct, RAG</a:t>
            </a:r>
            <a:endParaRPr/>
          </a:p>
          <a:p>
            <a:pPr indent="-3124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Streamlit UI for input-output visualization</a:t>
            </a:r>
            <a:endParaRPr/>
          </a:p>
          <a:p>
            <a:pPr indent="-3124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Predefined prompt templates for consistency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242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 link available in GitHub.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Chain-of-Thought Prompting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32500" lnSpcReduction="20000"/>
          </a:bodyPr>
          <a:lstStyle/>
          <a:p>
            <a:pPr indent="-20574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(Medical):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574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Q: Should this patient be prescribed Drug X?</a:t>
            </a:r>
            <a:endParaRPr/>
          </a:p>
          <a:p>
            <a:pPr indent="-20574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Prompt: Let's think step by step.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574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Response:</a:t>
            </a:r>
            <a:endParaRPr/>
          </a:p>
          <a:p>
            <a:pPr indent="-20574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Patient is 72, has liver issues.</a:t>
            </a:r>
            <a:endParaRPr/>
          </a:p>
          <a:p>
            <a:pPr indent="-20574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Drug X stresses liver.</a:t>
            </a:r>
            <a:endParaRPr/>
          </a:p>
          <a:p>
            <a:pPr indent="-20574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Do not prescribe.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574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Benefits:</a:t>
            </a:r>
            <a:endParaRPr/>
          </a:p>
          <a:p>
            <a:pPr indent="-20574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Transparent logic</a:t>
            </a:r>
            <a:endParaRPr/>
          </a:p>
          <a:p>
            <a:pPr indent="-20574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Ethical justifiability</a:t>
            </a:r>
            <a:endParaRPr/>
          </a:p>
          <a:p>
            <a:pPr indent="-20574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Ref: Wei et al. (2022)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ReAct – Reason + Action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-23622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Prompt Flow (Simulated):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62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Thought: Need to check guidelines.</a:t>
            </a:r>
            <a:endParaRPr/>
          </a:p>
          <a:p>
            <a:pPr indent="-2362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Action: Search[FDA guidelines on Drug X]</a:t>
            </a:r>
            <a:endParaRPr/>
          </a:p>
          <a:p>
            <a:pPr indent="-2362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Observation: Contraindicated for elderly w/ liver issues.</a:t>
            </a:r>
            <a:endParaRPr/>
          </a:p>
          <a:p>
            <a:pPr indent="-2362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Answer: Do not prescribe.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62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Benefits:</a:t>
            </a:r>
            <a:endParaRPr/>
          </a:p>
          <a:p>
            <a:pPr indent="-2362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External support</a:t>
            </a:r>
            <a:endParaRPr/>
          </a:p>
          <a:p>
            <a:pPr indent="-2362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Interpretable and responsible</a:t>
            </a:r>
            <a:endParaRPr/>
          </a:p>
          <a:p>
            <a:pPr indent="-23622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Ref: Yao et al. (2022)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Architecture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Flow: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Input → Prompt Selector (CoT/ReAct) → GPT API → Explanation Output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Env:</a:t>
            </a:r>
            <a:endParaRPr/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GPT-4</a:t>
            </a:r>
            <a:endParaRPr/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Python + Streamlit</a:t>
            </a:r>
            <a:endParaRPr/>
          </a:p>
          <a:p>
            <a:pPr indent="-2667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Optional: LangChain retriever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