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560ba2fa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560ba2fa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An overview of the data collection, cleanup, and exploration processes: We chose this FitBit dataset from Kaggle because we all have a baseline interest in fitness and were curious to know when other users typically workout, and whether there were any noticeable patterns that might influence the way we incorporate fitness/activity into our own lifestyles. The dataset has data collected from 33 unique users over a one month period and the results are fairly straightforward, so we didn't have to do too much cleaning of the data. We did convert the "Time" column into an hour of the day format to ensure the visualizations were cleaner.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560ba2fa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560ba2fa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Morning: 5am-10:59am. Afternoon: 11am-4:59pm. Evening: 5pm-11:59pm. Night: 12am-4:59am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560ba2f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560ba2f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Morning: 5am-10:59am. Afternoon: 11am-4:59pm. Evening: 5pm-11:59pm. Night: 12am-4:59am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560ba2f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560ba2f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Morning: 5am-10:59am. Afternoon: 11am-4:59pm. Evening: 5pm-11:59pm. Night: 12am-4:59am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560ba2f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560ba2f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5a3dfc9b0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5a3dfc9b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that we don’t know: duration, type of activity logged, gender, fitness level and geographic regions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FitBit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 Project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265500" y="1324125"/>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a:t>
            </a:r>
            <a:r>
              <a:rPr lang="en"/>
              <a:t>Takeaways</a:t>
            </a:r>
            <a:endParaRPr/>
          </a:p>
        </p:txBody>
      </p:sp>
      <p:sp>
        <p:nvSpPr>
          <p:cNvPr id="173" name="Google Shape;173;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As expected higher intensity levels typically result in more calories burned</a:t>
            </a:r>
            <a:endParaRPr/>
          </a:p>
          <a:p>
            <a:pPr indent="-342900" lvl="0" marL="457200" rtl="0" algn="l">
              <a:spcBef>
                <a:spcPts val="0"/>
              </a:spcBef>
              <a:spcAft>
                <a:spcPts val="0"/>
              </a:spcAft>
              <a:buSzPts val="1800"/>
              <a:buChar char="●"/>
            </a:pPr>
            <a:r>
              <a:rPr lang="en"/>
              <a:t>Activity levels decreased at night when people are usually sleeping</a:t>
            </a:r>
            <a:endParaRPr/>
          </a:p>
          <a:p>
            <a:pPr indent="-342900" lvl="0" marL="457200" rtl="0" algn="l">
              <a:spcBef>
                <a:spcPts val="0"/>
              </a:spcBef>
              <a:spcAft>
                <a:spcPts val="0"/>
              </a:spcAft>
              <a:buSzPts val="1800"/>
              <a:buChar char="●"/>
            </a:pPr>
            <a:r>
              <a:rPr lang="en"/>
              <a:t>Most active hours of the day are between 10am and 5pm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92" name="Google Shape;92;p14"/>
          <p:cNvSpPr/>
          <p:nvPr/>
        </p:nvSpPr>
        <p:spPr>
          <a:xfrm>
            <a:off x="531436" y="17554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531450" y="17551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4294967295" type="body"/>
          </p:nvPr>
        </p:nvSpPr>
        <p:spPr>
          <a:xfrm>
            <a:off x="531738" y="21651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Luke O’Malley</a:t>
            </a:r>
            <a:endParaRPr sz="1300">
              <a:solidFill>
                <a:schemeClr val="dk1"/>
              </a:solidFill>
            </a:endParaRPr>
          </a:p>
        </p:txBody>
      </p:sp>
      <p:sp>
        <p:nvSpPr>
          <p:cNvPr id="95" name="Google Shape;95;p14"/>
          <p:cNvSpPr/>
          <p:nvPr/>
        </p:nvSpPr>
        <p:spPr>
          <a:xfrm>
            <a:off x="2194998" y="17554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195013" y="17551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idx="4294967295" type="body"/>
          </p:nvPr>
        </p:nvSpPr>
        <p:spPr>
          <a:xfrm>
            <a:off x="2195163" y="21651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Kelly Giron</a:t>
            </a:r>
            <a:endParaRPr sz="1300">
              <a:solidFill>
                <a:schemeClr val="dk1"/>
              </a:solidFill>
            </a:endParaRPr>
          </a:p>
        </p:txBody>
      </p:sp>
      <p:sp>
        <p:nvSpPr>
          <p:cNvPr id="98" name="Google Shape;98;p14"/>
          <p:cNvSpPr/>
          <p:nvPr/>
        </p:nvSpPr>
        <p:spPr>
          <a:xfrm>
            <a:off x="3858523" y="17554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858600" y="17551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ph idx="4294967295" type="body"/>
          </p:nvPr>
        </p:nvSpPr>
        <p:spPr>
          <a:xfrm>
            <a:off x="3858700" y="21651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Jennifer Harris</a:t>
            </a:r>
            <a:endParaRPr sz="1300">
              <a:solidFill>
                <a:schemeClr val="dk1"/>
              </a:solidFill>
            </a:endParaRPr>
          </a:p>
        </p:txBody>
      </p:sp>
      <p:sp>
        <p:nvSpPr>
          <p:cNvPr id="101" name="Google Shape;101;p14"/>
          <p:cNvSpPr/>
          <p:nvPr/>
        </p:nvSpPr>
        <p:spPr>
          <a:xfrm>
            <a:off x="5522206" y="17552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5522175" y="17551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idx="4294967295" type="body"/>
          </p:nvPr>
        </p:nvSpPr>
        <p:spPr>
          <a:xfrm>
            <a:off x="5522263" y="21651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Jarvis Cathey</a:t>
            </a:r>
            <a:endParaRPr sz="1300">
              <a:solidFill>
                <a:schemeClr val="dk1"/>
              </a:solidFill>
            </a:endParaRPr>
          </a:p>
        </p:txBody>
      </p:sp>
      <p:sp>
        <p:nvSpPr>
          <p:cNvPr id="104" name="Google Shape;104;p14"/>
          <p:cNvSpPr/>
          <p:nvPr/>
        </p:nvSpPr>
        <p:spPr>
          <a:xfrm>
            <a:off x="7185791" y="17552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7185650" y="17551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ph idx="4294967295" type="body"/>
          </p:nvPr>
        </p:nvSpPr>
        <p:spPr>
          <a:xfrm>
            <a:off x="7185688" y="21651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Robyn Pearson</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112" name="Google Shape;112;p15"/>
          <p:cNvSpPr txBox="1"/>
          <p:nvPr/>
        </p:nvSpPr>
        <p:spPr>
          <a:xfrm>
            <a:off x="311700" y="3105150"/>
            <a:ext cx="8295900" cy="176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chemeClr val="dk2"/>
                </a:solidFill>
                <a:latin typeface="Montserrat"/>
                <a:ea typeface="Montserrat"/>
                <a:cs typeface="Montserrat"/>
                <a:sym typeface="Montserrat"/>
              </a:rPr>
              <a:t>FitBit case study data specs</a:t>
            </a:r>
            <a:endParaRPr b="1" sz="1800">
              <a:solidFill>
                <a:schemeClr val="dk2"/>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Sample size: 33 participants</a:t>
            </a:r>
            <a:endParaRPr sz="1600">
              <a:solidFill>
                <a:schemeClr val="dk2"/>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Date Range: April 11, 2016 to May 11, 2016</a:t>
            </a:r>
            <a:endParaRPr sz="1600">
              <a:solidFill>
                <a:schemeClr val="dk2"/>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Data contains intensity, calories and time of day</a:t>
            </a:r>
            <a:endParaRPr sz="1600">
              <a:solidFill>
                <a:schemeClr val="dk2"/>
              </a:solidFill>
              <a:latin typeface="Montserrat"/>
              <a:ea typeface="Montserrat"/>
              <a:cs typeface="Montserrat"/>
              <a:sym typeface="Montserrat"/>
            </a:endParaRPr>
          </a:p>
        </p:txBody>
      </p:sp>
      <p:sp>
        <p:nvSpPr>
          <p:cNvPr id="113" name="Google Shape;113;p15"/>
          <p:cNvSpPr txBox="1"/>
          <p:nvPr/>
        </p:nvSpPr>
        <p:spPr>
          <a:xfrm>
            <a:off x="201200" y="4878050"/>
            <a:ext cx="77328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Montserrat"/>
                <a:ea typeface="Montserrat"/>
                <a:cs typeface="Montserrat"/>
                <a:sym typeface="Montserrat"/>
              </a:rPr>
              <a:t>Source: https://www.kaggle.com/datasets/srdavis16/fitbit-casestudy?select=CaloriesIntensityUpload2.csv</a:t>
            </a:r>
            <a:endParaRPr sz="800">
              <a:solidFill>
                <a:schemeClr val="dk2"/>
              </a:solidFill>
              <a:latin typeface="Montserrat"/>
              <a:ea typeface="Montserrat"/>
              <a:cs typeface="Montserrat"/>
              <a:sym typeface="Montserrat"/>
            </a:endParaRPr>
          </a:p>
        </p:txBody>
      </p:sp>
      <p:sp>
        <p:nvSpPr>
          <p:cNvPr id="114" name="Google Shape;114;p15"/>
          <p:cNvSpPr txBox="1"/>
          <p:nvPr/>
        </p:nvSpPr>
        <p:spPr>
          <a:xfrm>
            <a:off x="311700" y="1200150"/>
            <a:ext cx="8295900" cy="171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chemeClr val="dk2"/>
                </a:solidFill>
                <a:latin typeface="Montserrat"/>
                <a:ea typeface="Montserrat"/>
                <a:cs typeface="Montserrat"/>
                <a:sym typeface="Montserrat"/>
              </a:rPr>
              <a:t>Project Overview</a:t>
            </a:r>
            <a:endParaRPr b="1"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650">
                <a:solidFill>
                  <a:srgbClr val="1D1C1D"/>
                </a:solidFill>
                <a:latin typeface="Montserrat"/>
                <a:ea typeface="Montserrat"/>
                <a:cs typeface="Montserrat"/>
                <a:sym typeface="Montserrat"/>
              </a:rPr>
              <a:t>We chose to analyze this fitbit dataset to gain insight into other users' workout habits such as time of day with most activity logged, most calories burned, highest intensity levels, and whether there were any noticeable patterns.</a:t>
            </a:r>
            <a:r>
              <a:rPr lang="en" sz="1650">
                <a:solidFill>
                  <a:srgbClr val="1D1C1D"/>
                </a:solidFill>
                <a:highlight>
                  <a:srgbClr val="F8F8F8"/>
                </a:highlight>
                <a:latin typeface="Montserrat"/>
                <a:ea typeface="Montserrat"/>
                <a:cs typeface="Montserrat"/>
                <a:sym typeface="Montserrat"/>
              </a:rPr>
              <a:t> </a:t>
            </a:r>
            <a:endParaRPr sz="170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Activities by time of day</a:t>
            </a:r>
            <a:endParaRPr/>
          </a:p>
        </p:txBody>
      </p:sp>
      <p:pic>
        <p:nvPicPr>
          <p:cNvPr id="120" name="Google Shape;120;p16"/>
          <p:cNvPicPr preferRelativeResize="0"/>
          <p:nvPr/>
        </p:nvPicPr>
        <p:blipFill>
          <a:blip r:embed="rId3">
            <a:alphaModFix/>
          </a:blip>
          <a:stretch>
            <a:fillRect/>
          </a:stretch>
        </p:blipFill>
        <p:spPr>
          <a:xfrm>
            <a:off x="457750" y="1112925"/>
            <a:ext cx="3850142" cy="3820900"/>
          </a:xfrm>
          <a:prstGeom prst="rect">
            <a:avLst/>
          </a:prstGeom>
          <a:noFill/>
          <a:ln>
            <a:noFill/>
          </a:ln>
        </p:spPr>
      </p:pic>
      <p:sp>
        <p:nvSpPr>
          <p:cNvPr id="121" name="Google Shape;121;p16"/>
          <p:cNvSpPr txBox="1"/>
          <p:nvPr/>
        </p:nvSpPr>
        <p:spPr>
          <a:xfrm>
            <a:off x="5162575" y="1755850"/>
            <a:ext cx="3282600" cy="19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The distribution of activities was spread evenly across all times of day.</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We were surprised to see there was an even distribution. It could simply be that participants wore their fitbits at all times, including during sleep.</a:t>
            </a:r>
            <a:endParaRPr sz="12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Calories burned by time of day</a:t>
            </a:r>
            <a:endParaRPr/>
          </a:p>
        </p:txBody>
      </p:sp>
      <p:sp>
        <p:nvSpPr>
          <p:cNvPr id="127" name="Google Shape;127;p17"/>
          <p:cNvSpPr txBox="1"/>
          <p:nvPr/>
        </p:nvSpPr>
        <p:spPr>
          <a:xfrm>
            <a:off x="673550" y="3953850"/>
            <a:ext cx="7680300" cy="804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Most calories burned between 10am - 11am as well as 2pm - 5pm</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Least amount of calories burned between 8am - 9am, 12pm - 1pm, and 6pm-7pm</a:t>
            </a:r>
            <a:endParaRPr sz="1200">
              <a:solidFill>
                <a:schemeClr val="dk2"/>
              </a:solidFill>
              <a:latin typeface="Montserrat"/>
              <a:ea typeface="Montserrat"/>
              <a:cs typeface="Montserrat"/>
              <a:sym typeface="Montserrat"/>
            </a:endParaRPr>
          </a:p>
        </p:txBody>
      </p:sp>
      <p:sp>
        <p:nvSpPr>
          <p:cNvPr id="128" name="Google Shape;128;p17"/>
          <p:cNvSpPr txBox="1"/>
          <p:nvPr/>
        </p:nvSpPr>
        <p:spPr>
          <a:xfrm>
            <a:off x="201200" y="4878050"/>
            <a:ext cx="77328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Montserrat"/>
                <a:ea typeface="Montserrat"/>
                <a:cs typeface="Montserrat"/>
                <a:sym typeface="Montserrat"/>
              </a:rPr>
              <a:t>Source: https://www.kaggle.com/datasets/srdavis16/fitbit-casestudy?select=CaloriesIntensityUpload2.csv</a:t>
            </a:r>
            <a:endParaRPr sz="800">
              <a:solidFill>
                <a:schemeClr val="dk2"/>
              </a:solidFill>
              <a:latin typeface="Montserrat"/>
              <a:ea typeface="Montserrat"/>
              <a:cs typeface="Montserrat"/>
              <a:sym typeface="Montserrat"/>
            </a:endParaRPr>
          </a:p>
        </p:txBody>
      </p:sp>
      <p:pic>
        <p:nvPicPr>
          <p:cNvPr id="129" name="Google Shape;129;p17"/>
          <p:cNvPicPr preferRelativeResize="0"/>
          <p:nvPr/>
        </p:nvPicPr>
        <p:blipFill>
          <a:blip r:embed="rId3">
            <a:alphaModFix/>
          </a:blip>
          <a:stretch>
            <a:fillRect/>
          </a:stretch>
        </p:blipFill>
        <p:spPr>
          <a:xfrm>
            <a:off x="4245500" y="1075050"/>
            <a:ext cx="4410688" cy="2631250"/>
          </a:xfrm>
          <a:prstGeom prst="rect">
            <a:avLst/>
          </a:prstGeom>
          <a:noFill/>
          <a:ln>
            <a:noFill/>
          </a:ln>
        </p:spPr>
      </p:pic>
      <p:pic>
        <p:nvPicPr>
          <p:cNvPr id="130" name="Google Shape;130;p17"/>
          <p:cNvPicPr preferRelativeResize="0"/>
          <p:nvPr/>
        </p:nvPicPr>
        <p:blipFill>
          <a:blip r:embed="rId4">
            <a:alphaModFix/>
          </a:blip>
          <a:stretch>
            <a:fillRect/>
          </a:stretch>
        </p:blipFill>
        <p:spPr>
          <a:xfrm>
            <a:off x="619025" y="1075050"/>
            <a:ext cx="2854500" cy="252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Intensity Level by Time of Day</a:t>
            </a:r>
            <a:endParaRPr/>
          </a:p>
        </p:txBody>
      </p:sp>
      <p:sp>
        <p:nvSpPr>
          <p:cNvPr id="136" name="Google Shape;136;p18"/>
          <p:cNvSpPr txBox="1"/>
          <p:nvPr/>
        </p:nvSpPr>
        <p:spPr>
          <a:xfrm>
            <a:off x="258775" y="3850700"/>
            <a:ext cx="8520600" cy="720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Intensity level of exercises does not fluctuate much during core hours of the day when most activity is taking place between 5am and 9pm</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Intensity levels drop off significantly at night time when people are typically sleeping</a:t>
            </a:r>
            <a:endParaRPr sz="1200">
              <a:solidFill>
                <a:schemeClr val="dk2"/>
              </a:solidFill>
              <a:latin typeface="Montserrat"/>
              <a:ea typeface="Montserrat"/>
              <a:cs typeface="Montserrat"/>
              <a:sym typeface="Montserrat"/>
            </a:endParaRPr>
          </a:p>
        </p:txBody>
      </p:sp>
      <p:sp>
        <p:nvSpPr>
          <p:cNvPr id="137" name="Google Shape;137;p18"/>
          <p:cNvSpPr txBox="1"/>
          <p:nvPr/>
        </p:nvSpPr>
        <p:spPr>
          <a:xfrm>
            <a:off x="201200" y="4878050"/>
            <a:ext cx="77328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Montserrat"/>
                <a:ea typeface="Montserrat"/>
                <a:cs typeface="Montserrat"/>
                <a:sym typeface="Montserrat"/>
              </a:rPr>
              <a:t>Source: https://www.kaggle.com/datasets/srdavis16/fitbit-casestudy?select=CaloriesIntensityUpload2.csv</a:t>
            </a:r>
            <a:endParaRPr sz="800">
              <a:solidFill>
                <a:schemeClr val="dk2"/>
              </a:solidFill>
              <a:latin typeface="Montserrat"/>
              <a:ea typeface="Montserrat"/>
              <a:cs typeface="Montserrat"/>
              <a:sym typeface="Montserrat"/>
            </a:endParaRPr>
          </a:p>
        </p:txBody>
      </p:sp>
      <p:pic>
        <p:nvPicPr>
          <p:cNvPr id="138" name="Google Shape;138;p18"/>
          <p:cNvPicPr preferRelativeResize="0"/>
          <p:nvPr/>
        </p:nvPicPr>
        <p:blipFill>
          <a:blip r:embed="rId3">
            <a:alphaModFix/>
          </a:blip>
          <a:stretch>
            <a:fillRect/>
          </a:stretch>
        </p:blipFill>
        <p:spPr>
          <a:xfrm>
            <a:off x="4960000" y="1055829"/>
            <a:ext cx="3872300" cy="2719725"/>
          </a:xfrm>
          <a:prstGeom prst="rect">
            <a:avLst/>
          </a:prstGeom>
          <a:noFill/>
          <a:ln>
            <a:noFill/>
          </a:ln>
        </p:spPr>
      </p:pic>
      <p:pic>
        <p:nvPicPr>
          <p:cNvPr id="139" name="Google Shape;139;p18"/>
          <p:cNvPicPr preferRelativeResize="0"/>
          <p:nvPr/>
        </p:nvPicPr>
        <p:blipFill>
          <a:blip r:embed="rId4">
            <a:alphaModFix/>
          </a:blip>
          <a:stretch>
            <a:fillRect/>
          </a:stretch>
        </p:blipFill>
        <p:spPr>
          <a:xfrm>
            <a:off x="378225" y="1027200"/>
            <a:ext cx="4305351" cy="267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of calories burned per session</a:t>
            </a:r>
            <a:endParaRPr/>
          </a:p>
        </p:txBody>
      </p:sp>
      <p:pic>
        <p:nvPicPr>
          <p:cNvPr id="145" name="Google Shape;145;p19"/>
          <p:cNvPicPr preferRelativeResize="0"/>
          <p:nvPr/>
        </p:nvPicPr>
        <p:blipFill>
          <a:blip r:embed="rId3">
            <a:alphaModFix/>
          </a:blip>
          <a:stretch>
            <a:fillRect/>
          </a:stretch>
        </p:blipFill>
        <p:spPr>
          <a:xfrm>
            <a:off x="1994850" y="1094000"/>
            <a:ext cx="4728550" cy="2951950"/>
          </a:xfrm>
          <a:prstGeom prst="rect">
            <a:avLst/>
          </a:prstGeom>
          <a:noFill/>
          <a:ln>
            <a:noFill/>
          </a:ln>
        </p:spPr>
      </p:pic>
      <p:sp>
        <p:nvSpPr>
          <p:cNvPr id="146" name="Google Shape;146;p19"/>
          <p:cNvSpPr txBox="1"/>
          <p:nvPr/>
        </p:nvSpPr>
        <p:spPr>
          <a:xfrm>
            <a:off x="591650" y="4227400"/>
            <a:ext cx="78918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The majority of sessions burned between 50 - 100 calories</a:t>
            </a:r>
            <a:endParaRPr sz="180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Intensity levels &amp; Calories Burned</a:t>
            </a:r>
            <a:endParaRPr/>
          </a:p>
        </p:txBody>
      </p:sp>
      <p:pic>
        <p:nvPicPr>
          <p:cNvPr id="152" name="Google Shape;152;p20"/>
          <p:cNvPicPr preferRelativeResize="0"/>
          <p:nvPr/>
        </p:nvPicPr>
        <p:blipFill>
          <a:blip r:embed="rId3">
            <a:alphaModFix/>
          </a:blip>
          <a:stretch>
            <a:fillRect/>
          </a:stretch>
        </p:blipFill>
        <p:spPr>
          <a:xfrm>
            <a:off x="2055050" y="1017800"/>
            <a:ext cx="4568074" cy="2928925"/>
          </a:xfrm>
          <a:prstGeom prst="rect">
            <a:avLst/>
          </a:prstGeom>
          <a:noFill/>
          <a:ln>
            <a:noFill/>
          </a:ln>
        </p:spPr>
      </p:pic>
      <p:sp>
        <p:nvSpPr>
          <p:cNvPr id="153" name="Google Shape;153;p20"/>
          <p:cNvSpPr txBox="1"/>
          <p:nvPr/>
        </p:nvSpPr>
        <p:spPr>
          <a:xfrm>
            <a:off x="311700" y="4080875"/>
            <a:ext cx="8520600" cy="7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There is a correlation between intensity levels and calories burned, however, there are a number of variables that we do not know like duration, type of activity, etc.</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59" name="Google Shape;159;p2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0" name="Google Shape;160;p2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Expand timing</a:t>
            </a:r>
            <a:endParaRPr>
              <a:solidFill>
                <a:schemeClr val="lt1"/>
              </a:solidFill>
            </a:endParaRPr>
          </a:p>
        </p:txBody>
      </p:sp>
      <p:sp>
        <p:nvSpPr>
          <p:cNvPr id="161" name="Google Shape;161;p21"/>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Montserrat"/>
                <a:ea typeface="Montserrat"/>
                <a:cs typeface="Montserrat"/>
                <a:sym typeface="Montserrat"/>
              </a:rPr>
              <a:t>Collect data over a longer period of time to analyze seasonality</a:t>
            </a:r>
            <a:endParaRPr sz="1600"/>
          </a:p>
        </p:txBody>
      </p:sp>
      <p:sp>
        <p:nvSpPr>
          <p:cNvPr id="162" name="Google Shape;162;p2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3" name="Google Shape;163;p2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Expand sample size</a:t>
            </a:r>
            <a:endParaRPr>
              <a:solidFill>
                <a:schemeClr val="lt1"/>
              </a:solidFill>
            </a:endParaRPr>
          </a:p>
        </p:txBody>
      </p:sp>
      <p:sp>
        <p:nvSpPr>
          <p:cNvPr id="164" name="Google Shape;164;p21"/>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latin typeface="Montserrat"/>
                <a:ea typeface="Montserrat"/>
                <a:cs typeface="Montserrat"/>
                <a:sym typeface="Montserrat"/>
              </a:rPr>
              <a:t>Collect data with larger sample size</a:t>
            </a:r>
            <a:endParaRPr>
              <a:latin typeface="Montserrat"/>
              <a:ea typeface="Montserrat"/>
              <a:cs typeface="Montserrat"/>
              <a:sym typeface="Montserrat"/>
            </a:endParaRPr>
          </a:p>
        </p:txBody>
      </p:sp>
      <p:sp>
        <p:nvSpPr>
          <p:cNvPr id="165" name="Google Shape;165;p2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6" name="Google Shape;166;p2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Type of Exercises</a:t>
            </a:r>
            <a:endParaRPr>
              <a:solidFill>
                <a:schemeClr val="lt1"/>
              </a:solidFill>
            </a:endParaRPr>
          </a:p>
        </p:txBody>
      </p:sp>
      <p:sp>
        <p:nvSpPr>
          <p:cNvPr id="167" name="Google Shape;167;p21"/>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latin typeface="Montserrat"/>
                <a:ea typeface="Montserrat"/>
                <a:cs typeface="Montserrat"/>
                <a:sym typeface="Montserrat"/>
              </a:rPr>
              <a:t>Collect data that includes type of exercise</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