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2"/>
  </p:notesMasterIdLst>
  <p:sldIdLst>
    <p:sldId id="256" r:id="rId2"/>
    <p:sldId id="340" r:id="rId3"/>
    <p:sldId id="343" r:id="rId4"/>
    <p:sldId id="261" r:id="rId5"/>
    <p:sldId id="341" r:id="rId6"/>
    <p:sldId id="260" r:id="rId7"/>
    <p:sldId id="344" r:id="rId8"/>
    <p:sldId id="345" r:id="rId9"/>
    <p:sldId id="346" r:id="rId10"/>
    <p:sldId id="284" r:id="rId11"/>
  </p:sldIdLst>
  <p:sldSz cx="9144000" cy="5143500" type="screen16x9"/>
  <p:notesSz cx="6858000" cy="9144000"/>
  <p:embeddedFontLst>
    <p:embeddedFont>
      <p:font typeface="Aldrich" panose="020B0604020202020204" charset="0"/>
      <p:regular r:id="rId13"/>
    </p:embeddedFont>
    <p:embeddedFont>
      <p:font typeface="Bai Jamjuree" panose="020B0604020202020204" charset="-34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76BE2C-2619-4023-9C43-0DAD62BA92FF}">
  <a:tblStyle styleId="{4576BE2C-2619-4023-9C43-0DAD62BA92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g127f379f98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4" name="Google Shape;3524;g127f379f98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822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13e9dbcaf0c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13e9dbcaf0c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441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g12948bcd1fb_0_22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5" name="Google Shape;3005;g12948bcd1fb_0_22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339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g127f379f98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4" name="Google Shape;3524;g127f379f98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226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345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7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>
            <a:spLocks noGrp="1"/>
          </p:cNvSpPr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76" name="Google Shape;376;p8"/>
          <p:cNvGrpSpPr/>
          <p:nvPr/>
        </p:nvGrpSpPr>
        <p:grpSpPr>
          <a:xfrm rot="-5400000">
            <a:off x="2819427" y="4284163"/>
            <a:ext cx="289170" cy="284718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014983" y="3948380"/>
            <a:ext cx="357454" cy="956304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5427233" y="409866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1_1_1_2_1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1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9"/>
          <p:cNvSpPr txBox="1">
            <a:spLocks noGrp="1"/>
          </p:cNvSpPr>
          <p:nvPr>
            <p:ph type="subTitle" idx="1"/>
          </p:nvPr>
        </p:nvSpPr>
        <p:spPr>
          <a:xfrm>
            <a:off x="4874072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19"/>
          <p:cNvSpPr txBox="1">
            <a:spLocks noGrp="1"/>
          </p:cNvSpPr>
          <p:nvPr>
            <p:ph type="subTitle" idx="2"/>
          </p:nvPr>
        </p:nvSpPr>
        <p:spPr>
          <a:xfrm>
            <a:off x="4874053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19"/>
          <p:cNvSpPr txBox="1">
            <a:spLocks noGrp="1"/>
          </p:cNvSpPr>
          <p:nvPr>
            <p:ph type="subTitle" idx="3"/>
          </p:nvPr>
        </p:nvSpPr>
        <p:spPr>
          <a:xfrm>
            <a:off x="2229956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19"/>
          <p:cNvSpPr txBox="1">
            <a:spLocks noGrp="1"/>
          </p:cNvSpPr>
          <p:nvPr>
            <p:ph type="subTitle" idx="4"/>
          </p:nvPr>
        </p:nvSpPr>
        <p:spPr>
          <a:xfrm>
            <a:off x="2229928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1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19"/>
          <p:cNvSpPr txBox="1">
            <a:spLocks noGrp="1"/>
          </p:cNvSpPr>
          <p:nvPr>
            <p:ph type="subTitle" idx="5"/>
          </p:nvPr>
        </p:nvSpPr>
        <p:spPr>
          <a:xfrm>
            <a:off x="4874072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19"/>
          <p:cNvSpPr txBox="1">
            <a:spLocks noGrp="1"/>
          </p:cNvSpPr>
          <p:nvPr>
            <p:ph type="subTitle" idx="6"/>
          </p:nvPr>
        </p:nvSpPr>
        <p:spPr>
          <a:xfrm>
            <a:off x="4874053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0" name="Google Shape;830;p19"/>
          <p:cNvSpPr txBox="1">
            <a:spLocks noGrp="1"/>
          </p:cNvSpPr>
          <p:nvPr>
            <p:ph type="subTitle" idx="7"/>
          </p:nvPr>
        </p:nvSpPr>
        <p:spPr>
          <a:xfrm>
            <a:off x="2229956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19"/>
          <p:cNvSpPr txBox="1">
            <a:spLocks noGrp="1"/>
          </p:cNvSpPr>
          <p:nvPr>
            <p:ph type="subTitle" idx="8"/>
          </p:nvPr>
        </p:nvSpPr>
        <p:spPr>
          <a:xfrm>
            <a:off x="2229928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32" name="Google Shape;832;p19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833" name="Google Shape;833;p19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19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836" name="Google Shape;836;p1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19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841" name="Google Shape;841;p1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19"/>
          <p:cNvGrpSpPr/>
          <p:nvPr/>
        </p:nvGrpSpPr>
        <p:grpSpPr>
          <a:xfrm>
            <a:off x="7985565" y="3429220"/>
            <a:ext cx="1965289" cy="517060"/>
            <a:chOff x="3539975" y="3523525"/>
            <a:chExt cx="745925" cy="196250"/>
          </a:xfrm>
        </p:grpSpPr>
        <p:sp>
          <p:nvSpPr>
            <p:cNvPr id="890" name="Google Shape;890;p1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19"/>
          <p:cNvSpPr/>
          <p:nvPr/>
        </p:nvSpPr>
        <p:spPr>
          <a:xfrm>
            <a:off x="10203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2_1"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5" name="Google Shape;1535;p3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34"/>
          <p:cNvSpPr txBox="1">
            <a:spLocks noGrp="1"/>
          </p:cNvSpPr>
          <p:nvPr>
            <p:ph type="title"/>
          </p:nvPr>
        </p:nvSpPr>
        <p:spPr>
          <a:xfrm>
            <a:off x="783900" y="1838875"/>
            <a:ext cx="3396000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537" name="Google Shape;1537;p34"/>
          <p:cNvSpPr txBox="1">
            <a:spLocks noGrp="1"/>
          </p:cNvSpPr>
          <p:nvPr>
            <p:ph type="subTitle" idx="1"/>
          </p:nvPr>
        </p:nvSpPr>
        <p:spPr>
          <a:xfrm>
            <a:off x="784010" y="2332050"/>
            <a:ext cx="33960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38" name="Google Shape;1538;p3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-731476" y="-1253478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9" name="Google Shape;1539;p34"/>
          <p:cNvGrpSpPr/>
          <p:nvPr/>
        </p:nvGrpSpPr>
        <p:grpSpPr>
          <a:xfrm rot="10800000" flipH="1">
            <a:off x="391864" y="1215484"/>
            <a:ext cx="289170" cy="284718"/>
            <a:chOff x="426000" y="3302025"/>
            <a:chExt cx="220875" cy="217475"/>
          </a:xfrm>
        </p:grpSpPr>
        <p:sp>
          <p:nvSpPr>
            <p:cNvPr id="1540" name="Google Shape;1540;p3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34"/>
          <p:cNvGrpSpPr/>
          <p:nvPr/>
        </p:nvGrpSpPr>
        <p:grpSpPr>
          <a:xfrm rot="10800000" flipH="1">
            <a:off x="357713" y="3564393"/>
            <a:ext cx="357454" cy="956304"/>
            <a:chOff x="357713" y="600975"/>
            <a:chExt cx="357454" cy="956304"/>
          </a:xfrm>
        </p:grpSpPr>
        <p:sp>
          <p:nvSpPr>
            <p:cNvPr id="1543" name="Google Shape;1543;p3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7" name="Google Shape;1547;p34"/>
          <p:cNvGrpSpPr/>
          <p:nvPr/>
        </p:nvGrpSpPr>
        <p:grpSpPr>
          <a:xfrm rot="10800000" flipH="1">
            <a:off x="5258308" y="4520702"/>
            <a:ext cx="793256" cy="182899"/>
            <a:chOff x="2685575" y="2835950"/>
            <a:chExt cx="433000" cy="99825"/>
          </a:xfrm>
        </p:grpSpPr>
        <p:sp>
          <p:nvSpPr>
            <p:cNvPr id="1548" name="Google Shape;1548;p3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2" name="Google Shape;1552;p34"/>
          <p:cNvGrpSpPr/>
          <p:nvPr/>
        </p:nvGrpSpPr>
        <p:grpSpPr>
          <a:xfrm rot="10800000" flipH="1">
            <a:off x="1363114" y="3961574"/>
            <a:ext cx="2019176" cy="2019176"/>
            <a:chOff x="1943325" y="-220375"/>
            <a:chExt cx="1298672" cy="1298672"/>
          </a:xfrm>
        </p:grpSpPr>
        <p:sp>
          <p:nvSpPr>
            <p:cNvPr id="1553" name="Google Shape;1553;p3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34"/>
          <p:cNvGrpSpPr/>
          <p:nvPr/>
        </p:nvGrpSpPr>
        <p:grpSpPr>
          <a:xfrm rot="10800000" flipH="1">
            <a:off x="8366565" y="1480192"/>
            <a:ext cx="1965289" cy="517060"/>
            <a:chOff x="3539975" y="3523525"/>
            <a:chExt cx="745925" cy="196250"/>
          </a:xfrm>
        </p:grpSpPr>
        <p:sp>
          <p:nvSpPr>
            <p:cNvPr id="1602" name="Google Shape;1602;p3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8" name="Google Shape;1618;p34"/>
          <p:cNvSpPr/>
          <p:nvPr/>
        </p:nvSpPr>
        <p:spPr>
          <a:xfrm rot="10800000" flipH="1">
            <a:off x="3819050" y="3824417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2_1_1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65" r:id="rId5"/>
    <p:sldLayoutId id="2147483680" r:id="rId6"/>
    <p:sldLayoutId id="2147483684" r:id="rId7"/>
    <p:sldLayoutId id="2147483697" r:id="rId8"/>
    <p:sldLayoutId id="2147483698" r:id="rId9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4000" dirty="0"/>
              <a:t>Análisis exploratorio para la data de compras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2592" name="Google Shape;2592;p58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Kelly Johanna Guerrero - MCD</a:t>
            </a:r>
            <a:endParaRPr dirty="0"/>
          </a:p>
        </p:txBody>
      </p:sp>
      <p:sp>
        <p:nvSpPr>
          <p:cNvPr id="2593" name="Google Shape;2593;p5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6" name="Google Shape;3526;p86"/>
          <p:cNvGrpSpPr/>
          <p:nvPr/>
        </p:nvGrpSpPr>
        <p:grpSpPr>
          <a:xfrm>
            <a:off x="2290890" y="573334"/>
            <a:ext cx="1965289" cy="517060"/>
            <a:chOff x="3539975" y="3523525"/>
            <a:chExt cx="745925" cy="196250"/>
          </a:xfrm>
        </p:grpSpPr>
        <p:sp>
          <p:nvSpPr>
            <p:cNvPr id="3527" name="Google Shape;3527;p8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8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8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8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8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8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8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8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8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8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8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8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8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8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8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8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3" name="Google Shape;3543;p86"/>
          <p:cNvSpPr txBox="1">
            <a:spLocks noGrp="1"/>
          </p:cNvSpPr>
          <p:nvPr>
            <p:ph type="title"/>
          </p:nvPr>
        </p:nvSpPr>
        <p:spPr>
          <a:xfrm>
            <a:off x="1987800" y="1800422"/>
            <a:ext cx="5168400" cy="942572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Notebook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3544" name="Google Shape;3544;p86"/>
          <p:cNvCxnSpPr/>
          <p:nvPr/>
        </p:nvCxnSpPr>
        <p:spPr>
          <a:xfrm>
            <a:off x="3340884" y="3654852"/>
            <a:ext cx="2580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45" name="Google Shape;3545;p86"/>
          <p:cNvGrpSpPr/>
          <p:nvPr/>
        </p:nvGrpSpPr>
        <p:grpSpPr>
          <a:xfrm>
            <a:off x="5633458" y="-1519770"/>
            <a:ext cx="2795003" cy="2795003"/>
            <a:chOff x="1943325" y="-220375"/>
            <a:chExt cx="1298672" cy="1298672"/>
          </a:xfrm>
        </p:grpSpPr>
        <p:sp>
          <p:nvSpPr>
            <p:cNvPr id="3546" name="Google Shape;3546;p8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8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8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8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8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8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8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8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8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8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8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8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8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8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8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8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8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8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8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8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8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8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8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8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8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8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8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8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8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8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8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8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8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8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8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8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8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8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8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8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8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8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8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8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8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8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8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8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4" name="Google Shape;3594;p86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5" name="Google Shape;359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6363112" y="2325750"/>
            <a:ext cx="7194375" cy="20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6" name="Google Shape;3596;p86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7" name="Google Shape;3597;p86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8" name="Google Shape;3598;p86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9" name="Google Shape;3599;p86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0" name="Google Shape;3600;p86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35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3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2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Sucroal</a:t>
            </a:r>
            <a:endParaRPr dirty="0"/>
          </a:p>
        </p:txBody>
      </p:sp>
      <p:pic>
        <p:nvPicPr>
          <p:cNvPr id="2688" name="Google Shape;268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825" y="1087913"/>
            <a:ext cx="4256400" cy="3107163"/>
          </a:xfrm>
          <a:prstGeom prst="rect">
            <a:avLst/>
          </a:prstGeom>
          <a:noFill/>
          <a:ln>
            <a:noFill/>
          </a:ln>
        </p:spPr>
      </p:pic>
      <p:sp>
        <p:nvSpPr>
          <p:cNvPr id="2689" name="Google Shape;2689;p6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6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62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6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6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686;p62">
            <a:extLst>
              <a:ext uri="{FF2B5EF4-FFF2-40B4-BE49-F238E27FC236}">
                <a16:creationId xmlns:a16="http://schemas.microsoft.com/office/drawing/2014/main" id="{DB161861-2C05-E266-44E2-16BD2B834D5E}"/>
              </a:ext>
            </a:extLst>
          </p:cNvPr>
          <p:cNvSpPr txBox="1">
            <a:spLocks/>
          </p:cNvSpPr>
          <p:nvPr/>
        </p:nvSpPr>
        <p:spPr>
          <a:xfrm>
            <a:off x="803347" y="1045023"/>
            <a:ext cx="4833477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ldrich"/>
              <a:buNone/>
              <a:defRPr sz="4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ldrich"/>
              <a:buNone/>
              <a:defRPr sz="4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ldrich"/>
              <a:buNone/>
              <a:defRPr sz="4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ldrich"/>
              <a:buNone/>
              <a:defRPr sz="4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ldrich"/>
              <a:buNone/>
              <a:defRPr sz="4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ldrich"/>
              <a:buNone/>
              <a:defRPr sz="4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ldrich"/>
              <a:buNone/>
              <a:defRPr sz="4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ldrich"/>
              <a:buNone/>
              <a:defRPr sz="4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ldrich"/>
              <a:buNone/>
              <a:defRPr sz="4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s-CO" dirty="0"/>
              <a:t>Algo de contexto</a:t>
            </a:r>
          </a:p>
        </p:txBody>
      </p:sp>
      <p:pic>
        <p:nvPicPr>
          <p:cNvPr id="1026" name="Picture 2" descr="Sucroal">
            <a:extLst>
              <a:ext uri="{FF2B5EF4-FFF2-40B4-BE49-F238E27FC236}">
                <a16:creationId xmlns:a16="http://schemas.microsoft.com/office/drawing/2014/main" id="{FD610E46-6C45-C52D-F239-35734FF66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26" y="2571750"/>
            <a:ext cx="3364242" cy="148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07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p66"/>
          <p:cNvSpPr txBox="1">
            <a:spLocks noGrp="1"/>
          </p:cNvSpPr>
          <p:nvPr>
            <p:ph type="subTitle" idx="6"/>
          </p:nvPr>
        </p:nvSpPr>
        <p:spPr>
          <a:xfrm>
            <a:off x="4874053" y="2431563"/>
            <a:ext cx="2040000" cy="354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Vinagre</a:t>
            </a:r>
            <a:endParaRPr dirty="0"/>
          </a:p>
        </p:txBody>
      </p:sp>
      <p:sp>
        <p:nvSpPr>
          <p:cNvPr id="2874" name="Google Shape;2874;p66"/>
          <p:cNvSpPr txBox="1">
            <a:spLocks noGrp="1"/>
          </p:cNvSpPr>
          <p:nvPr>
            <p:ph type="subTitle" idx="4"/>
          </p:nvPr>
        </p:nvSpPr>
        <p:spPr>
          <a:xfrm>
            <a:off x="3552000" y="4203213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Alcoholes</a:t>
            </a:r>
            <a:endParaRPr dirty="0"/>
          </a:p>
        </p:txBody>
      </p:sp>
      <p:sp>
        <p:nvSpPr>
          <p:cNvPr id="2875" name="Google Shape;2875;p6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Principales productos</a:t>
            </a:r>
            <a:endParaRPr dirty="0"/>
          </a:p>
        </p:txBody>
      </p:sp>
      <p:sp>
        <p:nvSpPr>
          <p:cNvPr id="2877" name="Google Shape;2877;p66"/>
          <p:cNvSpPr txBox="1">
            <a:spLocks noGrp="1"/>
          </p:cNvSpPr>
          <p:nvPr>
            <p:ph type="subTitle" idx="8"/>
          </p:nvPr>
        </p:nvSpPr>
        <p:spPr>
          <a:xfrm>
            <a:off x="2229928" y="2431565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Ácido Cítrico</a:t>
            </a:r>
            <a:endParaRPr dirty="0"/>
          </a:p>
        </p:txBody>
      </p:sp>
      <p:sp>
        <p:nvSpPr>
          <p:cNvPr id="2913" name="Google Shape;2913;p66"/>
          <p:cNvSpPr/>
          <p:nvPr/>
        </p:nvSpPr>
        <p:spPr>
          <a:xfrm>
            <a:off x="7415285" y="25295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66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66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6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Google Shape;2917;p66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2918;p66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19" name="Google Shape;2919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727" y="-514375"/>
            <a:ext cx="2527512" cy="26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5D4FB75-5103-2643-41CE-9DE1E5C0C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146" y="1304035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Qué es el vinagre?">
            <a:extLst>
              <a:ext uri="{FF2B5EF4-FFF2-40B4-BE49-F238E27FC236}">
                <a16:creationId xmlns:a16="http://schemas.microsoft.com/office/drawing/2014/main" id="{8FC7EF1C-C8D9-B055-D79F-CF6087517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293" y="1418478"/>
            <a:ext cx="1277805" cy="95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anques de almacenamiento para alcohol">
            <a:extLst>
              <a:ext uri="{FF2B5EF4-FFF2-40B4-BE49-F238E27FC236}">
                <a16:creationId xmlns:a16="http://schemas.microsoft.com/office/drawing/2014/main" id="{755FA978-0458-B663-B11A-332CC9EF9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632" y="3009513"/>
            <a:ext cx="3730714" cy="119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88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" dur="1000" fill="hold"/>
                                        <p:tgtEl>
                                          <p:spTgt spid="29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63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Problemática inicial</a:t>
            </a:r>
            <a:endParaRPr dirty="0"/>
          </a:p>
        </p:txBody>
      </p:sp>
      <p:grpSp>
        <p:nvGrpSpPr>
          <p:cNvPr id="2699" name="Google Shape;2699;p63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0" name="Google Shape;2700;p6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63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9" name="Google Shape;2749;p63"/>
          <p:cNvGrpSpPr/>
          <p:nvPr/>
        </p:nvGrpSpPr>
        <p:grpSpPr>
          <a:xfrm flipH="1">
            <a:off x="6977175" y="3697061"/>
            <a:ext cx="793256" cy="182899"/>
            <a:chOff x="2685575" y="2835950"/>
            <a:chExt cx="433000" cy="99825"/>
          </a:xfrm>
        </p:grpSpPr>
        <p:sp>
          <p:nvSpPr>
            <p:cNvPr id="2750" name="Google Shape;2750;p6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4" name="Google Shape;2754;p6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6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63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BF9185-E569-7948-523D-C44D2235575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86294" y="2565009"/>
            <a:ext cx="5390344" cy="134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Pérdidas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financieras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sobrecostos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almacenamiento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externo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generación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producto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conforme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,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cual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puede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reprocesar,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pero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velocidad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reducida</a:t>
            </a: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Estas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conformidades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generan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materias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primas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desviaciones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sus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parámetros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calidad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fallas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equipos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características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propias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del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microrganismo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que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interviene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proceso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br>
              <a:rPr kumimoji="0" lang="es-CO" altLang="es-CO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endParaRPr kumimoji="0" lang="es-CO" altLang="es-CO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27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" name="Google Shape;3010;p7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7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71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3" name="Google Shape;3013;p7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4" name="Google Shape;3014;p7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933C9C7A-DBC1-46D0-B13A-BFDBF6F1CD23" descr="IMG_1703.jpg">
            <a:extLst>
              <a:ext uri="{FF2B5EF4-FFF2-40B4-BE49-F238E27FC236}">
                <a16:creationId xmlns:a16="http://schemas.microsoft.com/office/drawing/2014/main" id="{4838DBAA-05BE-25E9-A02A-EAE89D299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024" y="663131"/>
            <a:ext cx="6328540" cy="3567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39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2"/>
          <p:cNvSpPr txBox="1">
            <a:spLocks noGrp="1"/>
          </p:cNvSpPr>
          <p:nvPr>
            <p:ph type="title"/>
          </p:nvPr>
        </p:nvSpPr>
        <p:spPr>
          <a:xfrm>
            <a:off x="444676" y="1272046"/>
            <a:ext cx="5093361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Pregunta SMART</a:t>
            </a:r>
            <a:endParaRPr dirty="0"/>
          </a:p>
        </p:txBody>
      </p:sp>
      <p:sp>
        <p:nvSpPr>
          <p:cNvPr id="2687" name="Google Shape;2687;p62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</a:pPr>
            <a:r>
              <a:rPr lang="es-ES" dirty="0"/>
              <a:t>¿Cuáles especificaciones de las materias primas- azúcar podrían incidir en la generación de producto final AC no conforme y en qué proporción?</a:t>
            </a:r>
            <a:endParaRPr dirty="0"/>
          </a:p>
        </p:txBody>
      </p:sp>
      <p:pic>
        <p:nvPicPr>
          <p:cNvPr id="2688" name="Google Shape;268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825" y="1087913"/>
            <a:ext cx="4256400" cy="3107163"/>
          </a:xfrm>
          <a:prstGeom prst="rect">
            <a:avLst/>
          </a:prstGeom>
          <a:noFill/>
          <a:ln>
            <a:noFill/>
          </a:ln>
        </p:spPr>
      </p:pic>
      <p:sp>
        <p:nvSpPr>
          <p:cNvPr id="2689" name="Google Shape;2689;p6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6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62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6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6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6" name="Google Shape;3526;p86"/>
          <p:cNvGrpSpPr/>
          <p:nvPr/>
        </p:nvGrpSpPr>
        <p:grpSpPr>
          <a:xfrm>
            <a:off x="2290890" y="573334"/>
            <a:ext cx="1965289" cy="517060"/>
            <a:chOff x="3539975" y="3523525"/>
            <a:chExt cx="745925" cy="196250"/>
          </a:xfrm>
        </p:grpSpPr>
        <p:sp>
          <p:nvSpPr>
            <p:cNvPr id="3527" name="Google Shape;3527;p8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8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8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8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8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8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8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8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8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8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8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8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8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8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8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8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3" name="Google Shape;3543;p86"/>
          <p:cNvSpPr txBox="1">
            <a:spLocks noGrp="1"/>
          </p:cNvSpPr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En proceso de entendimiento con los dueños del proceso…</a:t>
            </a:r>
            <a:endParaRPr sz="3600" dirty="0">
              <a:solidFill>
                <a:schemeClr val="dk2"/>
              </a:solidFill>
            </a:endParaRPr>
          </a:p>
        </p:txBody>
      </p:sp>
      <p:cxnSp>
        <p:nvCxnSpPr>
          <p:cNvPr id="3544" name="Google Shape;3544;p86"/>
          <p:cNvCxnSpPr/>
          <p:nvPr/>
        </p:nvCxnSpPr>
        <p:spPr>
          <a:xfrm>
            <a:off x="3340884" y="3654852"/>
            <a:ext cx="2580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45" name="Google Shape;3545;p86"/>
          <p:cNvGrpSpPr/>
          <p:nvPr/>
        </p:nvGrpSpPr>
        <p:grpSpPr>
          <a:xfrm>
            <a:off x="5633458" y="-1519770"/>
            <a:ext cx="2795003" cy="2795003"/>
            <a:chOff x="1943325" y="-220375"/>
            <a:chExt cx="1298672" cy="1298672"/>
          </a:xfrm>
        </p:grpSpPr>
        <p:sp>
          <p:nvSpPr>
            <p:cNvPr id="3546" name="Google Shape;3546;p8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8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8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8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8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8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8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8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8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8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8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8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8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8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8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8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8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8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8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8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8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8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8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8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8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8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8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8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8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8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8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8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8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8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8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8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8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8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8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8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8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8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8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8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8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8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8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8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4" name="Google Shape;3594;p86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5" name="Google Shape;359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6363112" y="2325750"/>
            <a:ext cx="7194375" cy="20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6" name="Google Shape;3596;p86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7" name="Google Shape;3597;p86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8" name="Google Shape;3598;p86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9" name="Google Shape;3599;p86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0" name="Google Shape;3600;p86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64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35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3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63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Problemática actual</a:t>
            </a:r>
            <a:endParaRPr dirty="0"/>
          </a:p>
        </p:txBody>
      </p:sp>
      <p:grpSp>
        <p:nvGrpSpPr>
          <p:cNvPr id="2699" name="Google Shape;2699;p63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0" name="Google Shape;2700;p6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63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9" name="Google Shape;2749;p63"/>
          <p:cNvGrpSpPr/>
          <p:nvPr/>
        </p:nvGrpSpPr>
        <p:grpSpPr>
          <a:xfrm flipH="1">
            <a:off x="6977175" y="3697061"/>
            <a:ext cx="793256" cy="182899"/>
            <a:chOff x="2685575" y="2835950"/>
            <a:chExt cx="433000" cy="99825"/>
          </a:xfrm>
        </p:grpSpPr>
        <p:sp>
          <p:nvSpPr>
            <p:cNvPr id="2750" name="Google Shape;2750;p6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4" name="Google Shape;2754;p6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6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63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BF9185-E569-7948-523D-C44D2235575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86294" y="2888174"/>
            <a:ext cx="5390344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dirty="0">
                <a:solidFill>
                  <a:schemeClr val="bg1"/>
                </a:solidFill>
              </a:rPr>
              <a:t>Riesgo de interrupción de suministro e incremento de costos de producción por dependencia de proveedores de materias primas.</a:t>
            </a:r>
            <a:br>
              <a:rPr kumimoji="0" lang="es-CO" altLang="es-CO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endParaRPr kumimoji="0" lang="es-CO" altLang="es-CO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84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27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2"/>
          <p:cNvSpPr txBox="1">
            <a:spLocks noGrp="1"/>
          </p:cNvSpPr>
          <p:nvPr>
            <p:ph type="title"/>
          </p:nvPr>
        </p:nvSpPr>
        <p:spPr>
          <a:xfrm>
            <a:off x="444676" y="1272046"/>
            <a:ext cx="5093361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Pregunta SMART</a:t>
            </a:r>
            <a:endParaRPr dirty="0"/>
          </a:p>
        </p:txBody>
      </p:sp>
      <p:sp>
        <p:nvSpPr>
          <p:cNvPr id="2687" name="Google Shape;2687;p62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755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</a:pPr>
            <a:r>
              <a:rPr lang="es-ES" dirty="0"/>
              <a:t>¿Cuáles son las materias primas críticas con único proveedor en los últimos tres años?</a:t>
            </a:r>
            <a:endParaRPr dirty="0"/>
          </a:p>
        </p:txBody>
      </p:sp>
      <p:pic>
        <p:nvPicPr>
          <p:cNvPr id="2688" name="Google Shape;268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825" y="1087913"/>
            <a:ext cx="4256400" cy="3107163"/>
          </a:xfrm>
          <a:prstGeom prst="rect">
            <a:avLst/>
          </a:prstGeom>
          <a:noFill/>
          <a:ln>
            <a:noFill/>
          </a:ln>
        </p:spPr>
      </p:pic>
      <p:sp>
        <p:nvSpPr>
          <p:cNvPr id="2689" name="Google Shape;2689;p6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6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62">
            <a:hlinkClick r:id="" action="ppaction://noaction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6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6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8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156</Words>
  <Application>Microsoft Office PowerPoint</Application>
  <PresentationFormat>Presentación en pantalla (16:9)</PresentationFormat>
  <Paragraphs>18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Aldrich</vt:lpstr>
      <vt:lpstr>Arial Unicode MS</vt:lpstr>
      <vt:lpstr>Bai Jamjuree</vt:lpstr>
      <vt:lpstr>Data Science Project Proposal XL by Slidesgo</vt:lpstr>
      <vt:lpstr>Análisis exploratorio para la data de compras</vt:lpstr>
      <vt:lpstr>Sucroal</vt:lpstr>
      <vt:lpstr>Principales productos</vt:lpstr>
      <vt:lpstr>Problemática inicial</vt:lpstr>
      <vt:lpstr>Presentación de PowerPoint</vt:lpstr>
      <vt:lpstr>Pregunta SMART</vt:lpstr>
      <vt:lpstr>En proceso de entendimiento con los dueños del proceso…</vt:lpstr>
      <vt:lpstr>Problemática actual</vt:lpstr>
      <vt:lpstr>Pregunta SMART</vt:lpstr>
      <vt:lpstr>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exploratorio para la data de compras</dc:title>
  <dc:creator>Kelly Johanna Guerrero Prado</dc:creator>
  <cp:lastModifiedBy>Kelly Guerrero</cp:lastModifiedBy>
  <cp:revision>3</cp:revision>
  <dcterms:modified xsi:type="dcterms:W3CDTF">2024-09-05T01:46:32Z</dcterms:modified>
</cp:coreProperties>
</file>