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79"/>
    <p:restoredTop sz="95928"/>
  </p:normalViewPr>
  <p:slideViewPr>
    <p:cSldViewPr snapToGrid="0" snapToObjects="1">
      <p:cViewPr>
        <p:scale>
          <a:sx n="80" d="100"/>
          <a:sy n="80" d="100"/>
        </p:scale>
        <p:origin x="2360"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12/11/21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12/11/21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12/11/21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12/11/21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12/11/21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12/11/21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12/11/21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12/11/21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12/11/21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12/11/21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12/11/21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12/11/21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crumguides.org/scrum-guide.html#the-spri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72D1-C1A1-E847-99EA-191A4C5FE530}"/>
              </a:ext>
            </a:extLst>
          </p:cNvPr>
          <p:cNvSpPr>
            <a:spLocks noGrp="1"/>
          </p:cNvSpPr>
          <p:nvPr>
            <p:ph type="ctrTitle"/>
          </p:nvPr>
        </p:nvSpPr>
        <p:spPr/>
        <p:txBody>
          <a:bodyPr/>
          <a:lstStyle/>
          <a:p>
            <a:r>
              <a:rPr lang="en-US" dirty="0"/>
              <a:t>Agile Method</a:t>
            </a:r>
            <a:br>
              <a:rPr lang="en-US" dirty="0"/>
            </a:br>
            <a:r>
              <a:rPr lang="en-US" sz="1200" dirty="0"/>
              <a:t>Roles, Phases, Comparison</a:t>
            </a:r>
            <a:r>
              <a:rPr lang="en-US" dirty="0"/>
              <a:t> </a:t>
            </a:r>
          </a:p>
        </p:txBody>
      </p:sp>
      <p:sp>
        <p:nvSpPr>
          <p:cNvPr id="3" name="Subtitle 2">
            <a:extLst>
              <a:ext uri="{FF2B5EF4-FFF2-40B4-BE49-F238E27FC236}">
                <a16:creationId xmlns:a16="http://schemas.microsoft.com/office/drawing/2014/main" id="{18CBF4C5-2ADA-3440-836A-9BABF2AC0A5F}"/>
              </a:ext>
            </a:extLst>
          </p:cNvPr>
          <p:cNvSpPr>
            <a:spLocks noGrp="1"/>
          </p:cNvSpPr>
          <p:nvPr>
            <p:ph type="subTitle" idx="1"/>
          </p:nvPr>
        </p:nvSpPr>
        <p:spPr/>
        <p:txBody>
          <a:bodyPr>
            <a:normAutofit fontScale="85000" lnSpcReduction="20000"/>
          </a:bodyPr>
          <a:lstStyle/>
          <a:p>
            <a:r>
              <a:rPr lang="en-US" dirty="0"/>
              <a:t>Kelly </a:t>
            </a:r>
            <a:r>
              <a:rPr lang="en-US" dirty="0" err="1"/>
              <a:t>Illescas</a:t>
            </a:r>
            <a:endParaRPr lang="en-US" dirty="0"/>
          </a:p>
          <a:p>
            <a:r>
              <a:rPr lang="en-US" dirty="0"/>
              <a:t>CS-250</a:t>
            </a:r>
          </a:p>
          <a:p>
            <a:r>
              <a:rPr lang="en-US" dirty="0"/>
              <a:t>December 12, 2021</a:t>
            </a:r>
          </a:p>
        </p:txBody>
      </p:sp>
    </p:spTree>
    <p:extLst>
      <p:ext uri="{BB962C8B-B14F-4D97-AF65-F5344CB8AC3E}">
        <p14:creationId xmlns:p14="http://schemas.microsoft.com/office/powerpoint/2010/main" val="3477585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0F54-EC75-3C4D-8BE7-0259605EF73E}"/>
              </a:ext>
            </a:extLst>
          </p:cNvPr>
          <p:cNvSpPr>
            <a:spLocks noGrp="1"/>
          </p:cNvSpPr>
          <p:nvPr>
            <p:ph type="title"/>
          </p:nvPr>
        </p:nvSpPr>
        <p:spPr/>
        <p:txBody>
          <a:bodyPr/>
          <a:lstStyle/>
          <a:p>
            <a:r>
              <a:rPr lang="en-US" dirty="0"/>
              <a:t>Which Method Should I Choose? </a:t>
            </a:r>
          </a:p>
        </p:txBody>
      </p:sp>
      <p:sp>
        <p:nvSpPr>
          <p:cNvPr id="3" name="Content Placeholder 2">
            <a:extLst>
              <a:ext uri="{FF2B5EF4-FFF2-40B4-BE49-F238E27FC236}">
                <a16:creationId xmlns:a16="http://schemas.microsoft.com/office/drawing/2014/main" id="{220DAC5F-11A9-D841-82F1-2E8C79E3D471}"/>
              </a:ext>
            </a:extLst>
          </p:cNvPr>
          <p:cNvSpPr>
            <a:spLocks noGrp="1"/>
          </p:cNvSpPr>
          <p:nvPr>
            <p:ph idx="1"/>
          </p:nvPr>
        </p:nvSpPr>
        <p:spPr>
          <a:xfrm>
            <a:off x="2773599" y="1763357"/>
            <a:ext cx="7796540" cy="4509105"/>
          </a:xfrm>
        </p:spPr>
        <p:txBody>
          <a:bodyPr anchor="t">
            <a:normAutofit fontScale="70000" lnSpcReduction="20000"/>
          </a:bodyPr>
          <a:lstStyle/>
          <a:p>
            <a:pPr marL="0" indent="0">
              <a:buNone/>
            </a:pPr>
            <a:r>
              <a:rPr lang="en-US" dirty="0"/>
              <a:t>As Charles Cobb (2015) states more than once in his book, there are different factors that must be considered when choosing which approach to use. Sometimes, there is not a clear-cut method that should be used, but more of a blend of the two. For the SNHU Travel Project:</a:t>
            </a:r>
          </a:p>
          <a:p>
            <a:r>
              <a:rPr lang="en-US" dirty="0"/>
              <a:t>Having a Product Owner, Scrum Master, and Development Team was key to making this project run smoothly by all members knowing their roles and responsibilities</a:t>
            </a:r>
          </a:p>
          <a:p>
            <a:r>
              <a:rPr lang="en-US" dirty="0"/>
              <a:t>Having the Product Owner conduct a focus group study to assess the needs of the stakeholders aided in each team member understanding what to add to the user stories</a:t>
            </a:r>
          </a:p>
          <a:p>
            <a:r>
              <a:rPr lang="en-US" dirty="0"/>
              <a:t>Having the Product Owner meet with the client and bring back changes requested to the Scrum Team for implementation was incredibly important to making sure the client felt that its needs, interests, and desires were being met fully</a:t>
            </a:r>
          </a:p>
          <a:p>
            <a:r>
              <a:rPr lang="en-US" dirty="0"/>
              <a:t>Testing the product of each Sprint as it was being developed ensured success along each step of the way</a:t>
            </a:r>
          </a:p>
          <a:p>
            <a:pPr marL="0" indent="0">
              <a:buNone/>
            </a:pPr>
            <a:r>
              <a:rPr lang="en-US" dirty="0"/>
              <a:t>Therefore, for a project such as this one, I feel that a completely agile approach to this project was the way to go. I think that using the waterfall method, or even a blend of the two methodologies, would not have resulted in as much success.</a:t>
            </a:r>
          </a:p>
        </p:txBody>
      </p:sp>
    </p:spTree>
    <p:extLst>
      <p:ext uri="{BB962C8B-B14F-4D97-AF65-F5344CB8AC3E}">
        <p14:creationId xmlns:p14="http://schemas.microsoft.com/office/powerpoint/2010/main" val="345577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97F1-F7FB-C84D-B321-FEA4723CF7D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415C47F-B544-EC4C-A706-AFCA0D322948}"/>
              </a:ext>
            </a:extLst>
          </p:cNvPr>
          <p:cNvSpPr>
            <a:spLocks noGrp="1"/>
          </p:cNvSpPr>
          <p:nvPr>
            <p:ph idx="1"/>
          </p:nvPr>
        </p:nvSpPr>
        <p:spPr/>
        <p:txBody>
          <a:bodyPr anchor="t"/>
          <a:lstStyle/>
          <a:p>
            <a:pPr marL="0" indent="0">
              <a:buNone/>
            </a:pPr>
            <a:r>
              <a:rPr lang="en-US" dirty="0"/>
              <a:t>Cobb, C. G. (2015). </a:t>
            </a:r>
            <a:r>
              <a:rPr lang="en-US" i="1" dirty="0"/>
              <a:t>The project manager’s guide to mastering agile : principles and practices for an adaptive approach</a:t>
            </a:r>
            <a:r>
              <a:rPr lang="en-US" dirty="0"/>
              <a:t>. John Wiley &amp; Sons, Inc.</a:t>
            </a:r>
          </a:p>
          <a:p>
            <a:pPr marL="0" indent="0">
              <a:buNone/>
            </a:pPr>
            <a:endParaRPr lang="en-US" dirty="0"/>
          </a:p>
          <a:p>
            <a:pPr marL="0" indent="0">
              <a:buNone/>
            </a:pPr>
            <a:r>
              <a:rPr lang="en-US" i="1" dirty="0" err="1"/>
              <a:t>Schwaber</a:t>
            </a:r>
            <a:r>
              <a:rPr lang="en-US" i="1" dirty="0"/>
              <a:t>, K., &amp; Sutherland, J. (2020). The 2020 scrum guide</a:t>
            </a:r>
            <a:r>
              <a:rPr lang="en-US" dirty="0"/>
              <a:t>. Scrum Guides. </a:t>
            </a:r>
            <a:r>
              <a:rPr lang="en-US" dirty="0">
                <a:hlinkClick r:id="rId2"/>
              </a:rPr>
              <a:t>https://scrumguides.org/scrum-guide.html#the-sprint</a:t>
            </a:r>
            <a:endParaRPr lang="en-US" dirty="0"/>
          </a:p>
          <a:p>
            <a:pPr marL="0" indent="0">
              <a:buNone/>
            </a:pPr>
            <a:endParaRPr lang="en-US" i="1" dirty="0"/>
          </a:p>
        </p:txBody>
      </p:sp>
    </p:spTree>
    <p:extLst>
      <p:ext uri="{BB962C8B-B14F-4D97-AF65-F5344CB8AC3E}">
        <p14:creationId xmlns:p14="http://schemas.microsoft.com/office/powerpoint/2010/main" val="385175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75B0-0815-054A-B5CE-F31BBFFE71B1}"/>
              </a:ext>
            </a:extLst>
          </p:cNvPr>
          <p:cNvSpPr>
            <a:spLocks noGrp="1"/>
          </p:cNvSpPr>
          <p:nvPr>
            <p:ph type="title"/>
          </p:nvPr>
        </p:nvSpPr>
        <p:spPr/>
        <p:txBody>
          <a:bodyPr/>
          <a:lstStyle/>
          <a:p>
            <a:r>
              <a:rPr lang="en-US" dirty="0"/>
              <a:t>Role - Product Owner</a:t>
            </a:r>
          </a:p>
        </p:txBody>
      </p:sp>
      <p:sp>
        <p:nvSpPr>
          <p:cNvPr id="3" name="Content Placeholder 2">
            <a:extLst>
              <a:ext uri="{FF2B5EF4-FFF2-40B4-BE49-F238E27FC236}">
                <a16:creationId xmlns:a16="http://schemas.microsoft.com/office/drawing/2014/main" id="{15DF587F-31DE-D940-A5EA-59AF0CA29ADF}"/>
              </a:ext>
            </a:extLst>
          </p:cNvPr>
          <p:cNvSpPr>
            <a:spLocks noGrp="1"/>
          </p:cNvSpPr>
          <p:nvPr>
            <p:ph idx="1"/>
          </p:nvPr>
        </p:nvSpPr>
        <p:spPr/>
        <p:txBody>
          <a:bodyPr anchor="t"/>
          <a:lstStyle/>
          <a:p>
            <a:pPr marL="0" indent="0">
              <a:buNone/>
            </a:pPr>
            <a:r>
              <a:rPr lang="en-US" dirty="0"/>
              <a:t>The Product Owner is largely responsible for the final product during the agile process. The Product Owner’s responsibilities include:</a:t>
            </a:r>
          </a:p>
          <a:p>
            <a:r>
              <a:rPr lang="en-US" dirty="0"/>
              <a:t>Managing the Product Backlog</a:t>
            </a:r>
          </a:p>
          <a:p>
            <a:r>
              <a:rPr lang="en-US" dirty="0"/>
              <a:t>Communication with stakeholders</a:t>
            </a:r>
          </a:p>
          <a:p>
            <a:r>
              <a:rPr lang="en-US" dirty="0"/>
              <a:t>Developing and refining user stories alongside the Scrum Master</a:t>
            </a:r>
          </a:p>
          <a:p>
            <a:r>
              <a:rPr lang="en-US" dirty="0"/>
              <a:t>Making final product decisions</a:t>
            </a:r>
          </a:p>
          <a:p>
            <a:endParaRPr lang="en-US" dirty="0"/>
          </a:p>
          <a:p>
            <a:endParaRPr lang="en-US" dirty="0"/>
          </a:p>
        </p:txBody>
      </p:sp>
    </p:spTree>
    <p:extLst>
      <p:ext uri="{BB962C8B-B14F-4D97-AF65-F5344CB8AC3E}">
        <p14:creationId xmlns:p14="http://schemas.microsoft.com/office/powerpoint/2010/main" val="1942141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1773-0442-384C-B925-DFF30D559080}"/>
              </a:ext>
            </a:extLst>
          </p:cNvPr>
          <p:cNvSpPr>
            <a:spLocks noGrp="1"/>
          </p:cNvSpPr>
          <p:nvPr>
            <p:ph type="title"/>
          </p:nvPr>
        </p:nvSpPr>
        <p:spPr/>
        <p:txBody>
          <a:bodyPr/>
          <a:lstStyle/>
          <a:p>
            <a:r>
              <a:rPr lang="en-US" dirty="0"/>
              <a:t>Role - Scrum Master</a:t>
            </a:r>
          </a:p>
        </p:txBody>
      </p:sp>
      <p:sp>
        <p:nvSpPr>
          <p:cNvPr id="3" name="Content Placeholder 2">
            <a:extLst>
              <a:ext uri="{FF2B5EF4-FFF2-40B4-BE49-F238E27FC236}">
                <a16:creationId xmlns:a16="http://schemas.microsoft.com/office/drawing/2014/main" id="{463B3156-6BB4-8845-BA8E-FD97E6A0390E}"/>
              </a:ext>
            </a:extLst>
          </p:cNvPr>
          <p:cNvSpPr>
            <a:spLocks noGrp="1"/>
          </p:cNvSpPr>
          <p:nvPr>
            <p:ph idx="1"/>
          </p:nvPr>
        </p:nvSpPr>
        <p:spPr/>
        <p:txBody>
          <a:bodyPr anchor="t">
            <a:normAutofit lnSpcReduction="10000"/>
          </a:bodyPr>
          <a:lstStyle/>
          <a:p>
            <a:pPr marL="0" indent="0">
              <a:buNone/>
            </a:pPr>
            <a:r>
              <a:rPr lang="en-US" dirty="0"/>
              <a:t>The Scrum Master is mainly in charge of defining and adhering to the expectations for Scrum. The Scrum Master performs the following duties:</a:t>
            </a:r>
          </a:p>
          <a:p>
            <a:r>
              <a:rPr lang="en-US" dirty="0"/>
              <a:t>Understanding and attending to the Product Owner</a:t>
            </a:r>
          </a:p>
          <a:p>
            <a:r>
              <a:rPr lang="en-US" dirty="0"/>
              <a:t>Ensuring clarity in regard to agile and Scrum events</a:t>
            </a:r>
          </a:p>
          <a:p>
            <a:r>
              <a:rPr lang="en-US" dirty="0"/>
              <a:t>Teaching, mentoring, and aiding Developers and Testers as needed</a:t>
            </a:r>
          </a:p>
          <a:p>
            <a:r>
              <a:rPr lang="en-US" dirty="0"/>
              <a:t>Making certain high-quality products are created through implementation of Scrum practices</a:t>
            </a:r>
          </a:p>
        </p:txBody>
      </p:sp>
    </p:spTree>
    <p:extLst>
      <p:ext uri="{BB962C8B-B14F-4D97-AF65-F5344CB8AC3E}">
        <p14:creationId xmlns:p14="http://schemas.microsoft.com/office/powerpoint/2010/main" val="3497099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20FC-D86A-BC4A-8DD8-F6C6D78B1621}"/>
              </a:ext>
            </a:extLst>
          </p:cNvPr>
          <p:cNvSpPr>
            <a:spLocks noGrp="1"/>
          </p:cNvSpPr>
          <p:nvPr>
            <p:ph type="title"/>
          </p:nvPr>
        </p:nvSpPr>
        <p:spPr/>
        <p:txBody>
          <a:bodyPr/>
          <a:lstStyle/>
          <a:p>
            <a:r>
              <a:rPr lang="en-US" dirty="0"/>
              <a:t>Role - Development Team</a:t>
            </a:r>
          </a:p>
        </p:txBody>
      </p:sp>
      <p:sp>
        <p:nvSpPr>
          <p:cNvPr id="3" name="Content Placeholder 2">
            <a:extLst>
              <a:ext uri="{FF2B5EF4-FFF2-40B4-BE49-F238E27FC236}">
                <a16:creationId xmlns:a16="http://schemas.microsoft.com/office/drawing/2014/main" id="{98F5E948-4212-764E-B64F-3135DA9F1F69}"/>
              </a:ext>
            </a:extLst>
          </p:cNvPr>
          <p:cNvSpPr>
            <a:spLocks noGrp="1"/>
          </p:cNvSpPr>
          <p:nvPr>
            <p:ph idx="1"/>
          </p:nvPr>
        </p:nvSpPr>
        <p:spPr/>
        <p:txBody>
          <a:bodyPr anchor="t"/>
          <a:lstStyle/>
          <a:p>
            <a:pPr marL="0" indent="0">
              <a:buNone/>
            </a:pPr>
            <a:r>
              <a:rPr lang="en-US" dirty="0"/>
              <a:t>The Development Team is fully in charge of the entire development process in agile. The team consists of developers and testers, although Scrum only recognizes the title of Developer. The Development Team is responsible for:</a:t>
            </a:r>
          </a:p>
          <a:p>
            <a:r>
              <a:rPr lang="en-US" dirty="0"/>
              <a:t>Creating/organizing Sprints using the Product Backlog</a:t>
            </a:r>
          </a:p>
          <a:p>
            <a:r>
              <a:rPr lang="en-US" dirty="0"/>
              <a:t>Collaboration among all members of the team</a:t>
            </a:r>
          </a:p>
          <a:p>
            <a:r>
              <a:rPr lang="en-US" dirty="0"/>
              <a:t>Being versatile in all the roles involved with a development team, but recognizing that each member is a specialist for a sub-role</a:t>
            </a:r>
          </a:p>
          <a:p>
            <a:endParaRPr lang="en-US" dirty="0"/>
          </a:p>
        </p:txBody>
      </p:sp>
    </p:spTree>
    <p:extLst>
      <p:ext uri="{BB962C8B-B14F-4D97-AF65-F5344CB8AC3E}">
        <p14:creationId xmlns:p14="http://schemas.microsoft.com/office/powerpoint/2010/main" val="912976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5747A-1486-B04A-8176-C56BD657EC1D}"/>
              </a:ext>
            </a:extLst>
          </p:cNvPr>
          <p:cNvSpPr>
            <a:spLocks noGrp="1"/>
          </p:cNvSpPr>
          <p:nvPr>
            <p:ph type="title"/>
          </p:nvPr>
        </p:nvSpPr>
        <p:spPr/>
        <p:txBody>
          <a:bodyPr/>
          <a:lstStyle/>
          <a:p>
            <a:r>
              <a:rPr lang="en-US" dirty="0"/>
              <a:t>Agile Phase - Sprint</a:t>
            </a:r>
          </a:p>
        </p:txBody>
      </p:sp>
      <p:sp>
        <p:nvSpPr>
          <p:cNvPr id="3" name="Content Placeholder 2">
            <a:extLst>
              <a:ext uri="{FF2B5EF4-FFF2-40B4-BE49-F238E27FC236}">
                <a16:creationId xmlns:a16="http://schemas.microsoft.com/office/drawing/2014/main" id="{CD38272E-7BC3-9F42-8EA4-830CBD965F83}"/>
              </a:ext>
            </a:extLst>
          </p:cNvPr>
          <p:cNvSpPr>
            <a:spLocks noGrp="1"/>
          </p:cNvSpPr>
          <p:nvPr>
            <p:ph idx="1"/>
          </p:nvPr>
        </p:nvSpPr>
        <p:spPr/>
        <p:txBody>
          <a:bodyPr anchor="t"/>
          <a:lstStyle/>
          <a:p>
            <a:pPr marL="0" indent="0">
              <a:buNone/>
            </a:pPr>
            <a:r>
              <a:rPr lang="en-US" dirty="0"/>
              <a:t>The Sprint is a key event in the agile process in which development occurs within a fixed time frame. The Sprint generally sets the pace for the entire project (</a:t>
            </a:r>
            <a:r>
              <a:rPr lang="en-US" dirty="0" err="1"/>
              <a:t>Schwaber</a:t>
            </a:r>
            <a:r>
              <a:rPr lang="en-US" dirty="0"/>
              <a:t> &amp; Sutherland, 2020).</a:t>
            </a:r>
          </a:p>
          <a:p>
            <a:r>
              <a:rPr lang="en-US" dirty="0"/>
              <a:t>Sprints are fixed in length and cannot be altered</a:t>
            </a:r>
          </a:p>
          <a:p>
            <a:r>
              <a:rPr lang="en-US" dirty="0"/>
              <a:t>Changes that could affect the goal are not allowed</a:t>
            </a:r>
          </a:p>
          <a:p>
            <a:r>
              <a:rPr lang="en-US" dirty="0"/>
              <a:t>The Product Backlog must be refined if needed</a:t>
            </a:r>
          </a:p>
          <a:p>
            <a:r>
              <a:rPr lang="en-US" dirty="0"/>
              <a:t>Planning occurs to determine how each Sprint will be run, including details and time frames</a:t>
            </a:r>
          </a:p>
          <a:p>
            <a:pPr marL="0" indent="0">
              <a:buNone/>
            </a:pPr>
            <a:endParaRPr lang="en-US" dirty="0"/>
          </a:p>
        </p:txBody>
      </p:sp>
    </p:spTree>
    <p:extLst>
      <p:ext uri="{BB962C8B-B14F-4D97-AF65-F5344CB8AC3E}">
        <p14:creationId xmlns:p14="http://schemas.microsoft.com/office/powerpoint/2010/main" val="76418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3790-6DB2-4F48-91A3-9A2EC6CBB987}"/>
              </a:ext>
            </a:extLst>
          </p:cNvPr>
          <p:cNvSpPr>
            <a:spLocks noGrp="1"/>
          </p:cNvSpPr>
          <p:nvPr>
            <p:ph type="title"/>
          </p:nvPr>
        </p:nvSpPr>
        <p:spPr/>
        <p:txBody>
          <a:bodyPr/>
          <a:lstStyle/>
          <a:p>
            <a:r>
              <a:rPr lang="en-US" dirty="0"/>
              <a:t>Agile Phase – Daily Scrum</a:t>
            </a:r>
          </a:p>
        </p:txBody>
      </p:sp>
      <p:sp>
        <p:nvSpPr>
          <p:cNvPr id="3" name="Content Placeholder 2">
            <a:extLst>
              <a:ext uri="{FF2B5EF4-FFF2-40B4-BE49-F238E27FC236}">
                <a16:creationId xmlns:a16="http://schemas.microsoft.com/office/drawing/2014/main" id="{E263DC52-A97B-384E-BD68-C6E9EDF7614B}"/>
              </a:ext>
            </a:extLst>
          </p:cNvPr>
          <p:cNvSpPr>
            <a:spLocks noGrp="1"/>
          </p:cNvSpPr>
          <p:nvPr>
            <p:ph idx="1"/>
          </p:nvPr>
        </p:nvSpPr>
        <p:spPr/>
        <p:txBody>
          <a:bodyPr anchor="t"/>
          <a:lstStyle/>
          <a:p>
            <a:pPr marL="0" indent="0">
              <a:buNone/>
            </a:pPr>
            <a:r>
              <a:rPr lang="en-US" dirty="0"/>
              <a:t>The Daily Scrum is quite important to carrying out all tasks on a Scrum Team. It provides key communication between all members of a team, including the Product Owner and Scrum Master if needed. The key practices for a Daily Scrum are as follows:</a:t>
            </a:r>
          </a:p>
          <a:p>
            <a:r>
              <a:rPr lang="en-US" dirty="0"/>
              <a:t>Daily Scrum is 15 minutes long, occurring at the same time every day</a:t>
            </a:r>
          </a:p>
          <a:p>
            <a:r>
              <a:rPr lang="en-US" dirty="0"/>
              <a:t>The meeting is used to identify progress and/or impediments in regard to the Sprint goals and the Product Backlog. Adjustments are made if necessary.</a:t>
            </a:r>
          </a:p>
        </p:txBody>
      </p:sp>
    </p:spTree>
    <p:extLst>
      <p:ext uri="{BB962C8B-B14F-4D97-AF65-F5344CB8AC3E}">
        <p14:creationId xmlns:p14="http://schemas.microsoft.com/office/powerpoint/2010/main" val="1462726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76F2-A6CA-1C4F-B8C3-8BF830EFFA28}"/>
              </a:ext>
            </a:extLst>
          </p:cNvPr>
          <p:cNvSpPr>
            <a:spLocks noGrp="1"/>
          </p:cNvSpPr>
          <p:nvPr>
            <p:ph type="title"/>
          </p:nvPr>
        </p:nvSpPr>
        <p:spPr/>
        <p:txBody>
          <a:bodyPr/>
          <a:lstStyle/>
          <a:p>
            <a:r>
              <a:rPr lang="en-US" dirty="0"/>
              <a:t>Agile Phase – Sprint Review</a:t>
            </a:r>
          </a:p>
        </p:txBody>
      </p:sp>
      <p:sp>
        <p:nvSpPr>
          <p:cNvPr id="3" name="Content Placeholder 2">
            <a:extLst>
              <a:ext uri="{FF2B5EF4-FFF2-40B4-BE49-F238E27FC236}">
                <a16:creationId xmlns:a16="http://schemas.microsoft.com/office/drawing/2014/main" id="{A7C8C71A-AA26-CD4A-80F8-DD8A3BD25C05}"/>
              </a:ext>
            </a:extLst>
          </p:cNvPr>
          <p:cNvSpPr>
            <a:spLocks noGrp="1"/>
          </p:cNvSpPr>
          <p:nvPr>
            <p:ph idx="1"/>
          </p:nvPr>
        </p:nvSpPr>
        <p:spPr/>
        <p:txBody>
          <a:bodyPr anchor="t"/>
          <a:lstStyle/>
          <a:p>
            <a:pPr marL="0" indent="0">
              <a:buNone/>
            </a:pPr>
            <a:r>
              <a:rPr lang="en-US" dirty="0"/>
              <a:t>The Sprint Review is used to review and adjust the Product Backlog. During the Review, the outcome of the Sprint is analyzed; team members then discuss how to proceed depending on the results. If new items are to be added, this occurs during the Review.</a:t>
            </a:r>
          </a:p>
          <a:p>
            <a:pPr marL="0" indent="0">
              <a:buNone/>
            </a:pPr>
            <a:endParaRPr lang="en-US" dirty="0"/>
          </a:p>
          <a:p>
            <a:pPr marL="0" indent="0">
              <a:buNone/>
            </a:pPr>
            <a:r>
              <a:rPr lang="en-US" dirty="0"/>
              <a:t>It is valuable to note that the Sprint Review occurs second to last during the Sprint and has a time limit. This time limit is “timeboxed to a maximum of four hours for a one-month Sprint” (</a:t>
            </a:r>
            <a:r>
              <a:rPr lang="en-US" dirty="0" err="1"/>
              <a:t>Schwaber</a:t>
            </a:r>
            <a:r>
              <a:rPr lang="en-US" dirty="0"/>
              <a:t> &amp; Sutherland, 2020). </a:t>
            </a:r>
          </a:p>
        </p:txBody>
      </p:sp>
    </p:spTree>
    <p:extLst>
      <p:ext uri="{BB962C8B-B14F-4D97-AF65-F5344CB8AC3E}">
        <p14:creationId xmlns:p14="http://schemas.microsoft.com/office/powerpoint/2010/main" val="3224433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8ADF-CE66-3940-AC4F-714727E9B2CF}"/>
              </a:ext>
            </a:extLst>
          </p:cNvPr>
          <p:cNvSpPr>
            <a:spLocks noGrp="1"/>
          </p:cNvSpPr>
          <p:nvPr>
            <p:ph type="title"/>
          </p:nvPr>
        </p:nvSpPr>
        <p:spPr/>
        <p:txBody>
          <a:bodyPr/>
          <a:lstStyle/>
          <a:p>
            <a:r>
              <a:rPr lang="en-US" dirty="0"/>
              <a:t>Agile Phase – Sprint Retrospective</a:t>
            </a:r>
          </a:p>
        </p:txBody>
      </p:sp>
      <p:sp>
        <p:nvSpPr>
          <p:cNvPr id="3" name="Content Placeholder 2">
            <a:extLst>
              <a:ext uri="{FF2B5EF4-FFF2-40B4-BE49-F238E27FC236}">
                <a16:creationId xmlns:a16="http://schemas.microsoft.com/office/drawing/2014/main" id="{09C151E0-A948-2449-97D9-50E1C40A498A}"/>
              </a:ext>
            </a:extLst>
          </p:cNvPr>
          <p:cNvSpPr>
            <a:spLocks noGrp="1"/>
          </p:cNvSpPr>
          <p:nvPr>
            <p:ph idx="1"/>
          </p:nvPr>
        </p:nvSpPr>
        <p:spPr/>
        <p:txBody>
          <a:bodyPr anchor="t">
            <a:normAutofit lnSpcReduction="10000"/>
          </a:bodyPr>
          <a:lstStyle/>
          <a:p>
            <a:pPr marL="0" indent="0">
              <a:buNone/>
            </a:pPr>
            <a:r>
              <a:rPr lang="en-US" dirty="0"/>
              <a:t>The main goal of a Sprint Retrospective is to analyze ways to make each upcoming Sprint more effective. The team will first identify any issues that arose during the Sprint and will then decide if the issues were solved or still need to be solved. If the latter occurs, the team can add them as new items to the Product Backlog. </a:t>
            </a:r>
          </a:p>
          <a:p>
            <a:pPr marL="0" indent="0">
              <a:buNone/>
            </a:pPr>
            <a:endParaRPr lang="en-US" dirty="0"/>
          </a:p>
          <a:p>
            <a:pPr marL="0" indent="0">
              <a:buNone/>
            </a:pPr>
            <a:r>
              <a:rPr lang="en-US" dirty="0"/>
              <a:t>Like the Sprint Review, the Sprint Retrospective occurs last during the Sprint, and has a time limit. This time limit is “timeboxed to a maximum of three hours for a one-month Sprint” (</a:t>
            </a:r>
            <a:r>
              <a:rPr lang="en-US" dirty="0" err="1"/>
              <a:t>Schwaber</a:t>
            </a:r>
            <a:r>
              <a:rPr lang="en-US" dirty="0"/>
              <a:t> &amp; Sutherland, 2020). </a:t>
            </a:r>
          </a:p>
          <a:p>
            <a:pPr marL="0" indent="0">
              <a:buNone/>
            </a:pPr>
            <a:endParaRPr lang="en-US" dirty="0"/>
          </a:p>
        </p:txBody>
      </p:sp>
    </p:spTree>
    <p:extLst>
      <p:ext uri="{BB962C8B-B14F-4D97-AF65-F5344CB8AC3E}">
        <p14:creationId xmlns:p14="http://schemas.microsoft.com/office/powerpoint/2010/main" val="196353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F322F-BD4E-4D42-B97C-0CD6A7FE8479}"/>
              </a:ext>
            </a:extLst>
          </p:cNvPr>
          <p:cNvSpPr>
            <a:spLocks noGrp="1"/>
          </p:cNvSpPr>
          <p:nvPr>
            <p:ph type="title"/>
          </p:nvPr>
        </p:nvSpPr>
        <p:spPr/>
        <p:txBody>
          <a:bodyPr/>
          <a:lstStyle/>
          <a:p>
            <a:r>
              <a:rPr lang="en-US" dirty="0"/>
              <a:t>SNHU Travel – What If?</a:t>
            </a:r>
          </a:p>
        </p:txBody>
      </p:sp>
      <p:sp>
        <p:nvSpPr>
          <p:cNvPr id="3" name="Content Placeholder 2">
            <a:extLst>
              <a:ext uri="{FF2B5EF4-FFF2-40B4-BE49-F238E27FC236}">
                <a16:creationId xmlns:a16="http://schemas.microsoft.com/office/drawing/2014/main" id="{D0F357F8-F8D7-F848-90F8-6BA99177A25F}"/>
              </a:ext>
            </a:extLst>
          </p:cNvPr>
          <p:cNvSpPr>
            <a:spLocks noGrp="1"/>
          </p:cNvSpPr>
          <p:nvPr>
            <p:ph idx="1"/>
          </p:nvPr>
        </p:nvSpPr>
        <p:spPr/>
        <p:txBody>
          <a:bodyPr anchor="t">
            <a:normAutofit fontScale="85000" lnSpcReduction="20000"/>
          </a:bodyPr>
          <a:lstStyle/>
          <a:p>
            <a:pPr marL="0" indent="0">
              <a:buNone/>
            </a:pPr>
            <a:r>
              <a:rPr lang="en-US" dirty="0"/>
              <a:t>For the SNHU Travel Project, had I used a waterfall approach to create the needed items, I believe that I would have run into some problems and would have spent much more time creating, testing, and changing than I did using an agile-based approach. </a:t>
            </a:r>
          </a:p>
          <a:p>
            <a:r>
              <a:rPr lang="en-US" dirty="0"/>
              <a:t>Because waterfall “attempts to define and document detailed requirements and a plan for the entire project prior to starting the project” (Cobb, 2015), I would have had to begin the project over from scratch when the SNHU Travel Development Team decided to change the focus of the hot deals and lean toward detox vacations.</a:t>
            </a:r>
          </a:p>
          <a:p>
            <a:r>
              <a:rPr lang="en-US" dirty="0"/>
              <a:t>The waterfall method is linear. Testing is completed at the end of a project, instead of in iterations. Had I waited until the end to test each of my iterations, I am quite sure I would have encountered bugs that I may not have been able to figure out. </a:t>
            </a:r>
          </a:p>
        </p:txBody>
      </p:sp>
    </p:spTree>
    <p:extLst>
      <p:ext uri="{BB962C8B-B14F-4D97-AF65-F5344CB8AC3E}">
        <p14:creationId xmlns:p14="http://schemas.microsoft.com/office/powerpoint/2010/main" val="34132794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1318</TotalTime>
  <Words>1065</Words>
  <Application>Microsoft Macintosh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MS Shell Dlg 2</vt:lpstr>
      <vt:lpstr>Wingdings</vt:lpstr>
      <vt:lpstr>Wingdings 3</vt:lpstr>
      <vt:lpstr>Madison</vt:lpstr>
      <vt:lpstr>Agile Method Roles, Phases, Comparison </vt:lpstr>
      <vt:lpstr>Role - Product Owner</vt:lpstr>
      <vt:lpstr>Role - Scrum Master</vt:lpstr>
      <vt:lpstr>Role - Development Team</vt:lpstr>
      <vt:lpstr>Agile Phase - Sprint</vt:lpstr>
      <vt:lpstr>Agile Phase – Daily Scrum</vt:lpstr>
      <vt:lpstr>Agile Phase – Sprint Review</vt:lpstr>
      <vt:lpstr>Agile Phase – Sprint Retrospective</vt:lpstr>
      <vt:lpstr>SNHU Travel – What If?</vt:lpstr>
      <vt:lpstr>Which Method Should I Choose?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 Roles, Phases, Comparison </dc:title>
  <dc:creator>Kelly Illescas</dc:creator>
  <cp:lastModifiedBy>Kelly Illescas</cp:lastModifiedBy>
  <cp:revision>12</cp:revision>
  <dcterms:created xsi:type="dcterms:W3CDTF">2021-12-12T00:29:03Z</dcterms:created>
  <dcterms:modified xsi:type="dcterms:W3CDTF">2021-12-12T22:27:42Z</dcterms:modified>
</cp:coreProperties>
</file>