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33"/>
  </p:notesMasterIdLst>
  <p:sldIdLst>
    <p:sldId id="256" r:id="rId2"/>
    <p:sldId id="336" r:id="rId3"/>
    <p:sldId id="311" r:id="rId4"/>
    <p:sldId id="312" r:id="rId5"/>
    <p:sldId id="313" r:id="rId6"/>
    <p:sldId id="348" r:id="rId7"/>
    <p:sldId id="337" r:id="rId8"/>
    <p:sldId id="314" r:id="rId9"/>
    <p:sldId id="315" r:id="rId10"/>
    <p:sldId id="316" r:id="rId11"/>
    <p:sldId id="267" r:id="rId12"/>
    <p:sldId id="338" r:id="rId13"/>
    <p:sldId id="268" r:id="rId14"/>
    <p:sldId id="269" r:id="rId15"/>
    <p:sldId id="270" r:id="rId16"/>
    <p:sldId id="271" r:id="rId17"/>
    <p:sldId id="339" r:id="rId18"/>
    <p:sldId id="349" r:id="rId19"/>
    <p:sldId id="342" r:id="rId20"/>
    <p:sldId id="341" r:id="rId21"/>
    <p:sldId id="343" r:id="rId22"/>
    <p:sldId id="344" r:id="rId23"/>
    <p:sldId id="345" r:id="rId24"/>
    <p:sldId id="340" r:id="rId25"/>
    <p:sldId id="346" r:id="rId26"/>
    <p:sldId id="347" r:id="rId27"/>
    <p:sldId id="350" r:id="rId28"/>
    <p:sldId id="272" r:id="rId29"/>
    <p:sldId id="273" r:id="rId30"/>
    <p:sldId id="266" r:id="rId31"/>
    <p:sldId id="33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61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D3F92-69B2-4E5F-B269-B02238B10A0F}" type="datetimeFigureOut">
              <a:rPr lang="en-US" smtClean="0"/>
              <a:t>15-Jan-21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92C4A-1047-4F2B-B2B4-243C8D8E3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82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food&#10;&#10;Description automatically generated">
            <a:extLst>
              <a:ext uri="{FF2B5EF4-FFF2-40B4-BE49-F238E27FC236}">
                <a16:creationId xmlns:a16="http://schemas.microsoft.com/office/drawing/2014/main" id="{64CAB8B0-AD1F-4B59-AC82-91B7E5EB77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833"/>
          <a:stretch/>
        </p:blipFill>
        <p:spPr>
          <a:xfrm>
            <a:off x="0" y="-1"/>
            <a:ext cx="7823200" cy="68640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4FC839-4184-4CE3-9835-2250466457C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43345" y="2988108"/>
            <a:ext cx="7001164" cy="2387600"/>
          </a:xfrm>
        </p:spPr>
        <p:txBody>
          <a:bodyPr anchor="b">
            <a:normAutofit/>
          </a:bodyPr>
          <a:lstStyle>
            <a:lvl1pPr algn="l">
              <a:defRPr sz="8000" b="1">
                <a:solidFill>
                  <a:srgbClr val="F26E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JUDUL PRESENTASI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217F2-8411-4B4A-BED3-9E33D11D2B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3344" y="2271424"/>
            <a:ext cx="7001163" cy="452726"/>
          </a:xfrm>
        </p:spPr>
        <p:txBody>
          <a:bodyPr/>
          <a:lstStyle>
            <a:lvl1pPr marL="0" indent="0" algn="l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 JUDUL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84F578B-D5AC-4A15-8885-CCE06ACD8591}"/>
              </a:ext>
            </a:extLst>
          </p:cNvPr>
          <p:cNvSpPr txBox="1">
            <a:spLocks/>
          </p:cNvSpPr>
          <p:nvPr/>
        </p:nvSpPr>
        <p:spPr>
          <a:xfrm>
            <a:off x="443343" y="6247680"/>
            <a:ext cx="7001163" cy="3101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bg1"/>
                </a:solidFill>
              </a:rPr>
              <a:t>PRADITA UNIVERSITY</a:t>
            </a:r>
          </a:p>
        </p:txBody>
      </p:sp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FAF15B68-6E0A-4BB1-9EAB-75F99D206C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44" y="222052"/>
            <a:ext cx="1556893" cy="673875"/>
          </a:xfrm>
          <a:prstGeom prst="rect">
            <a:avLst/>
          </a:prstGeom>
        </p:spPr>
      </p:pic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DD45DE5-21E6-4F0C-AEB7-9ACAC5E294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823200" y="0"/>
            <a:ext cx="43688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17312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allery Content_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B5ACA2F-7E83-484F-A120-4DCE97A0F30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446628-1CF5-4F21-BF7A-0BAEFB8A00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086144"/>
            <a:ext cx="10515600" cy="768337"/>
          </a:xfrm>
        </p:spPr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GALERI FOTO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CEC3F2E-AB80-4ECE-B703-0A5380C30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2351756"/>
            <a:ext cx="3200400" cy="190817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B0FDC83-CA56-462E-81BF-65FCFB4BF95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95800" y="2351756"/>
            <a:ext cx="3200400" cy="190817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8D95EA38-CBDB-4FFF-A749-8D1188D4B55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53400" y="2351755"/>
            <a:ext cx="3200400" cy="190817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341FEFD7-9046-45B0-B021-E7A7FAF450F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8200" y="4401220"/>
            <a:ext cx="3200400" cy="190817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AA42E2E0-532E-4303-9573-0C76691653A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495800" y="4401220"/>
            <a:ext cx="3200400" cy="190817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8D46EF0D-7696-443E-A17E-EBAF0D0E988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53400" y="4401219"/>
            <a:ext cx="3200400" cy="190817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7C7396-A8AB-40AC-A549-311531CDE30B}"/>
              </a:ext>
            </a:extLst>
          </p:cNvPr>
          <p:cNvSpPr/>
          <p:nvPr/>
        </p:nvSpPr>
        <p:spPr>
          <a:xfrm>
            <a:off x="838200" y="2080492"/>
            <a:ext cx="1221509" cy="71585"/>
          </a:xfrm>
          <a:prstGeom prst="rect">
            <a:avLst/>
          </a:prstGeom>
          <a:solidFill>
            <a:srgbClr val="F9A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2B76D1BA-47D1-4471-B9C9-26E69A66DA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907" y="222052"/>
            <a:ext cx="1556893" cy="67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122928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B4D0CB6-FE63-4C9E-B5AE-A01A110B318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26E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2AA44B-CE82-498F-8C93-1653D3D616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1327" y="2036545"/>
            <a:ext cx="4306455" cy="1325563"/>
          </a:xfrm>
        </p:spPr>
        <p:txBody>
          <a:bodyPr>
            <a:normAutofit/>
          </a:bodyPr>
          <a:lstStyle>
            <a:lvl1pPr algn="l">
              <a:lnSpc>
                <a:spcPct val="100000"/>
              </a:lnSpc>
              <a:defRPr sz="6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0A42F7E-F9E3-4336-8894-83E281A843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5C9DF7D-FB88-4B79-A484-69B7151DDA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5350" y="3786908"/>
            <a:ext cx="4368800" cy="378691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166390298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667E8-CD7A-4A95-BE27-C6D8DDC60E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1E89B-6238-4CF1-91E3-6395ABC86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0ADC8-5569-45B5-AE41-20D9CF284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AE86-B746-4804-88B9-A3314A69C81A}" type="datetime1">
              <a:rPr lang="en-US" smtClean="0"/>
              <a:t>15-Jan-21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724B9-52BF-4CB0-968B-50BB2F9C0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Pradita Institute Program Studi Sistem Informasi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EEA84-8F8C-4766-85FD-7D2DC177A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AEBD-144D-4987-B35D-64D2FE28C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54708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54400" y="228600"/>
            <a:ext cx="5283200" cy="685800"/>
          </a:xfrm>
        </p:spPr>
        <p:txBody>
          <a:bodyPr>
            <a:normAutofit/>
          </a:bodyPr>
          <a:lstStyle>
            <a:lvl1pPr>
              <a:defRPr sz="36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1 short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10972800" cy="4419599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AE86-B746-4804-88B9-A3314A69C81A}" type="datetime1">
              <a:rPr lang="en-US" smtClean="0"/>
              <a:t>15-Jan-21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ADAEBD-144D-4987-B35D-64D2FE28C8B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Pradita Institute Program Studi Sistem Informasi 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609600" y="1066800"/>
            <a:ext cx="10972800" cy="609600"/>
          </a:xfrm>
        </p:spPr>
        <p:txBody>
          <a:bodyPr/>
          <a:lstStyle>
            <a:lvl1pPr algn="ctr">
              <a:buNone/>
              <a:defRPr b="1" baseline="0">
                <a:solidFill>
                  <a:srgbClr val="002060"/>
                </a:solidFill>
                <a:latin typeface="+mj-lt"/>
              </a:defRPr>
            </a:lvl1pPr>
          </a:lstStyle>
          <a:p>
            <a:pPr lvl="0"/>
            <a:r>
              <a:rPr lang="en-US" b="1" dirty="0">
                <a:latin typeface="+mj-lt"/>
              </a:rPr>
              <a:t>Title 2 long</a:t>
            </a:r>
          </a:p>
        </p:txBody>
      </p:sp>
    </p:spTree>
    <p:extLst>
      <p:ext uri="{BB962C8B-B14F-4D97-AF65-F5344CB8AC3E}">
        <p14:creationId xmlns:p14="http://schemas.microsoft.com/office/powerpoint/2010/main" val="255887396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54400" y="228600"/>
            <a:ext cx="5283200" cy="685800"/>
          </a:xfrm>
        </p:spPr>
        <p:txBody>
          <a:bodyPr>
            <a:normAutofit/>
          </a:bodyPr>
          <a:lstStyle>
            <a:lvl1pPr>
              <a:defRPr sz="36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1 short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10972800" cy="4419599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AE86-B746-4804-88B9-A3314A69C81A}" type="datetime1">
              <a:rPr lang="en-US" smtClean="0"/>
              <a:t>15-Jan-21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ADAEBD-144D-4987-B35D-64D2FE28C8B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Pradita Institute Program Studi Sistem Informasi 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609600" y="1066800"/>
            <a:ext cx="10972800" cy="609600"/>
          </a:xfrm>
        </p:spPr>
        <p:txBody>
          <a:bodyPr/>
          <a:lstStyle>
            <a:lvl1pPr algn="ctr">
              <a:buNone/>
              <a:defRPr b="1" baseline="0">
                <a:solidFill>
                  <a:srgbClr val="002060"/>
                </a:solidFill>
                <a:latin typeface="+mj-lt"/>
              </a:defRPr>
            </a:lvl1pPr>
          </a:lstStyle>
          <a:p>
            <a:pPr lvl="0"/>
            <a:r>
              <a:rPr lang="en-US" b="1" dirty="0">
                <a:latin typeface="+mj-lt"/>
              </a:rPr>
              <a:t>Title 2 long</a:t>
            </a:r>
          </a:p>
        </p:txBody>
      </p:sp>
    </p:spTree>
    <p:extLst>
      <p:ext uri="{BB962C8B-B14F-4D97-AF65-F5344CB8AC3E}">
        <p14:creationId xmlns:p14="http://schemas.microsoft.com/office/powerpoint/2010/main" val="3730998260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54400" y="228600"/>
            <a:ext cx="5283200" cy="685800"/>
          </a:xfrm>
        </p:spPr>
        <p:txBody>
          <a:bodyPr>
            <a:normAutofit/>
          </a:bodyPr>
          <a:lstStyle>
            <a:lvl1pPr>
              <a:defRPr sz="36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1 short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10972800" cy="4419599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AE86-B746-4804-88B9-A3314A69C81A}" type="datetime1">
              <a:rPr lang="en-US" smtClean="0"/>
              <a:t>15-Jan-21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ADAEBD-144D-4987-B35D-64D2FE28C8B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Pradita Institute Program Studi Sistem Informasi 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609600" y="1066800"/>
            <a:ext cx="10972800" cy="609600"/>
          </a:xfrm>
        </p:spPr>
        <p:txBody>
          <a:bodyPr/>
          <a:lstStyle>
            <a:lvl1pPr algn="ctr">
              <a:buNone/>
              <a:defRPr b="1" baseline="0">
                <a:solidFill>
                  <a:srgbClr val="002060"/>
                </a:solidFill>
                <a:latin typeface="+mj-lt"/>
              </a:defRPr>
            </a:lvl1pPr>
          </a:lstStyle>
          <a:p>
            <a:pPr lvl="0"/>
            <a:r>
              <a:rPr lang="en-US" b="1" dirty="0">
                <a:latin typeface="+mj-lt"/>
              </a:rPr>
              <a:t>Title 2 long</a:t>
            </a:r>
          </a:p>
        </p:txBody>
      </p:sp>
    </p:spTree>
    <p:extLst>
      <p:ext uri="{BB962C8B-B14F-4D97-AF65-F5344CB8AC3E}">
        <p14:creationId xmlns:p14="http://schemas.microsoft.com/office/powerpoint/2010/main" val="1972172429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B8AA-809E-46B2-82E7-9204F547CC5F}" type="datetime1">
              <a:rPr lang="en-US" smtClean="0"/>
              <a:t>15-Jan-21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Pradita Institute Program Studi Sistem Informasi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AEBD-144D-4987-B35D-64D2FE28C8B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516F230-AA62-404C-B514-60710C372F51}"/>
              </a:ext>
            </a:extLst>
          </p:cNvPr>
          <p:cNvGrpSpPr/>
          <p:nvPr userDrawn="1"/>
        </p:nvGrpSpPr>
        <p:grpSpPr>
          <a:xfrm>
            <a:off x="8831" y="435098"/>
            <a:ext cx="821128" cy="6296280"/>
            <a:chOff x="8830" y="435098"/>
            <a:chExt cx="821128" cy="629628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E47256A-9270-46B0-BFCF-8EC1DE850CF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7" y="6366253"/>
              <a:ext cx="819441" cy="3651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D016CC5-1C47-4252-991C-1E2F4AB4A1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0" y="435098"/>
              <a:ext cx="819441" cy="128130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36A4D40-019A-465C-98C8-EA745621DCD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56" y="1690688"/>
              <a:ext cx="736508" cy="4486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0313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F62E-BA7B-46D6-BB2C-DE93E3FF5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F77F8F-528A-4945-AB67-7E2893B85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BC92-883E-4CD6-AAA5-D43F848EBD0C}" type="datetimeFigureOut">
              <a:rPr lang="en-US" smtClean="0"/>
              <a:t>15-Jan-21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E0303-14DE-4026-BB55-C3DB6C597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E57A30-14D4-474D-BE3B-B712D29D4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714B0-09A5-4112-A5A1-8041FE9D3E0C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6BF3F9E-35AF-42E3-9FE6-2A1DEF76B268}"/>
              </a:ext>
            </a:extLst>
          </p:cNvPr>
          <p:cNvGrpSpPr/>
          <p:nvPr/>
        </p:nvGrpSpPr>
        <p:grpSpPr>
          <a:xfrm>
            <a:off x="8830" y="435098"/>
            <a:ext cx="821128" cy="6296280"/>
            <a:chOff x="8830" y="435098"/>
            <a:chExt cx="821128" cy="629628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2D440C2-23D6-46E4-AAE7-5369B66E63A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7" y="6366253"/>
              <a:ext cx="819441" cy="3651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3536B4B-989C-4194-A271-A2D1FF87C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0" y="435098"/>
              <a:ext cx="819441" cy="128130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9FCCA96-07A5-432D-BEB2-9F4ABFAC7B9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56" y="1690688"/>
              <a:ext cx="736508" cy="4486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152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_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food, table&#10;&#10;Description automatically generated">
            <a:extLst>
              <a:ext uri="{FF2B5EF4-FFF2-40B4-BE49-F238E27FC236}">
                <a16:creationId xmlns:a16="http://schemas.microsoft.com/office/drawing/2014/main" id="{D40E9DA0-DED9-4B5A-A6B3-B67E12C249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18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EC1A35-5102-4552-8611-A34873B07D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418" y="2103437"/>
            <a:ext cx="4701309" cy="132556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1E670FD2-FF57-4AB9-89D8-38001B1072D8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563418" y="4043867"/>
            <a:ext cx="4701309" cy="45272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 HEADING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119F4E-AA30-4E8B-AA46-B2D6F8299D43}"/>
              </a:ext>
            </a:extLst>
          </p:cNvPr>
          <p:cNvSpPr/>
          <p:nvPr/>
        </p:nvSpPr>
        <p:spPr>
          <a:xfrm>
            <a:off x="690418" y="3671006"/>
            <a:ext cx="1221509" cy="71585"/>
          </a:xfrm>
          <a:prstGeom prst="rect">
            <a:avLst/>
          </a:prstGeom>
          <a:solidFill>
            <a:srgbClr val="F9A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2AF1E3D-C6A9-4308-A25F-2AE3974E4A3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99200" y="1963809"/>
            <a:ext cx="5351462" cy="2930381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Lorem diam dictum </a:t>
            </a:r>
            <a:r>
              <a:rPr lang="en-US" dirty="0" err="1"/>
              <a:t>dictumst</a:t>
            </a:r>
            <a:r>
              <a:rPr lang="en-US" dirty="0"/>
              <a:t>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</a:t>
            </a:r>
            <a:r>
              <a:rPr lang="en-US" dirty="0" err="1"/>
              <a:t>curae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semper a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hac</a:t>
            </a:r>
            <a:r>
              <a:rPr lang="en-US" dirty="0"/>
              <a:t> a </a:t>
            </a:r>
            <a:r>
              <a:rPr lang="en-US" dirty="0" err="1"/>
              <a:t>a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mi gravida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Porta </a:t>
            </a:r>
            <a:r>
              <a:rPr lang="en-US" dirty="0" err="1"/>
              <a:t>senectus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vestibulum </a:t>
            </a:r>
            <a:r>
              <a:rPr lang="en-US" dirty="0" err="1"/>
              <a:t>eget</a:t>
            </a:r>
            <a:r>
              <a:rPr lang="en-US" dirty="0"/>
              <a:t> parturient a </a:t>
            </a:r>
            <a:r>
              <a:rPr lang="en-US" dirty="0" err="1"/>
              <a:t>maecenas</a:t>
            </a:r>
            <a:r>
              <a:rPr lang="en-US" dirty="0"/>
              <a:t> porta </a:t>
            </a:r>
            <a:r>
              <a:rPr lang="en-US" dirty="0" err="1"/>
              <a:t>ut</a:t>
            </a:r>
            <a:r>
              <a:rPr lang="en-US" dirty="0"/>
              <a:t> parturient a </a:t>
            </a:r>
            <a:r>
              <a:rPr lang="en-US" dirty="0" err="1"/>
              <a:t>sem</a:t>
            </a:r>
            <a:r>
              <a:rPr lang="en-US" dirty="0"/>
              <a:t> a </a:t>
            </a:r>
            <a:r>
              <a:rPr lang="en-US" dirty="0" err="1"/>
              <a:t>venenatis</a:t>
            </a:r>
            <a:r>
              <a:rPr lang="en-US" dirty="0"/>
              <a:t> ante per </a:t>
            </a:r>
            <a:r>
              <a:rPr lang="en-US" dirty="0" err="1"/>
              <a:t>magnis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id </a:t>
            </a:r>
            <a:r>
              <a:rPr lang="en-US" dirty="0" err="1"/>
              <a:t>enim</a:t>
            </a:r>
            <a:r>
              <a:rPr lang="en-US" dirty="0"/>
              <a:t> ac.</a:t>
            </a:r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73572BE0-CA9D-4B61-8913-0D884EE786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769" y="387079"/>
            <a:ext cx="1556893" cy="67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4555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_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A607B077-111F-48AF-8623-642992F9DF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18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EC1A35-5102-4552-8611-A34873B07D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1244501"/>
            <a:ext cx="7125929" cy="967341"/>
          </a:xfrm>
        </p:spPr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92D47-BFE9-4A89-BD24-BA645174474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3400" y="2895130"/>
            <a:ext cx="7125929" cy="3328690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Lorem diam dictum </a:t>
            </a:r>
            <a:r>
              <a:rPr lang="en-US" dirty="0" err="1"/>
              <a:t>dictumst</a:t>
            </a:r>
            <a:r>
              <a:rPr lang="en-US" dirty="0"/>
              <a:t>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</a:t>
            </a:r>
            <a:r>
              <a:rPr lang="en-US" dirty="0" err="1"/>
              <a:t>curae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semper a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hac</a:t>
            </a:r>
            <a:r>
              <a:rPr lang="en-US" dirty="0"/>
              <a:t> a </a:t>
            </a:r>
            <a:r>
              <a:rPr lang="en-US" dirty="0" err="1"/>
              <a:t>a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mi gravida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Porta </a:t>
            </a:r>
            <a:r>
              <a:rPr lang="en-US" dirty="0" err="1"/>
              <a:t>senectus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vestibulum </a:t>
            </a:r>
            <a:r>
              <a:rPr lang="en-US" dirty="0" err="1"/>
              <a:t>eget</a:t>
            </a:r>
            <a:r>
              <a:rPr lang="en-US" dirty="0"/>
              <a:t> parturient a </a:t>
            </a:r>
            <a:r>
              <a:rPr lang="en-US" dirty="0" err="1"/>
              <a:t>maecenas</a:t>
            </a:r>
            <a:r>
              <a:rPr lang="en-US" dirty="0"/>
              <a:t> porta </a:t>
            </a:r>
            <a:r>
              <a:rPr lang="en-US" dirty="0" err="1"/>
              <a:t>ut</a:t>
            </a:r>
            <a:r>
              <a:rPr lang="en-US" dirty="0"/>
              <a:t> parturient a </a:t>
            </a:r>
            <a:r>
              <a:rPr lang="en-US" dirty="0" err="1"/>
              <a:t>sem</a:t>
            </a:r>
            <a:r>
              <a:rPr lang="en-US" dirty="0"/>
              <a:t> a </a:t>
            </a:r>
            <a:r>
              <a:rPr lang="en-US" dirty="0" err="1"/>
              <a:t>venenatis</a:t>
            </a:r>
            <a:r>
              <a:rPr lang="en-US" dirty="0"/>
              <a:t> ante per </a:t>
            </a:r>
            <a:r>
              <a:rPr lang="en-US" dirty="0" err="1"/>
              <a:t>magnis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id </a:t>
            </a:r>
            <a:r>
              <a:rPr lang="en-US" dirty="0" err="1"/>
              <a:t>enim</a:t>
            </a:r>
            <a:r>
              <a:rPr lang="en-US" dirty="0"/>
              <a:t> ac.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4F871A-535A-4A03-A43F-04A822A361E7}"/>
              </a:ext>
            </a:extLst>
          </p:cNvPr>
          <p:cNvSpPr/>
          <p:nvPr/>
        </p:nvSpPr>
        <p:spPr>
          <a:xfrm>
            <a:off x="602226" y="2517693"/>
            <a:ext cx="1221509" cy="71585"/>
          </a:xfrm>
          <a:prstGeom prst="rect">
            <a:avLst/>
          </a:prstGeom>
          <a:solidFill>
            <a:srgbClr val="F9A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A27C6D92-181F-40A9-A572-EC61856A26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87079"/>
            <a:ext cx="1556893" cy="67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920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_Layout 3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food, bird&#10;&#10;Description automatically generated">
            <a:extLst>
              <a:ext uri="{FF2B5EF4-FFF2-40B4-BE49-F238E27FC236}">
                <a16:creationId xmlns:a16="http://schemas.microsoft.com/office/drawing/2014/main" id="{DD6E6D69-5B8F-4AEB-AB21-A62CADE81F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71" t="-1" b="9133"/>
          <a:stretch/>
        </p:blipFill>
        <p:spPr>
          <a:xfrm>
            <a:off x="5043949" y="13712"/>
            <a:ext cx="7148052" cy="6883443"/>
          </a:xfrm>
          <a:prstGeom prst="rect">
            <a:avLst/>
          </a:prstGeom>
        </p:spPr>
      </p:pic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526A3218-3669-45B8-A20C-5E2A67DA4E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-1173" y="0"/>
            <a:ext cx="5043948" cy="642850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C1A35-5102-4552-8611-A34873B07D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9193" y="1244501"/>
            <a:ext cx="6182033" cy="967341"/>
          </a:xfrm>
        </p:spPr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C9E723-AD26-4B2C-A357-38B61C0899F0}"/>
              </a:ext>
            </a:extLst>
          </p:cNvPr>
          <p:cNvSpPr/>
          <p:nvPr/>
        </p:nvSpPr>
        <p:spPr>
          <a:xfrm>
            <a:off x="5510980" y="2517693"/>
            <a:ext cx="1221509" cy="71585"/>
          </a:xfrm>
          <a:prstGeom prst="rect">
            <a:avLst/>
          </a:prstGeom>
          <a:solidFill>
            <a:srgbClr val="F9A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E411DE8-8016-4019-8D9F-63376E276C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10979" y="2900363"/>
            <a:ext cx="6139683" cy="32940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diam dictum </a:t>
            </a:r>
            <a:r>
              <a:rPr lang="en-US" dirty="0" err="1"/>
              <a:t>dictumst</a:t>
            </a:r>
            <a:r>
              <a:rPr lang="en-US" dirty="0"/>
              <a:t>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</a:t>
            </a:r>
            <a:r>
              <a:rPr lang="en-US" dirty="0" err="1"/>
              <a:t>curae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semper a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hac</a:t>
            </a:r>
            <a:r>
              <a:rPr lang="en-US" dirty="0"/>
              <a:t> a </a:t>
            </a:r>
            <a:r>
              <a:rPr lang="en-US" dirty="0" err="1"/>
              <a:t>a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mi gravida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Porta </a:t>
            </a:r>
            <a:r>
              <a:rPr lang="en-US" dirty="0" err="1"/>
              <a:t>senectus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vestibulum </a:t>
            </a:r>
            <a:r>
              <a:rPr lang="en-US" dirty="0" err="1"/>
              <a:t>eget</a:t>
            </a:r>
            <a:r>
              <a:rPr lang="en-US" dirty="0"/>
              <a:t> parturient a </a:t>
            </a:r>
            <a:r>
              <a:rPr lang="en-US" dirty="0" err="1"/>
              <a:t>maecenas</a:t>
            </a:r>
            <a:r>
              <a:rPr lang="en-US" dirty="0"/>
              <a:t> porta </a:t>
            </a:r>
            <a:r>
              <a:rPr lang="en-US" dirty="0" err="1"/>
              <a:t>ut</a:t>
            </a:r>
            <a:r>
              <a:rPr lang="en-US" dirty="0"/>
              <a:t> parturient a </a:t>
            </a:r>
            <a:r>
              <a:rPr lang="en-US" dirty="0" err="1"/>
              <a:t>sem</a:t>
            </a:r>
            <a:r>
              <a:rPr lang="en-US" dirty="0"/>
              <a:t> a </a:t>
            </a:r>
            <a:r>
              <a:rPr lang="en-US" dirty="0" err="1"/>
              <a:t>venenatis</a:t>
            </a:r>
            <a:r>
              <a:rPr lang="en-US" dirty="0"/>
              <a:t> ante per </a:t>
            </a:r>
            <a:r>
              <a:rPr lang="en-US" dirty="0" err="1"/>
              <a:t>magnis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id </a:t>
            </a:r>
            <a:r>
              <a:rPr lang="en-US" dirty="0" err="1"/>
              <a:t>enim</a:t>
            </a:r>
            <a:r>
              <a:rPr lang="en-US" dirty="0"/>
              <a:t> ac.</a:t>
            </a:r>
          </a:p>
        </p:txBody>
      </p:sp>
      <p:pic>
        <p:nvPicPr>
          <p:cNvPr id="16" name="Picture 15" descr="A picture containing food, bird&#10;&#10;Description automatically generated">
            <a:extLst>
              <a:ext uri="{FF2B5EF4-FFF2-40B4-BE49-F238E27FC236}">
                <a16:creationId xmlns:a16="http://schemas.microsoft.com/office/drawing/2014/main" id="{1B59957A-8EE1-46C7-900F-A8574B34F65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31" t="92318" r="-1" b="201"/>
          <a:stretch/>
        </p:blipFill>
        <p:spPr>
          <a:xfrm>
            <a:off x="-174560" y="6375160"/>
            <a:ext cx="12366560" cy="521995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93889F47-E416-4E90-B472-0244EEF838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769" y="387079"/>
            <a:ext cx="1556893" cy="67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887741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_Layout 3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36955FE-6E27-4D86-A220-BA15F1C5BD1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48052" y="0"/>
            <a:ext cx="5043948" cy="637516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0" name="Picture 9" descr="A picture containing food, bird&#10;&#10;Description automatically generated">
            <a:extLst>
              <a:ext uri="{FF2B5EF4-FFF2-40B4-BE49-F238E27FC236}">
                <a16:creationId xmlns:a16="http://schemas.microsoft.com/office/drawing/2014/main" id="{1A0BABEC-A97F-40F1-8BA7-C18A62CCBF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71" t="-1" b="9133"/>
          <a:stretch/>
        </p:blipFill>
        <p:spPr>
          <a:xfrm flipH="1">
            <a:off x="0" y="13712"/>
            <a:ext cx="7148052" cy="68834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EC1A35-5102-4552-8611-A34873B07D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3010" y="1244501"/>
            <a:ext cx="6182033" cy="967341"/>
          </a:xfrm>
        </p:spPr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C9E723-AD26-4B2C-A357-38B61C0899F0}"/>
              </a:ext>
            </a:extLst>
          </p:cNvPr>
          <p:cNvSpPr/>
          <p:nvPr/>
        </p:nvSpPr>
        <p:spPr>
          <a:xfrm>
            <a:off x="524797" y="2517693"/>
            <a:ext cx="1221509" cy="71585"/>
          </a:xfrm>
          <a:prstGeom prst="rect">
            <a:avLst/>
          </a:prstGeom>
          <a:solidFill>
            <a:srgbClr val="F9A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B14DE5B1-1A5C-4AB6-B58C-BF6834FBBC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0" y="222052"/>
            <a:ext cx="1556893" cy="673875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E411DE8-8016-4019-8D9F-63376E276C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4796" y="2900363"/>
            <a:ext cx="6139683" cy="32940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diam dictum </a:t>
            </a:r>
            <a:r>
              <a:rPr lang="en-US" dirty="0" err="1"/>
              <a:t>dictumst</a:t>
            </a:r>
            <a:r>
              <a:rPr lang="en-US" dirty="0"/>
              <a:t>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</a:t>
            </a:r>
            <a:r>
              <a:rPr lang="en-US" dirty="0" err="1"/>
              <a:t>curae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semper a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hac</a:t>
            </a:r>
            <a:r>
              <a:rPr lang="en-US" dirty="0"/>
              <a:t> a </a:t>
            </a:r>
            <a:r>
              <a:rPr lang="en-US" dirty="0" err="1"/>
              <a:t>a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mi gravida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Porta </a:t>
            </a:r>
            <a:r>
              <a:rPr lang="en-US" dirty="0" err="1"/>
              <a:t>senectus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vestibulum </a:t>
            </a:r>
            <a:r>
              <a:rPr lang="en-US" dirty="0" err="1"/>
              <a:t>eget</a:t>
            </a:r>
            <a:r>
              <a:rPr lang="en-US" dirty="0"/>
              <a:t> parturient a </a:t>
            </a:r>
            <a:r>
              <a:rPr lang="en-US" dirty="0" err="1"/>
              <a:t>maecenas</a:t>
            </a:r>
            <a:r>
              <a:rPr lang="en-US" dirty="0"/>
              <a:t> porta </a:t>
            </a:r>
            <a:r>
              <a:rPr lang="en-US" dirty="0" err="1"/>
              <a:t>ut</a:t>
            </a:r>
            <a:r>
              <a:rPr lang="en-US" dirty="0"/>
              <a:t> parturient a </a:t>
            </a:r>
            <a:r>
              <a:rPr lang="en-US" dirty="0" err="1"/>
              <a:t>sem</a:t>
            </a:r>
            <a:r>
              <a:rPr lang="en-US" dirty="0"/>
              <a:t> a </a:t>
            </a:r>
            <a:r>
              <a:rPr lang="en-US" dirty="0" err="1"/>
              <a:t>venenatis</a:t>
            </a:r>
            <a:r>
              <a:rPr lang="en-US" dirty="0"/>
              <a:t> ante per </a:t>
            </a:r>
            <a:r>
              <a:rPr lang="en-US" dirty="0" err="1"/>
              <a:t>magnis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id </a:t>
            </a:r>
            <a:r>
              <a:rPr lang="en-US" dirty="0" err="1"/>
              <a:t>enim</a:t>
            </a:r>
            <a:r>
              <a:rPr lang="en-US" dirty="0"/>
              <a:t> ac.</a:t>
            </a:r>
          </a:p>
        </p:txBody>
      </p:sp>
      <p:pic>
        <p:nvPicPr>
          <p:cNvPr id="9" name="Picture 8" descr="A picture containing food, bird&#10;&#10;Description automatically generated">
            <a:extLst>
              <a:ext uri="{FF2B5EF4-FFF2-40B4-BE49-F238E27FC236}">
                <a16:creationId xmlns:a16="http://schemas.microsoft.com/office/drawing/2014/main" id="{EC8140E5-A998-480B-A3CA-7F069770D06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31" t="92318" r="-1" b="201"/>
          <a:stretch/>
        </p:blipFill>
        <p:spPr>
          <a:xfrm flipH="1">
            <a:off x="0" y="6375161"/>
            <a:ext cx="12366560" cy="52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84838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_Layout 4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A607B077-111F-48AF-8623-642992F9DF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618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EC1A35-5102-4552-8611-A34873B07D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5297" y="1244501"/>
            <a:ext cx="7125929" cy="967341"/>
          </a:xfrm>
        </p:spPr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C9E723-AD26-4B2C-A357-38B61C0899F0}"/>
              </a:ext>
            </a:extLst>
          </p:cNvPr>
          <p:cNvSpPr/>
          <p:nvPr/>
        </p:nvSpPr>
        <p:spPr>
          <a:xfrm>
            <a:off x="4594123" y="2517693"/>
            <a:ext cx="1221509" cy="71585"/>
          </a:xfrm>
          <a:prstGeom prst="rect">
            <a:avLst/>
          </a:prstGeom>
          <a:solidFill>
            <a:srgbClr val="F9A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B14DE5B1-1A5C-4AB6-B58C-BF6834FBBC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770" y="222052"/>
            <a:ext cx="1556893" cy="673875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36955FE-6E27-4D86-A220-BA15F1C5BD1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63538"/>
            <a:ext cx="3224213" cy="59975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E411DE8-8016-4019-8D9F-63376E276C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25963" y="2900363"/>
            <a:ext cx="7124700" cy="3294062"/>
          </a:xfrm>
        </p:spPr>
        <p:txBody>
          <a:bodyPr/>
          <a:lstStyle>
            <a:lvl1pPr marL="228600" indent="-228600">
              <a:buClr>
                <a:srgbClr val="F26E21"/>
              </a:buClr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F26E21"/>
              </a:buClr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F26E21"/>
              </a:buClr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F26E21"/>
              </a:buClr>
              <a:buFont typeface="Wingdings" panose="05000000000000000000" pitchFamily="2" charset="2"/>
              <a:buChar char="§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F26E21"/>
              </a:buClr>
              <a:buFont typeface="Wingdings" panose="05000000000000000000" pitchFamily="2" charset="2"/>
              <a:buChar char="§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661142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_Layout 4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A607B077-111F-48AF-8623-642992F9DF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18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EC1A35-5102-4552-8611-A34873B07D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2970" y="1244501"/>
            <a:ext cx="7125929" cy="967341"/>
          </a:xfrm>
        </p:spPr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C9E723-AD26-4B2C-A357-38B61C0899F0}"/>
              </a:ext>
            </a:extLst>
          </p:cNvPr>
          <p:cNvSpPr/>
          <p:nvPr/>
        </p:nvSpPr>
        <p:spPr>
          <a:xfrm>
            <a:off x="751796" y="2517693"/>
            <a:ext cx="1221509" cy="71585"/>
          </a:xfrm>
          <a:prstGeom prst="rect">
            <a:avLst/>
          </a:prstGeom>
          <a:solidFill>
            <a:srgbClr val="F9A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B14DE5B1-1A5C-4AB6-B58C-BF6834FBBC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70" y="150465"/>
            <a:ext cx="1556893" cy="673875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36955FE-6E27-4D86-A220-BA15F1C5BD1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967787" y="363538"/>
            <a:ext cx="3224213" cy="59975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E411DE8-8016-4019-8D9F-63376E276C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3636" y="2900363"/>
            <a:ext cx="7124700" cy="3294062"/>
          </a:xfrm>
        </p:spPr>
        <p:txBody>
          <a:bodyPr/>
          <a:lstStyle>
            <a:lvl1pPr marL="228600" indent="-228600">
              <a:buClr>
                <a:srgbClr val="F26E21"/>
              </a:buClr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F26E21"/>
              </a:buClr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F26E21"/>
              </a:buClr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F26E21"/>
              </a:buClr>
              <a:buFont typeface="Wingdings" panose="05000000000000000000" pitchFamily="2" charset="2"/>
              <a:buChar char="§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F26E21"/>
              </a:buClr>
              <a:buFont typeface="Wingdings" panose="05000000000000000000" pitchFamily="2" charset="2"/>
              <a:buChar char="§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34628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_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3BB2BAA-460F-452B-8529-6CE6223FF28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8FC73-34BC-428F-B6B6-DA5C744BA0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29163"/>
            <a:ext cx="10515600" cy="3747799"/>
          </a:xfrm>
        </p:spPr>
        <p:txBody>
          <a:bodyPr/>
          <a:lstStyle>
            <a:lvl1pPr marL="228600" indent="-228600">
              <a:buClr>
                <a:srgbClr val="F26E21"/>
              </a:buClr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F26E21"/>
              </a:buClr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F26E21"/>
              </a:buClr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F26E21"/>
              </a:buClr>
              <a:buFont typeface="Wingdings" panose="05000000000000000000" pitchFamily="2" charset="2"/>
              <a:buChar char="§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F26E21"/>
              </a:buClr>
              <a:buFont typeface="Wingdings" panose="05000000000000000000" pitchFamily="2" charset="2"/>
              <a:buChar char="§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1961FE1-CEAB-4FB7-BFB9-5E9FF6BACB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086144"/>
            <a:ext cx="10515600" cy="768337"/>
          </a:xfrm>
        </p:spPr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C7B1E3-E7E2-4AC6-B759-489A704A4F89}"/>
              </a:ext>
            </a:extLst>
          </p:cNvPr>
          <p:cNvSpPr/>
          <p:nvPr/>
        </p:nvSpPr>
        <p:spPr>
          <a:xfrm>
            <a:off x="838200" y="2080492"/>
            <a:ext cx="1221509" cy="71585"/>
          </a:xfrm>
          <a:prstGeom prst="rect">
            <a:avLst/>
          </a:prstGeom>
          <a:solidFill>
            <a:srgbClr val="F9A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C584705E-426D-4E03-B8D6-F936E2467D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907" y="222052"/>
            <a:ext cx="1556893" cy="673875"/>
          </a:xfrm>
          <a:prstGeom prst="rect">
            <a:avLst/>
          </a:prstGeom>
        </p:spPr>
      </p:pic>
      <p:pic>
        <p:nvPicPr>
          <p:cNvPr id="14" name="Picture 13" descr="A picture containing food, bird&#10;&#10;Description automatically generated">
            <a:extLst>
              <a:ext uri="{FF2B5EF4-FFF2-40B4-BE49-F238E27FC236}">
                <a16:creationId xmlns:a16="http://schemas.microsoft.com/office/drawing/2014/main" id="{C464DF07-E280-4AD6-B4A1-B2E1FFFF3FC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02"/>
          <a:stretch/>
        </p:blipFill>
        <p:spPr>
          <a:xfrm>
            <a:off x="0" y="6454047"/>
            <a:ext cx="12192000" cy="42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287966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_Layou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3BB2BAA-460F-452B-8529-6CE6223FF28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8FC73-34BC-428F-B6B6-DA5C744BA0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29163"/>
            <a:ext cx="4985327" cy="3747799"/>
          </a:xfrm>
        </p:spPr>
        <p:txBody>
          <a:bodyPr/>
          <a:lstStyle>
            <a:lvl1pPr marL="228600" indent="-228600">
              <a:buClr>
                <a:srgbClr val="F26E21"/>
              </a:buClr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F26E21"/>
              </a:buClr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F26E21"/>
              </a:buClr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F26E21"/>
              </a:buClr>
              <a:buFont typeface="Wingdings" panose="05000000000000000000" pitchFamily="2" charset="2"/>
              <a:buChar char="§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F26E21"/>
              </a:buClr>
              <a:buFont typeface="Wingdings" panose="05000000000000000000" pitchFamily="2" charset="2"/>
              <a:buChar char="§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1961FE1-CEAB-4FB7-BFB9-5E9FF6BACB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086144"/>
            <a:ext cx="10515600" cy="768337"/>
          </a:xfrm>
        </p:spPr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C7B1E3-E7E2-4AC6-B759-489A704A4F89}"/>
              </a:ext>
            </a:extLst>
          </p:cNvPr>
          <p:cNvSpPr/>
          <p:nvPr/>
        </p:nvSpPr>
        <p:spPr>
          <a:xfrm>
            <a:off x="838200" y="2080492"/>
            <a:ext cx="1221509" cy="71585"/>
          </a:xfrm>
          <a:prstGeom prst="rect">
            <a:avLst/>
          </a:prstGeom>
          <a:solidFill>
            <a:srgbClr val="F9A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C584705E-426D-4E03-B8D6-F936E2467D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907" y="222052"/>
            <a:ext cx="1556893" cy="67387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A0AB49C-B2DF-4FDE-B6C9-F11B34FF866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368473" y="2429162"/>
            <a:ext cx="4985327" cy="3747799"/>
          </a:xfrm>
        </p:spPr>
        <p:txBody>
          <a:bodyPr/>
          <a:lstStyle>
            <a:lvl1pPr marL="228600" indent="-228600">
              <a:buClr>
                <a:srgbClr val="F26E21"/>
              </a:buClr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F26E21"/>
              </a:buClr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F26E21"/>
              </a:buClr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F26E21"/>
              </a:buClr>
              <a:buFont typeface="Wingdings" panose="05000000000000000000" pitchFamily="2" charset="2"/>
              <a:buChar char="§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F26E21"/>
              </a:buClr>
              <a:buFont typeface="Wingdings" panose="05000000000000000000" pitchFamily="2" charset="2"/>
              <a:buChar char="§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4" name="Picture 13" descr="A picture containing food, bird&#10;&#10;Description automatically generated">
            <a:extLst>
              <a:ext uri="{FF2B5EF4-FFF2-40B4-BE49-F238E27FC236}">
                <a16:creationId xmlns:a16="http://schemas.microsoft.com/office/drawing/2014/main" id="{C464DF07-E280-4AD6-B4A1-B2E1FFFF3FC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02"/>
          <a:stretch/>
        </p:blipFill>
        <p:spPr>
          <a:xfrm>
            <a:off x="0" y="6454047"/>
            <a:ext cx="12192000" cy="42553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4BA21B0-84D5-46F0-8265-AF08EE702BEC}"/>
              </a:ext>
            </a:extLst>
          </p:cNvPr>
          <p:cNvCxnSpPr/>
          <p:nvPr/>
        </p:nvCxnSpPr>
        <p:spPr>
          <a:xfrm>
            <a:off x="6096000" y="2429162"/>
            <a:ext cx="0" cy="37477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720361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7E911A-8C60-4B6D-9F5A-4BA54AD2A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84A2F-3AA7-448C-96BF-4AF030FF1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70508-E1B4-4893-9105-533DFA5A9B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6AE86-B746-4804-88B9-A3314A69C81A}" type="datetime1">
              <a:rPr lang="en-US" smtClean="0"/>
              <a:t>15-Jan-21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044D9-9E7B-42B8-890B-5B19438C8B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Pradita Institute Program Studi Sistem Informasi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1C8AD-F452-4A6F-9447-172FA636DE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DAEBD-144D-4987-B35D-64D2FE28C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72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8.xml"/><Relationship Id="rId1" Type="http://schemas.openxmlformats.org/officeDocument/2006/relationships/video" Target="https://www.youtube.com/embed/J1fBbMxTZS0?feature=oembed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slideLayout" Target="../slideLayouts/slideLayout8.xml"/><Relationship Id="rId1" Type="http://schemas.openxmlformats.org/officeDocument/2006/relationships/video" Target="https://www.youtube.com/embed/6sAyMZD8YUA?feature=oembed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/run/emulator" TargetMode="External"/><Relationship Id="rId7" Type="http://schemas.openxmlformats.org/officeDocument/2006/relationships/hyperlink" Target="https://developer.android.com/studio/build/dependencies?hl=id" TargetMode="External"/><Relationship Id="rId2" Type="http://schemas.openxmlformats.org/officeDocument/2006/relationships/hyperlink" Target="http://www.okedroid.com/2016/03/pengenalan-stuktur-folder-project-di-android-studio.html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developer.android.com/studio/intro?hl=id" TargetMode="External"/><Relationship Id="rId5" Type="http://schemas.openxmlformats.org/officeDocument/2006/relationships/hyperlink" Target="https://developer.android.com/guide/topics/resources/string-resource" TargetMode="External"/><Relationship Id="rId4" Type="http://schemas.openxmlformats.org/officeDocument/2006/relationships/hyperlink" Target="https://developer.android.com/guide/topics/resources/style-resourc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8.xml"/><Relationship Id="rId1" Type="http://schemas.openxmlformats.org/officeDocument/2006/relationships/video" Target="https://www.youtube.com/embed/rwJwX6wMTxQ?feature=oembed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3345" y="2988108"/>
            <a:ext cx="7001164" cy="1736292"/>
          </a:xfrm>
        </p:spPr>
        <p:txBody>
          <a:bodyPr>
            <a:normAutofit/>
          </a:bodyPr>
          <a:lstStyle/>
          <a:p>
            <a:r>
              <a:rPr lang="id-ID" sz="4400" b="1" dirty="0">
                <a:latin typeface="Titillium Web" panose="00000500000000000000" pitchFamily="2" charset="0"/>
              </a:rPr>
              <a:t>Application Component</a:t>
            </a:r>
            <a:endParaRPr lang="en-US" dirty="0">
              <a:latin typeface="Titillium Web" panose="000005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sz="4000" b="1" dirty="0">
                <a:solidFill>
                  <a:schemeClr val="accent5"/>
                </a:solidFill>
                <a:latin typeface="Titillium Web" panose="00000500000000000000" pitchFamily="2" charset="0"/>
              </a:rPr>
              <a:t>Chapter 3</a:t>
            </a:r>
            <a:endParaRPr lang="en-US" sz="4000" b="1" dirty="0">
              <a:solidFill>
                <a:schemeClr val="accent5"/>
              </a:solidFill>
              <a:latin typeface="Titillium Web" panose="00000500000000000000" pitchFamily="2" charset="0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44D2D06-ABFD-4D23-8A37-4EE9C806C84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5" name="Picture Placeholder 8" descr="A view of a city&#10;&#10;Description automatically generated">
            <a:extLst>
              <a:ext uri="{FF2B5EF4-FFF2-40B4-BE49-F238E27FC236}">
                <a16:creationId xmlns:a16="http://schemas.microsoft.com/office/drawing/2014/main" id="{5D0B8367-9537-4220-80BD-A0410708F1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79" r="28279"/>
          <a:stretch>
            <a:fillRect/>
          </a:stretch>
        </p:blipFill>
        <p:spPr>
          <a:xfrm>
            <a:off x="7823198" y="0"/>
            <a:ext cx="4368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79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83560"/>
            <a:ext cx="9351870" cy="534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189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29163"/>
            <a:ext cx="6989618" cy="3747799"/>
          </a:xfrm>
        </p:spPr>
        <p:txBody>
          <a:bodyPr/>
          <a:lstStyle/>
          <a:p>
            <a:pPr algn="just"/>
            <a:r>
              <a:rPr lang="en-US" dirty="0">
                <a:latin typeface="Titillium Web" panose="00000500000000000000" pitchFamily="2" charset="0"/>
              </a:rPr>
              <a:t>The third folder is the drawable folder, which is the contents of the resource folder.</a:t>
            </a:r>
          </a:p>
          <a:p>
            <a:pPr algn="just"/>
            <a:r>
              <a:rPr lang="en-US" dirty="0">
                <a:latin typeface="Titillium Web" panose="00000500000000000000" pitchFamily="2" charset="0"/>
              </a:rPr>
              <a:t>The drawable folder is used to store image files in .jpg or .</a:t>
            </a:r>
            <a:r>
              <a:rPr lang="en-US" dirty="0" err="1">
                <a:latin typeface="Titillium Web" panose="00000500000000000000" pitchFamily="2" charset="0"/>
              </a:rPr>
              <a:t>png</a:t>
            </a:r>
            <a:r>
              <a:rPr lang="en-US" dirty="0">
                <a:latin typeface="Titillium Web" panose="00000500000000000000" pitchFamily="2" charset="0"/>
              </a:rPr>
              <a:t> format.</a:t>
            </a:r>
            <a:endParaRPr lang="id-ID" dirty="0">
              <a:latin typeface="Titillium Web" panose="000005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B25DDE-E3C7-4A70-8A83-CB3EFA456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>
                <a:latin typeface="Titillium Web" panose="00000500000000000000" pitchFamily="2" charset="0"/>
              </a:rPr>
              <a:t>3. Resource (app/res/drawable/</a:t>
            </a:r>
            <a:r>
              <a:rPr lang="en-US" dirty="0">
                <a:latin typeface="Titillium Web" panose="00000500000000000000" pitchFamily="2" charset="0"/>
              </a:rPr>
              <a:t>image</a:t>
            </a:r>
            <a:r>
              <a:rPr lang="id-ID" dirty="0">
                <a:latin typeface="Titillium Web" panose="00000500000000000000" pitchFamily="2" charset="0"/>
              </a:rPr>
              <a:t>file)</a:t>
            </a:r>
            <a:endParaRPr lang="en-US" dirty="0">
              <a:latin typeface="Titillium Web" panose="000005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3265" y="2224812"/>
            <a:ext cx="3972241" cy="354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36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3DACE2-93EA-4C7B-87E0-A0F1741413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r"/>
            <a:r>
              <a:rPr lang="en-US" dirty="0">
                <a:latin typeface="Titillium Web" panose="00000500000000000000" pitchFamily="2" charset="0"/>
              </a:rPr>
              <a:t>Take a picture</a:t>
            </a:r>
          </a:p>
          <a:p>
            <a:pPr algn="r"/>
            <a:r>
              <a:rPr lang="en-US" dirty="0">
                <a:latin typeface="Titillium Web" panose="00000500000000000000" pitchFamily="2" charset="0"/>
              </a:rPr>
              <a:t>Copy paste to drawable</a:t>
            </a:r>
          </a:p>
          <a:p>
            <a:pPr algn="r"/>
            <a:r>
              <a:rPr lang="en-US" dirty="0">
                <a:latin typeface="Titillium Web" panose="00000500000000000000" pitchFamily="2" charset="0"/>
              </a:rPr>
              <a:t>Create an </a:t>
            </a:r>
            <a:r>
              <a:rPr lang="en-US" dirty="0" err="1">
                <a:latin typeface="Titillium Web" panose="00000500000000000000" pitchFamily="2" charset="0"/>
              </a:rPr>
              <a:t>imageView</a:t>
            </a:r>
            <a:r>
              <a:rPr lang="en-US" dirty="0">
                <a:latin typeface="Titillium Web" panose="00000500000000000000" pitchFamily="2" charset="0"/>
              </a:rPr>
              <a:t> in the layout</a:t>
            </a:r>
          </a:p>
          <a:p>
            <a:pPr marL="0" indent="0" algn="r">
              <a:buNone/>
            </a:pPr>
            <a:r>
              <a:rPr lang="en-US" sz="3600" dirty="0">
                <a:latin typeface="Titillium Web" panose="00000500000000000000" pitchFamily="2" charset="0"/>
              </a:rPr>
              <a:t>What can you learn ?</a:t>
            </a:r>
          </a:p>
          <a:p>
            <a:endParaRPr lang="en-US" dirty="0">
              <a:latin typeface="Titillium Web" panose="00000500000000000000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E6E7DF-DE9E-4F91-80D9-85766CE7F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tillium Web" panose="00000500000000000000" pitchFamily="2" charset="0"/>
              </a:rPr>
              <a:t>Practice Drawable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79458482-7C64-44D2-8182-7B706DBFF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983" y="3780540"/>
            <a:ext cx="3604779" cy="242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CB33B9-C2D4-458E-9DE5-932F26BE44AB}"/>
              </a:ext>
            </a:extLst>
          </p:cNvPr>
          <p:cNvSpPr txBox="1"/>
          <p:nvPr/>
        </p:nvSpPr>
        <p:spPr>
          <a:xfrm>
            <a:off x="393569" y="6201268"/>
            <a:ext cx="5397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tillium Web" panose="00000500000000000000" pitchFamily="2" charset="0"/>
              </a:rPr>
              <a:t>https://stylesubstancesoul.com/helpful-tips-for-students/how-can-you-learn-something-new/</a:t>
            </a:r>
          </a:p>
        </p:txBody>
      </p:sp>
    </p:spTree>
    <p:extLst>
      <p:ext uri="{BB962C8B-B14F-4D97-AF65-F5344CB8AC3E}">
        <p14:creationId xmlns:p14="http://schemas.microsoft.com/office/powerpoint/2010/main" val="2894699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US" dirty="0"/>
              <a:t>The fourth folder is layout, which is the contents of the resource folder.</a:t>
            </a:r>
          </a:p>
          <a:p>
            <a:pPr algn="just"/>
            <a:r>
              <a:rPr lang="en-US" dirty="0"/>
              <a:t>The layout folder is used to store layout files which are the place to create User Interface components.</a:t>
            </a:r>
            <a:endParaRPr lang="id-ID" dirty="0"/>
          </a:p>
          <a:p>
            <a:endParaRPr lang="id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959494-862F-4F3C-B5BD-5280F3341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6144"/>
            <a:ext cx="10938164" cy="768337"/>
          </a:xfrm>
        </p:spPr>
        <p:txBody>
          <a:bodyPr>
            <a:normAutofit fontScale="90000"/>
          </a:bodyPr>
          <a:lstStyle/>
          <a:p>
            <a:r>
              <a:rPr lang="id-ID" dirty="0">
                <a:latin typeface="Titillium Web" panose="00000500000000000000" pitchFamily="2" charset="0"/>
              </a:rPr>
              <a:t>4. Resource (app/res/layout/activity_main.xml)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188" y="3638952"/>
            <a:ext cx="10609524" cy="3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884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46033"/>
            <a:ext cx="10515600" cy="374779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id-ID" dirty="0">
                <a:latin typeface="Titillium Web" panose="00000500000000000000" pitchFamily="2" charset="0"/>
              </a:rPr>
              <a:t>&lt;LinearLayout&gt;</a:t>
            </a:r>
          </a:p>
          <a:p>
            <a:pPr algn="just"/>
            <a:r>
              <a:rPr lang="en-US" dirty="0" err="1">
                <a:latin typeface="Titillium Web" panose="00000500000000000000" pitchFamily="2" charset="0"/>
              </a:rPr>
              <a:t>Linearlayout</a:t>
            </a:r>
            <a:r>
              <a:rPr lang="en-US" dirty="0">
                <a:latin typeface="Titillium Web" panose="00000500000000000000" pitchFamily="2" charset="0"/>
              </a:rPr>
              <a:t> is a type of layout in Activity</a:t>
            </a:r>
          </a:p>
          <a:p>
            <a:pPr marL="0" indent="0" algn="just">
              <a:buNone/>
            </a:pPr>
            <a:r>
              <a:rPr lang="id-ID" dirty="0">
                <a:latin typeface="Titillium Web" panose="00000500000000000000" pitchFamily="2" charset="0"/>
              </a:rPr>
              <a:t>&lt;TextView&gt;</a:t>
            </a:r>
          </a:p>
          <a:p>
            <a:pPr algn="just"/>
            <a:r>
              <a:rPr lang="en-US" dirty="0" err="1">
                <a:latin typeface="Titillium Web" panose="00000500000000000000" pitchFamily="2" charset="0"/>
              </a:rPr>
              <a:t>Textview</a:t>
            </a:r>
            <a:r>
              <a:rPr lang="en-US" dirty="0">
                <a:latin typeface="Titillium Web" panose="00000500000000000000" pitchFamily="2" charset="0"/>
              </a:rPr>
              <a:t> is a widget of the User Interface component that is used to display text messages.</a:t>
            </a:r>
          </a:p>
          <a:p>
            <a:pPr algn="just"/>
            <a:r>
              <a:rPr lang="id-ID" dirty="0">
                <a:latin typeface="Titillium Web" panose="00000500000000000000" pitchFamily="2" charset="0"/>
              </a:rPr>
              <a:t>Widget ini memiliki atribut seperti :</a:t>
            </a:r>
          </a:p>
          <a:p>
            <a:pPr marL="715963" indent="-358775" algn="just">
              <a:buFont typeface="Wingdings" panose="05000000000000000000" pitchFamily="2" charset="2"/>
              <a:buChar char="ü"/>
            </a:pPr>
            <a:r>
              <a:rPr lang="en-US" dirty="0">
                <a:latin typeface="Titillium Web" panose="00000500000000000000" pitchFamily="2" charset="0"/>
              </a:rPr>
              <a:t>android: </a:t>
            </a:r>
            <a:r>
              <a:rPr lang="en-US" dirty="0" err="1">
                <a:latin typeface="Titillium Web" panose="00000500000000000000" pitchFamily="2" charset="0"/>
              </a:rPr>
              <a:t>layout_width</a:t>
            </a:r>
            <a:r>
              <a:rPr lang="en-US" dirty="0">
                <a:latin typeface="Titillium Web" panose="00000500000000000000" pitchFamily="2" charset="0"/>
              </a:rPr>
              <a:t> and android: </a:t>
            </a:r>
            <a:r>
              <a:rPr lang="en-US" dirty="0" err="1">
                <a:latin typeface="Titillium Web" panose="00000500000000000000" pitchFamily="2" charset="0"/>
              </a:rPr>
              <a:t>layout_height</a:t>
            </a:r>
            <a:r>
              <a:rPr lang="en-US" dirty="0">
                <a:latin typeface="Titillium Web" panose="00000500000000000000" pitchFamily="2" charset="0"/>
              </a:rPr>
              <a:t> are one type of placement of widgets.</a:t>
            </a:r>
          </a:p>
          <a:p>
            <a:pPr marL="715963" indent="-358775" algn="just">
              <a:buFont typeface="Wingdings" panose="05000000000000000000" pitchFamily="2" charset="2"/>
              <a:buChar char="ü"/>
            </a:pPr>
            <a:r>
              <a:rPr lang="en-US" dirty="0">
                <a:latin typeface="Titillium Web" panose="00000500000000000000" pitchFamily="2" charset="0"/>
              </a:rPr>
              <a:t>android: </a:t>
            </a:r>
            <a:r>
              <a:rPr lang="en-US" dirty="0" err="1">
                <a:latin typeface="Titillium Web" panose="00000500000000000000" pitchFamily="2" charset="0"/>
              </a:rPr>
              <a:t>textAppearance</a:t>
            </a:r>
            <a:r>
              <a:rPr lang="en-US" dirty="0">
                <a:latin typeface="Titillium Web" panose="00000500000000000000" pitchFamily="2" charset="0"/>
              </a:rPr>
              <a:t> = attribute used to display text size</a:t>
            </a:r>
          </a:p>
          <a:p>
            <a:pPr marL="715963" indent="-358775" algn="just">
              <a:buFont typeface="Wingdings" panose="05000000000000000000" pitchFamily="2" charset="2"/>
              <a:buChar char="ü"/>
            </a:pPr>
            <a:r>
              <a:rPr lang="en-US" dirty="0">
                <a:latin typeface="Titillium Web" panose="00000500000000000000" pitchFamily="2" charset="0"/>
              </a:rPr>
              <a:t>android: text = contains text that will appear on the screen.</a:t>
            </a:r>
          </a:p>
          <a:p>
            <a:pPr marL="715963" indent="-358775" algn="just">
              <a:buFont typeface="Wingdings" panose="05000000000000000000" pitchFamily="2" charset="2"/>
              <a:buChar char="ü"/>
            </a:pPr>
            <a:r>
              <a:rPr lang="en-US" dirty="0">
                <a:latin typeface="Titillium Web" panose="00000500000000000000" pitchFamily="2" charset="0"/>
              </a:rPr>
              <a:t>android: id = the identity of the </a:t>
            </a:r>
            <a:r>
              <a:rPr lang="en-US" dirty="0" err="1">
                <a:latin typeface="Titillium Web" panose="00000500000000000000" pitchFamily="2" charset="0"/>
              </a:rPr>
              <a:t>textview</a:t>
            </a:r>
            <a:r>
              <a:rPr lang="en-US" dirty="0">
                <a:latin typeface="Titillium Web" panose="00000500000000000000" pitchFamily="2" charset="0"/>
              </a:rPr>
              <a:t> widget, which will be called during programming in the java activity class.</a:t>
            </a:r>
            <a:endParaRPr lang="id-ID" dirty="0">
              <a:latin typeface="Titillium Web" panose="000005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B138B0-08C3-453C-B668-B951ECB2F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tillium Web" panose="00000500000000000000" pitchFamily="2" charset="0"/>
              </a:rPr>
              <a:t>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959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29163"/>
            <a:ext cx="6352309" cy="3747799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tillium Web" panose="00000500000000000000" pitchFamily="2" charset="0"/>
              </a:rPr>
              <a:t>mipmap is the contents of the resource folder.</a:t>
            </a:r>
          </a:p>
          <a:p>
            <a:pPr algn="just"/>
            <a:r>
              <a:rPr lang="en-US" sz="2400" dirty="0">
                <a:latin typeface="Titillium Web" panose="00000500000000000000" pitchFamily="2" charset="0"/>
              </a:rPr>
              <a:t>The mipmap folder is used to store files, the application launcher icon named </a:t>
            </a:r>
            <a:r>
              <a:rPr lang="en-US" sz="2400" dirty="0" err="1">
                <a:latin typeface="Titillium Web" panose="00000500000000000000" pitchFamily="2" charset="0"/>
              </a:rPr>
              <a:t>ic_launcher</a:t>
            </a:r>
            <a:r>
              <a:rPr lang="en-US" sz="2400" dirty="0">
                <a:latin typeface="Titillium Web" panose="00000500000000000000" pitchFamily="2" charset="0"/>
              </a:rPr>
              <a:t>.</a:t>
            </a:r>
            <a:endParaRPr lang="id-ID" sz="2400" dirty="0">
              <a:latin typeface="Titillium Web" panose="000005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BF94B8-FD1F-44F5-AF52-4981B1338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id-ID" dirty="0">
                <a:latin typeface="Titillium Web" panose="00000500000000000000" pitchFamily="2" charset="0"/>
              </a:rPr>
              <a:t>5. Resource (app/res/mipmap/ic_launcher)</a:t>
            </a:r>
            <a:endParaRPr lang="en-US" dirty="0">
              <a:latin typeface="Titillium Web" panose="000005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120" y="2569041"/>
            <a:ext cx="3635680" cy="346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658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2429163"/>
            <a:ext cx="7737764" cy="3747799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tillium Web" panose="00000500000000000000" pitchFamily="2" charset="0"/>
              </a:rPr>
              <a:t>The sixth folder is values, which are the contents of the resource folder.</a:t>
            </a:r>
          </a:p>
          <a:p>
            <a:pPr algn="just"/>
            <a:r>
              <a:rPr lang="en-US" dirty="0">
                <a:latin typeface="Titillium Web" panose="00000500000000000000" pitchFamily="2" charset="0"/>
              </a:rPr>
              <a:t>The values folder is used to store files such as string.xml, styles.xml, and color.xml.</a:t>
            </a:r>
          </a:p>
          <a:p>
            <a:pPr algn="just"/>
            <a:r>
              <a:rPr lang="en-US" dirty="0">
                <a:latin typeface="Titillium Web" panose="00000500000000000000" pitchFamily="2" charset="0"/>
              </a:rPr>
              <a:t>string.xml contains text resource data that will be used for Application components.</a:t>
            </a:r>
          </a:p>
          <a:p>
            <a:pPr algn="just"/>
            <a:r>
              <a:rPr lang="en-US" dirty="0">
                <a:latin typeface="Titillium Web" panose="00000500000000000000" pitchFamily="2" charset="0"/>
              </a:rPr>
              <a:t>styles.xml contains theme resources such as Toolbar, which will be used for the Application component.</a:t>
            </a:r>
          </a:p>
          <a:p>
            <a:pPr algn="just"/>
            <a:r>
              <a:rPr lang="en-US" dirty="0">
                <a:latin typeface="Titillium Web" panose="00000500000000000000" pitchFamily="2" charset="0"/>
              </a:rPr>
              <a:t>color.xml. contains the colors resource from styles.xml file.</a:t>
            </a:r>
            <a:endParaRPr lang="id-ID" dirty="0">
              <a:latin typeface="Titillium Web" panose="000005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C540DD-A747-4724-8FEE-C4EA1C10D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>
                <a:latin typeface="Titillium Web" panose="00000500000000000000" pitchFamily="2" charset="0"/>
              </a:rPr>
              <a:t>6. Resource (app/res/values)</a:t>
            </a:r>
            <a:endParaRPr lang="en-US" dirty="0">
              <a:latin typeface="Titillium Web" panose="000005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7745" y="2431192"/>
            <a:ext cx="2952466" cy="311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328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F3D0E4-81A2-4F3F-ABA1-49CACB54A4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29163"/>
            <a:ext cx="5599231" cy="3747799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tillium Web" panose="00000500000000000000" pitchFamily="2" charset="0"/>
              </a:rPr>
              <a:t>Syntax :</a:t>
            </a:r>
          </a:p>
          <a:p>
            <a:pPr marL="0" indent="0">
              <a:buNone/>
            </a:pPr>
            <a:endParaRPr lang="en-US" b="1" dirty="0">
              <a:latin typeface="Titillium Web" panose="00000500000000000000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2AC8D4-A084-47ED-84D9-F38831FBB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tillium Web" panose="00000500000000000000" pitchFamily="2" charset="0"/>
              </a:rPr>
              <a:t>Color.xml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84066D-38F4-4312-8989-50A0B88AD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80879"/>
            <a:ext cx="5334091" cy="2508539"/>
          </a:xfrm>
          <a:prstGeom prst="rect">
            <a:avLst/>
          </a:prstGeom>
        </p:spPr>
      </p:pic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1E813612-4968-494A-8835-4833E71267AC}"/>
              </a:ext>
            </a:extLst>
          </p:cNvPr>
          <p:cNvSpPr txBox="1">
            <a:spLocks/>
          </p:cNvSpPr>
          <p:nvPr/>
        </p:nvSpPr>
        <p:spPr>
          <a:xfrm>
            <a:off x="6274115" y="2429162"/>
            <a:ext cx="5599231" cy="3747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26E2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26E2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26E2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26E2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26E2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b="1" dirty="0">
                <a:solidFill>
                  <a:srgbClr val="202124"/>
                </a:solidFill>
                <a:latin typeface="Titillium Web" panose="00000500000000000000" pitchFamily="2" charset="0"/>
              </a:rPr>
              <a:t>E</a:t>
            </a:r>
            <a:r>
              <a:rPr lang="en-US" b="1" i="0" dirty="0">
                <a:solidFill>
                  <a:srgbClr val="202124"/>
                </a:solidFill>
                <a:effectLst/>
                <a:latin typeface="Titillium Web" panose="00000500000000000000" pitchFamily="2" charset="0"/>
              </a:rPr>
              <a:t>lements</a:t>
            </a:r>
            <a:r>
              <a:rPr lang="en-US" dirty="0">
                <a:latin typeface="Titillium Web" panose="00000500000000000000" pitchFamily="2" charset="0"/>
              </a:rPr>
              <a:t> :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>
              <a:latin typeface="Titillium Web" panose="000005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8750F3-3E3A-4CEA-A6B0-8A7BD9360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255" y="2879073"/>
            <a:ext cx="5324475" cy="28479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3B5C31-737E-4572-BE03-4DF5D405D71F}"/>
              </a:ext>
            </a:extLst>
          </p:cNvPr>
          <p:cNvSpPr txBox="1"/>
          <p:nvPr/>
        </p:nvSpPr>
        <p:spPr>
          <a:xfrm>
            <a:off x="6607161" y="6188656"/>
            <a:ext cx="5266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tillium Web" panose="00000500000000000000" pitchFamily="2" charset="0"/>
              </a:rPr>
              <a:t>https://developer.android.com/guide/topics/resources/more-resources#Color</a:t>
            </a:r>
          </a:p>
        </p:txBody>
      </p:sp>
    </p:spTree>
    <p:extLst>
      <p:ext uri="{BB962C8B-B14F-4D97-AF65-F5344CB8AC3E}">
        <p14:creationId xmlns:p14="http://schemas.microsoft.com/office/powerpoint/2010/main" val="1277853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1CAEC8-BF06-4062-87D9-3D222171B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0" dirty="0">
                <a:solidFill>
                  <a:srgbClr val="333333"/>
                </a:solidFill>
                <a:effectLst/>
                <a:latin typeface="Titillium Web" panose="00000500000000000000" pitchFamily="2" charset="0"/>
              </a:rPr>
              <a:t>Color Codes</a:t>
            </a:r>
            <a:endParaRPr lang="en-US" dirty="0">
              <a:latin typeface="Titillium Web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A738CF-0DC0-4D08-8898-508AEF21E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357" y="1743645"/>
            <a:ext cx="9239250" cy="4514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6AD634-BF5F-418B-871E-42F7F1C05305}"/>
              </a:ext>
            </a:extLst>
          </p:cNvPr>
          <p:cNvSpPr txBox="1"/>
          <p:nvPr/>
        </p:nvSpPr>
        <p:spPr>
          <a:xfrm>
            <a:off x="9642764" y="6258495"/>
            <a:ext cx="20681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tillium Web" panose="00000500000000000000" pitchFamily="2" charset="0"/>
              </a:rPr>
              <a:t>https://www.color-hex.com/</a:t>
            </a:r>
          </a:p>
        </p:txBody>
      </p:sp>
    </p:spTree>
    <p:extLst>
      <p:ext uri="{BB962C8B-B14F-4D97-AF65-F5344CB8AC3E}">
        <p14:creationId xmlns:p14="http://schemas.microsoft.com/office/powerpoint/2010/main" val="1944818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EE66A06-2556-426A-A31E-FFC5083CD3F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665767" y="4010889"/>
            <a:ext cx="5369503" cy="231760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2B137C6-C402-49D5-BDF0-2AF6B750B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Titillium Web" panose="00000500000000000000" pitchFamily="2" charset="0"/>
              </a:rPr>
              <a:t>Example: </a:t>
            </a:r>
            <a:r>
              <a:rPr lang="en-US" dirty="0">
                <a:latin typeface="Titillium Web" panose="00000500000000000000" pitchFamily="2" charset="0"/>
              </a:rPr>
              <a:t>Color.xml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2414C1-0DF6-4489-B4B7-F8F71DE50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35" y="2270196"/>
            <a:ext cx="5845393" cy="23176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57DC52-5AA7-4A48-86F4-1E47B05D705E}"/>
              </a:ext>
            </a:extLst>
          </p:cNvPr>
          <p:cNvSpPr txBox="1"/>
          <p:nvPr/>
        </p:nvSpPr>
        <p:spPr>
          <a:xfrm>
            <a:off x="580434" y="6051496"/>
            <a:ext cx="5266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tillium Web" panose="00000500000000000000" pitchFamily="2" charset="0"/>
              </a:rPr>
              <a:t>https://developer.android.com/guide/topics/resources/more-resources#Color</a:t>
            </a:r>
          </a:p>
        </p:txBody>
      </p:sp>
    </p:spTree>
    <p:extLst>
      <p:ext uri="{BB962C8B-B14F-4D97-AF65-F5344CB8AC3E}">
        <p14:creationId xmlns:p14="http://schemas.microsoft.com/office/powerpoint/2010/main" val="3185021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nline Media 6" title="#3 Android Folder Structure explained | Directory structure of Android Project animated video">
            <a:hlinkClick r:id="" action="ppaction://media"/>
            <a:extLst>
              <a:ext uri="{FF2B5EF4-FFF2-40B4-BE49-F238E27FC236}">
                <a16:creationId xmlns:a16="http://schemas.microsoft.com/office/drawing/2014/main" id="{4B6B1CD5-DD7D-4734-956C-76AADFE419D5}"/>
              </a:ext>
            </a:extLst>
          </p:cNvPr>
          <p:cNvPicPr>
            <a:picLocks noGrp="1" noRot="1" noChangeAspect="1"/>
          </p:cNvPicPr>
          <p:nvPr>
            <p:ph sz="half"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779713" y="2428875"/>
            <a:ext cx="6634162" cy="374808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11FD2F3-A76C-4AC5-8E07-FDDC2E715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tillium Web" panose="00000500000000000000" pitchFamily="2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89191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80A0985-52D8-495B-88D3-7053774E54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tillium Web" panose="00000500000000000000" pitchFamily="2" charset="0"/>
              </a:rPr>
              <a:t>A style resource defines the format and look for a UI. A style can be applied to an individual View (from within a layout file) or to an entire Activity or application (from within the manifest file).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00DFFC-4001-4077-A2D5-929CAE2E3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tillium Web" panose="00000500000000000000" pitchFamily="2" charset="0"/>
              </a:rPr>
              <a:t>Styles.xml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F9FA76-9B0E-4304-9E28-EAF053295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669" y="3025053"/>
            <a:ext cx="6469640" cy="34211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190FFB-F22A-431F-A154-B865B075CA40}"/>
              </a:ext>
            </a:extLst>
          </p:cNvPr>
          <p:cNvSpPr txBox="1"/>
          <p:nvPr/>
        </p:nvSpPr>
        <p:spPr>
          <a:xfrm>
            <a:off x="7446790" y="6169173"/>
            <a:ext cx="4745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tillium Web" panose="00000500000000000000" pitchFamily="2" charset="0"/>
              </a:rPr>
              <a:t>https://developer.android.com/guide/topics/resources/style-resource</a:t>
            </a:r>
          </a:p>
        </p:txBody>
      </p:sp>
    </p:spTree>
    <p:extLst>
      <p:ext uri="{BB962C8B-B14F-4D97-AF65-F5344CB8AC3E}">
        <p14:creationId xmlns:p14="http://schemas.microsoft.com/office/powerpoint/2010/main" val="1252754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668291-5A23-42EE-93E3-861B5E1E8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Titillium Web" panose="00000500000000000000" pitchFamily="2" charset="0"/>
              </a:rPr>
              <a:t>Elements </a:t>
            </a:r>
            <a:r>
              <a:rPr lang="en-US" dirty="0">
                <a:latin typeface="Titillium Web" panose="00000500000000000000" pitchFamily="2" charset="0"/>
              </a:rPr>
              <a:t>Styles.xml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952BDB-D05F-4AAD-BA7C-E745A40FE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843" y="1854481"/>
            <a:ext cx="8102248" cy="44909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D85E28B-75D6-4C99-B72C-2464AC0C708A}"/>
              </a:ext>
            </a:extLst>
          </p:cNvPr>
          <p:cNvSpPr txBox="1"/>
          <p:nvPr/>
        </p:nvSpPr>
        <p:spPr>
          <a:xfrm>
            <a:off x="7571481" y="6463313"/>
            <a:ext cx="4745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tillium Web" panose="00000500000000000000" pitchFamily="2" charset="0"/>
              </a:rPr>
              <a:t>https://developer.android.com/guide/topics/resources/style-resource</a:t>
            </a:r>
          </a:p>
        </p:txBody>
      </p:sp>
    </p:spTree>
    <p:extLst>
      <p:ext uri="{BB962C8B-B14F-4D97-AF65-F5344CB8AC3E}">
        <p14:creationId xmlns:p14="http://schemas.microsoft.com/office/powerpoint/2010/main" val="2306022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5372046-A54A-4867-9053-894078C20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Titillium Web" panose="00000500000000000000" pitchFamily="2" charset="0"/>
              </a:rPr>
              <a:t>Elements </a:t>
            </a:r>
            <a:r>
              <a:rPr lang="en-US" dirty="0">
                <a:latin typeface="Titillium Web" panose="00000500000000000000" pitchFamily="2" charset="0"/>
              </a:rPr>
              <a:t>Styles.xml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19EF31-3E73-4D02-89BA-A72309BDA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54481"/>
            <a:ext cx="8501263" cy="25928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74D075-CBA2-4ED6-80CE-2745D6DD9C54}"/>
              </a:ext>
            </a:extLst>
          </p:cNvPr>
          <p:cNvSpPr txBox="1"/>
          <p:nvPr/>
        </p:nvSpPr>
        <p:spPr>
          <a:xfrm>
            <a:off x="7446790" y="6186222"/>
            <a:ext cx="4745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tillium Web" panose="00000500000000000000" pitchFamily="2" charset="0"/>
              </a:rPr>
              <a:t>https://developer.android.com/guide/topics/resources/style-resource</a:t>
            </a:r>
          </a:p>
        </p:txBody>
      </p:sp>
    </p:spTree>
    <p:extLst>
      <p:ext uri="{BB962C8B-B14F-4D97-AF65-F5344CB8AC3E}">
        <p14:creationId xmlns:p14="http://schemas.microsoft.com/office/powerpoint/2010/main" val="682471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E4AEAE-39F6-42A2-B56B-B99731198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363" y="339435"/>
            <a:ext cx="3775364" cy="1780309"/>
          </a:xfrm>
        </p:spPr>
        <p:txBody>
          <a:bodyPr/>
          <a:lstStyle/>
          <a:p>
            <a:r>
              <a:rPr lang="en-US" dirty="0">
                <a:solidFill>
                  <a:srgbClr val="202124"/>
                </a:solidFill>
                <a:latin typeface="Titillium Web" panose="00000500000000000000" pitchFamily="2" charset="0"/>
              </a:rPr>
              <a:t>E</a:t>
            </a:r>
            <a:r>
              <a:rPr lang="en-US" b="1" i="0" dirty="0">
                <a:solidFill>
                  <a:srgbClr val="202124"/>
                </a:solidFill>
                <a:effectLst/>
                <a:latin typeface="Titillium Web" panose="00000500000000000000" pitchFamily="2" charset="0"/>
              </a:rPr>
              <a:t>xample </a:t>
            </a:r>
            <a:r>
              <a:rPr lang="en-US" dirty="0">
                <a:latin typeface="Titillium Web" panose="00000500000000000000" pitchFamily="2" charset="0"/>
              </a:rPr>
              <a:t>Styles.xml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18A401-453D-4071-8237-208C0CD28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595" y="919889"/>
            <a:ext cx="7143750" cy="54879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368436-3AEC-4A83-954B-86C71E8C0857}"/>
              </a:ext>
            </a:extLst>
          </p:cNvPr>
          <p:cNvSpPr txBox="1"/>
          <p:nvPr/>
        </p:nvSpPr>
        <p:spPr>
          <a:xfrm>
            <a:off x="0" y="6130803"/>
            <a:ext cx="4745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tillium Web" panose="00000500000000000000" pitchFamily="2" charset="0"/>
              </a:rPr>
              <a:t>https://developer.android.com/guide/topics/resources/style-resource</a:t>
            </a:r>
          </a:p>
        </p:txBody>
      </p:sp>
    </p:spTree>
    <p:extLst>
      <p:ext uri="{BB962C8B-B14F-4D97-AF65-F5344CB8AC3E}">
        <p14:creationId xmlns:p14="http://schemas.microsoft.com/office/powerpoint/2010/main" val="2919358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AA5EA4-1A1F-4747-9BDD-1D8F44089C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US" i="0" dirty="0">
                <a:solidFill>
                  <a:srgbClr val="202124"/>
                </a:solidFill>
                <a:effectLst/>
                <a:latin typeface="Titillium Web" panose="00000500000000000000" pitchFamily="2" charset="0"/>
              </a:rPr>
              <a:t>A string resource provides text strings for your application with optional text styling and formatting.</a:t>
            </a:r>
          </a:p>
          <a:p>
            <a:pPr algn="just"/>
            <a:r>
              <a:rPr lang="en-US" dirty="0">
                <a:solidFill>
                  <a:srgbClr val="202124"/>
                </a:solidFill>
                <a:latin typeface="Titillium Web" panose="00000500000000000000" pitchFamily="2" charset="0"/>
              </a:rPr>
              <a:t>S</a:t>
            </a:r>
            <a:r>
              <a:rPr lang="en-US" i="0" dirty="0">
                <a:solidFill>
                  <a:srgbClr val="202124"/>
                </a:solidFill>
                <a:effectLst/>
                <a:latin typeface="Titillium Web" panose="00000500000000000000" pitchFamily="2" charset="0"/>
              </a:rPr>
              <a:t>yntax:</a:t>
            </a:r>
            <a:endParaRPr lang="en-US" dirty="0">
              <a:latin typeface="Titillium Web" panose="00000500000000000000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15C2C1-5BCC-4AD5-A160-A11E4E9A8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tillium Web" panose="00000500000000000000" pitchFamily="2" charset="0"/>
              </a:rPr>
              <a:t>String.xml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00137E-57D1-4259-AF60-F1B1BDB4E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257" y="3429000"/>
            <a:ext cx="6195908" cy="255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76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4EF1680-F5D9-4E0E-A2B9-268440C16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6054440"/>
            <a:ext cx="10515600" cy="261071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1200" dirty="0">
                <a:latin typeface="Titillium Web" panose="00000500000000000000" pitchFamily="2" charset="0"/>
              </a:rPr>
              <a:t>https://developer.android.com/guide/topics/resources/string-resource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EC516B-EA3D-42FC-9BDF-CFB26795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Titillium Web" panose="00000500000000000000" pitchFamily="2" charset="0"/>
              </a:rPr>
              <a:t>Elements </a:t>
            </a:r>
            <a:r>
              <a:rPr lang="en-US" dirty="0">
                <a:latin typeface="Titillium Web" panose="00000500000000000000" pitchFamily="2" charset="0"/>
              </a:rPr>
              <a:t>String.xml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03C462-6C6E-49A7-9816-CDDDA2013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460" y="1854481"/>
            <a:ext cx="7960303" cy="375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501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D020B0-B254-41A2-9B72-372A646A5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Titillium Web" panose="00000500000000000000" pitchFamily="2" charset="0"/>
              </a:rPr>
              <a:t>Example </a:t>
            </a:r>
            <a:r>
              <a:rPr lang="en-US" dirty="0">
                <a:latin typeface="Titillium Web" panose="00000500000000000000" pitchFamily="2" charset="0"/>
              </a:rPr>
              <a:t>String.xml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09A2CF-693D-4A24-A739-895A5624A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085" y="1819845"/>
            <a:ext cx="6079115" cy="4254218"/>
          </a:xfrm>
          <a:prstGeom prst="rect">
            <a:avLst/>
          </a:prstGeom>
        </p:spPr>
      </p:pic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88495BE-5315-42F7-9F33-1D18B8F0C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6054440"/>
            <a:ext cx="10515600" cy="261071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1200" dirty="0">
                <a:latin typeface="Titillium Web" panose="00000500000000000000" pitchFamily="2" charset="0"/>
              </a:rPr>
              <a:t>https://developer.android.com/guide/topics/resources/string-resource</a:t>
            </a:r>
          </a:p>
        </p:txBody>
      </p:sp>
    </p:spTree>
    <p:extLst>
      <p:ext uri="{BB962C8B-B14F-4D97-AF65-F5344CB8AC3E}">
        <p14:creationId xmlns:p14="http://schemas.microsoft.com/office/powerpoint/2010/main" val="10017574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title="Values in android studio: string.xml, color.xml, style.xml.">
            <a:hlinkClick r:id="" action="ppaction://media"/>
            <a:extLst>
              <a:ext uri="{FF2B5EF4-FFF2-40B4-BE49-F238E27FC236}">
                <a16:creationId xmlns:a16="http://schemas.microsoft.com/office/drawing/2014/main" id="{CB9A462D-3FEB-42A5-90E8-D90A36AC080A}"/>
              </a:ext>
            </a:extLst>
          </p:cNvPr>
          <p:cNvPicPr>
            <a:picLocks noGrp="1" noRot="1" noChangeAspect="1"/>
          </p:cNvPicPr>
          <p:nvPr>
            <p:ph sz="half"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779713" y="2428875"/>
            <a:ext cx="6634162" cy="374808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6643FEF-178C-4FEB-A6E1-CD9FFA2F9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86144"/>
            <a:ext cx="10882745" cy="768337"/>
          </a:xfrm>
        </p:spPr>
        <p:txBody>
          <a:bodyPr>
            <a:normAutofit fontScale="90000"/>
          </a:bodyPr>
          <a:lstStyle/>
          <a:p>
            <a:r>
              <a:rPr lang="en-US" i="0" dirty="0">
                <a:effectLst/>
                <a:latin typeface="Titillium Web" panose="00000500000000000000" pitchFamily="2" charset="0"/>
              </a:rPr>
              <a:t>string.xml, color.xml, style.xml Implementation</a:t>
            </a:r>
            <a:endParaRPr lang="en-US" dirty="0">
              <a:latin typeface="Titillium Web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40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tillium Web" panose="00000500000000000000" pitchFamily="2" charset="0"/>
              </a:rPr>
              <a:t>Gradle is a build tool used in Android Studio, to compile the Application project to be created.</a:t>
            </a:r>
          </a:p>
          <a:p>
            <a:pPr algn="just"/>
            <a:r>
              <a:rPr lang="en-US" dirty="0">
                <a:latin typeface="Titillium Web" panose="00000500000000000000" pitchFamily="2" charset="0"/>
              </a:rPr>
              <a:t>If the Eclipse build tools used are Ant.</a:t>
            </a:r>
          </a:p>
          <a:p>
            <a:pPr algn="just"/>
            <a:r>
              <a:rPr lang="en-US" dirty="0">
                <a:latin typeface="Titillium Web" panose="00000500000000000000" pitchFamily="2" charset="0"/>
              </a:rPr>
              <a:t>In </a:t>
            </a:r>
            <a:r>
              <a:rPr lang="en-US" dirty="0" err="1">
                <a:latin typeface="Titillium Web" panose="00000500000000000000" pitchFamily="2" charset="0"/>
              </a:rPr>
              <a:t>build.gradle</a:t>
            </a:r>
            <a:r>
              <a:rPr lang="en-US" dirty="0">
                <a:latin typeface="Titillium Web" panose="00000500000000000000" pitchFamily="2" charset="0"/>
              </a:rPr>
              <a:t> it is used to identify the OS version, SDK, library that will be used in the application.</a:t>
            </a:r>
            <a:endParaRPr lang="id-ID" dirty="0">
              <a:latin typeface="Titillium Web" panose="00000500000000000000" pitchFamily="2" charset="0"/>
            </a:endParaRPr>
          </a:p>
          <a:p>
            <a:endParaRPr lang="id-ID" dirty="0">
              <a:latin typeface="Titillium Web" panose="00000500000000000000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>
                <a:latin typeface="Titillium Web" panose="00000500000000000000" pitchFamily="2" charset="0"/>
              </a:rPr>
              <a:t>7. Gradle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530" y="3596244"/>
            <a:ext cx="3624270" cy="283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9260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id-ID" dirty="0">
                <a:latin typeface="Titillium Web" panose="00000500000000000000" pitchFamily="2" charset="0"/>
                <a:hlinkClick r:id="rId2"/>
              </a:rPr>
              <a:t>http://www.okedroid.com/2016/03/pengenalan-stuktur-folder-project-di-android-studio.html</a:t>
            </a:r>
            <a:endParaRPr lang="id-ID" dirty="0">
              <a:latin typeface="Titillium Web" panose="00000500000000000000" pitchFamily="2" charset="0"/>
            </a:endParaRPr>
          </a:p>
          <a:p>
            <a:pPr algn="just"/>
            <a:r>
              <a:rPr lang="en-US" dirty="0">
                <a:latin typeface="Titillium Web" panose="00000500000000000000" pitchFamily="2" charset="0"/>
                <a:hlinkClick r:id="rId3"/>
              </a:rPr>
              <a:t>https://developer.android.com/studio/run/emulator</a:t>
            </a:r>
            <a:endParaRPr lang="en-US" dirty="0">
              <a:latin typeface="Titillium Web" panose="00000500000000000000" pitchFamily="2" charset="0"/>
            </a:endParaRPr>
          </a:p>
          <a:p>
            <a:pPr algn="just"/>
            <a:r>
              <a:rPr lang="en-US" dirty="0">
                <a:latin typeface="Titillium Web" panose="00000500000000000000" pitchFamily="2" charset="0"/>
                <a:hlinkClick r:id="rId4"/>
              </a:rPr>
              <a:t>https://developer.android.com/guide/topics/resources/style-resource</a:t>
            </a:r>
            <a:endParaRPr lang="en-US" dirty="0">
              <a:latin typeface="Titillium Web" panose="00000500000000000000" pitchFamily="2" charset="0"/>
            </a:endParaRPr>
          </a:p>
          <a:p>
            <a:pPr algn="just"/>
            <a:r>
              <a:rPr lang="en-US" dirty="0">
                <a:latin typeface="Titillium Web" panose="00000500000000000000" pitchFamily="2" charset="0"/>
                <a:hlinkClick r:id="rId5"/>
              </a:rPr>
              <a:t>https://developer.android.com/guide/topics/resources/string-resource</a:t>
            </a:r>
            <a:endParaRPr lang="en-US" dirty="0">
              <a:latin typeface="Titillium Web" panose="00000500000000000000" pitchFamily="2" charset="0"/>
            </a:endParaRPr>
          </a:p>
          <a:p>
            <a:pPr algn="just"/>
            <a:r>
              <a:rPr lang="en-US" dirty="0">
                <a:latin typeface="Titillium Web" panose="00000500000000000000" pitchFamily="2" charset="0"/>
                <a:hlinkClick r:id="rId6"/>
              </a:rPr>
              <a:t>https://developer.android.com/studio/intro?hl=id</a:t>
            </a:r>
            <a:endParaRPr lang="en-US" dirty="0">
              <a:latin typeface="Titillium Web" panose="00000500000000000000" pitchFamily="2" charset="0"/>
            </a:endParaRPr>
          </a:p>
          <a:p>
            <a:pPr algn="just"/>
            <a:r>
              <a:rPr lang="en-US" dirty="0">
                <a:latin typeface="Titillium Web" panose="00000500000000000000" pitchFamily="2" charset="0"/>
                <a:hlinkClick r:id="rId7"/>
              </a:rPr>
              <a:t>https://developer.android.com/studio/build/dependencies?hl=id</a:t>
            </a:r>
            <a:endParaRPr lang="en-US" dirty="0">
              <a:latin typeface="Titillium Web" panose="00000500000000000000" pitchFamily="2" charset="0"/>
            </a:endParaRPr>
          </a:p>
          <a:p>
            <a:pPr algn="just"/>
            <a:endParaRPr lang="en-US" dirty="0">
              <a:latin typeface="Titillium Web" panose="00000500000000000000" pitchFamily="2" charset="0"/>
            </a:endParaRPr>
          </a:p>
          <a:p>
            <a:endParaRPr lang="en-US" sz="2800" dirty="0">
              <a:latin typeface="Titillium Web" panose="00000500000000000000" pitchFamily="2" charset="0"/>
            </a:endParaRPr>
          </a:p>
          <a:p>
            <a:endParaRPr lang="en-US" sz="2800" dirty="0">
              <a:latin typeface="Titillium Web" panose="00000500000000000000" pitchFamily="2" charset="0"/>
            </a:endParaRPr>
          </a:p>
          <a:p>
            <a:endParaRPr lang="en-US" sz="2800" dirty="0">
              <a:latin typeface="Titillium Web" panose="00000500000000000000" pitchFamily="2" charset="0"/>
            </a:endParaRPr>
          </a:p>
          <a:p>
            <a:endParaRPr lang="en-US" sz="2800" dirty="0">
              <a:latin typeface="Titillium Web" panose="00000500000000000000" pitchFamily="2" charset="0"/>
            </a:endParaRPr>
          </a:p>
          <a:p>
            <a:endParaRPr lang="en-US" dirty="0"/>
          </a:p>
          <a:p>
            <a:endParaRPr lang="en-US" dirty="0"/>
          </a:p>
          <a:p>
            <a:endParaRPr lang="id-ID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tillium Web" panose="00000500000000000000" pitchFamily="2" charset="0"/>
              </a:rPr>
              <a:t>References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58042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29163"/>
            <a:ext cx="7405255" cy="3747799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tillium Web" panose="00000500000000000000" pitchFamily="2" charset="0"/>
              </a:rPr>
              <a:t>When the project is created, the main activity class (Main Activity) is automatically created.</a:t>
            </a:r>
          </a:p>
          <a:p>
            <a:pPr algn="just"/>
            <a:r>
              <a:rPr lang="en-US" sz="2000" dirty="0">
                <a:latin typeface="Titillium Web" panose="00000500000000000000" pitchFamily="2" charset="0"/>
              </a:rPr>
              <a:t>The location of MainActivity.java is in the java / folder which is accompanied by a namespace, class and subclass representing the main activity.</a:t>
            </a:r>
          </a:p>
          <a:p>
            <a:pPr algn="just"/>
            <a:r>
              <a:rPr lang="en-US" sz="2000" dirty="0">
                <a:latin typeface="Titillium Web" panose="00000500000000000000" pitchFamily="2" charset="0"/>
              </a:rPr>
              <a:t>The application structure is divided into several elements: </a:t>
            </a:r>
            <a:r>
              <a:rPr lang="en-US" sz="2000" dirty="0">
                <a:latin typeface="Titillium Web" panose="00000500000000000000" pitchFamily="2" charset="0"/>
                <a:sym typeface="Wingdings" panose="05000000000000000000" pitchFamily="2" charset="2"/>
              </a:rPr>
              <a:t></a:t>
            </a:r>
            <a:endParaRPr lang="id-ID" sz="2000" dirty="0">
              <a:latin typeface="Titillium Web" panose="00000500000000000000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dirty="0">
                <a:latin typeface="Titillium Web" panose="00000500000000000000" pitchFamily="2" charset="0"/>
              </a:rPr>
              <a:t>Directory Structure of Project</a:t>
            </a:r>
          </a:p>
        </p:txBody>
      </p:sp>
      <p:pic>
        <p:nvPicPr>
          <p:cNvPr id="11266" name="Picture 2" descr="https://4.bp.blogspot.com/-QuKkKjgPQgA/VuY4Zx3grzI/AAAAAAAAFDo/bBEpU4R4mfkjhV0sOyEz3tWpS_q4ghnmA/s1600/penjelasan-pengenalan-stuktur-folder-project-android-studio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570" y="1222577"/>
            <a:ext cx="3043921" cy="5193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7941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A9E547E-B038-4F3A-BACB-E7F30B5BC12B}"/>
              </a:ext>
            </a:extLst>
          </p:cNvPr>
          <p:cNvSpPr txBox="1">
            <a:spLocks/>
          </p:cNvSpPr>
          <p:nvPr/>
        </p:nvSpPr>
        <p:spPr>
          <a:xfrm>
            <a:off x="767077" y="6215269"/>
            <a:ext cx="10972800" cy="28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sz="1200" dirty="0">
                <a:latin typeface="Titillium Web" panose="00000500000000000000" pitchFamily="2" charset="0"/>
              </a:rPr>
              <a:t>https://cdn.brilio.net/news/2016/08/01/88261/410542-12-meme-anak-programmer.png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34C3A1-C36B-4B5A-81FD-C9D14F227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007" y="1074358"/>
            <a:ext cx="4986940" cy="514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5527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EEDC16-A828-4A3E-A83F-17F9AD8FE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tillium Web" panose="00000500000000000000" pitchFamily="2" charset="0"/>
              </a:rPr>
              <a:t>Thank 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BE1DEE0-593B-4F93-8E45-E3C67B388B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Titillium Web" panose="00000500000000000000" pitchFamily="2" charset="0"/>
              </a:rPr>
              <a:t>See you next week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C5CF474A-41F1-48F1-91B8-329E2708B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658" y="755072"/>
            <a:ext cx="5807652" cy="579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720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29163"/>
            <a:ext cx="5257800" cy="374779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dirty="0">
                <a:latin typeface="Titillium Web" panose="00000500000000000000" pitchFamily="2" charset="0"/>
              </a:rPr>
              <a:t>The manifest folder contains the AndroidManifest.xml file.</a:t>
            </a:r>
          </a:p>
          <a:p>
            <a:pPr algn="just"/>
            <a:r>
              <a:rPr lang="en-US" sz="2000" dirty="0">
                <a:latin typeface="Titillium Web" panose="00000500000000000000" pitchFamily="2" charset="0"/>
              </a:rPr>
              <a:t>This file contains information about packages (packages) in the project, in which there are application components such as Activity, Services, User Permissions, Content Providers, etc.</a:t>
            </a:r>
          </a:p>
          <a:p>
            <a:pPr algn="just"/>
            <a:r>
              <a:rPr lang="en-US" sz="2000" dirty="0">
                <a:latin typeface="Titillium Web" panose="00000500000000000000" pitchFamily="2" charset="0"/>
              </a:rPr>
              <a:t>If you want to create a new Activity, make sure it is in this file.</a:t>
            </a:r>
          </a:p>
          <a:p>
            <a:pPr algn="just"/>
            <a:r>
              <a:rPr lang="en-US" sz="2000" dirty="0">
                <a:latin typeface="Titillium Web" panose="00000500000000000000" pitchFamily="2" charset="0"/>
              </a:rPr>
              <a:t>If the application requires an Internet connection, it must first fill in a User Permission.</a:t>
            </a:r>
            <a:endParaRPr lang="id-ID" dirty="0">
              <a:latin typeface="Titillium Web" panose="00000500000000000000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Titillium Web" panose="00000500000000000000" pitchFamily="2" charset="0"/>
              </a:rPr>
              <a:t>1. Manifest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097" y="2242277"/>
            <a:ext cx="5780952" cy="3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726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dirty="0">
                <a:latin typeface="Titillium Web" panose="00000500000000000000" pitchFamily="2" charset="0"/>
              </a:rPr>
              <a:t>&lt;manifest&gt;</a:t>
            </a:r>
          </a:p>
          <a:p>
            <a:pPr marL="457200" indent="0" algn="just">
              <a:buNone/>
            </a:pPr>
            <a:r>
              <a:rPr lang="en-US" dirty="0">
                <a:latin typeface="Titillium Web" panose="00000500000000000000" pitchFamily="2" charset="0"/>
              </a:rPr>
              <a:t>The manifest contains the package name in the Activity class. is the root element in the AndroidManifest.xml file.</a:t>
            </a:r>
          </a:p>
          <a:p>
            <a:pPr marL="0" indent="0" algn="just">
              <a:buNone/>
            </a:pPr>
            <a:r>
              <a:rPr lang="en-US" dirty="0">
                <a:latin typeface="Titillium Web" panose="00000500000000000000" pitchFamily="2" charset="0"/>
              </a:rPr>
              <a:t>&lt;application&gt;</a:t>
            </a:r>
          </a:p>
          <a:p>
            <a:pPr marL="457200" indent="0" algn="just">
              <a:buNone/>
            </a:pPr>
            <a:r>
              <a:rPr lang="en-US" dirty="0">
                <a:latin typeface="Titillium Web" panose="00000500000000000000" pitchFamily="2" charset="0"/>
              </a:rPr>
              <a:t>Application is a sub element of manifest. This is where the Application declaration, such as icon, application title, theme style.</a:t>
            </a:r>
          </a:p>
          <a:p>
            <a:pPr marL="692150" algn="just"/>
            <a:r>
              <a:rPr lang="en-US" dirty="0">
                <a:latin typeface="Titillium Web" panose="00000500000000000000" pitchFamily="2" charset="0"/>
              </a:rPr>
              <a:t>android: </a:t>
            </a:r>
            <a:r>
              <a:rPr lang="en-US" dirty="0" err="1">
                <a:latin typeface="Titillium Web" panose="00000500000000000000" pitchFamily="2" charset="0"/>
              </a:rPr>
              <a:t>allowBackup</a:t>
            </a:r>
            <a:r>
              <a:rPr lang="en-US" dirty="0">
                <a:latin typeface="Titillium Web" panose="00000500000000000000" pitchFamily="2" charset="0"/>
              </a:rPr>
              <a:t>: to allow applications to restore the infrastructure</a:t>
            </a:r>
          </a:p>
          <a:p>
            <a:pPr marL="692150" algn="just"/>
            <a:r>
              <a:rPr lang="en-US" dirty="0">
                <a:latin typeface="Titillium Web" panose="00000500000000000000" pitchFamily="2" charset="0"/>
              </a:rPr>
              <a:t>android: icon: launcher icon declaration of all Application components.</a:t>
            </a:r>
          </a:p>
          <a:p>
            <a:pPr marL="692150" algn="just"/>
            <a:r>
              <a:rPr lang="en-US" dirty="0">
                <a:latin typeface="Titillium Web" panose="00000500000000000000" pitchFamily="2" charset="0"/>
              </a:rPr>
              <a:t>android: label: declare the title names of all Application components.</a:t>
            </a:r>
          </a:p>
          <a:p>
            <a:pPr marL="692150" algn="just"/>
            <a:r>
              <a:rPr lang="en-US" dirty="0">
                <a:latin typeface="Titillium Web" panose="00000500000000000000" pitchFamily="2" charset="0"/>
              </a:rPr>
              <a:t>android: theme: theme declaration of all Application components.</a:t>
            </a:r>
          </a:p>
          <a:p>
            <a:pPr marL="0" indent="0" algn="just">
              <a:buNone/>
            </a:pPr>
            <a:r>
              <a:rPr lang="en-US" dirty="0">
                <a:latin typeface="Titillium Web" panose="00000500000000000000" pitchFamily="2" charset="0"/>
              </a:rPr>
              <a:t>&lt;activity&gt;</a:t>
            </a:r>
          </a:p>
          <a:p>
            <a:pPr marL="401638" indent="0" algn="just">
              <a:buNone/>
            </a:pPr>
            <a:r>
              <a:rPr lang="en-US" dirty="0">
                <a:latin typeface="Titillium Web" panose="00000500000000000000" pitchFamily="2" charset="0"/>
              </a:rPr>
              <a:t>Activity here is a sub element of the application, which contains a place to register new Activities.</a:t>
            </a:r>
          </a:p>
          <a:p>
            <a:pPr marL="692150" algn="just"/>
            <a:r>
              <a:rPr lang="en-US" dirty="0">
                <a:latin typeface="Titillium Web" panose="00000500000000000000" pitchFamily="2" charset="0"/>
              </a:rPr>
              <a:t>android: name: declares the name of the Activity class.</a:t>
            </a:r>
            <a:endParaRPr lang="id-ID" dirty="0">
              <a:latin typeface="Titillium Web" panose="000005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E31349-D90F-44AD-A541-49B0B0277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tillium Web" panose="00000500000000000000" pitchFamily="2" charset="0"/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431123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title="#8 Android Application Development Tutorial : Manifest file in Android">
            <a:hlinkClick r:id="" action="ppaction://media"/>
            <a:extLst>
              <a:ext uri="{FF2B5EF4-FFF2-40B4-BE49-F238E27FC236}">
                <a16:creationId xmlns:a16="http://schemas.microsoft.com/office/drawing/2014/main" id="{560658AC-70B1-4343-A55D-9BD247B1C55E}"/>
              </a:ext>
            </a:extLst>
          </p:cNvPr>
          <p:cNvPicPr>
            <a:picLocks noGrp="1" noRot="1" noChangeAspect="1"/>
          </p:cNvPicPr>
          <p:nvPr>
            <p:ph sz="half"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779713" y="2428875"/>
            <a:ext cx="6634162" cy="374808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18AA44B-6C32-4631-A7D0-BA59F2B0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0" dirty="0">
                <a:effectLst/>
                <a:latin typeface="Titillium Web" panose="00000500000000000000" pitchFamily="2" charset="0"/>
              </a:rPr>
              <a:t>Manifest file in Android</a:t>
            </a:r>
            <a:endParaRPr lang="en-US" dirty="0">
              <a:latin typeface="Titillium Web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65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3DACE2-93EA-4C7B-87E0-A0F1741413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Titillium Web" panose="00000500000000000000" pitchFamily="2" charset="0"/>
              </a:rPr>
              <a:t>Create 2 new activities, name them: </a:t>
            </a:r>
            <a:r>
              <a:rPr lang="en-US" dirty="0" err="1">
                <a:latin typeface="Titillium Web" panose="00000500000000000000" pitchFamily="2" charset="0"/>
              </a:rPr>
              <a:t>SecondActivity</a:t>
            </a:r>
            <a:r>
              <a:rPr lang="en-US" dirty="0">
                <a:latin typeface="Titillium Web" panose="00000500000000000000" pitchFamily="2" charset="0"/>
              </a:rPr>
              <a:t>, </a:t>
            </a:r>
            <a:r>
              <a:rPr lang="en-US" dirty="0" err="1">
                <a:latin typeface="Titillium Web" panose="00000500000000000000" pitchFamily="2" charset="0"/>
              </a:rPr>
              <a:t>ThirdActivity</a:t>
            </a:r>
            <a:endParaRPr lang="en-US" dirty="0">
              <a:latin typeface="Titillium Web" panose="00000500000000000000" pitchFamily="2" charset="0"/>
            </a:endParaRPr>
          </a:p>
          <a:p>
            <a:r>
              <a:rPr lang="en-US" dirty="0">
                <a:latin typeface="Titillium Web" panose="00000500000000000000" pitchFamily="2" charset="0"/>
              </a:rPr>
              <a:t>Look at the manifest file</a:t>
            </a:r>
          </a:p>
          <a:p>
            <a:r>
              <a:rPr lang="en-US" dirty="0">
                <a:latin typeface="Titillium Web" panose="00000500000000000000" pitchFamily="2" charset="0"/>
              </a:rPr>
              <a:t>Run it with the </a:t>
            </a:r>
            <a:r>
              <a:rPr lang="en-US" dirty="0" err="1">
                <a:latin typeface="Titillium Web" panose="00000500000000000000" pitchFamily="2" charset="0"/>
              </a:rPr>
              <a:t>SecondActivity</a:t>
            </a:r>
            <a:r>
              <a:rPr lang="en-US" dirty="0">
                <a:latin typeface="Titillium Web" panose="00000500000000000000" pitchFamily="2" charset="0"/>
              </a:rPr>
              <a:t> scenario being the first activity seen by the user</a:t>
            </a:r>
          </a:p>
          <a:p>
            <a:endParaRPr lang="en-US" dirty="0">
              <a:latin typeface="Titillium Web" panose="00000500000000000000" pitchFamily="2" charset="0"/>
            </a:endParaRPr>
          </a:p>
          <a:p>
            <a:pPr marL="0" indent="0" algn="ctr">
              <a:buNone/>
            </a:pPr>
            <a:r>
              <a:rPr lang="en-US" sz="3600" dirty="0">
                <a:latin typeface="Titillium Web" panose="00000500000000000000" pitchFamily="2" charset="0"/>
              </a:rPr>
              <a:t>What can you learn ?</a:t>
            </a:r>
          </a:p>
          <a:p>
            <a:endParaRPr lang="en-US" dirty="0">
              <a:latin typeface="Titillium Web" panose="00000500000000000000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E6E7DF-DE9E-4F91-80D9-85766CE7F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tillium Web" panose="00000500000000000000" pitchFamily="2" charset="0"/>
              </a:rPr>
              <a:t>Practice Manifest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79458482-7C64-44D2-8182-7B706DBFF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837" y="3793156"/>
            <a:ext cx="3604779" cy="242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CB33B9-C2D4-458E-9DE5-932F26BE44AB}"/>
              </a:ext>
            </a:extLst>
          </p:cNvPr>
          <p:cNvSpPr txBox="1"/>
          <p:nvPr/>
        </p:nvSpPr>
        <p:spPr>
          <a:xfrm>
            <a:off x="6794369" y="6225573"/>
            <a:ext cx="5397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tillium Web" panose="00000500000000000000" pitchFamily="2" charset="0"/>
              </a:rPr>
              <a:t>https://stylesubstancesoul.com/helpful-tips-for-students/how-can-you-learn-something-new/</a:t>
            </a:r>
          </a:p>
        </p:txBody>
      </p:sp>
    </p:spTree>
    <p:extLst>
      <p:ext uri="{BB962C8B-B14F-4D97-AF65-F5344CB8AC3E}">
        <p14:creationId xmlns:p14="http://schemas.microsoft.com/office/powerpoint/2010/main" val="2103282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Titillium Web" panose="00000500000000000000" pitchFamily="2" charset="0"/>
              </a:rPr>
              <a:t>In the second folder, Java, which contains the package name containing the Java Activity class file, which we can take for example : MainActivity.java.</a:t>
            </a:r>
            <a:endParaRPr lang="id-ID" dirty="0">
              <a:latin typeface="Titillium Web" panose="00000500000000000000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id-ID" dirty="0"/>
            </a:b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838200" y="1333819"/>
            <a:ext cx="10813473" cy="609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4000" b="1" dirty="0">
                <a:latin typeface="Titillium Web" panose="00000500000000000000" pitchFamily="2" charset="0"/>
              </a:rPr>
              <a:t>2. Java</a:t>
            </a:r>
            <a:r>
              <a:rPr lang="en-US" sz="4000" b="1" dirty="0">
                <a:latin typeface="Titillium Web" panose="00000500000000000000" pitchFamily="2" charset="0"/>
              </a:rPr>
              <a:t> </a:t>
            </a:r>
            <a:r>
              <a:rPr lang="id-ID" sz="4000" b="1" dirty="0">
                <a:latin typeface="Titillium Web" panose="00000500000000000000" pitchFamily="2" charset="0"/>
              </a:rPr>
              <a:t>(app/packagename/MainActivity.java)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124" y="3273170"/>
            <a:ext cx="9428983" cy="308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078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Titillium Web" panose="00000500000000000000" pitchFamily="2" charset="0"/>
              </a:rPr>
              <a:t>package = groups the Java Activity class files in the application.</a:t>
            </a:r>
          </a:p>
          <a:p>
            <a:pPr algn="just"/>
            <a:r>
              <a:rPr lang="en-US" dirty="0">
                <a:latin typeface="Titillium Web" panose="00000500000000000000" pitchFamily="2" charset="0"/>
              </a:rPr>
              <a:t>import = to import libraries for Application components.</a:t>
            </a:r>
          </a:p>
          <a:p>
            <a:pPr algn="just"/>
            <a:r>
              <a:rPr lang="en-US" dirty="0">
                <a:latin typeface="Titillium Web" panose="00000500000000000000" pitchFamily="2" charset="0"/>
              </a:rPr>
              <a:t>public class </a:t>
            </a:r>
            <a:r>
              <a:rPr lang="en-US" dirty="0" err="1">
                <a:latin typeface="Titillium Web" panose="00000500000000000000" pitchFamily="2" charset="0"/>
              </a:rPr>
              <a:t>MainActivity</a:t>
            </a:r>
            <a:r>
              <a:rPr lang="en-US" dirty="0">
                <a:latin typeface="Titillium Web" panose="00000500000000000000" pitchFamily="2" charset="0"/>
              </a:rPr>
              <a:t> extends </a:t>
            </a:r>
            <a:r>
              <a:rPr lang="en-US" dirty="0" err="1">
                <a:latin typeface="Titillium Web" panose="00000500000000000000" pitchFamily="2" charset="0"/>
              </a:rPr>
              <a:t>AppCompatActivity</a:t>
            </a:r>
            <a:r>
              <a:rPr lang="en-US" dirty="0">
                <a:latin typeface="Titillium Web" panose="00000500000000000000" pitchFamily="2" charset="0"/>
              </a:rPr>
              <a:t> = public class is a modifier used in Java programming to declare that the class / method / attribute can be accessed by other classes.</a:t>
            </a:r>
          </a:p>
          <a:p>
            <a:pPr algn="just"/>
            <a:r>
              <a:rPr lang="en-US" dirty="0">
                <a:latin typeface="Titillium Web" panose="00000500000000000000" pitchFamily="2" charset="0"/>
              </a:rPr>
              <a:t>Main Activity is the name of the class and extends </a:t>
            </a:r>
            <a:r>
              <a:rPr lang="en-US" dirty="0" err="1">
                <a:latin typeface="Titillium Web" panose="00000500000000000000" pitchFamily="2" charset="0"/>
              </a:rPr>
              <a:t>AppCompatActivity</a:t>
            </a:r>
            <a:r>
              <a:rPr lang="en-US" dirty="0">
                <a:latin typeface="Titillium Web" panose="00000500000000000000" pitchFamily="2" charset="0"/>
              </a:rPr>
              <a:t>, stating that the Main Activity class will inherit the properties of a library named </a:t>
            </a:r>
            <a:r>
              <a:rPr lang="en-US" dirty="0" err="1">
                <a:latin typeface="Titillium Web" panose="00000500000000000000" pitchFamily="2" charset="0"/>
              </a:rPr>
              <a:t>AppCompatActivity</a:t>
            </a:r>
            <a:r>
              <a:rPr lang="en-US" dirty="0">
                <a:latin typeface="Titillium Web" panose="00000500000000000000" pitchFamily="2" charset="0"/>
              </a:rPr>
              <a:t>, which is a java program inheritance.</a:t>
            </a:r>
            <a:endParaRPr lang="id-ID" dirty="0">
              <a:latin typeface="Titillium Web" panose="000005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2663FD-8B91-4FD8-98DC-3993B0F2C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tillium Web" panose="00000500000000000000" pitchFamily="2" charset="0"/>
              </a:rPr>
              <a:t>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23295"/>
      </p:ext>
    </p:extLst>
  </p:cSld>
  <p:clrMapOvr>
    <a:masterClrMapping/>
  </p:clrMapOvr>
</p:sld>
</file>

<file path=ppt/theme/theme1.xml><?xml version="1.0" encoding="utf-8"?>
<a:theme xmlns:a="http://schemas.openxmlformats.org/drawingml/2006/main" name="PraditaUniv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ditaUniv1" id="{C716DA62-E810-438C-9D08-61780D039C62}" vid="{55F23035-F3FB-42A3-BF13-197D18F51B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PraditaUniv1</Template>
  <TotalTime>1583</TotalTime>
  <Words>1235</Words>
  <Application>Microsoft Office PowerPoint</Application>
  <PresentationFormat>Widescreen</PresentationFormat>
  <Paragraphs>116</Paragraphs>
  <Slides>31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Titillium Web</vt:lpstr>
      <vt:lpstr>Wingdings</vt:lpstr>
      <vt:lpstr>PraditaUniv1</vt:lpstr>
      <vt:lpstr>Application Component</vt:lpstr>
      <vt:lpstr>Introduction</vt:lpstr>
      <vt:lpstr>Directory Structure of Project</vt:lpstr>
      <vt:lpstr>1. Manifest</vt:lpstr>
      <vt:lpstr>Notes</vt:lpstr>
      <vt:lpstr>Manifest file in Android</vt:lpstr>
      <vt:lpstr>Practice Manifest</vt:lpstr>
      <vt:lpstr> </vt:lpstr>
      <vt:lpstr>Notes</vt:lpstr>
      <vt:lpstr>PowerPoint Presentation</vt:lpstr>
      <vt:lpstr>3. Resource (app/res/drawable/imagefile)</vt:lpstr>
      <vt:lpstr>Practice Drawable</vt:lpstr>
      <vt:lpstr>4. Resource (app/res/layout/activity_main.xml)</vt:lpstr>
      <vt:lpstr>Notes</vt:lpstr>
      <vt:lpstr>5. Resource (app/res/mipmap/ic_launcher)</vt:lpstr>
      <vt:lpstr>6. Resource (app/res/values)</vt:lpstr>
      <vt:lpstr>Color.xml</vt:lpstr>
      <vt:lpstr>Color Codes</vt:lpstr>
      <vt:lpstr>Example: Color.xml</vt:lpstr>
      <vt:lpstr>Styles.xml</vt:lpstr>
      <vt:lpstr>Elements Styles.xml</vt:lpstr>
      <vt:lpstr>Elements Styles.xml</vt:lpstr>
      <vt:lpstr>Example Styles.xml</vt:lpstr>
      <vt:lpstr>String.xml</vt:lpstr>
      <vt:lpstr>Elements String.xml</vt:lpstr>
      <vt:lpstr>Example String.xml</vt:lpstr>
      <vt:lpstr>string.xml, color.xml, style.xml Implementation</vt:lpstr>
      <vt:lpstr>7. Gradle </vt:lpstr>
      <vt:lpstr>References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mom</dc:creator>
  <cp:lastModifiedBy>User</cp:lastModifiedBy>
  <cp:revision>108</cp:revision>
  <dcterms:created xsi:type="dcterms:W3CDTF">2020-01-16T01:47:34Z</dcterms:created>
  <dcterms:modified xsi:type="dcterms:W3CDTF">2021-01-15T15:37:52Z</dcterms:modified>
</cp:coreProperties>
</file>