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409A25B-45CC-4A2E-8520-45D6C60DB8DE}">
  <a:tblStyle styleId="{8409A25B-45CC-4A2E-8520-45D6C60DB8D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1D716449-24AE-44D4-B1D8-CD6E41471530}"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BF159AD3-ADFB-4FF9-9C41-B9C9A6C85C90}"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100000"/>
              <a:buFont typeface="Arial"/>
              <a:buNone/>
            </a:pPr>
            <a:r>
              <a:rPr lang="en">
                <a:solidFill>
                  <a:schemeClr val="dk1"/>
                </a:solidFill>
              </a:rPr>
              <a:t>Note: In real life applications you will likely have more than two dimensions, so plotting becomes difficult</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Should only be run on continuous data, as the algorithm uses a numeric mean to determine cluster membership.  While algorithm will run on ordinal and binary data, the clusters are unlikely to be accurate.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While there are easier ways to accomplish this task, it provides a simple illustration of the Kmeans process.</a:t>
            </a:r>
          </a:p>
          <a:p>
            <a:pPr>
              <a:spcBef>
                <a:spcPts val="0"/>
              </a:spcBef>
              <a:buNone/>
            </a:pPr>
            <a:r>
              <a:rPr lang="en"/>
              <a:t>Obviously, we are ignoring the necessary number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John and Sally move to cluster 2 in the second iteration, but no one moves based on new cluster mean.  Looks like we have our basketball players, hockey players and horse jockeys.    </a:t>
            </a:r>
          </a:p>
          <a:p>
            <a:pPr>
              <a:spcBef>
                <a:spcPts val="0"/>
              </a:spcBef>
              <a:buNone/>
            </a:pPr>
            <a:r>
              <a:rPr lang="en"/>
              <a:t>Note:  This mode can vary significantly depending on the central nodes initially selected.   However, the </a:t>
            </a:r>
            <a:r>
              <a:rPr lang="en">
                <a:solidFill>
                  <a:schemeClr val="dk1"/>
                </a:solidFill>
                <a:latin typeface="Courier New"/>
                <a:ea typeface="Courier New"/>
                <a:cs typeface="Courier New"/>
                <a:sym typeface="Courier New"/>
              </a:rPr>
              <a:t>init='kmeans++' method in </a:t>
            </a:r>
            <a:r>
              <a:rPr lang="en"/>
              <a:t> the python kmeans algoritum will force the initial nodes to be distant from each other.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Always run basic exploratory data analysis on your sample!   When selecting the dimensions for K-Means look for variables with significant variance so we can determine distinct differences, but we wary of extraordinarily high variance as this may just be noise in the dataset and could bias your model.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Its that simple!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Simple K Means Clustering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0" y="3"/>
            <a:ext cx="8229600" cy="857400"/>
          </a:xfrm>
          <a:prstGeom prst="rect">
            <a:avLst/>
          </a:prstGeom>
        </p:spPr>
        <p:txBody>
          <a:bodyPr anchorCtr="0" anchor="b" bIns="91425" lIns="91425" rIns="91425" tIns="91425">
            <a:noAutofit/>
          </a:bodyPr>
          <a:lstStyle/>
          <a:p>
            <a:pPr>
              <a:spcBef>
                <a:spcPts val="0"/>
              </a:spcBef>
              <a:buNone/>
            </a:pPr>
            <a:r>
              <a:rPr lang="en"/>
              <a:t>Plot it</a:t>
            </a:r>
          </a:p>
        </p:txBody>
      </p:sp>
      <p:sp>
        <p:nvSpPr>
          <p:cNvPr id="85" name="Shape 85"/>
          <p:cNvSpPr txBox="1"/>
          <p:nvPr>
            <p:ph idx="1" type="body"/>
          </p:nvPr>
        </p:nvSpPr>
        <p:spPr>
          <a:xfrm>
            <a:off x="137000" y="759700"/>
            <a:ext cx="8549700" cy="34622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i="1" lang="en" sz="1800"/>
              <a:t>#</a:t>
            </a:r>
            <a:r>
              <a:rPr i="1" lang="en" sz="1800">
                <a:latin typeface="Courier New"/>
                <a:ea typeface="Courier New"/>
                <a:cs typeface="Courier New"/>
                <a:sym typeface="Courier New"/>
              </a:rPr>
              <a:t>Setting the labels of the data to an object for plotting</a:t>
            </a:r>
          </a:p>
          <a:p>
            <a:pPr lvl="0" rtl="0">
              <a:spcBef>
                <a:spcPts val="0"/>
              </a:spcBef>
              <a:buClr>
                <a:schemeClr val="dk1"/>
              </a:buClr>
              <a:buSzPct val="61111"/>
              <a:buFont typeface="Arial"/>
              <a:buNone/>
            </a:pPr>
            <a:r>
              <a:rPr b="1" lang="en" sz="1800">
                <a:latin typeface="Courier New"/>
                <a:ea typeface="Courier New"/>
                <a:cs typeface="Courier New"/>
                <a:sym typeface="Courier New"/>
              </a:rPr>
              <a:t>labels = kmeans.labels_</a:t>
            </a:r>
          </a:p>
          <a:p>
            <a:pPr lvl="0" rtl="0">
              <a:spcBef>
                <a:spcPts val="0"/>
              </a:spcBef>
              <a:buClr>
                <a:schemeClr val="dk1"/>
              </a:buClr>
              <a:buSzPct val="61111"/>
              <a:buFont typeface="Arial"/>
              <a:buNone/>
            </a:pPr>
            <a:r>
              <a:rPr i="1" lang="en" sz="1800">
                <a:latin typeface="Courier New"/>
                <a:ea typeface="Courier New"/>
                <a:cs typeface="Courier New"/>
                <a:sym typeface="Courier New"/>
              </a:rPr>
              <a:t>#Ploting cluster data, coloring by labels.  </a:t>
            </a:r>
          </a:p>
          <a:p>
            <a:pPr lvl="0" rtl="0">
              <a:spcBef>
                <a:spcPts val="0"/>
              </a:spcBef>
              <a:buClr>
                <a:schemeClr val="dk1"/>
              </a:buClr>
              <a:buSzPct val="61111"/>
              <a:buFont typeface="Arial"/>
              <a:buNone/>
            </a:pPr>
            <a:r>
              <a:rPr b="1" i="1" lang="en" sz="1800">
                <a:latin typeface="Courier New"/>
                <a:ea typeface="Courier New"/>
                <a:cs typeface="Courier New"/>
                <a:sym typeface="Courier New"/>
              </a:rPr>
              <a:t>colors = ['g.','r.']</a:t>
            </a:r>
          </a:p>
          <a:p>
            <a:pPr lvl="0" rtl="0">
              <a:spcBef>
                <a:spcPts val="0"/>
              </a:spcBef>
              <a:buClr>
                <a:schemeClr val="dk1"/>
              </a:buClr>
              <a:buSzPct val="61111"/>
              <a:buFont typeface="Arial"/>
              <a:buNone/>
            </a:pPr>
            <a:r>
              <a:rPr b="1" i="1" lang="en" sz="1800">
                <a:latin typeface="Courier New"/>
                <a:ea typeface="Courier New"/>
                <a:cs typeface="Courier New"/>
                <a:sym typeface="Courier New"/>
              </a:rPr>
              <a:t>for i in range(len(cluster_data)):</a:t>
            </a:r>
          </a:p>
          <a:p>
            <a:pPr lvl="0" rtl="0">
              <a:spcBef>
                <a:spcPts val="0"/>
              </a:spcBef>
              <a:buClr>
                <a:schemeClr val="dk1"/>
              </a:buClr>
              <a:buSzPct val="61111"/>
              <a:buFont typeface="Arial"/>
              <a:buNone/>
            </a:pPr>
            <a:r>
              <a:rPr b="1" i="1" lang="en" sz="1800">
                <a:latin typeface="Courier New"/>
                <a:ea typeface="Courier New"/>
                <a:cs typeface="Courier New"/>
                <a:sym typeface="Courier New"/>
              </a:rPr>
              <a:t>    plt.plot(&lt;data&gt;.ix[i]['Sessions'], &lt;data&gt;.ix[i]['User_Agents'], colors[labels[i]], markersize = 10)</a:t>
            </a:r>
          </a:p>
          <a:p>
            <a:pPr lvl="0" rtl="0">
              <a:spcBef>
                <a:spcPts val="0"/>
              </a:spcBef>
              <a:buClr>
                <a:schemeClr val="dk1"/>
              </a:buClr>
              <a:buSzPct val="61111"/>
              <a:buFont typeface="Arial"/>
              <a:buNone/>
            </a:pPr>
            <a:r>
              <a:rPr b="1" i="1" lang="en" sz="1800">
                <a:latin typeface="Courier New"/>
                <a:ea typeface="Courier New"/>
                <a:cs typeface="Courier New"/>
                <a:sym typeface="Courier New"/>
              </a:rPr>
              <a:t>plt.show()</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2400"/>
              <a:t>Apply labels to initial data and examine cluster characteristics</a:t>
            </a:r>
          </a:p>
        </p:txBody>
      </p:sp>
      <p:sp>
        <p:nvSpPr>
          <p:cNvPr id="91" name="Shape 91"/>
          <p:cNvSpPr txBox="1"/>
          <p:nvPr>
            <p:ph idx="1" type="body"/>
          </p:nvPr>
        </p:nvSpPr>
        <p:spPr>
          <a:xfrm>
            <a:off x="1307250" y="1362050"/>
            <a:ext cx="6638400" cy="23615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sz="1800">
                <a:latin typeface="Courier New"/>
                <a:ea typeface="Courier New"/>
                <a:cs typeface="Courier New"/>
                <a:sym typeface="Courier New"/>
              </a:rPr>
              <a:t>&lt;data&gt;['Labels']=labels</a:t>
            </a:r>
          </a:p>
          <a:p>
            <a:pPr rtl="0">
              <a:spcBef>
                <a:spcPts val="0"/>
              </a:spcBef>
              <a:buNone/>
            </a:pPr>
            <a:r>
              <a:rPr b="1" lang="en" sz="1800">
                <a:latin typeface="Courier New"/>
                <a:ea typeface="Courier New"/>
                <a:cs typeface="Courier New"/>
                <a:sym typeface="Courier New"/>
              </a:rPr>
              <a:t>label_metrics = &lt;data&gt;.groupby('Labels')</a:t>
            </a:r>
          </a:p>
          <a:p>
            <a:pPr rtl="0">
              <a:spcBef>
                <a:spcPts val="0"/>
              </a:spcBef>
              <a:buNone/>
            </a:pPr>
            <a:r>
              <a:rPr b="1" lang="en" sz="1800">
                <a:latin typeface="Courier New"/>
                <a:ea typeface="Courier New"/>
                <a:cs typeface="Courier New"/>
                <a:sym typeface="Courier New"/>
              </a:rPr>
              <a:t>label_metrics.mean()</a:t>
            </a:r>
          </a:p>
          <a:p>
            <a:pPr rtl="0">
              <a:spcBef>
                <a:spcPts val="0"/>
              </a:spcBef>
              <a:buNone/>
            </a:pPr>
            <a:r>
              <a:rPr b="1" lang="en" sz="1800">
                <a:latin typeface="Courier New"/>
                <a:ea typeface="Courier New"/>
                <a:cs typeface="Courier New"/>
                <a:sym typeface="Courier New"/>
              </a:rPr>
              <a:t>label_metrics.size()</a:t>
            </a:r>
          </a:p>
          <a:p>
            <a:pPr>
              <a:spcBef>
                <a:spcPts val="0"/>
              </a:spcBef>
              <a:buNone/>
            </a:pPr>
            <a:r>
              <a:rPr b="1" lang="en" sz="1800">
                <a:latin typeface="Courier New"/>
                <a:ea typeface="Courier New"/>
                <a:cs typeface="Courier New"/>
                <a:sym typeface="Courier New"/>
              </a:rPr>
              <a:t>label_metrics.describe()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Basic Description</a:t>
            </a:r>
          </a:p>
        </p:txBody>
      </p:sp>
      <p:sp>
        <p:nvSpPr>
          <p:cNvPr id="36" name="Shape 36"/>
          <p:cNvSpPr txBox="1"/>
          <p:nvPr>
            <p:ph idx="1" type="body"/>
          </p:nvPr>
        </p:nvSpPr>
        <p:spPr>
          <a:xfrm>
            <a:off x="457200" y="11436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K Means Clustering divides X observations into K clusters by determining which cluster’s mean is nearest to the observation. </a:t>
            </a: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idx="1" type="body"/>
          </p:nvPr>
        </p:nvSpPr>
        <p:spPr>
          <a:xfrm>
            <a:off x="363600" y="271300"/>
            <a:ext cx="8600699" cy="46575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K Means begins by randomly picking K observations as cluster centers.  </a:t>
            </a:r>
          </a:p>
          <a:p>
            <a:pPr indent="-419100" lvl="0" marL="457200" rtl="0">
              <a:spcBef>
                <a:spcPts val="0"/>
              </a:spcBef>
              <a:buClr>
                <a:schemeClr val="dk1"/>
              </a:buClr>
              <a:buSzPct val="100000"/>
              <a:buFont typeface="Arial"/>
              <a:buChar char="❏"/>
            </a:pPr>
            <a:r>
              <a:rPr lang="en"/>
              <a:t>Then it determines which cluster K observation x belongs by observing numeric distance.  </a:t>
            </a:r>
          </a:p>
          <a:p>
            <a:pPr indent="-419100" lvl="0" marL="457200" rtl="0">
              <a:spcBef>
                <a:spcPts val="0"/>
              </a:spcBef>
              <a:buClr>
                <a:schemeClr val="dk1"/>
              </a:buClr>
              <a:buSzPct val="100000"/>
              <a:buFont typeface="Arial"/>
              <a:buChar char="❏"/>
            </a:pPr>
            <a:r>
              <a:rPr lang="en"/>
              <a:t>The mean of these new clusters is then determined, and observations X are evaluated based on the new cluster mean. </a:t>
            </a:r>
          </a:p>
          <a:p>
            <a:pPr indent="-419100" lvl="0" marL="457200">
              <a:spcBef>
                <a:spcPts val="0"/>
              </a:spcBef>
              <a:buClr>
                <a:schemeClr val="dk1"/>
              </a:buClr>
              <a:buSzPct val="100000"/>
              <a:buFont typeface="Arial"/>
              <a:buChar char="❏"/>
            </a:pPr>
            <a:r>
              <a:rPr lang="en"/>
              <a:t>This process continues until cluster membership doesn’t change.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idx="1" type="body"/>
          </p:nvPr>
        </p:nvSpPr>
        <p:spPr>
          <a:xfrm>
            <a:off x="479825" y="804525"/>
            <a:ext cx="3994500" cy="3725699"/>
          </a:xfrm>
          <a:prstGeom prst="rect">
            <a:avLst/>
          </a:prstGeom>
        </p:spPr>
        <p:txBody>
          <a:bodyPr anchorCtr="0" anchor="t" bIns="91425" lIns="91425" rIns="91425" tIns="91425">
            <a:noAutofit/>
          </a:bodyPr>
          <a:lstStyle/>
          <a:p>
            <a:pPr lvl="0">
              <a:spcBef>
                <a:spcPts val="0"/>
              </a:spcBef>
              <a:buNone/>
            </a:pPr>
            <a:r>
              <a:rPr lang="en"/>
              <a:t>You are given a list of 10 people and their heights and asked to create three clusters of people for training in various sports.  </a:t>
            </a:r>
          </a:p>
        </p:txBody>
      </p:sp>
      <p:graphicFrame>
        <p:nvGraphicFramePr>
          <p:cNvPr id="47" name="Shape 47"/>
          <p:cNvGraphicFramePr/>
          <p:nvPr/>
        </p:nvGraphicFramePr>
        <p:xfrm>
          <a:off x="5649500" y="413560"/>
          <a:ext cx="3000000" cy="3000000"/>
        </p:xfrm>
        <a:graphic>
          <a:graphicData uri="http://schemas.openxmlformats.org/drawingml/2006/table">
            <a:tbl>
              <a:tblPr>
                <a:noFill/>
                <a:tableStyleId>{8409A25B-45CC-4A2E-8520-45D6C60DB8DE}</a:tableStyleId>
              </a:tblPr>
              <a:tblGrid>
                <a:gridCol w="1669500"/>
                <a:gridCol w="1669500"/>
              </a:tblGrid>
              <a:tr h="366200">
                <a:tc>
                  <a:txBody>
                    <a:bodyPr>
                      <a:noAutofit/>
                    </a:bodyPr>
                    <a:lstStyle/>
                    <a:p>
                      <a:pPr>
                        <a:spcBef>
                          <a:spcPts val="0"/>
                        </a:spcBef>
                        <a:buNone/>
                      </a:pPr>
                      <a:r>
                        <a:rPr lang="en">
                          <a:solidFill>
                            <a:srgbClr val="FFFFFF"/>
                          </a:solidFill>
                        </a:rPr>
                        <a:t>Name</a:t>
                      </a:r>
                    </a:p>
                  </a:txBody>
                  <a:tcPr marT="91425" marB="91425" marR="91425" marL="91425">
                    <a:lnL cap="flat" cmpd="sng" w="9525">
                      <a:solidFill>
                        <a:srgbClr val="674EA7"/>
                      </a:solidFill>
                      <a:prstDash val="solid"/>
                      <a:round/>
                      <a:headEnd len="med" w="med" type="none"/>
                      <a:tailEnd len="med" w="med" type="none"/>
                    </a:lnL>
                    <a:lnR cap="flat" cmpd="sng" w="9525">
                      <a:solidFill>
                        <a:srgbClr val="674EA7"/>
                      </a:solidFill>
                      <a:prstDash val="solid"/>
                      <a:round/>
                      <a:headEnd len="med" w="med" type="none"/>
                      <a:tailEnd len="med" w="med" type="none"/>
                    </a:lnR>
                    <a:lnT cap="flat" cmpd="sng" w="9525">
                      <a:solidFill>
                        <a:srgbClr val="674EA7"/>
                      </a:solidFill>
                      <a:prstDash val="solid"/>
                      <a:round/>
                      <a:headEnd len="med" w="med" type="none"/>
                      <a:tailEnd len="med" w="med" type="none"/>
                    </a:lnT>
                    <a:lnB cap="flat" cmpd="sng" w="9525">
                      <a:solidFill>
                        <a:srgbClr val="674EA7"/>
                      </a:solidFill>
                      <a:prstDash val="solid"/>
                      <a:round/>
                      <a:headEnd len="med" w="med" type="none"/>
                      <a:tailEnd len="med" w="med" type="none"/>
                    </a:lnB>
                    <a:solidFill>
                      <a:srgbClr val="20124D"/>
                    </a:solidFill>
                  </a:tcPr>
                </a:tc>
                <a:tc>
                  <a:txBody>
                    <a:bodyPr>
                      <a:noAutofit/>
                    </a:bodyPr>
                    <a:lstStyle/>
                    <a:p>
                      <a:pPr>
                        <a:spcBef>
                          <a:spcPts val="0"/>
                        </a:spcBef>
                        <a:buNone/>
                      </a:pPr>
                      <a:r>
                        <a:rPr lang="en">
                          <a:solidFill>
                            <a:srgbClr val="FFFFFF"/>
                          </a:solidFill>
                        </a:rPr>
                        <a:t>Height in inches</a:t>
                      </a:r>
                    </a:p>
                  </a:txBody>
                  <a:tcPr marT="91425" marB="91425" marR="91425" marL="91425">
                    <a:lnL cap="flat" cmpd="sng" w="9525">
                      <a:solidFill>
                        <a:srgbClr val="674EA7"/>
                      </a:solidFill>
                      <a:prstDash val="solid"/>
                      <a:round/>
                      <a:headEnd len="med" w="med" type="none"/>
                      <a:tailEnd len="med" w="med" type="none"/>
                    </a:lnL>
                    <a:lnR cap="flat" cmpd="sng" w="9525">
                      <a:solidFill>
                        <a:srgbClr val="674EA7"/>
                      </a:solidFill>
                      <a:prstDash val="solid"/>
                      <a:round/>
                      <a:headEnd len="med" w="med" type="none"/>
                      <a:tailEnd len="med" w="med" type="none"/>
                    </a:lnR>
                    <a:lnT cap="flat" cmpd="sng" w="9525">
                      <a:solidFill>
                        <a:srgbClr val="674EA7"/>
                      </a:solidFill>
                      <a:prstDash val="solid"/>
                      <a:round/>
                      <a:headEnd len="med" w="med" type="none"/>
                      <a:tailEnd len="med" w="med" type="none"/>
                    </a:lnT>
                    <a:lnB cap="flat" cmpd="sng" w="9525">
                      <a:solidFill>
                        <a:srgbClr val="674EA7"/>
                      </a:solidFill>
                      <a:prstDash val="solid"/>
                      <a:round/>
                      <a:headEnd len="med" w="med" type="none"/>
                      <a:tailEnd len="med" w="med" type="none"/>
                    </a:lnB>
                    <a:solidFill>
                      <a:srgbClr val="20124D"/>
                    </a:solidFill>
                  </a:tcPr>
                </a:tc>
              </a:tr>
              <a:tr h="366200">
                <a:tc>
                  <a:txBody>
                    <a:bodyPr>
                      <a:noAutofit/>
                    </a:bodyPr>
                    <a:lstStyle/>
                    <a:p>
                      <a:pPr>
                        <a:spcBef>
                          <a:spcPts val="0"/>
                        </a:spcBef>
                        <a:buNone/>
                      </a:pPr>
                      <a:r>
                        <a:rPr lang="en"/>
                        <a:t>Jack</a:t>
                      </a:r>
                    </a:p>
                  </a:txBody>
                  <a:tcPr marT="91425" marB="91425" marR="91425" marL="91425">
                    <a:lnT cap="flat" cmpd="sng" w="9525">
                      <a:solidFill>
                        <a:srgbClr val="674EA7"/>
                      </a:solidFill>
                      <a:prstDash val="solid"/>
                      <a:round/>
                      <a:headEnd len="med" w="med" type="none"/>
                      <a:tailEnd len="med" w="med" type="none"/>
                    </a:lnT>
                  </a:tcPr>
                </a:tc>
                <a:tc>
                  <a:txBody>
                    <a:bodyPr>
                      <a:noAutofit/>
                    </a:bodyPr>
                    <a:lstStyle/>
                    <a:p>
                      <a:pPr>
                        <a:spcBef>
                          <a:spcPts val="0"/>
                        </a:spcBef>
                        <a:buNone/>
                      </a:pPr>
                      <a:r>
                        <a:rPr lang="en"/>
                        <a:t>73</a:t>
                      </a:r>
                    </a:p>
                  </a:txBody>
                  <a:tcPr marT="91425" marB="91425" marR="91425" marL="91425">
                    <a:lnT cap="flat" cmpd="sng" w="9525">
                      <a:solidFill>
                        <a:srgbClr val="674EA7"/>
                      </a:solidFill>
                      <a:prstDash val="solid"/>
                      <a:round/>
                      <a:headEnd len="med" w="med" type="none"/>
                      <a:tailEnd len="med" w="med" type="none"/>
                    </a:lnT>
                  </a:tcPr>
                </a:tc>
              </a:tr>
              <a:tr h="366200">
                <a:tc>
                  <a:txBody>
                    <a:bodyPr>
                      <a:noAutofit/>
                    </a:bodyPr>
                    <a:lstStyle/>
                    <a:p>
                      <a:pPr>
                        <a:spcBef>
                          <a:spcPts val="0"/>
                        </a:spcBef>
                        <a:buNone/>
                      </a:pPr>
                      <a:r>
                        <a:rPr lang="en"/>
                        <a:t>John</a:t>
                      </a:r>
                    </a:p>
                  </a:txBody>
                  <a:tcPr marT="91425" marB="91425" marR="91425" marL="91425"/>
                </a:tc>
                <a:tc>
                  <a:txBody>
                    <a:bodyPr>
                      <a:noAutofit/>
                    </a:bodyPr>
                    <a:lstStyle/>
                    <a:p>
                      <a:pPr>
                        <a:spcBef>
                          <a:spcPts val="0"/>
                        </a:spcBef>
                        <a:buNone/>
                      </a:pPr>
                      <a:r>
                        <a:rPr lang="en"/>
                        <a:t>67</a:t>
                      </a:r>
                    </a:p>
                  </a:txBody>
                  <a:tcPr marT="91425" marB="91425" marR="91425" marL="91425"/>
                </a:tc>
              </a:tr>
              <a:tr h="366200">
                <a:tc>
                  <a:txBody>
                    <a:bodyPr>
                      <a:noAutofit/>
                    </a:bodyPr>
                    <a:lstStyle/>
                    <a:p>
                      <a:pPr>
                        <a:spcBef>
                          <a:spcPts val="0"/>
                        </a:spcBef>
                        <a:buNone/>
                      </a:pPr>
                      <a:r>
                        <a:rPr lang="en"/>
                        <a:t>Sarah</a:t>
                      </a:r>
                    </a:p>
                  </a:txBody>
                  <a:tcPr marT="91425" marB="91425" marR="91425" marL="91425"/>
                </a:tc>
                <a:tc>
                  <a:txBody>
                    <a:bodyPr>
                      <a:noAutofit/>
                    </a:bodyPr>
                    <a:lstStyle/>
                    <a:p>
                      <a:pPr>
                        <a:spcBef>
                          <a:spcPts val="0"/>
                        </a:spcBef>
                        <a:buNone/>
                      </a:pPr>
                      <a:r>
                        <a:rPr lang="en"/>
                        <a:t>64</a:t>
                      </a:r>
                    </a:p>
                  </a:txBody>
                  <a:tcPr marT="91425" marB="91425" marR="91425" marL="91425"/>
                </a:tc>
              </a:tr>
              <a:tr h="366200">
                <a:tc>
                  <a:txBody>
                    <a:bodyPr>
                      <a:noAutofit/>
                    </a:bodyPr>
                    <a:lstStyle/>
                    <a:p>
                      <a:pPr>
                        <a:spcBef>
                          <a:spcPts val="0"/>
                        </a:spcBef>
                        <a:buNone/>
                      </a:pPr>
                      <a:r>
                        <a:rPr lang="en"/>
                        <a:t>Sally</a:t>
                      </a:r>
                    </a:p>
                  </a:txBody>
                  <a:tcPr marT="91425" marB="91425" marR="91425" marL="91425"/>
                </a:tc>
                <a:tc>
                  <a:txBody>
                    <a:bodyPr>
                      <a:noAutofit/>
                    </a:bodyPr>
                    <a:lstStyle/>
                    <a:p>
                      <a:pPr>
                        <a:spcBef>
                          <a:spcPts val="0"/>
                        </a:spcBef>
                        <a:buNone/>
                      </a:pPr>
                      <a:r>
                        <a:rPr lang="en"/>
                        <a:t>65</a:t>
                      </a:r>
                    </a:p>
                  </a:txBody>
                  <a:tcPr marT="91425" marB="91425" marR="91425" marL="91425"/>
                </a:tc>
              </a:tr>
              <a:tr h="366200">
                <a:tc>
                  <a:txBody>
                    <a:bodyPr>
                      <a:noAutofit/>
                    </a:bodyPr>
                    <a:lstStyle/>
                    <a:p>
                      <a:pPr>
                        <a:spcBef>
                          <a:spcPts val="0"/>
                        </a:spcBef>
                        <a:buNone/>
                      </a:pPr>
                      <a:r>
                        <a:rPr lang="en"/>
                        <a:t>Nick</a:t>
                      </a:r>
                    </a:p>
                  </a:txBody>
                  <a:tcPr marT="91425" marB="91425" marR="91425" marL="91425"/>
                </a:tc>
                <a:tc>
                  <a:txBody>
                    <a:bodyPr>
                      <a:noAutofit/>
                    </a:bodyPr>
                    <a:lstStyle/>
                    <a:p>
                      <a:pPr>
                        <a:spcBef>
                          <a:spcPts val="0"/>
                        </a:spcBef>
                        <a:buNone/>
                      </a:pPr>
                      <a:r>
                        <a:rPr lang="en"/>
                        <a:t>72</a:t>
                      </a:r>
                    </a:p>
                  </a:txBody>
                  <a:tcPr marT="91425" marB="91425" marR="91425" marL="91425"/>
                </a:tc>
              </a:tr>
              <a:tr h="366200">
                <a:tc>
                  <a:txBody>
                    <a:bodyPr>
                      <a:noAutofit/>
                    </a:bodyPr>
                    <a:lstStyle/>
                    <a:p>
                      <a:pPr>
                        <a:spcBef>
                          <a:spcPts val="0"/>
                        </a:spcBef>
                        <a:buNone/>
                      </a:pPr>
                      <a:r>
                        <a:rPr lang="en"/>
                        <a:t>Joe</a:t>
                      </a:r>
                    </a:p>
                  </a:txBody>
                  <a:tcPr marT="91425" marB="91425" marR="91425" marL="91425"/>
                </a:tc>
                <a:tc>
                  <a:txBody>
                    <a:bodyPr>
                      <a:noAutofit/>
                    </a:bodyPr>
                    <a:lstStyle/>
                    <a:p>
                      <a:pPr>
                        <a:spcBef>
                          <a:spcPts val="0"/>
                        </a:spcBef>
                        <a:buNone/>
                      </a:pPr>
                      <a:r>
                        <a:rPr lang="en"/>
                        <a:t>70</a:t>
                      </a:r>
                    </a:p>
                  </a:txBody>
                  <a:tcPr marT="91425" marB="91425" marR="91425" marL="91425"/>
                </a:tc>
              </a:tr>
              <a:tr h="366200">
                <a:tc>
                  <a:txBody>
                    <a:bodyPr>
                      <a:noAutofit/>
                    </a:bodyPr>
                    <a:lstStyle/>
                    <a:p>
                      <a:pPr>
                        <a:spcBef>
                          <a:spcPts val="0"/>
                        </a:spcBef>
                        <a:buNone/>
                      </a:pPr>
                      <a:r>
                        <a:rPr lang="en"/>
                        <a:t>Barb</a:t>
                      </a:r>
                    </a:p>
                  </a:txBody>
                  <a:tcPr marT="91425" marB="91425" marR="91425" marL="91425"/>
                </a:tc>
                <a:tc>
                  <a:txBody>
                    <a:bodyPr>
                      <a:noAutofit/>
                    </a:bodyPr>
                    <a:lstStyle/>
                    <a:p>
                      <a:pPr>
                        <a:spcBef>
                          <a:spcPts val="0"/>
                        </a:spcBef>
                        <a:buNone/>
                      </a:pPr>
                      <a:r>
                        <a:rPr lang="en"/>
                        <a:t>63</a:t>
                      </a:r>
                    </a:p>
                  </a:txBody>
                  <a:tcPr marT="91425" marB="91425" marR="91425" marL="91425"/>
                </a:tc>
              </a:tr>
              <a:tr h="366200">
                <a:tc>
                  <a:txBody>
                    <a:bodyPr>
                      <a:noAutofit/>
                    </a:bodyPr>
                    <a:lstStyle/>
                    <a:p>
                      <a:pPr>
                        <a:spcBef>
                          <a:spcPts val="0"/>
                        </a:spcBef>
                        <a:buNone/>
                      </a:pPr>
                      <a:r>
                        <a:rPr lang="en"/>
                        <a:t>Ellen</a:t>
                      </a:r>
                    </a:p>
                  </a:txBody>
                  <a:tcPr marT="91425" marB="91425" marR="91425" marL="91425"/>
                </a:tc>
                <a:tc>
                  <a:txBody>
                    <a:bodyPr>
                      <a:noAutofit/>
                    </a:bodyPr>
                    <a:lstStyle/>
                    <a:p>
                      <a:pPr>
                        <a:spcBef>
                          <a:spcPts val="0"/>
                        </a:spcBef>
                        <a:buNone/>
                      </a:pPr>
                      <a:r>
                        <a:rPr lang="en"/>
                        <a:t>66</a:t>
                      </a:r>
                    </a:p>
                  </a:txBody>
                  <a:tcPr marT="91425" marB="91425" marR="91425" marL="91425"/>
                </a:tc>
              </a:tr>
              <a:tr h="366200">
                <a:tc>
                  <a:txBody>
                    <a:bodyPr>
                      <a:noAutofit/>
                    </a:bodyPr>
                    <a:lstStyle/>
                    <a:p>
                      <a:pPr>
                        <a:spcBef>
                          <a:spcPts val="0"/>
                        </a:spcBef>
                        <a:buNone/>
                      </a:pPr>
                      <a:r>
                        <a:rPr lang="en"/>
                        <a:t>Mark</a:t>
                      </a:r>
                    </a:p>
                  </a:txBody>
                  <a:tcPr marT="91425" marB="91425" marR="91425" marL="91425"/>
                </a:tc>
                <a:tc>
                  <a:txBody>
                    <a:bodyPr>
                      <a:noAutofit/>
                    </a:bodyPr>
                    <a:lstStyle/>
                    <a:p>
                      <a:pPr>
                        <a:spcBef>
                          <a:spcPts val="0"/>
                        </a:spcBef>
                        <a:buNone/>
                      </a:pPr>
                      <a:r>
                        <a:rPr lang="en"/>
                        <a:t>80</a:t>
                      </a:r>
                    </a:p>
                  </a:txBody>
                  <a:tcPr marT="91425" marB="91425" marR="91425" marL="91425"/>
                </a:tc>
              </a:tr>
              <a:tr h="366200">
                <a:tc>
                  <a:txBody>
                    <a:bodyPr>
                      <a:noAutofit/>
                    </a:bodyPr>
                    <a:lstStyle/>
                    <a:p>
                      <a:pPr>
                        <a:spcBef>
                          <a:spcPts val="0"/>
                        </a:spcBef>
                        <a:buNone/>
                      </a:pPr>
                      <a:r>
                        <a:rPr lang="en"/>
                        <a:t>Sue</a:t>
                      </a:r>
                    </a:p>
                  </a:txBody>
                  <a:tcPr marT="91425" marB="91425" marR="91425" marL="91425"/>
                </a:tc>
                <a:tc>
                  <a:txBody>
                    <a:bodyPr>
                      <a:noAutofit/>
                    </a:bodyPr>
                    <a:lstStyle/>
                    <a:p>
                      <a:pPr>
                        <a:spcBef>
                          <a:spcPts val="0"/>
                        </a:spcBef>
                        <a:buNone/>
                      </a:pPr>
                      <a:r>
                        <a:rPr lang="en"/>
                        <a:t>60</a:t>
                      </a:r>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nvSpPr>
        <p:spPr>
          <a:xfrm>
            <a:off x="271300" y="260000"/>
            <a:ext cx="8546100" cy="7121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53" name="Shape 53"/>
          <p:cNvSpPr txBox="1"/>
          <p:nvPr>
            <p:ph idx="1" type="body"/>
          </p:nvPr>
        </p:nvSpPr>
        <p:spPr>
          <a:xfrm>
            <a:off x="271300" y="192175"/>
            <a:ext cx="8415600" cy="1152899"/>
          </a:xfrm>
          <a:prstGeom prst="rect">
            <a:avLst/>
          </a:prstGeom>
        </p:spPr>
        <p:txBody>
          <a:bodyPr anchorCtr="0" anchor="t" bIns="91425" lIns="91425" rIns="91425" tIns="91425">
            <a:noAutofit/>
          </a:bodyPr>
          <a:lstStyle/>
          <a:p>
            <a:pPr indent="-419100" lvl="0" marL="457200">
              <a:spcBef>
                <a:spcPts val="0"/>
              </a:spcBef>
              <a:buClr>
                <a:schemeClr val="dk1"/>
              </a:buClr>
              <a:buSzPct val="100000"/>
              <a:buFont typeface="Arial"/>
              <a:buAutoNum type="arabicPeriod"/>
            </a:pPr>
            <a:r>
              <a:rPr lang="en"/>
              <a:t>Select 3 (K) observations randomly to serve as the initial cluster means.  </a:t>
            </a:r>
          </a:p>
        </p:txBody>
      </p:sp>
      <p:graphicFrame>
        <p:nvGraphicFramePr>
          <p:cNvPr id="54" name="Shape 54"/>
          <p:cNvGraphicFramePr/>
          <p:nvPr/>
        </p:nvGraphicFramePr>
        <p:xfrm>
          <a:off x="534250" y="1638500"/>
          <a:ext cx="3000000" cy="3000000"/>
        </p:xfrm>
        <a:graphic>
          <a:graphicData uri="http://schemas.openxmlformats.org/drawingml/2006/table">
            <a:tbl>
              <a:tblPr>
                <a:noFill/>
                <a:tableStyleId>{1D716449-24AE-44D4-B1D8-CD6E41471530}</a:tableStyleId>
              </a:tblPr>
              <a:tblGrid>
                <a:gridCol w="1952475"/>
                <a:gridCol w="1952475"/>
                <a:gridCol w="1952475"/>
                <a:gridCol w="1952475"/>
              </a:tblGrid>
              <a:tr h="452275">
                <a:tc>
                  <a:txBody>
                    <a:bodyPr>
                      <a:noAutofit/>
                    </a:bodyPr>
                    <a:lstStyle/>
                    <a:p>
                      <a:pPr rtl="0">
                        <a:spcBef>
                          <a:spcPts val="0"/>
                        </a:spcBef>
                        <a:buNone/>
                      </a:pPr>
                      <a:r>
                        <a:rPr lang="en"/>
                        <a:t>Iteration T=1</a:t>
                      </a:r>
                    </a:p>
                  </a:txBody>
                  <a:tcPr marT="91425" marB="91425" marR="91425" marL="91425"/>
                </a:tc>
                <a:tc>
                  <a:txBody>
                    <a:bodyPr>
                      <a:noAutofit/>
                    </a:bodyPr>
                    <a:lstStyle/>
                    <a:p>
                      <a:pPr>
                        <a:spcBef>
                          <a:spcPts val="0"/>
                        </a:spcBef>
                        <a:buNone/>
                      </a:pPr>
                      <a:r>
                        <a:rPr lang="en">
                          <a:solidFill>
                            <a:srgbClr val="FFFFFF"/>
                          </a:solidFill>
                        </a:rPr>
                        <a:t>Cluster 1</a:t>
                      </a:r>
                    </a:p>
                  </a:txBody>
                  <a:tcPr marT="91425" marB="91425" marR="91425" marL="91425">
                    <a:solidFill>
                      <a:srgbClr val="351C75"/>
                    </a:solidFill>
                  </a:tcPr>
                </a:tc>
                <a:tc>
                  <a:txBody>
                    <a:bodyPr>
                      <a:noAutofit/>
                    </a:bodyPr>
                    <a:lstStyle/>
                    <a:p>
                      <a:pPr>
                        <a:spcBef>
                          <a:spcPts val="0"/>
                        </a:spcBef>
                        <a:buNone/>
                      </a:pPr>
                      <a:r>
                        <a:rPr lang="en">
                          <a:solidFill>
                            <a:srgbClr val="FFFFFF"/>
                          </a:solidFill>
                        </a:rPr>
                        <a:t>Cluster 2</a:t>
                      </a:r>
                    </a:p>
                  </a:txBody>
                  <a:tcPr marT="91425" marB="91425" marR="91425" marL="91425">
                    <a:solidFill>
                      <a:srgbClr val="351C75"/>
                    </a:solidFill>
                  </a:tcPr>
                </a:tc>
                <a:tc>
                  <a:txBody>
                    <a:bodyPr>
                      <a:noAutofit/>
                    </a:bodyPr>
                    <a:lstStyle/>
                    <a:p>
                      <a:pPr>
                        <a:spcBef>
                          <a:spcPts val="0"/>
                        </a:spcBef>
                        <a:buNone/>
                      </a:pPr>
                      <a:r>
                        <a:rPr lang="en">
                          <a:solidFill>
                            <a:srgbClr val="FFFFFF"/>
                          </a:solidFill>
                        </a:rPr>
                        <a:t>Cluster 3</a:t>
                      </a:r>
                    </a:p>
                  </a:txBody>
                  <a:tcPr marT="91425" marB="91425" marR="91425" marL="91425">
                    <a:solidFill>
                      <a:srgbClr val="351C75"/>
                    </a:solidFill>
                  </a:tcPr>
                </a:tc>
              </a:tr>
              <a:tr h="452275">
                <a:tc>
                  <a:txBody>
                    <a:bodyPr>
                      <a:noAutofit/>
                    </a:bodyPr>
                    <a:lstStyle/>
                    <a:p>
                      <a:pPr rtl="0">
                        <a:spcBef>
                          <a:spcPts val="0"/>
                        </a:spcBef>
                        <a:buNone/>
                      </a:pPr>
                      <a:r>
                        <a:rPr lang="en">
                          <a:solidFill>
                            <a:srgbClr val="FFFFFF"/>
                          </a:solidFill>
                        </a:rPr>
                        <a:t>Center</a:t>
                      </a:r>
                    </a:p>
                  </a:txBody>
                  <a:tcPr marT="91425" marB="91425" marR="91425" marL="91425">
                    <a:solidFill>
                      <a:srgbClr val="351C75"/>
                    </a:solidFill>
                  </a:tcPr>
                </a:tc>
                <a:tc>
                  <a:txBody>
                    <a:bodyPr>
                      <a:noAutofit/>
                    </a:bodyPr>
                    <a:lstStyle/>
                    <a:p>
                      <a:pPr>
                        <a:spcBef>
                          <a:spcPts val="0"/>
                        </a:spcBef>
                        <a:buNone/>
                      </a:pPr>
                      <a:r>
                        <a:rPr lang="en"/>
                        <a:t>John: 67</a:t>
                      </a:r>
                    </a:p>
                  </a:txBody>
                  <a:tcPr marT="91425" marB="91425" marR="91425" marL="91425"/>
                </a:tc>
                <a:tc>
                  <a:txBody>
                    <a:bodyPr>
                      <a:noAutofit/>
                    </a:bodyPr>
                    <a:lstStyle/>
                    <a:p>
                      <a:pPr>
                        <a:spcBef>
                          <a:spcPts val="0"/>
                        </a:spcBef>
                        <a:buNone/>
                      </a:pPr>
                      <a:r>
                        <a:rPr lang="en"/>
                        <a:t>Ellen: 66</a:t>
                      </a:r>
                    </a:p>
                  </a:txBody>
                  <a:tcPr marT="91425" marB="91425" marR="91425" marL="91425"/>
                </a:tc>
                <a:tc>
                  <a:txBody>
                    <a:bodyPr>
                      <a:noAutofit/>
                    </a:bodyPr>
                    <a:lstStyle/>
                    <a:p>
                      <a:pPr>
                        <a:spcBef>
                          <a:spcPts val="0"/>
                        </a:spcBef>
                        <a:buNone/>
                      </a:pPr>
                      <a:r>
                        <a:rPr lang="en"/>
                        <a:t>Sally: 65</a:t>
                      </a:r>
                    </a:p>
                  </a:txBody>
                  <a:tcPr marT="91425" marB="91425" marR="91425" marL="91425"/>
                </a:tc>
              </a:tr>
              <a:tr h="807925">
                <a:tc>
                  <a:txBody>
                    <a:bodyPr>
                      <a:noAutofit/>
                    </a:bodyPr>
                    <a:lstStyle/>
                    <a:p>
                      <a:pPr>
                        <a:spcBef>
                          <a:spcPts val="0"/>
                        </a:spcBef>
                        <a:buNone/>
                      </a:pPr>
                      <a:r>
                        <a:rPr lang="en">
                          <a:solidFill>
                            <a:srgbClr val="FFFFFF"/>
                          </a:solidFill>
                        </a:rPr>
                        <a:t>Cluster Members</a:t>
                      </a:r>
                    </a:p>
                  </a:txBody>
                  <a:tcPr marT="91425" marB="91425" marR="91425" marL="91425">
                    <a:solidFill>
                      <a:srgbClr val="351C75"/>
                    </a:solidFill>
                  </a:tcPr>
                </a:tc>
                <a:tc>
                  <a:txBody>
                    <a:bodyPr>
                      <a:noAutofit/>
                    </a:bodyPr>
                    <a:lstStyle/>
                    <a:p>
                      <a:pPr rtl="0">
                        <a:spcBef>
                          <a:spcPts val="0"/>
                        </a:spcBef>
                        <a:buNone/>
                      </a:pPr>
                      <a:r>
                        <a:rPr lang="en"/>
                        <a:t>Jack: 73</a:t>
                      </a:r>
                    </a:p>
                    <a:p>
                      <a:pPr rtl="0">
                        <a:spcBef>
                          <a:spcPts val="0"/>
                        </a:spcBef>
                        <a:buNone/>
                      </a:pPr>
                      <a:r>
                        <a:rPr lang="en"/>
                        <a:t>Nick: 72</a:t>
                      </a:r>
                    </a:p>
                    <a:p>
                      <a:pPr rtl="0">
                        <a:spcBef>
                          <a:spcPts val="0"/>
                        </a:spcBef>
                        <a:buNone/>
                      </a:pPr>
                      <a:r>
                        <a:rPr lang="en"/>
                        <a:t>Joe: 70</a:t>
                      </a:r>
                    </a:p>
                    <a:p>
                      <a:pPr lvl="0" rtl="0">
                        <a:spcBef>
                          <a:spcPts val="0"/>
                        </a:spcBef>
                        <a:buNone/>
                      </a:pPr>
                      <a:r>
                        <a:rPr lang="en"/>
                        <a:t>Mark: 80</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rtl="0">
                        <a:spcBef>
                          <a:spcPts val="0"/>
                        </a:spcBef>
                        <a:buNone/>
                      </a:pPr>
                      <a:r>
                        <a:rPr lang="en"/>
                        <a:t>Sarah: 64</a:t>
                      </a:r>
                    </a:p>
                    <a:p>
                      <a:pPr rtl="0">
                        <a:spcBef>
                          <a:spcPts val="0"/>
                        </a:spcBef>
                        <a:buNone/>
                      </a:pPr>
                      <a:r>
                        <a:rPr lang="en"/>
                        <a:t>Barb: 63</a:t>
                      </a:r>
                    </a:p>
                    <a:p>
                      <a:pPr rtl="0">
                        <a:spcBef>
                          <a:spcPts val="0"/>
                        </a:spcBef>
                        <a:buNone/>
                      </a:pPr>
                      <a:r>
                        <a:rPr lang="en"/>
                        <a:t>Sue: 60</a:t>
                      </a:r>
                    </a:p>
                    <a:p>
                      <a:pPr>
                        <a:spcBef>
                          <a:spcPts val="0"/>
                        </a:spcBef>
                        <a:buNone/>
                      </a:pPr>
                      <a:r>
                        <a:t/>
                      </a:r>
                      <a:endParaRPr/>
                    </a:p>
                  </a:txBody>
                  <a:tcPr marT="91425" marB="91425" marR="91425" marL="91425"/>
                </a:tc>
              </a:tr>
              <a:tr h="452275">
                <a:tc>
                  <a:txBody>
                    <a:bodyPr>
                      <a:noAutofit/>
                    </a:bodyPr>
                    <a:lstStyle/>
                    <a:p>
                      <a:pPr rtl="0">
                        <a:spcBef>
                          <a:spcPts val="0"/>
                        </a:spcBef>
                        <a:buNone/>
                      </a:pPr>
                      <a:r>
                        <a:rPr lang="en">
                          <a:solidFill>
                            <a:srgbClr val="FFFFFF"/>
                          </a:solidFill>
                        </a:rPr>
                        <a:t>New Cluster Mean </a:t>
                      </a:r>
                    </a:p>
                  </a:txBody>
                  <a:tcPr marT="91425" marB="91425" marR="91425" marL="91425">
                    <a:solidFill>
                      <a:srgbClr val="351C75"/>
                    </a:solidFill>
                  </a:tcPr>
                </a:tc>
                <a:tc>
                  <a:txBody>
                    <a:bodyPr>
                      <a:noAutofit/>
                    </a:bodyPr>
                    <a:lstStyle/>
                    <a:p>
                      <a:pPr rtl="0">
                        <a:spcBef>
                          <a:spcPts val="0"/>
                        </a:spcBef>
                        <a:buNone/>
                      </a:pPr>
                      <a:r>
                        <a:rPr lang="en"/>
                        <a:t>72.4</a:t>
                      </a:r>
                    </a:p>
                  </a:txBody>
                  <a:tcPr marT="91425" marB="91425" marR="91425" marL="91425"/>
                </a:tc>
                <a:tc>
                  <a:txBody>
                    <a:bodyPr>
                      <a:noAutofit/>
                    </a:bodyPr>
                    <a:lstStyle/>
                    <a:p>
                      <a:pPr rtl="0">
                        <a:spcBef>
                          <a:spcPts val="0"/>
                        </a:spcBef>
                        <a:buNone/>
                      </a:pPr>
                      <a:r>
                        <a:rPr lang="en"/>
                        <a:t>66</a:t>
                      </a:r>
                    </a:p>
                  </a:txBody>
                  <a:tcPr marT="91425" marB="91425" marR="91425" marL="91425"/>
                </a:tc>
                <a:tc>
                  <a:txBody>
                    <a:bodyPr>
                      <a:noAutofit/>
                    </a:bodyPr>
                    <a:lstStyle/>
                    <a:p>
                      <a:pPr rtl="0">
                        <a:spcBef>
                          <a:spcPts val="0"/>
                        </a:spcBef>
                        <a:buNone/>
                      </a:pPr>
                      <a:r>
                        <a:rPr lang="en"/>
                        <a:t>63</a:t>
                      </a: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nvSpPr>
        <p:spPr>
          <a:xfrm>
            <a:off x="271300" y="260000"/>
            <a:ext cx="8546100" cy="7121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60" name="Shape 60"/>
          <p:cNvSpPr txBox="1"/>
          <p:nvPr>
            <p:ph idx="1" type="body"/>
          </p:nvPr>
        </p:nvSpPr>
        <p:spPr>
          <a:xfrm>
            <a:off x="271300" y="192175"/>
            <a:ext cx="8415600" cy="11528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AutoNum type="arabicPeriod"/>
            </a:pPr>
            <a:r>
              <a:rPr lang="en"/>
              <a:t>Reclassify according to the new cluster mean </a:t>
            </a:r>
          </a:p>
        </p:txBody>
      </p:sp>
      <p:graphicFrame>
        <p:nvGraphicFramePr>
          <p:cNvPr id="61" name="Shape 61"/>
          <p:cNvGraphicFramePr/>
          <p:nvPr/>
        </p:nvGraphicFramePr>
        <p:xfrm>
          <a:off x="500350" y="1184150"/>
          <a:ext cx="3000000" cy="3000000"/>
        </p:xfrm>
        <a:graphic>
          <a:graphicData uri="http://schemas.openxmlformats.org/drawingml/2006/table">
            <a:tbl>
              <a:tblPr>
                <a:noFill/>
                <a:tableStyleId>{BF159AD3-ADFB-4FF9-9C41-B9C9A6C85C90}</a:tableStyleId>
              </a:tblPr>
              <a:tblGrid>
                <a:gridCol w="1952475"/>
                <a:gridCol w="1952475"/>
                <a:gridCol w="1952475"/>
                <a:gridCol w="1952475"/>
              </a:tblGrid>
              <a:tr h="452275">
                <a:tc>
                  <a:txBody>
                    <a:bodyPr>
                      <a:noAutofit/>
                    </a:bodyPr>
                    <a:lstStyle/>
                    <a:p>
                      <a:pPr lvl="0" rtl="0">
                        <a:spcBef>
                          <a:spcPts val="0"/>
                        </a:spcBef>
                        <a:buNone/>
                      </a:pPr>
                      <a:r>
                        <a:rPr lang="en"/>
                        <a:t>Iteration T=1</a:t>
                      </a:r>
                    </a:p>
                  </a:txBody>
                  <a:tcPr marT="91425" marB="91425" marR="91425" marL="91425"/>
                </a:tc>
                <a:tc>
                  <a:txBody>
                    <a:bodyPr>
                      <a:noAutofit/>
                    </a:bodyPr>
                    <a:lstStyle/>
                    <a:p>
                      <a:pPr lvl="0" rtl="0">
                        <a:spcBef>
                          <a:spcPts val="0"/>
                        </a:spcBef>
                        <a:buNone/>
                      </a:pPr>
                      <a:r>
                        <a:rPr lang="en">
                          <a:solidFill>
                            <a:srgbClr val="FFFFFF"/>
                          </a:solidFill>
                        </a:rPr>
                        <a:t>Cluster 1</a:t>
                      </a:r>
                    </a:p>
                  </a:txBody>
                  <a:tcPr marT="91425" marB="91425" marR="91425" marL="91425">
                    <a:solidFill>
                      <a:srgbClr val="351C75"/>
                    </a:solidFill>
                  </a:tcPr>
                </a:tc>
                <a:tc>
                  <a:txBody>
                    <a:bodyPr>
                      <a:noAutofit/>
                    </a:bodyPr>
                    <a:lstStyle/>
                    <a:p>
                      <a:pPr lvl="0" rtl="0">
                        <a:spcBef>
                          <a:spcPts val="0"/>
                        </a:spcBef>
                        <a:buNone/>
                      </a:pPr>
                      <a:r>
                        <a:rPr lang="en">
                          <a:solidFill>
                            <a:srgbClr val="FFFFFF"/>
                          </a:solidFill>
                        </a:rPr>
                        <a:t>Cluster 2</a:t>
                      </a:r>
                    </a:p>
                  </a:txBody>
                  <a:tcPr marT="91425" marB="91425" marR="91425" marL="91425">
                    <a:solidFill>
                      <a:srgbClr val="351C75"/>
                    </a:solidFill>
                  </a:tcPr>
                </a:tc>
                <a:tc>
                  <a:txBody>
                    <a:bodyPr>
                      <a:noAutofit/>
                    </a:bodyPr>
                    <a:lstStyle/>
                    <a:p>
                      <a:pPr lvl="0" rtl="0">
                        <a:spcBef>
                          <a:spcPts val="0"/>
                        </a:spcBef>
                        <a:buNone/>
                      </a:pPr>
                      <a:r>
                        <a:rPr lang="en">
                          <a:solidFill>
                            <a:srgbClr val="FFFFFF"/>
                          </a:solidFill>
                        </a:rPr>
                        <a:t>Cluster 3</a:t>
                      </a:r>
                    </a:p>
                  </a:txBody>
                  <a:tcPr marT="91425" marB="91425" marR="91425" marL="91425">
                    <a:solidFill>
                      <a:srgbClr val="351C75"/>
                    </a:solidFill>
                  </a:tcPr>
                </a:tc>
              </a:tr>
              <a:tr h="452275">
                <a:tc>
                  <a:txBody>
                    <a:bodyPr>
                      <a:noAutofit/>
                    </a:bodyPr>
                    <a:lstStyle/>
                    <a:p>
                      <a:pPr lvl="0" rtl="0">
                        <a:spcBef>
                          <a:spcPts val="0"/>
                        </a:spcBef>
                        <a:buNone/>
                      </a:pPr>
                      <a:r>
                        <a:rPr lang="en">
                          <a:solidFill>
                            <a:srgbClr val="FFFFFF"/>
                          </a:solidFill>
                        </a:rPr>
                        <a:t>Cluster Mean</a:t>
                      </a:r>
                    </a:p>
                  </a:txBody>
                  <a:tcPr marT="91425" marB="91425" marR="91425" marL="91425">
                    <a:solidFill>
                      <a:srgbClr val="351C75"/>
                    </a:solidFill>
                  </a:tcPr>
                </a:tc>
                <a:tc>
                  <a:txBody>
                    <a:bodyPr>
                      <a:noAutofit/>
                    </a:bodyPr>
                    <a:lstStyle/>
                    <a:p>
                      <a:pPr lvl="0" rtl="0">
                        <a:spcBef>
                          <a:spcPts val="0"/>
                        </a:spcBef>
                        <a:buNone/>
                      </a:pPr>
                      <a:r>
                        <a:rPr lang="en"/>
                        <a:t>72.4</a:t>
                      </a:r>
                    </a:p>
                  </a:txBody>
                  <a:tcPr marT="91425" marB="91425" marR="91425" marL="91425"/>
                </a:tc>
                <a:tc>
                  <a:txBody>
                    <a:bodyPr>
                      <a:noAutofit/>
                    </a:bodyPr>
                    <a:lstStyle/>
                    <a:p>
                      <a:pPr lvl="0" rtl="0">
                        <a:spcBef>
                          <a:spcPts val="0"/>
                        </a:spcBef>
                        <a:buNone/>
                      </a:pPr>
                      <a:r>
                        <a:rPr lang="en"/>
                        <a:t>66</a:t>
                      </a:r>
                    </a:p>
                  </a:txBody>
                  <a:tcPr marT="91425" marB="91425" marR="91425" marL="91425"/>
                </a:tc>
                <a:tc>
                  <a:txBody>
                    <a:bodyPr>
                      <a:noAutofit/>
                    </a:bodyPr>
                    <a:lstStyle/>
                    <a:p>
                      <a:pPr lvl="0" rtl="0">
                        <a:spcBef>
                          <a:spcPts val="0"/>
                        </a:spcBef>
                        <a:buNone/>
                      </a:pPr>
                      <a:r>
                        <a:rPr lang="en"/>
                        <a:t>63</a:t>
                      </a:r>
                    </a:p>
                  </a:txBody>
                  <a:tcPr marT="91425" marB="91425" marR="91425" marL="91425"/>
                </a:tc>
              </a:tr>
              <a:tr h="1418375">
                <a:tc>
                  <a:txBody>
                    <a:bodyPr>
                      <a:noAutofit/>
                    </a:bodyPr>
                    <a:lstStyle/>
                    <a:p>
                      <a:pPr lvl="0" rtl="0">
                        <a:spcBef>
                          <a:spcPts val="0"/>
                        </a:spcBef>
                        <a:buNone/>
                      </a:pPr>
                      <a:r>
                        <a:rPr lang="en">
                          <a:solidFill>
                            <a:srgbClr val="FFFFFF"/>
                          </a:solidFill>
                        </a:rPr>
                        <a:t>Cluster Members</a:t>
                      </a:r>
                    </a:p>
                  </a:txBody>
                  <a:tcPr marT="91425" marB="91425" marR="91425" marL="91425">
                    <a:solidFill>
                      <a:srgbClr val="351C75"/>
                    </a:solidFill>
                  </a:tcPr>
                </a:tc>
                <a:tc>
                  <a:txBody>
                    <a:bodyPr>
                      <a:noAutofit/>
                    </a:bodyPr>
                    <a:lstStyle/>
                    <a:p>
                      <a:pPr lvl="0" rtl="0">
                        <a:spcBef>
                          <a:spcPts val="0"/>
                        </a:spcBef>
                        <a:buClr>
                          <a:schemeClr val="dk1"/>
                        </a:buClr>
                        <a:buSzPct val="78571"/>
                        <a:buFont typeface="Arial"/>
                        <a:buNone/>
                      </a:pPr>
                      <a:r>
                        <a:rPr lang="en">
                          <a:solidFill>
                            <a:schemeClr val="dk1"/>
                          </a:solidFill>
                        </a:rPr>
                        <a:t>Jack: 73</a:t>
                      </a:r>
                    </a:p>
                    <a:p>
                      <a:pPr lvl="0" rtl="0">
                        <a:spcBef>
                          <a:spcPts val="0"/>
                        </a:spcBef>
                        <a:buClr>
                          <a:schemeClr val="dk1"/>
                        </a:buClr>
                        <a:buSzPct val="78571"/>
                        <a:buFont typeface="Arial"/>
                        <a:buNone/>
                      </a:pPr>
                      <a:r>
                        <a:rPr lang="en">
                          <a:solidFill>
                            <a:schemeClr val="dk1"/>
                          </a:solidFill>
                        </a:rPr>
                        <a:t>Nick: 72</a:t>
                      </a:r>
                    </a:p>
                    <a:p>
                      <a:pPr lvl="0" rtl="0">
                        <a:spcBef>
                          <a:spcPts val="0"/>
                        </a:spcBef>
                        <a:buClr>
                          <a:schemeClr val="dk1"/>
                        </a:buClr>
                        <a:buSzPct val="78571"/>
                        <a:buFont typeface="Arial"/>
                        <a:buNone/>
                      </a:pPr>
                      <a:r>
                        <a:rPr lang="en">
                          <a:solidFill>
                            <a:schemeClr val="dk1"/>
                          </a:solidFill>
                        </a:rPr>
                        <a:t>Joe: 70</a:t>
                      </a:r>
                    </a:p>
                    <a:p>
                      <a:pPr lvl="0" rtl="0">
                        <a:spcBef>
                          <a:spcPts val="0"/>
                        </a:spcBef>
                        <a:buClr>
                          <a:schemeClr val="dk1"/>
                        </a:buClr>
                        <a:buSzPct val="78571"/>
                        <a:buFont typeface="Arial"/>
                        <a:buNone/>
                      </a:pPr>
                      <a:r>
                        <a:rPr lang="en">
                          <a:solidFill>
                            <a:schemeClr val="dk1"/>
                          </a:solidFill>
                        </a:rPr>
                        <a:t>Mark: 80</a:t>
                      </a:r>
                    </a:p>
                  </a:txBody>
                  <a:tcPr marT="91425" marB="91425" marR="91425" marL="91425"/>
                </a:tc>
                <a:tc>
                  <a:txBody>
                    <a:bodyPr>
                      <a:noAutofit/>
                    </a:bodyPr>
                    <a:lstStyle/>
                    <a:p>
                      <a:pPr rtl="0">
                        <a:spcBef>
                          <a:spcPts val="0"/>
                        </a:spcBef>
                        <a:buNone/>
                      </a:pPr>
                      <a:r>
                        <a:rPr lang="en"/>
                        <a:t>Ellen: 66</a:t>
                      </a:r>
                    </a:p>
                    <a:p>
                      <a:pPr rtl="0">
                        <a:spcBef>
                          <a:spcPts val="0"/>
                        </a:spcBef>
                        <a:buNone/>
                      </a:pPr>
                      <a:r>
                        <a:rPr lang="en">
                          <a:solidFill>
                            <a:srgbClr val="A61C00"/>
                          </a:solidFill>
                        </a:rPr>
                        <a:t>John: 67</a:t>
                      </a:r>
                    </a:p>
                    <a:p>
                      <a:pPr lvl="0" rtl="0">
                        <a:spcBef>
                          <a:spcPts val="0"/>
                        </a:spcBef>
                        <a:buNone/>
                      </a:pPr>
                      <a:r>
                        <a:rPr lang="en">
                          <a:solidFill>
                            <a:srgbClr val="A61C00"/>
                          </a:solidFill>
                        </a:rPr>
                        <a:t>Sally: 65</a:t>
                      </a:r>
                    </a:p>
                  </a:txBody>
                  <a:tcPr marT="91425" marB="91425" marR="91425" marL="91425"/>
                </a:tc>
                <a:tc>
                  <a:txBody>
                    <a:bodyPr>
                      <a:noAutofit/>
                    </a:bodyPr>
                    <a:lstStyle/>
                    <a:p>
                      <a:pPr rtl="0">
                        <a:spcBef>
                          <a:spcPts val="0"/>
                        </a:spcBef>
                        <a:buNone/>
                      </a:pPr>
                      <a:r>
                        <a:rPr lang="en">
                          <a:solidFill>
                            <a:schemeClr val="dk1"/>
                          </a:solidFill>
                        </a:rPr>
                        <a:t>Sarah: 64</a:t>
                      </a:r>
                    </a:p>
                    <a:p>
                      <a:pPr lvl="0" rtl="0">
                        <a:spcBef>
                          <a:spcPts val="0"/>
                        </a:spcBef>
                        <a:buClr>
                          <a:schemeClr val="dk1"/>
                        </a:buClr>
                        <a:buSzPct val="78571"/>
                        <a:buFont typeface="Arial"/>
                        <a:buNone/>
                      </a:pPr>
                      <a:r>
                        <a:rPr lang="en">
                          <a:solidFill>
                            <a:schemeClr val="dk1"/>
                          </a:solidFill>
                        </a:rPr>
                        <a:t>Barb: 63</a:t>
                      </a:r>
                    </a:p>
                    <a:p>
                      <a:pPr lvl="0" rtl="0">
                        <a:spcBef>
                          <a:spcPts val="0"/>
                        </a:spcBef>
                        <a:buClr>
                          <a:schemeClr val="dk1"/>
                        </a:buClr>
                        <a:buSzPct val="78571"/>
                        <a:buFont typeface="Arial"/>
                        <a:buNone/>
                      </a:pPr>
                      <a:r>
                        <a:rPr lang="en">
                          <a:solidFill>
                            <a:schemeClr val="dk1"/>
                          </a:solidFill>
                        </a:rPr>
                        <a:t>Sue: 60</a:t>
                      </a:r>
                    </a:p>
                  </a:txBody>
                  <a:tcPr marT="91425" marB="91425" marR="91425" marL="91425"/>
                </a:tc>
              </a:tr>
              <a:tr h="452275">
                <a:tc>
                  <a:txBody>
                    <a:bodyPr>
                      <a:noAutofit/>
                    </a:bodyPr>
                    <a:lstStyle/>
                    <a:p>
                      <a:pPr lvl="0" rtl="0">
                        <a:spcBef>
                          <a:spcPts val="0"/>
                        </a:spcBef>
                        <a:buNone/>
                      </a:pPr>
                      <a:r>
                        <a:rPr lang="en">
                          <a:solidFill>
                            <a:srgbClr val="FFFFFF"/>
                          </a:solidFill>
                        </a:rPr>
                        <a:t>New Cluster Mean </a:t>
                      </a:r>
                    </a:p>
                  </a:txBody>
                  <a:tcPr marT="91425" marB="91425" marR="91425" marL="91425">
                    <a:solidFill>
                      <a:srgbClr val="351C75"/>
                    </a:solidFill>
                  </a:tcPr>
                </a:tc>
                <a:tc>
                  <a:txBody>
                    <a:bodyPr>
                      <a:noAutofit/>
                    </a:bodyPr>
                    <a:lstStyle/>
                    <a:p>
                      <a:pPr lvl="0" rtl="0">
                        <a:spcBef>
                          <a:spcPts val="0"/>
                        </a:spcBef>
                        <a:buNone/>
                      </a:pPr>
                      <a:r>
                        <a:rPr lang="en"/>
                        <a:t>73.75</a:t>
                      </a:r>
                    </a:p>
                  </a:txBody>
                  <a:tcPr marT="91425" marB="91425" marR="91425" marL="91425"/>
                </a:tc>
                <a:tc>
                  <a:txBody>
                    <a:bodyPr>
                      <a:noAutofit/>
                    </a:bodyPr>
                    <a:lstStyle/>
                    <a:p>
                      <a:pPr lvl="0" rtl="0">
                        <a:spcBef>
                          <a:spcPts val="0"/>
                        </a:spcBef>
                        <a:buNone/>
                      </a:pPr>
                      <a:r>
                        <a:rPr lang="en"/>
                        <a:t>66</a:t>
                      </a:r>
                    </a:p>
                  </a:txBody>
                  <a:tcPr marT="91425" marB="91425" marR="91425" marL="91425"/>
                </a:tc>
                <a:tc>
                  <a:txBody>
                    <a:bodyPr>
                      <a:noAutofit/>
                    </a:bodyPr>
                    <a:lstStyle/>
                    <a:p>
                      <a:pPr lvl="0" rtl="0">
                        <a:spcBef>
                          <a:spcPts val="0"/>
                        </a:spcBef>
                        <a:buNone/>
                      </a:pPr>
                      <a:r>
                        <a:rPr lang="en"/>
                        <a:t>62.3</a:t>
                      </a:r>
                    </a:p>
                  </a:txBody>
                  <a:tcPr marT="91425" marB="91425" marR="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Rule #1</a:t>
            </a:r>
          </a:p>
        </p:txBody>
      </p:sp>
      <p:sp>
        <p:nvSpPr>
          <p:cNvPr id="67" name="Shape 67"/>
          <p:cNvSpPr txBox="1"/>
          <p:nvPr>
            <p:ph idx="1" type="body"/>
          </p:nvPr>
        </p:nvSpPr>
        <p:spPr>
          <a:xfrm>
            <a:off x="378950" y="1542450"/>
            <a:ext cx="8229600" cy="942299"/>
          </a:xfrm>
          <a:prstGeom prst="rect">
            <a:avLst/>
          </a:prstGeom>
        </p:spPr>
        <p:txBody>
          <a:bodyPr anchorCtr="0" anchor="t" bIns="91425" lIns="91425" rIns="91425" tIns="91425">
            <a:noAutofit/>
          </a:bodyPr>
          <a:lstStyle/>
          <a:p>
            <a:pPr lvl="0" rtl="0" algn="ctr">
              <a:spcBef>
                <a:spcPts val="1100"/>
              </a:spcBef>
              <a:buNone/>
            </a:pPr>
            <a:r>
              <a:rPr b="1" lang="en" sz="4800">
                <a:solidFill>
                  <a:srgbClr val="274E13"/>
                </a:solidFill>
              </a:rPr>
              <a:t>KNOW YOUR DATA!!</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Basic Exploratory Data Analysis</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data.info()  </a:t>
            </a:r>
          </a:p>
          <a:p>
            <a:pPr lvl="0" rtl="0">
              <a:spcBef>
                <a:spcPts val="0"/>
              </a:spcBef>
              <a:buNone/>
            </a:pPr>
            <a:r>
              <a:rPr lang="en"/>
              <a:t>data.describe()</a:t>
            </a:r>
          </a:p>
          <a:p>
            <a:pPr lvl="0" rtl="0">
              <a:spcBef>
                <a:spcPts val="0"/>
              </a:spcBef>
              <a:buClr>
                <a:schemeClr val="dk1"/>
              </a:buClr>
              <a:buSzPct val="36666"/>
              <a:buFont typeface="Arial"/>
              <a:buNone/>
            </a:pPr>
            <a:r>
              <a:rPr lang="en"/>
              <a:t>data.var()</a:t>
            </a:r>
          </a:p>
          <a:p>
            <a:pPr>
              <a:spcBef>
                <a:spcPts val="0"/>
              </a:spcBef>
              <a:buNone/>
            </a:pPr>
            <a:r>
              <a:rPr lang="en"/>
              <a:t>data.hist()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Basic Code</a:t>
            </a:r>
          </a:p>
        </p:txBody>
      </p:sp>
      <p:sp>
        <p:nvSpPr>
          <p:cNvPr id="79" name="Shape 79"/>
          <p:cNvSpPr txBox="1"/>
          <p:nvPr>
            <p:ph idx="1" type="body"/>
          </p:nvPr>
        </p:nvSpPr>
        <p:spPr>
          <a:xfrm>
            <a:off x="257075" y="919950"/>
            <a:ext cx="82296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latin typeface="Courier New"/>
                <a:ea typeface="Courier New"/>
                <a:cs typeface="Courier New"/>
                <a:sym typeface="Courier New"/>
              </a:rPr>
              <a:t>from sklearn.cluster import KMeans</a:t>
            </a:r>
          </a:p>
          <a:p>
            <a:pPr lvl="0" rtl="0">
              <a:spcBef>
                <a:spcPts val="0"/>
              </a:spcBef>
              <a:buClr>
                <a:schemeClr val="dk1"/>
              </a:buClr>
              <a:buSzPct val="45833"/>
              <a:buFont typeface="Arial"/>
              <a:buNone/>
            </a:pPr>
            <a:r>
              <a:rPr i="1" lang="en" sz="2400">
                <a:latin typeface="Courier New"/>
                <a:ea typeface="Courier New"/>
                <a:cs typeface="Courier New"/>
                <a:sym typeface="Courier New"/>
              </a:rPr>
              <a:t>#Building the model and setting the total number of clusters = 2</a:t>
            </a:r>
          </a:p>
          <a:p>
            <a:pPr lvl="0" rtl="0">
              <a:spcBef>
                <a:spcPts val="0"/>
              </a:spcBef>
              <a:buClr>
                <a:schemeClr val="dk1"/>
              </a:buClr>
              <a:buSzPct val="45833"/>
              <a:buFont typeface="Arial"/>
              <a:buNone/>
            </a:pPr>
            <a:r>
              <a:rPr b="1" lang="en" sz="2400">
                <a:latin typeface="Courier New"/>
                <a:ea typeface="Courier New"/>
                <a:cs typeface="Courier New"/>
                <a:sym typeface="Courier New"/>
              </a:rPr>
              <a:t>kmeans = KMeans(n_clusters=2)</a:t>
            </a:r>
          </a:p>
          <a:p>
            <a:pPr lvl="0" rtl="0">
              <a:spcBef>
                <a:spcPts val="0"/>
              </a:spcBef>
              <a:buClr>
                <a:schemeClr val="dk1"/>
              </a:buClr>
              <a:buSzPct val="45833"/>
              <a:buFont typeface="Arial"/>
              <a:buNone/>
            </a:pPr>
            <a:r>
              <a:rPr i="1" lang="en" sz="2400">
                <a:latin typeface="Courier New"/>
                <a:ea typeface="Courier New"/>
                <a:cs typeface="Courier New"/>
                <a:sym typeface="Courier New"/>
              </a:rPr>
              <a:t>#fitting the model to the data set.</a:t>
            </a:r>
          </a:p>
          <a:p>
            <a:pPr lvl="0" rtl="0">
              <a:spcBef>
                <a:spcPts val="0"/>
              </a:spcBef>
              <a:buClr>
                <a:schemeClr val="dk1"/>
              </a:buClr>
              <a:buSzPct val="45833"/>
              <a:buFont typeface="Arial"/>
              <a:buNone/>
            </a:pPr>
            <a:r>
              <a:rPr b="1" lang="en" sz="2400">
                <a:latin typeface="Courier New"/>
                <a:ea typeface="Courier New"/>
                <a:cs typeface="Courier New"/>
                <a:sym typeface="Courier New"/>
              </a:rPr>
              <a:t>kmeans.fit(&lt;data&gt;)</a:t>
            </a:r>
          </a:p>
          <a:p>
            <a:pPr lvl="0" rtl="0">
              <a:spcBef>
                <a:spcPts val="0"/>
              </a:spcBef>
              <a:buClr>
                <a:schemeClr val="dk1"/>
              </a:buClr>
              <a:buFont typeface="Arial"/>
              <a:buNone/>
            </a:pPr>
            <a:r>
              <a:t/>
            </a:r>
            <a:endParaRPr sz="1800"/>
          </a:p>
          <a:p>
            <a:pPr>
              <a:spcBef>
                <a:spcPts val="0"/>
              </a:spcBef>
              <a:buNone/>
            </a:pPr>
            <a:r>
              <a:t/>
            </a:r>
            <a:endParaRPr sz="18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