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880-FA14-8822-E5D5-4987DE8E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5CECC-776D-9310-348E-C3FDC561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2BDA-34A6-1A84-337E-960A333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A571-B629-3947-2B07-434DA5C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F4D2-F02A-9410-81E9-5EC3E92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7ED7-933C-399B-47FB-66078C4A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CC87-7655-0558-B951-563B9974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2CE9-4F0C-05D6-F4A2-4E07C338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44D3-3554-EA96-A46C-599EBAFB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8872-E8C8-D4D0-3124-F0B7ED11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C9E0-2B33-F3AD-1A58-53DD0D0B9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A3979-37B6-32E5-E94D-787FDF59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4F62-B825-7AFE-B4DA-06E8391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CDCF-097B-A9D9-03A8-2482C8E9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7383-0BFF-1C74-94C1-EAB7687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E1C-DA10-6BC7-F0DD-35FD5E7B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C399-9E86-B6F1-6EB0-E513ACF0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9659-0E1B-9397-2443-C3FC685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C636-901C-6268-F518-6ADFFB3A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AB45-27CE-A300-E362-3892C5CA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E82-3BBB-337B-7EFB-69FE4A7E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7F2D-B0A9-3F95-6CFA-69DD9091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08C-D59E-8B3A-2C86-67EAA56F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9F5-2EBE-2DC7-3389-0344157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5FD0-ECF4-1F4A-087B-4F4D04D0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AD-94DA-F8CD-51DC-F4E8D49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E5D7-5E06-72CA-18F8-1493B197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FE8F-29CD-3560-9EB6-A7BB7967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B2CD-5EFB-602E-5FA2-25A8F5D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B2A2-A6E7-88DE-9BE3-A2C255CF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451C-FA40-C083-47C2-4075FEB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B9DA-FC21-23C9-6470-54880CAB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C080-E586-C9B0-DF93-FF495D2D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3A5C-8351-DC65-BBEC-22EFF815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9E628-D912-0FE3-2960-C2CA31FB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D2D0-5E38-BB49-EC76-A6B5B3666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BE763-3817-0F89-C44A-EA301F64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F72D-9079-98FA-92DF-90A4ED6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B1669-4DB7-C7CC-741C-61FC3DC8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8D3E-3A4E-0762-ED77-0B935435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2734-65E5-4FA7-6C87-D603961F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A958-815D-17C7-2DC6-4104DA33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36B88-9F58-F923-0708-BF74FEB5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1F4B8-C931-5095-F336-17532601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465A-F83D-3A56-ACFB-F3493F39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7A07-059B-C3BE-A565-37289BE7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C1F8-F179-CD2A-2FE1-0E7BB4DA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CDE8-8AEB-DA9F-0D98-B5690D51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0E524-861A-63F9-A5A7-2BA92A28E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1951-D289-7D17-E47A-DCFC198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27E2-00DA-9CE5-0DD9-ACA9F53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38794-EBC6-3F77-C639-C665B2A4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978-3B22-6543-1ADA-FD44ED5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BE686-EF1A-FAC1-89EB-B91927F39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79BB-5846-FEBE-78C0-A04228DC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71B5-E633-93BB-EE62-E36F898C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C3AB-15AA-B109-B7E0-86105773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DDFD-CF17-F4CE-F231-F37945A5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C25B2-33C1-F832-BDF3-AE950930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A955-3868-D4CB-14F9-6701F3EF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45C3-0456-7AD9-437E-E6827C74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DF82-9A98-892E-2D06-1DE3702A0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FB2E-D617-90E9-BFBF-5653DB556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1EF0-3A62-F573-98F3-5D5CF12CC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Text Extraction</a:t>
            </a:r>
          </a:p>
        </p:txBody>
      </p:sp>
    </p:spTree>
    <p:extLst>
      <p:ext uri="{BB962C8B-B14F-4D97-AF65-F5344CB8AC3E}">
        <p14:creationId xmlns:p14="http://schemas.microsoft.com/office/powerpoint/2010/main" val="67451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FC0394-0434-7692-5D46-3A6D4BE3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" y="1461186"/>
            <a:ext cx="5288131" cy="528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B73E6-7BF5-5241-8FBC-638BA95C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Analysis: All Paths (up to 2 connecting nodes)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E3ADD1-00D0-E5C5-D48D-5C15B598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08119"/>
              </p:ext>
            </p:extLst>
          </p:nvPr>
        </p:nvGraphicFramePr>
        <p:xfrm>
          <a:off x="5584054" y="2414726"/>
          <a:ext cx="5179035" cy="26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677">
                  <a:extLst>
                    <a:ext uri="{9D8B030D-6E8A-4147-A177-3AD203B41FA5}">
                      <a16:colId xmlns:a16="http://schemas.microsoft.com/office/drawing/2014/main" val="3346925077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195632091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902203752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976764115"/>
                    </a:ext>
                  </a:extLst>
                </a:gridCol>
              </a:tblGrid>
              <a:tr h="665492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9203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054335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061897"/>
                  </a:ext>
                </a:extLst>
              </a:tr>
              <a:tr h="28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49246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68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9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4FB94F-A0F9-0C7F-4370-DB8E37EF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2" y="-335418"/>
            <a:ext cx="7368466" cy="7193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4212F-AB7E-F5C6-ADF5-175C1D0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68627" cy="4064832"/>
          </a:xfrm>
        </p:spPr>
        <p:txBody>
          <a:bodyPr/>
          <a:lstStyle/>
          <a:p>
            <a:r>
              <a:rPr lang="en-US" dirty="0"/>
              <a:t>What else is connected to power steering? </a:t>
            </a:r>
          </a:p>
        </p:txBody>
      </p:sp>
    </p:spTree>
    <p:extLst>
      <p:ext uri="{BB962C8B-B14F-4D97-AF65-F5344CB8AC3E}">
        <p14:creationId xmlns:p14="http://schemas.microsoft.com/office/powerpoint/2010/main" val="42045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A1B-5DC4-6BA0-66C9-81DE6D4D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80" y="828952"/>
            <a:ext cx="5033638" cy="1329431"/>
          </a:xfrm>
        </p:spPr>
        <p:txBody>
          <a:bodyPr>
            <a:noAutofit/>
          </a:bodyPr>
          <a:lstStyle/>
          <a:p>
            <a:r>
              <a:rPr lang="en-US" sz="9600" dirty="0"/>
              <a:t>So what?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46B7F-3940-B93F-519A-CBC0E94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2" y="1894770"/>
            <a:ext cx="10865579" cy="43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83B01-D8C3-5FBB-20E3-7630AB9D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3112831"/>
            <a:ext cx="5131293" cy="3528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BB936-0CD4-4E6B-D667-C243D880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brief foray into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BB7E-BA3D-3245-9D63-C29A25B9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38"/>
            <a:ext cx="10303276" cy="1805342"/>
          </a:xfrm>
        </p:spPr>
        <p:txBody>
          <a:bodyPr/>
          <a:lstStyle/>
          <a:p>
            <a:r>
              <a:rPr lang="en-US" dirty="0"/>
              <a:t>Centrality:</a:t>
            </a:r>
          </a:p>
          <a:p>
            <a:pPr lvl="1"/>
            <a:r>
              <a:rPr lang="en-US" dirty="0"/>
              <a:t>How important is a given node to the entire graph.  </a:t>
            </a:r>
          </a:p>
          <a:p>
            <a:pPr lvl="1"/>
            <a:r>
              <a:rPr lang="en-US" dirty="0"/>
              <a:t>Degree Centrality:</a:t>
            </a:r>
          </a:p>
          <a:p>
            <a:pPr lvl="2"/>
            <a:r>
              <a:rPr lang="en-US" dirty="0"/>
              <a:t>How well connected is each node to every other node? </a:t>
            </a:r>
          </a:p>
        </p:txBody>
      </p:sp>
    </p:spTree>
    <p:extLst>
      <p:ext uri="{BB962C8B-B14F-4D97-AF65-F5344CB8AC3E}">
        <p14:creationId xmlns:p14="http://schemas.microsoft.com/office/powerpoint/2010/main" val="26804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5CC0-C203-BC64-D16A-A587687A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(whole graph):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6E8430-43AD-691E-AA6F-BDA16616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33031"/>
              </p:ext>
            </p:extLst>
          </p:nvPr>
        </p:nvGraphicFramePr>
        <p:xfrm>
          <a:off x="6560597" y="1438183"/>
          <a:ext cx="4935984" cy="493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328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1645328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45328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42932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vehicle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1.782274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0.657033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0.535645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0.396275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253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  <a:highlight>
                            <a:srgbClr val="FFFF00"/>
                          </a:highlight>
                        </a:rPr>
                        <a:t>0.322415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0.282595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0.281310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0.278741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0.267823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0.262042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7BCCD8-1919-4B49-C8A3-9A004224E80D}"/>
              </a:ext>
            </a:extLst>
          </p:cNvPr>
          <p:cNvSpPr txBox="1"/>
          <p:nvPr/>
        </p:nvSpPr>
        <p:spPr>
          <a:xfrm>
            <a:off x="576309" y="1944209"/>
            <a:ext cx="5761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want to cause the most damage to a car, mess with the tires.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tires are extremely important in the overall system of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engine is a close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If you want to cause the most damage to a car, mess with the tires.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SME interpretation.  </a:t>
            </a:r>
          </a:p>
        </p:txBody>
      </p:sp>
    </p:spTree>
    <p:extLst>
      <p:ext uri="{BB962C8B-B14F-4D97-AF65-F5344CB8AC3E}">
        <p14:creationId xmlns:p14="http://schemas.microsoft.com/office/powerpoint/2010/main" val="60253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23E-5E87-2302-1A3B-F1C2D22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(Steering-&gt;Drive)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EF4A5C4-673A-ED20-6EF1-189A9866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55591"/>
              </p:ext>
            </p:extLst>
          </p:nvPr>
        </p:nvGraphicFramePr>
        <p:xfrm>
          <a:off x="6560598" y="1438183"/>
          <a:ext cx="5415379" cy="49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44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2038646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58589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639279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3211.096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2798.212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1340.692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994.7115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823.5385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engine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422.9327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transmission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324.2308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wheel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274.1923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192.8654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1A2EEB-D70F-6492-BB5D-15461272F911}"/>
              </a:ext>
            </a:extLst>
          </p:cNvPr>
          <p:cNvSpPr txBox="1"/>
          <p:nvPr/>
        </p:nvSpPr>
        <p:spPr>
          <a:xfrm>
            <a:off x="612559" y="2006353"/>
            <a:ext cx="5761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Tires and engine are still an extremely important connection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now we have the addition of the transmission, wheels and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There is not a strong connection between power steering and four-wheel drive. </a:t>
            </a:r>
          </a:p>
        </p:txBody>
      </p:sp>
    </p:spTree>
    <p:extLst>
      <p:ext uri="{BB962C8B-B14F-4D97-AF65-F5344CB8AC3E}">
        <p14:creationId xmlns:p14="http://schemas.microsoft.com/office/powerpoint/2010/main" val="141288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23E-5E87-2302-1A3B-F1C2D22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(Steering)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EF4A5C4-673A-ED20-6EF1-189A9866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86014"/>
              </p:ext>
            </p:extLst>
          </p:nvPr>
        </p:nvGraphicFramePr>
        <p:xfrm>
          <a:off x="6649375" y="1438183"/>
          <a:ext cx="5326602" cy="49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67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2038646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58589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639279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1.477273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braking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0.113636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1A2EEB-D70F-6492-BB5D-15461272F911}"/>
              </a:ext>
            </a:extLst>
          </p:cNvPr>
          <p:cNvSpPr txBox="1"/>
          <p:nvPr/>
        </p:nvSpPr>
        <p:spPr>
          <a:xfrm>
            <a:off x="630314" y="1690688"/>
            <a:ext cx="57616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we only look at the nodes that are direction connected to steering.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Braking is the most important thing connected to steering.  </a:t>
            </a:r>
          </a:p>
        </p:txBody>
      </p:sp>
    </p:spTree>
    <p:extLst>
      <p:ext uri="{BB962C8B-B14F-4D97-AF65-F5344CB8AC3E}">
        <p14:creationId xmlns:p14="http://schemas.microsoft.com/office/powerpoint/2010/main" val="17790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A317-8840-9E41-8EFF-3071D204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 story:</a:t>
            </a:r>
          </a:p>
        </p:txBody>
      </p:sp>
      <p:pic>
        <p:nvPicPr>
          <p:cNvPr id="1026" name="Picture 2" descr="2004 GMC Envoy XL - find speakers, stereos, and dash kits that fit your car">
            <a:extLst>
              <a:ext uri="{FF2B5EF4-FFF2-40B4-BE49-F238E27FC236}">
                <a16:creationId xmlns:a16="http://schemas.microsoft.com/office/drawing/2014/main" id="{9EACAA38-DEB0-9584-7D82-A8EFC5DA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879745"/>
            <a:ext cx="10771909" cy="268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1B0C8-3688-D0C9-F2CF-EE33837715EE}"/>
              </a:ext>
            </a:extLst>
          </p:cNvPr>
          <p:cNvSpPr txBox="1"/>
          <p:nvPr/>
        </p:nvSpPr>
        <p:spPr>
          <a:xfrm>
            <a:off x="581891" y="4832629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was driving the husband’s car in Denver, and tires spun on a small patch of 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decided “I have 4WD, why not see if it helps”.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didn’t.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Reversed car out of icy spot and the power steering went out.  </a:t>
            </a:r>
          </a:p>
        </p:txBody>
      </p:sp>
    </p:spTree>
    <p:extLst>
      <p:ext uri="{BB962C8B-B14F-4D97-AF65-F5344CB8AC3E}">
        <p14:creationId xmlns:p14="http://schemas.microsoft.com/office/powerpoint/2010/main" val="216800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4D2-B7C0-CA22-D687-30A185F4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DE5F-FDFF-E059-6E8F-79EF8AC4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474"/>
          </a:xfrm>
        </p:spPr>
        <p:txBody>
          <a:bodyPr/>
          <a:lstStyle/>
          <a:p>
            <a:r>
              <a:rPr lang="en-US" dirty="0"/>
              <a:t>There is no direct connection between 4 Wheel Drive and Power Steering.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7BFFE-0B42-E494-8132-F4601506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41" y="2324362"/>
            <a:ext cx="4780736" cy="43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468-6196-B460-2A92-CA18DD4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connection between power steering and 4 wheel drive?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3868-78A9-8127-B6F0-D4659777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720"/>
          </a:xfrm>
        </p:spPr>
        <p:txBody>
          <a:bodyPr/>
          <a:lstStyle/>
          <a:p>
            <a:r>
              <a:rPr lang="en-US" dirty="0"/>
              <a:t>Downloaded the nearly 500 page users manual to check for a connection.  </a:t>
            </a:r>
          </a:p>
          <a:p>
            <a:r>
              <a:rPr lang="en-US" dirty="0"/>
              <a:t>Used a machine learning model to parse out the 7,000 sentences in the document and identify every noun.  (also did subject-&gt; object  relationships).    </a:t>
            </a:r>
          </a:p>
          <a:p>
            <a:r>
              <a:rPr lang="en-US" dirty="0"/>
              <a:t>Created a separate pair for every noun pair</a:t>
            </a:r>
          </a:p>
        </p:txBody>
      </p:sp>
    </p:spTree>
    <p:extLst>
      <p:ext uri="{BB962C8B-B14F-4D97-AF65-F5344CB8AC3E}">
        <p14:creationId xmlns:p14="http://schemas.microsoft.com/office/powerpoint/2010/main" val="72047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B47F-0DEA-7ED1-E60D-E299938B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1482870"/>
            <a:ext cx="11222182" cy="50161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“If your </a:t>
            </a:r>
            <a:r>
              <a:rPr lang="en-US" b="1" dirty="0">
                <a:solidFill>
                  <a:srgbClr val="FF000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 not have four-wheel </a:t>
            </a:r>
            <a:r>
              <a:rPr lang="en-US" b="1" dirty="0">
                <a:solidFill>
                  <a:srgbClr val="FF0000"/>
                </a:solidFill>
              </a:rPr>
              <a:t>drive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you should not drive </a:t>
            </a:r>
            <a:r>
              <a:rPr lang="en-US" b="1" dirty="0">
                <a:solidFill>
                  <a:srgbClr val="FF0000"/>
                </a:solidFill>
              </a:rPr>
              <a:t>off-road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unless you are on a level, solid </a:t>
            </a:r>
            <a:r>
              <a:rPr lang="en-US" b="1" dirty="0">
                <a:solidFill>
                  <a:srgbClr val="FF0000"/>
                </a:solidFill>
              </a:rPr>
              <a:t>surface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F6B497-3857-31AE-3BFF-D87AFF7B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61089"/>
              </p:ext>
            </p:extLst>
          </p:nvPr>
        </p:nvGraphicFramePr>
        <p:xfrm>
          <a:off x="1362364" y="2590028"/>
          <a:ext cx="9467272" cy="332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636">
                  <a:extLst>
                    <a:ext uri="{9D8B030D-6E8A-4147-A177-3AD203B41FA5}">
                      <a16:colId xmlns:a16="http://schemas.microsoft.com/office/drawing/2014/main" val="1388300833"/>
                    </a:ext>
                  </a:extLst>
                </a:gridCol>
                <a:gridCol w="4733636">
                  <a:extLst>
                    <a:ext uri="{9D8B030D-6E8A-4147-A177-3AD203B41FA5}">
                      <a16:colId xmlns:a16="http://schemas.microsoft.com/office/drawing/2014/main" val="1087420993"/>
                    </a:ext>
                  </a:extLst>
                </a:gridCol>
              </a:tblGrid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69800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5595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8393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4783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8855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4266"/>
                  </a:ext>
                </a:extLst>
              </a:tr>
              <a:tr h="562922"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008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A463D97-F60E-88EA-426B-295AAE64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8" y="157307"/>
            <a:ext cx="10515600" cy="1325563"/>
          </a:xfrm>
        </p:spPr>
        <p:txBody>
          <a:bodyPr/>
          <a:lstStyle/>
          <a:p>
            <a:r>
              <a:rPr lang="en-US" dirty="0"/>
              <a:t>Extract nouns and identify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7290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DB0B2AB-007C-6BF4-A7B5-33BDD3952F3C}"/>
              </a:ext>
            </a:extLst>
          </p:cNvPr>
          <p:cNvGrpSpPr/>
          <p:nvPr/>
        </p:nvGrpSpPr>
        <p:grpSpPr>
          <a:xfrm>
            <a:off x="2922504" y="2289195"/>
            <a:ext cx="4307607" cy="3051464"/>
            <a:chOff x="2878116" y="2626546"/>
            <a:chExt cx="4307607" cy="3051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41090-033E-78A0-878F-33FFD57041AF}"/>
                </a:ext>
              </a:extLst>
            </p:cNvPr>
            <p:cNvSpPr/>
            <p:nvPr/>
          </p:nvSpPr>
          <p:spPr>
            <a:xfrm>
              <a:off x="5676733" y="2626546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1D5035-D097-778C-4457-9173744E092C}"/>
                </a:ext>
              </a:extLst>
            </p:cNvPr>
            <p:cNvSpPr/>
            <p:nvPr/>
          </p:nvSpPr>
          <p:spPr>
            <a:xfrm>
              <a:off x="2878116" y="3779937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1BE9E0-3A7C-BFA7-2BE1-195600A8AC27}"/>
                </a:ext>
              </a:extLst>
            </p:cNvPr>
            <p:cNvSpPr/>
            <p:nvPr/>
          </p:nvSpPr>
          <p:spPr>
            <a:xfrm>
              <a:off x="5676733" y="3814573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 -road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58443-10F8-CD66-B374-D8D504733017}"/>
                </a:ext>
              </a:extLst>
            </p:cNvPr>
            <p:cNvSpPr/>
            <p:nvPr/>
          </p:nvSpPr>
          <p:spPr>
            <a:xfrm>
              <a:off x="5676733" y="5068410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0A94FF-D618-8B5C-E96C-A1C22EAF7752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4388260" y="2931346"/>
              <a:ext cx="1288473" cy="8174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4BBEA5-236C-04ED-3A9A-CB9D17BD0D6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347705" y="4119373"/>
              <a:ext cx="1329028" cy="5541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B0A418-B816-96C7-08C1-DD8E854E7B7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347705" y="4631992"/>
              <a:ext cx="1329028" cy="7412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1746E0-6DE1-BE6B-7736-342ED25AF21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6424877" y="3267855"/>
              <a:ext cx="1" cy="5467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667CCD-09D5-8F38-20EB-779C6CB237F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6424878" y="4424173"/>
              <a:ext cx="0" cy="644237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5F39589-AFB6-EFBC-ED60-AFC0C67DE13C}"/>
                </a:ext>
              </a:extLst>
            </p:cNvPr>
            <p:cNvCxnSpPr>
              <a:stCxn id="4" idx="3"/>
              <a:endCxn id="7" idx="3"/>
            </p:cNvCxnSpPr>
            <p:nvPr/>
          </p:nvCxnSpPr>
          <p:spPr>
            <a:xfrm>
              <a:off x="7173023" y="2931346"/>
              <a:ext cx="12700" cy="2441864"/>
            </a:xfrm>
            <a:prstGeom prst="curvedConnector3">
              <a:avLst>
                <a:gd name="adj1" fmla="val 7322331"/>
              </a:avLst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E8C0E1A-1CB7-5F85-9329-CBAD8588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3" y="191778"/>
            <a:ext cx="10515600" cy="1325563"/>
          </a:xfrm>
        </p:spPr>
        <p:txBody>
          <a:bodyPr/>
          <a:lstStyle/>
          <a:p>
            <a:r>
              <a:rPr lang="en-US" dirty="0"/>
              <a:t>Graph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6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C98B-892C-4D37-60A8-215A4A1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relationships for all sentences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4912D-C7D6-F177-0A8B-5E0F9C1652C6}"/>
              </a:ext>
            </a:extLst>
          </p:cNvPr>
          <p:cNvSpPr/>
          <p:nvPr/>
        </p:nvSpPr>
        <p:spPr>
          <a:xfrm>
            <a:off x="3288169" y="3159749"/>
            <a:ext cx="1382124" cy="59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02510-AC62-02A3-7E10-74E9A4E1A88C}"/>
              </a:ext>
            </a:extLst>
          </p:cNvPr>
          <p:cNvSpPr/>
          <p:nvPr/>
        </p:nvSpPr>
        <p:spPr>
          <a:xfrm>
            <a:off x="633407" y="4311196"/>
            <a:ext cx="1382124" cy="590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88D2A-DEB6-0A55-EA15-E8EF621567FE}"/>
              </a:ext>
            </a:extLst>
          </p:cNvPr>
          <p:cNvSpPr/>
          <p:nvPr/>
        </p:nvSpPr>
        <p:spPr>
          <a:xfrm>
            <a:off x="3288169" y="4311196"/>
            <a:ext cx="1382124" cy="59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 -road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BE4F3-6050-6C84-2506-46CD502E9352}"/>
              </a:ext>
            </a:extLst>
          </p:cNvPr>
          <p:cNvSpPr/>
          <p:nvPr/>
        </p:nvSpPr>
        <p:spPr>
          <a:xfrm>
            <a:off x="3288169" y="5526427"/>
            <a:ext cx="1382124" cy="590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8A582-7464-25CC-850E-4D3779093EF4}"/>
              </a:ext>
            </a:extLst>
          </p:cNvPr>
          <p:cNvCxnSpPr>
            <a:endCxn id="5" idx="1"/>
          </p:cNvCxnSpPr>
          <p:nvPr/>
        </p:nvCxnSpPr>
        <p:spPr>
          <a:xfrm flipV="1">
            <a:off x="2098006" y="3455164"/>
            <a:ext cx="1190163" cy="79224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6A1CF-F8C3-8AC4-D330-9A1F9EFDAEB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60545" y="4606611"/>
            <a:ext cx="1227624" cy="537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A930D-204B-AD66-B45C-EB7B61C7E3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0545" y="5103446"/>
            <a:ext cx="1227624" cy="7183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2B275F-8570-4EAA-E1BC-D7E3FA10CFB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979231" y="3781312"/>
            <a:ext cx="1" cy="52988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E34A9-BAD8-8066-A42F-691AEDEA75A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979231" y="4902026"/>
            <a:ext cx="0" cy="62440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785DF5-A2E4-4B1B-14B5-F304EBDB013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670294" y="5910924"/>
            <a:ext cx="3193402" cy="4607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DD007D-E6E5-E44E-20E5-E88BB8183E1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676159" y="5117380"/>
            <a:ext cx="3187537" cy="70935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BF530E-A9BA-B99F-F27E-42DFD55109A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670294" y="4246755"/>
            <a:ext cx="3222731" cy="157508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B2ED1F-D269-2DD2-3E80-99FB3C1A500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646831" y="3446093"/>
            <a:ext cx="3216866" cy="238468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782282-4CE6-7D40-7B3D-2619F89C16E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82025" y="3431093"/>
            <a:ext cx="3181671" cy="1500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25B056-FF06-F48D-A7B7-2DB5787B929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717218" y="3416093"/>
            <a:ext cx="3146477" cy="84734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C130F-C58B-5511-3641-844F6F37E4F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752412" y="3401093"/>
            <a:ext cx="3111283" cy="171628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66D39D-A56D-9EE6-9B88-6CBB22EB61A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677429" y="3410217"/>
            <a:ext cx="3186267" cy="250070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BDCD64B-EF88-6C2F-F10A-53CE1DD214F1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4670294" y="3455164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43FDFE-6F9E-4E15-3BC8-865CB4609EEB}"/>
              </a:ext>
            </a:extLst>
          </p:cNvPr>
          <p:cNvCxnSpPr>
            <a:cxnSpLocks/>
          </p:cNvCxnSpPr>
          <p:nvPr/>
        </p:nvCxnSpPr>
        <p:spPr>
          <a:xfrm flipV="1">
            <a:off x="8469863" y="3646410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B055FD-A104-E054-2BCE-F140A4A5B34E}"/>
              </a:ext>
            </a:extLst>
          </p:cNvPr>
          <p:cNvCxnSpPr>
            <a:cxnSpLocks/>
          </p:cNvCxnSpPr>
          <p:nvPr/>
        </p:nvCxnSpPr>
        <p:spPr>
          <a:xfrm flipV="1">
            <a:off x="8469863" y="4466826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886237-B823-EBF8-FE2C-722D32270FEE}"/>
              </a:ext>
            </a:extLst>
          </p:cNvPr>
          <p:cNvCxnSpPr>
            <a:cxnSpLocks/>
          </p:cNvCxnSpPr>
          <p:nvPr/>
        </p:nvCxnSpPr>
        <p:spPr>
          <a:xfrm flipV="1">
            <a:off x="8483339" y="5323713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8BC7213-BD0E-E598-3A8C-17BFC7C761E4}"/>
              </a:ext>
            </a:extLst>
          </p:cNvPr>
          <p:cNvCxnSpPr/>
          <p:nvPr/>
        </p:nvCxnSpPr>
        <p:spPr>
          <a:xfrm>
            <a:off x="9245819" y="3448179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37C57FB-F7FE-1F4C-93FC-D317BB7BE678}"/>
              </a:ext>
            </a:extLst>
          </p:cNvPr>
          <p:cNvCxnSpPr/>
          <p:nvPr/>
        </p:nvCxnSpPr>
        <p:spPr>
          <a:xfrm>
            <a:off x="4653668" y="3410217"/>
            <a:ext cx="11731" cy="2366678"/>
          </a:xfrm>
          <a:prstGeom prst="curvedConnector3">
            <a:avLst>
              <a:gd name="adj1" fmla="val 3620415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590CA7A-606B-9AF5-E091-850D4A830325}"/>
              </a:ext>
            </a:extLst>
          </p:cNvPr>
          <p:cNvCxnSpPr>
            <a:cxnSpLocks/>
          </p:cNvCxnSpPr>
          <p:nvPr/>
        </p:nvCxnSpPr>
        <p:spPr>
          <a:xfrm>
            <a:off x="9229195" y="3448179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5F2924-1F08-F1D3-C7F7-FE1638021105}"/>
              </a:ext>
            </a:extLst>
          </p:cNvPr>
          <p:cNvSpPr txBox="1"/>
          <p:nvPr/>
        </p:nvSpPr>
        <p:spPr>
          <a:xfrm>
            <a:off x="703086" y="1480775"/>
            <a:ext cx="11322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“If your </a:t>
            </a:r>
            <a:r>
              <a:rPr lang="en-US" b="1" dirty="0">
                <a:solidFill>
                  <a:srgbClr val="7030A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 not have four-wheel </a:t>
            </a:r>
            <a:r>
              <a:rPr lang="en-US" b="1" dirty="0">
                <a:solidFill>
                  <a:srgbClr val="FF0000"/>
                </a:solidFill>
              </a:rPr>
              <a:t>drive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you should not drive </a:t>
            </a:r>
            <a:r>
              <a:rPr lang="en-US" b="1" dirty="0">
                <a:solidFill>
                  <a:srgbClr val="FF0000"/>
                </a:solidFill>
              </a:rPr>
              <a:t>off-road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unless you are on a level, solid </a:t>
            </a:r>
            <a:r>
              <a:rPr lang="en-US" b="1" dirty="0">
                <a:solidFill>
                  <a:srgbClr val="7030A0"/>
                </a:solidFill>
              </a:rPr>
              <a:t>surface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“Each of these </a:t>
            </a:r>
            <a:r>
              <a:rPr lang="en-US" b="1" dirty="0">
                <a:solidFill>
                  <a:srgbClr val="7030A0"/>
                </a:solidFill>
              </a:rPr>
              <a:t>surfaces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affects the </a:t>
            </a:r>
            <a:r>
              <a:rPr lang="en-US" b="1" dirty="0">
                <a:solidFill>
                  <a:srgbClr val="FF0000"/>
                </a:solidFill>
              </a:rPr>
              <a:t>steering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acceleration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braking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of your </a:t>
            </a:r>
            <a:r>
              <a:rPr lang="en-US" b="1" dirty="0">
                <a:solidFill>
                  <a:srgbClr val="7030A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different </a:t>
            </a:r>
            <a:r>
              <a:rPr lang="en-US" b="1" dirty="0">
                <a:solidFill>
                  <a:srgbClr val="FF0000"/>
                </a:solidFill>
              </a:rPr>
              <a:t>ways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25DF6-3317-2E55-3756-823F983D2A86}"/>
              </a:ext>
            </a:extLst>
          </p:cNvPr>
          <p:cNvSpPr/>
          <p:nvPr/>
        </p:nvSpPr>
        <p:spPr>
          <a:xfrm>
            <a:off x="7791743" y="3092681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E9999-CD66-6770-24FB-6BFCCE3CD690}"/>
              </a:ext>
            </a:extLst>
          </p:cNvPr>
          <p:cNvSpPr/>
          <p:nvPr/>
        </p:nvSpPr>
        <p:spPr>
          <a:xfrm>
            <a:off x="7791743" y="3910021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03CB8-C975-BA8E-6E68-EBCF28A44355}"/>
              </a:ext>
            </a:extLst>
          </p:cNvPr>
          <p:cNvSpPr/>
          <p:nvPr/>
        </p:nvSpPr>
        <p:spPr>
          <a:xfrm>
            <a:off x="7791743" y="4763968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5E3F6-B7EE-38ED-3D94-67C14958B3D8}"/>
              </a:ext>
            </a:extLst>
          </p:cNvPr>
          <p:cNvSpPr/>
          <p:nvPr/>
        </p:nvSpPr>
        <p:spPr>
          <a:xfrm>
            <a:off x="7791743" y="5557512"/>
            <a:ext cx="1356240" cy="5597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steering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2D1B87AB-61A0-CB63-BCE6-4259267D6662}"/>
              </a:ext>
            </a:extLst>
          </p:cNvPr>
          <p:cNvCxnSpPr>
            <a:cxnSpLocks/>
            <a:stCxn id="31" idx="3"/>
            <a:endCxn id="33" idx="3"/>
          </p:cNvCxnSpPr>
          <p:nvPr/>
        </p:nvCxnSpPr>
        <p:spPr>
          <a:xfrm>
            <a:off x="9147983" y="4189894"/>
            <a:ext cx="12700" cy="1647491"/>
          </a:xfrm>
          <a:prstGeom prst="curvedConnector3">
            <a:avLst>
              <a:gd name="adj1" fmla="val 5714567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2EAFD58A-98A6-71A5-D091-394F76F5C31A}"/>
              </a:ext>
            </a:extLst>
          </p:cNvPr>
          <p:cNvCxnSpPr>
            <a:cxnSpLocks/>
          </p:cNvCxnSpPr>
          <p:nvPr/>
        </p:nvCxnSpPr>
        <p:spPr>
          <a:xfrm>
            <a:off x="9132837" y="3353930"/>
            <a:ext cx="12700" cy="1647491"/>
          </a:xfrm>
          <a:prstGeom prst="curvedConnector3">
            <a:avLst>
              <a:gd name="adj1" fmla="val 5714567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0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2A4E14-8AD7-CE6C-23F9-3062624E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" y="1690688"/>
            <a:ext cx="12005468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5951E-9346-878B-25A7-6A92E35C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Reality: 1558 nodes, 27,017 edges</a:t>
            </a:r>
          </a:p>
        </p:txBody>
      </p:sp>
    </p:spTree>
    <p:extLst>
      <p:ext uri="{BB962C8B-B14F-4D97-AF65-F5344CB8AC3E}">
        <p14:creationId xmlns:p14="http://schemas.microsoft.com/office/powerpoint/2010/main" val="31199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6A5C-38B5-8C5E-F999-DC58159E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Analysis:  Shortest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E123E-1427-3EAB-C360-EE065F78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385361"/>
            <a:ext cx="10315852" cy="53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0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584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 for Text Extraction</vt:lpstr>
      <vt:lpstr>First a story:</vt:lpstr>
      <vt:lpstr>Good News! </vt:lpstr>
      <vt:lpstr>Is there a connection between power steering and 4 wheel drive?  </vt:lpstr>
      <vt:lpstr>Extract nouns and identify relationships</vt:lpstr>
      <vt:lpstr>Graph Relationships</vt:lpstr>
      <vt:lpstr>Graph relationships for all sentences</vt:lpstr>
      <vt:lpstr>Reality: 1558 nodes, 27,017 edges</vt:lpstr>
      <vt:lpstr>Network Analysis:  Shortest Paths</vt:lpstr>
      <vt:lpstr>Network Analysis: All Paths (up to 2 connecting nodes)</vt:lpstr>
      <vt:lpstr>What else is connected to power steering? </vt:lpstr>
      <vt:lpstr>So what? </vt:lpstr>
      <vt:lpstr>A VERY brief foray into graph theory</vt:lpstr>
      <vt:lpstr>Most important nodes (whole graph): </vt:lpstr>
      <vt:lpstr>Most Important Nodes (Steering-&gt;Drive)</vt:lpstr>
      <vt:lpstr>Most Important Nodes (Steering)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Text Extraction</dc:title>
  <dc:creator>Kelly Simmons</dc:creator>
  <cp:lastModifiedBy>Kelly Simmons</cp:lastModifiedBy>
  <cp:revision>7</cp:revision>
  <dcterms:created xsi:type="dcterms:W3CDTF">2022-11-28T15:52:09Z</dcterms:created>
  <dcterms:modified xsi:type="dcterms:W3CDTF">2022-11-30T17:39:46Z</dcterms:modified>
</cp:coreProperties>
</file>