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sldIdLst>
    <p:sldId id="256" r:id="rId2"/>
    <p:sldId id="261" r:id="rId3"/>
    <p:sldId id="258" r:id="rId4"/>
    <p:sldId id="260" r:id="rId5"/>
    <p:sldId id="276" r:id="rId6"/>
    <p:sldId id="277" r:id="rId7"/>
    <p:sldId id="257" r:id="rId8"/>
    <p:sldId id="266" r:id="rId9"/>
    <p:sldId id="271" r:id="rId10"/>
    <p:sldId id="297" r:id="rId11"/>
    <p:sldId id="280" r:id="rId12"/>
    <p:sldId id="281" r:id="rId13"/>
    <p:sldId id="282" r:id="rId14"/>
    <p:sldId id="283" r:id="rId15"/>
    <p:sldId id="284" r:id="rId16"/>
    <p:sldId id="298" r:id="rId17"/>
    <p:sldId id="287" r:id="rId18"/>
    <p:sldId id="295" r:id="rId19"/>
    <p:sldId id="285" r:id="rId20"/>
    <p:sldId id="286" r:id="rId21"/>
    <p:sldId id="262" r:id="rId22"/>
    <p:sldId id="288" r:id="rId23"/>
    <p:sldId id="289" r:id="rId24"/>
    <p:sldId id="290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18" autoAdjust="0"/>
  </p:normalViewPr>
  <p:slideViewPr>
    <p:cSldViewPr snapToGrid="0" snapToObjects="1">
      <p:cViewPr varScale="1">
        <p:scale>
          <a:sx n="95" d="100"/>
          <a:sy n="95" d="100"/>
        </p:scale>
        <p:origin x="-120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5695895-5A70-3A4D-81F4-605706F787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AC863D8-B680-154C-A289-4D2CCAF45981}" type="datetimeFigureOut">
              <a:rPr lang="en-US" smtClean="0"/>
              <a:t>5/5/14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8789"/>
            <a:ext cx="7543800" cy="4217737"/>
          </a:xfrm>
        </p:spPr>
        <p:txBody>
          <a:bodyPr>
            <a:noAutofit/>
          </a:bodyPr>
          <a:lstStyle/>
          <a:p>
            <a:r>
              <a:rPr lang="en-US" sz="5000" dirty="0">
                <a:latin typeface="Calibri"/>
                <a:cs typeface="Calibri"/>
              </a:rPr>
              <a:t>Overcoming Structural Barriers: The Modifying Effect of Migrant Networks and Coordinated Financial Policies on International Investment </a:t>
            </a:r>
            <a:r>
              <a:rPr lang="en-US" sz="5000" dirty="0" smtClean="0">
                <a:latin typeface="Calibri"/>
                <a:cs typeface="Calibri"/>
              </a:rPr>
              <a:t/>
            </a:r>
            <a:br>
              <a:rPr lang="en-US" sz="5000" dirty="0" smtClean="0">
                <a:latin typeface="Calibri"/>
                <a:cs typeface="Calibri"/>
              </a:rPr>
            </a:br>
            <a:endParaRPr lang="en-US" sz="5000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60210"/>
            <a:ext cx="7086600" cy="11485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Kelly McCaskey</a:t>
            </a:r>
          </a:p>
          <a:p>
            <a:r>
              <a:rPr lang="en-US" dirty="0" smtClean="0">
                <a:latin typeface="Calibri"/>
                <a:cs typeface="Calibri"/>
              </a:rPr>
              <a:t>Eric Hasbrouck</a:t>
            </a:r>
          </a:p>
          <a:p>
            <a:r>
              <a:rPr lang="en-US" dirty="0" smtClean="0">
                <a:latin typeface="Calibri"/>
                <a:cs typeface="Calibri"/>
              </a:rPr>
              <a:t>May 6 2014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39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Taxation Treaty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Bilateral tax treaty</a:t>
            </a:r>
          </a:p>
          <a:p>
            <a:r>
              <a:rPr lang="en-US" sz="3000" dirty="0" smtClean="0"/>
              <a:t>Favorable investment atmosphere</a:t>
            </a:r>
          </a:p>
          <a:p>
            <a:r>
              <a:rPr lang="en-US" sz="3000" dirty="0" smtClean="0"/>
              <a:t>Overcome inefficiencies in investment</a:t>
            </a:r>
          </a:p>
        </p:txBody>
      </p:sp>
    </p:spTree>
    <p:extLst>
      <p:ext uri="{BB962C8B-B14F-4D97-AF65-F5344CB8AC3E}">
        <p14:creationId xmlns:p14="http://schemas.microsoft.com/office/powerpoint/2010/main" val="14001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844589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A dual taxation treaty increases the positive effect of a migrant network on international portfolio investment.</a:t>
            </a:r>
          </a:p>
        </p:txBody>
      </p:sp>
    </p:spTree>
    <p:extLst>
      <p:ext uri="{BB962C8B-B14F-4D97-AF65-F5344CB8AC3E}">
        <p14:creationId xmlns:p14="http://schemas.microsoft.com/office/powerpoint/2010/main" val="10055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The effect of a migrant network on FDI should be similar in dyads with and without a dual taxation treaty.</a:t>
            </a:r>
          </a:p>
        </p:txBody>
      </p:sp>
    </p:spTree>
    <p:extLst>
      <p:ext uri="{BB962C8B-B14F-4D97-AF65-F5344CB8AC3E}">
        <p14:creationId xmlns:p14="http://schemas.microsoft.com/office/powerpoint/2010/main" val="93641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40" y="1417638"/>
            <a:ext cx="7995998" cy="5210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endParaRPr lang="en-US" sz="3000" i="1" dirty="0"/>
          </a:p>
          <a:p>
            <a:pPr marL="0" indent="0">
              <a:buNone/>
            </a:pPr>
            <a:r>
              <a:rPr lang="en-US" sz="3000" i="1" dirty="0" smtClean="0"/>
              <a:t>	Y</a:t>
            </a:r>
            <a:r>
              <a:rPr lang="en-US" sz="3000" i="1" baseline="-25000" dirty="0" smtClean="0"/>
              <a:t> </a:t>
            </a:r>
            <a:r>
              <a:rPr lang="en-US" sz="3000" i="1" dirty="0" smtClean="0"/>
              <a:t>= </a:t>
            </a:r>
            <a:r>
              <a:rPr lang="en-US" sz="3000" i="1" dirty="0"/>
              <a:t>β</a:t>
            </a:r>
            <a:r>
              <a:rPr lang="en-US" sz="3000" i="1" baseline="-25000" dirty="0"/>
              <a:t>cons</a:t>
            </a:r>
            <a:r>
              <a:rPr lang="en-US" sz="3000" i="1" dirty="0"/>
              <a:t> </a:t>
            </a:r>
            <a:r>
              <a:rPr lang="en-US" sz="3000" i="1" dirty="0" smtClean="0"/>
              <a:t>+ β</a:t>
            </a:r>
            <a:r>
              <a:rPr lang="en-US" sz="3000" i="1" baseline="-25000" dirty="0" smtClean="0"/>
              <a:t>Migrant</a:t>
            </a:r>
            <a:r>
              <a:rPr lang="en-US" sz="3000" i="1" dirty="0" smtClean="0"/>
              <a:t>(MigrantStock)</a:t>
            </a:r>
            <a:r>
              <a:rPr lang="en-US" sz="3000" i="1" dirty="0"/>
              <a:t> </a:t>
            </a:r>
            <a:r>
              <a:rPr lang="en-US" sz="3000" i="1" dirty="0" smtClean="0"/>
              <a:t>+ </a:t>
            </a:r>
            <a:r>
              <a:rPr lang="en-US" sz="3000" i="1" dirty="0"/>
              <a:t>β</a:t>
            </a:r>
            <a:r>
              <a:rPr lang="en-US" sz="3000" i="1" baseline="-25000" dirty="0"/>
              <a:t>DTT</a:t>
            </a:r>
            <a:r>
              <a:rPr lang="en-US" sz="3000" i="1" dirty="0"/>
              <a:t> </a:t>
            </a:r>
            <a:r>
              <a:rPr lang="en-US" sz="3000" i="1" dirty="0" smtClean="0"/>
              <a:t>(DTT )</a:t>
            </a:r>
          </a:p>
          <a:p>
            <a:pPr marL="0" indent="0">
              <a:buNone/>
            </a:pPr>
            <a:r>
              <a:rPr lang="en-US" sz="3000" i="1" dirty="0" smtClean="0"/>
              <a:t>	 </a:t>
            </a:r>
            <a:r>
              <a:rPr lang="en-US" sz="3000" i="1" dirty="0"/>
              <a:t>	 </a:t>
            </a:r>
            <a:r>
              <a:rPr lang="en-US" sz="3000" i="1" dirty="0" smtClean="0"/>
              <a:t>   + β</a:t>
            </a:r>
            <a:r>
              <a:rPr lang="en-US" sz="3000" i="1" baseline="-25000" dirty="0" smtClean="0"/>
              <a:t>Migrant×DTT </a:t>
            </a:r>
            <a:r>
              <a:rPr lang="en-US" sz="3000" i="1" dirty="0" smtClean="0"/>
              <a:t>(MigrantStock × DTT )</a:t>
            </a:r>
          </a:p>
          <a:p>
            <a:pPr marL="0" indent="0">
              <a:buNone/>
            </a:pPr>
            <a:r>
              <a:rPr lang="en-US" sz="3000" i="1" dirty="0" smtClean="0"/>
              <a:t>		   + β</a:t>
            </a:r>
            <a:r>
              <a:rPr lang="en-US" sz="3000" i="1" baseline="-25000" dirty="0" smtClean="0"/>
              <a:t>controls</a:t>
            </a:r>
            <a:r>
              <a:rPr lang="en-US" sz="3000" i="1" dirty="0" smtClean="0"/>
              <a:t>(Controls) + </a:t>
            </a:r>
            <a:r>
              <a:rPr lang="en-US" sz="3000" i="1" dirty="0"/>
              <a:t>ε </a:t>
            </a:r>
          </a:p>
        </p:txBody>
      </p:sp>
    </p:spTree>
    <p:extLst>
      <p:ext uri="{BB962C8B-B14F-4D97-AF65-F5344CB8AC3E}">
        <p14:creationId xmlns:p14="http://schemas.microsoft.com/office/powerpoint/2010/main" val="251101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39" y="1417638"/>
            <a:ext cx="8223261" cy="5210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endParaRPr lang="en-US" sz="3000" i="1" dirty="0"/>
          </a:p>
          <a:p>
            <a:pPr marL="0" indent="0">
              <a:buNone/>
            </a:pPr>
            <a:r>
              <a:rPr lang="en-US" sz="3000" i="1" dirty="0" smtClean="0"/>
              <a:t>	Y</a:t>
            </a:r>
            <a:r>
              <a:rPr lang="en-US" sz="3000" i="1" baseline="-25000" dirty="0" smtClean="0"/>
              <a:t> </a:t>
            </a:r>
            <a:r>
              <a:rPr lang="en-US" sz="3000" i="1" dirty="0" smtClean="0"/>
              <a:t>= </a:t>
            </a:r>
            <a:r>
              <a:rPr lang="en-US" sz="3000" i="1" dirty="0"/>
              <a:t>β</a:t>
            </a:r>
            <a:r>
              <a:rPr lang="en-US" sz="3000" i="1" baseline="-25000" dirty="0"/>
              <a:t>cons</a:t>
            </a:r>
            <a:r>
              <a:rPr lang="en-US" sz="3000" i="1" dirty="0"/>
              <a:t> </a:t>
            </a:r>
            <a:r>
              <a:rPr lang="en-US" sz="3000" i="1" dirty="0" smtClean="0"/>
              <a:t>+ β</a:t>
            </a:r>
            <a:r>
              <a:rPr lang="en-US" sz="3000" i="1" baseline="-25000" dirty="0" smtClean="0"/>
              <a:t>Migrant</a:t>
            </a:r>
            <a:r>
              <a:rPr lang="en-US" sz="3000" i="1" dirty="0" smtClean="0"/>
              <a:t>(MigrantStock)</a:t>
            </a:r>
            <a:r>
              <a:rPr lang="en-US" sz="3000" i="1" dirty="0"/>
              <a:t> </a:t>
            </a:r>
            <a:r>
              <a:rPr lang="en-US" sz="3000" i="1" dirty="0" smtClean="0"/>
              <a:t>+ </a:t>
            </a:r>
            <a:r>
              <a:rPr lang="en-US" sz="3000" i="1" dirty="0"/>
              <a:t>β</a:t>
            </a:r>
            <a:r>
              <a:rPr lang="en-US" sz="3000" i="1" baseline="-25000" dirty="0"/>
              <a:t>DTT</a:t>
            </a:r>
            <a:r>
              <a:rPr lang="en-US" sz="3000" i="1" dirty="0"/>
              <a:t> </a:t>
            </a:r>
            <a:r>
              <a:rPr lang="en-US" sz="3000" i="1" dirty="0" smtClean="0"/>
              <a:t>(DTT )</a:t>
            </a:r>
          </a:p>
          <a:p>
            <a:pPr marL="0" indent="0">
              <a:buNone/>
            </a:pPr>
            <a:r>
              <a:rPr lang="en-US" sz="3000" i="1" dirty="0" smtClean="0"/>
              <a:t>		    + </a:t>
            </a:r>
            <a:r>
              <a:rPr lang="en-US" sz="3000" i="1" dirty="0">
                <a:solidFill>
                  <a:srgbClr val="FF0000"/>
                </a:solidFill>
              </a:rPr>
              <a:t>β</a:t>
            </a:r>
            <a:r>
              <a:rPr lang="en-US" sz="3000" i="1" baseline="-25000" dirty="0">
                <a:solidFill>
                  <a:srgbClr val="FF0000"/>
                </a:solidFill>
              </a:rPr>
              <a:t>Migrant×</a:t>
            </a:r>
            <a:r>
              <a:rPr lang="en-US" sz="3000" i="1" baseline="-25000" dirty="0" smtClean="0">
                <a:solidFill>
                  <a:srgbClr val="FF0000"/>
                </a:solidFill>
              </a:rPr>
              <a:t>DTT </a:t>
            </a:r>
            <a:r>
              <a:rPr lang="en-US" sz="3000" i="1" dirty="0" smtClean="0">
                <a:solidFill>
                  <a:srgbClr val="FF0000"/>
                </a:solidFill>
              </a:rPr>
              <a:t>(MigrantStock </a:t>
            </a:r>
            <a:r>
              <a:rPr lang="en-US" sz="3000" i="1" dirty="0">
                <a:solidFill>
                  <a:srgbClr val="FF0000"/>
                </a:solidFill>
              </a:rPr>
              <a:t>× DTT </a:t>
            </a:r>
            <a:r>
              <a:rPr lang="en-US" sz="3000" i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000" i="1" dirty="0" smtClean="0"/>
              <a:t>		</a:t>
            </a:r>
            <a:r>
              <a:rPr lang="en-US" sz="3000" i="1" dirty="0"/>
              <a:t> </a:t>
            </a:r>
            <a:r>
              <a:rPr lang="en-US" sz="3000" i="1" dirty="0" smtClean="0"/>
              <a:t>  + β</a:t>
            </a:r>
            <a:r>
              <a:rPr lang="en-US" sz="3000" i="1" baseline="-25000" dirty="0" smtClean="0"/>
              <a:t>controls</a:t>
            </a:r>
            <a:r>
              <a:rPr lang="en-US" sz="3000" i="1" dirty="0" smtClean="0"/>
              <a:t>(Controls) + </a:t>
            </a:r>
            <a:r>
              <a:rPr lang="en-US" sz="3000" i="1" dirty="0"/>
              <a:t>ε </a:t>
            </a:r>
          </a:p>
        </p:txBody>
      </p:sp>
    </p:spTree>
    <p:extLst>
      <p:ext uri="{BB962C8B-B14F-4D97-AF65-F5344CB8AC3E}">
        <p14:creationId xmlns:p14="http://schemas.microsoft.com/office/powerpoint/2010/main" val="273940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39" y="1417638"/>
            <a:ext cx="8209893" cy="5210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400" i="1" dirty="0" smtClean="0"/>
          </a:p>
          <a:p>
            <a:pPr marL="0" indent="0" algn="ctr">
              <a:buNone/>
            </a:pPr>
            <a:endParaRPr lang="en-US" sz="3400" i="1" dirty="0" smtClean="0"/>
          </a:p>
          <a:p>
            <a:pPr marL="0" indent="0" algn="ctr">
              <a:buNone/>
            </a:pPr>
            <a:r>
              <a:rPr lang="en-US" sz="3400" i="1" dirty="0" smtClean="0"/>
              <a:t>∂/∂Migrant Stock = β</a:t>
            </a:r>
            <a:r>
              <a:rPr lang="en-US" sz="3400" i="1" baseline="-25000" dirty="0" smtClean="0"/>
              <a:t>Migrant</a:t>
            </a:r>
            <a:r>
              <a:rPr lang="en-US" sz="3400" i="1" dirty="0" smtClean="0"/>
              <a:t> + β</a:t>
            </a:r>
            <a:r>
              <a:rPr lang="en-US" sz="3400" i="1" baseline="-25000" dirty="0" smtClean="0"/>
              <a:t>Migrant</a:t>
            </a:r>
            <a:r>
              <a:rPr lang="en-US" sz="3400" i="1" baseline="-25000" dirty="0"/>
              <a:t>×</a:t>
            </a:r>
            <a:r>
              <a:rPr lang="en-US" sz="3400" i="1" baseline="-25000" dirty="0" smtClean="0"/>
              <a:t>DTT</a:t>
            </a:r>
            <a:r>
              <a:rPr lang="en-US" sz="3400" i="1" dirty="0" smtClean="0"/>
              <a:t>(DTT</a:t>
            </a:r>
            <a:r>
              <a:rPr lang="en-US" sz="3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829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39" y="1417638"/>
            <a:ext cx="8209893" cy="5210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400" i="1" dirty="0" smtClean="0"/>
          </a:p>
          <a:p>
            <a:pPr marL="0" indent="0" algn="ctr">
              <a:buNone/>
            </a:pPr>
            <a:endParaRPr lang="en-US" sz="3400" i="1" dirty="0" smtClean="0"/>
          </a:p>
          <a:p>
            <a:pPr marL="0" indent="0" algn="ctr">
              <a:buNone/>
            </a:pPr>
            <a:r>
              <a:rPr lang="en-US" sz="3400" i="1" dirty="0" smtClean="0"/>
              <a:t>∂/∂Migrant Stock = β</a:t>
            </a:r>
            <a:r>
              <a:rPr lang="en-US" sz="3400" i="1" baseline="-25000" dirty="0" smtClean="0"/>
              <a:t>Migrant</a:t>
            </a:r>
            <a:r>
              <a:rPr lang="en-US" sz="3400" i="1" dirty="0" smtClean="0"/>
              <a:t> + </a:t>
            </a:r>
            <a:r>
              <a:rPr lang="en-US" sz="3400" i="1" dirty="0" smtClean="0">
                <a:solidFill>
                  <a:srgbClr val="FF0000"/>
                </a:solidFill>
              </a:rPr>
              <a:t>β</a:t>
            </a:r>
            <a:r>
              <a:rPr lang="en-US" sz="3400" i="1" baseline="-25000" dirty="0" smtClean="0">
                <a:solidFill>
                  <a:srgbClr val="FF0000"/>
                </a:solidFill>
              </a:rPr>
              <a:t>Migrant</a:t>
            </a:r>
            <a:r>
              <a:rPr lang="en-US" sz="3400" i="1" baseline="-25000" dirty="0">
                <a:solidFill>
                  <a:srgbClr val="FF0000"/>
                </a:solidFill>
              </a:rPr>
              <a:t>×</a:t>
            </a:r>
            <a:r>
              <a:rPr lang="en-US" sz="3400" i="1" baseline="-25000" dirty="0" smtClean="0">
                <a:solidFill>
                  <a:srgbClr val="FF0000"/>
                </a:solidFill>
              </a:rPr>
              <a:t>DTT</a:t>
            </a:r>
            <a:r>
              <a:rPr lang="en-US" sz="3400" i="1" dirty="0" smtClean="0">
                <a:solidFill>
                  <a:srgbClr val="FF0000"/>
                </a:solidFill>
              </a:rPr>
              <a:t>(DTT</a:t>
            </a:r>
            <a:r>
              <a:rPr lang="en-US" sz="3400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56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2002</a:t>
            </a:r>
          </a:p>
        </p:txBody>
      </p:sp>
    </p:spTree>
    <p:extLst>
      <p:ext uri="{BB962C8B-B14F-4D97-AF65-F5344CB8AC3E}">
        <p14:creationId xmlns:p14="http://schemas.microsoft.com/office/powerpoint/2010/main" val="386915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2002</a:t>
            </a:r>
          </a:p>
          <a:p>
            <a:r>
              <a:rPr lang="en-US" sz="3000" dirty="0" smtClean="0"/>
              <a:t>Migrant networks</a:t>
            </a:r>
          </a:p>
          <a:p>
            <a:pPr lvl="1"/>
            <a:r>
              <a:rPr lang="en-US" sz="3000" dirty="0" smtClean="0"/>
              <a:t>World Bank</a:t>
            </a:r>
          </a:p>
        </p:txBody>
      </p:sp>
    </p:spTree>
    <p:extLst>
      <p:ext uri="{BB962C8B-B14F-4D97-AF65-F5344CB8AC3E}">
        <p14:creationId xmlns:p14="http://schemas.microsoft.com/office/powerpoint/2010/main" val="351300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2002</a:t>
            </a:r>
          </a:p>
          <a:p>
            <a:r>
              <a:rPr lang="en-US" sz="3000" dirty="0" smtClean="0"/>
              <a:t>Migrant networks</a:t>
            </a:r>
          </a:p>
          <a:p>
            <a:pPr lvl="1"/>
            <a:r>
              <a:rPr lang="en-US" sz="3000" dirty="0" smtClean="0"/>
              <a:t>World Bank</a:t>
            </a:r>
          </a:p>
          <a:p>
            <a:r>
              <a:rPr lang="en-US" sz="3000" dirty="0" smtClean="0"/>
              <a:t>International portfolio investment</a:t>
            </a:r>
          </a:p>
          <a:p>
            <a:pPr lvl="1"/>
            <a:r>
              <a:rPr lang="en-US" sz="3000" dirty="0" smtClean="0"/>
              <a:t>International Monetary Fund</a:t>
            </a:r>
          </a:p>
          <a:p>
            <a:pPr lvl="1"/>
            <a:r>
              <a:rPr lang="en-US" sz="3000" dirty="0" smtClean="0"/>
              <a:t>56 source, 154 destination countries</a:t>
            </a:r>
          </a:p>
        </p:txBody>
      </p:sp>
    </p:spTree>
    <p:extLst>
      <p:ext uri="{BB962C8B-B14F-4D97-AF65-F5344CB8AC3E}">
        <p14:creationId xmlns:p14="http://schemas.microsoft.com/office/powerpoint/2010/main" val="121625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Migrant Networks on International Investment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6" name="Content Placeholder 5" descr="Rplot_migrantstock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" b="5900"/>
          <a:stretch/>
        </p:blipFill>
        <p:spPr/>
      </p:pic>
    </p:spTree>
    <p:extLst>
      <p:ext uri="{BB962C8B-B14F-4D97-AF65-F5344CB8AC3E}">
        <p14:creationId xmlns:p14="http://schemas.microsoft.com/office/powerpoint/2010/main" val="341417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2094"/>
          </a:xfrm>
        </p:spPr>
        <p:txBody>
          <a:bodyPr>
            <a:noAutofit/>
          </a:bodyPr>
          <a:lstStyle/>
          <a:p>
            <a:r>
              <a:rPr lang="en-US" sz="3000" dirty="0" smtClean="0"/>
              <a:t>2002</a:t>
            </a:r>
          </a:p>
          <a:p>
            <a:r>
              <a:rPr lang="en-US" sz="3000" dirty="0" smtClean="0"/>
              <a:t>Migrant networks</a:t>
            </a:r>
          </a:p>
          <a:p>
            <a:pPr lvl="1"/>
            <a:r>
              <a:rPr lang="en-US" sz="3000" dirty="0" smtClean="0"/>
              <a:t>World Bank</a:t>
            </a:r>
          </a:p>
          <a:p>
            <a:r>
              <a:rPr lang="en-US" sz="3000" dirty="0" smtClean="0"/>
              <a:t>International portfolio investment</a:t>
            </a:r>
          </a:p>
          <a:p>
            <a:pPr lvl="1"/>
            <a:r>
              <a:rPr lang="en-US" sz="3000" dirty="0" smtClean="0"/>
              <a:t>International Monetary Fund</a:t>
            </a:r>
          </a:p>
          <a:p>
            <a:pPr lvl="1"/>
            <a:r>
              <a:rPr lang="en-US" sz="3000" dirty="0" smtClean="0"/>
              <a:t>56 source, 154 destination countries</a:t>
            </a:r>
          </a:p>
          <a:p>
            <a:r>
              <a:rPr lang="en-US" sz="3000" dirty="0" smtClean="0"/>
              <a:t>FDI</a:t>
            </a:r>
          </a:p>
          <a:p>
            <a:pPr lvl="1"/>
            <a:r>
              <a:rPr lang="en-US" sz="3000" dirty="0" smtClean="0"/>
              <a:t>OECD</a:t>
            </a:r>
          </a:p>
          <a:p>
            <a:pPr lvl="1"/>
            <a:r>
              <a:rPr lang="en-US" sz="3000" dirty="0" smtClean="0"/>
              <a:t>28 source, 158 destination countries</a:t>
            </a:r>
          </a:p>
        </p:txBody>
      </p:sp>
    </p:spTree>
    <p:extLst>
      <p:ext uri="{BB962C8B-B14F-4D97-AF65-F5344CB8AC3E}">
        <p14:creationId xmlns:p14="http://schemas.microsoft.com/office/powerpoint/2010/main" val="247701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55257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Marginal Effect 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Content Placeholder 3" descr="Rplot_mecomparis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9" r="-6689"/>
          <a:stretch/>
        </p:blipFill>
        <p:spPr>
          <a:xfrm>
            <a:off x="457200" y="1600200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7050636" y="1417638"/>
            <a:ext cx="158738" cy="28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2002…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58601"/>
            <a:ext cx="7620000" cy="16411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~ 2 million Filipinos residing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39979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2002…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2450"/>
            <a:ext cx="8005011" cy="236874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400" dirty="0" smtClean="0"/>
              <a:t>A DTT would have caused portfolio investment to </a:t>
            </a:r>
            <a:r>
              <a:rPr lang="en-US" sz="4400" dirty="0" smtClean="0">
                <a:solidFill>
                  <a:srgbClr val="3366FF"/>
                </a:solidFill>
              </a:rPr>
              <a:t>increase</a:t>
            </a:r>
            <a:r>
              <a:rPr lang="en-US" sz="4400" dirty="0" smtClean="0"/>
              <a:t> by</a:t>
            </a:r>
          </a:p>
          <a:p>
            <a:pPr marL="0" indent="0" algn="ctr">
              <a:buNone/>
            </a:pPr>
            <a:r>
              <a:rPr lang="en-US" sz="4400" dirty="0" smtClean="0"/>
              <a:t>~ $10 million</a:t>
            </a:r>
          </a:p>
        </p:txBody>
      </p:sp>
    </p:spTree>
    <p:extLst>
      <p:ext uri="{BB962C8B-B14F-4D97-AF65-F5344CB8AC3E}">
        <p14:creationId xmlns:p14="http://schemas.microsoft.com/office/powerpoint/2010/main" val="352956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2002…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565991"/>
            <a:ext cx="7620000" cy="2315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A DTT would have caused FDI to </a:t>
            </a:r>
            <a:r>
              <a:rPr lang="en-US" sz="4400" dirty="0" smtClean="0">
                <a:solidFill>
                  <a:srgbClr val="FF0000"/>
                </a:solidFill>
              </a:rPr>
              <a:t>decrease</a:t>
            </a:r>
            <a:r>
              <a:rPr lang="en-US" sz="4400" dirty="0" smtClean="0"/>
              <a:t> by</a:t>
            </a:r>
          </a:p>
          <a:p>
            <a:pPr marL="0" indent="0" algn="ctr">
              <a:buNone/>
            </a:pPr>
            <a:r>
              <a:rPr lang="en-US" sz="4400" dirty="0"/>
              <a:t>~</a:t>
            </a:r>
            <a:r>
              <a:rPr lang="en-US" sz="4400" dirty="0" smtClean="0"/>
              <a:t> $39,000</a:t>
            </a:r>
          </a:p>
        </p:txBody>
      </p:sp>
    </p:spTree>
    <p:extLst>
      <p:ext uri="{BB962C8B-B14F-4D97-AF65-F5344CB8AC3E}">
        <p14:creationId xmlns:p14="http://schemas.microsoft.com/office/powerpoint/2010/main" val="10850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6300"/>
            <a:ext cx="7620000" cy="28185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cs typeface="Calibri"/>
              </a:rPr>
              <a:t>Financial policy coordination </a:t>
            </a:r>
            <a:r>
              <a:rPr lang="en-US" sz="4400" i="1" dirty="0" smtClean="0">
                <a:cs typeface="Calibri"/>
              </a:rPr>
              <a:t>can</a:t>
            </a:r>
            <a:r>
              <a:rPr lang="en-US" sz="4400" dirty="0" smtClean="0">
                <a:cs typeface="Calibri"/>
              </a:rPr>
              <a:t> increase </a:t>
            </a:r>
            <a:r>
              <a:rPr lang="en-US" sz="4400" dirty="0">
                <a:cs typeface="Calibri"/>
              </a:rPr>
              <a:t>the strength of migrant </a:t>
            </a:r>
            <a:r>
              <a:rPr lang="en-US" sz="4400" dirty="0" smtClean="0">
                <a:cs typeface="Calibri"/>
              </a:rPr>
              <a:t>networks, but …</a:t>
            </a:r>
            <a:endParaRPr lang="en-US" sz="4400" dirty="0">
              <a:cs typeface="Calibri"/>
            </a:endParaRPr>
          </a:p>
          <a:p>
            <a:pPr marL="0" indent="0" algn="ctr"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55431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… this varies with regard to the type of investment.</a:t>
            </a:r>
          </a:p>
        </p:txBody>
      </p:sp>
    </p:spTree>
    <p:extLst>
      <p:ext uri="{BB962C8B-B14F-4D97-AF65-F5344CB8AC3E}">
        <p14:creationId xmlns:p14="http://schemas.microsoft.com/office/powerpoint/2010/main" val="3757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82296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890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Financial policy coordination increases the strength of migrant networks.</a:t>
            </a:r>
          </a:p>
        </p:txBody>
      </p:sp>
    </p:spTree>
    <p:extLst>
      <p:ext uri="{BB962C8B-B14F-4D97-AF65-F5344CB8AC3E}">
        <p14:creationId xmlns:p14="http://schemas.microsoft.com/office/powerpoint/2010/main" val="185233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But, the level of strength is different for different types of investment.</a:t>
            </a:r>
          </a:p>
        </p:txBody>
      </p:sp>
    </p:spTree>
    <p:extLst>
      <p:ext uri="{BB962C8B-B14F-4D97-AF65-F5344CB8AC3E}">
        <p14:creationId xmlns:p14="http://schemas.microsoft.com/office/powerpoint/2010/main" val="109607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An increase in familiarity.</a:t>
            </a:r>
          </a:p>
        </p:txBody>
      </p:sp>
    </p:spTree>
    <p:extLst>
      <p:ext uri="{BB962C8B-B14F-4D97-AF65-F5344CB8AC3E}">
        <p14:creationId xmlns:p14="http://schemas.microsoft.com/office/powerpoint/2010/main" val="112660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7620000" cy="3669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A decrease in information asymmetries and transaction costs.</a:t>
            </a:r>
          </a:p>
        </p:txBody>
      </p:sp>
    </p:spTree>
    <p:extLst>
      <p:ext uri="{BB962C8B-B14F-4D97-AF65-F5344CB8AC3E}">
        <p14:creationId xmlns:p14="http://schemas.microsoft.com/office/powerpoint/2010/main" val="254058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What is a migrant network?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Content Placeholder 8" descr="KS3_CPD_Popslide5big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r="869" b="2932"/>
          <a:stretch/>
        </p:blipFill>
        <p:spPr>
          <a:xfrm>
            <a:off x="457200" y="1600200"/>
            <a:ext cx="7620000" cy="4659827"/>
          </a:xfrm>
        </p:spPr>
      </p:pic>
      <p:sp>
        <p:nvSpPr>
          <p:cNvPr id="10" name="Rectangle 9"/>
          <p:cNvSpPr/>
          <p:nvPr/>
        </p:nvSpPr>
        <p:spPr>
          <a:xfrm>
            <a:off x="606112" y="4656549"/>
            <a:ext cx="1601869" cy="1226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6112" y="6378193"/>
            <a:ext cx="4343806" cy="479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154" y="6260027"/>
            <a:ext cx="76755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 Migration Around the Globe: 2002</a:t>
            </a:r>
          </a:p>
          <a:p>
            <a:r>
              <a:rPr lang="en-US" sz="1600" dirty="0" smtClean="0"/>
              <a:t>Source: </a:t>
            </a:r>
            <a:r>
              <a:rPr lang="en-US" sz="1600" dirty="0" err="1" smtClean="0"/>
              <a:t>rgs.org</a:t>
            </a:r>
            <a:r>
              <a:rPr lang="en-US" sz="1600" dirty="0" smtClean="0"/>
              <a:t>, US Census Bureau, International Programs Center, International Database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651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Portfolio Investment vs. FDI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691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“Passive” investment</a:t>
            </a:r>
          </a:p>
          <a:p>
            <a:r>
              <a:rPr lang="en-US" dirty="0" smtClean="0">
                <a:latin typeface="Calibri"/>
                <a:cs typeface="Calibri"/>
              </a:rPr>
              <a:t>Pre-determined strategy without forecasting</a:t>
            </a:r>
          </a:p>
          <a:p>
            <a:r>
              <a:rPr lang="en-US" dirty="0" smtClean="0">
                <a:latin typeface="Calibri"/>
                <a:cs typeface="Calibri"/>
              </a:rPr>
              <a:t>No active management or control</a:t>
            </a:r>
          </a:p>
          <a:p>
            <a:r>
              <a:rPr lang="en-US" smtClean="0">
                <a:latin typeface="Calibri"/>
                <a:cs typeface="Calibri"/>
              </a:rPr>
              <a:t>Stocks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bonds, commodities, and hedge funds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Portfolio Investment vs. FDI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4038600" cy="51508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“Passive” investment</a:t>
            </a:r>
          </a:p>
          <a:p>
            <a:r>
              <a:rPr lang="en-US" dirty="0" smtClean="0">
                <a:latin typeface="Calibri"/>
                <a:cs typeface="Calibri"/>
              </a:rPr>
              <a:t>Pre-determined strategy without forecasting</a:t>
            </a:r>
          </a:p>
          <a:p>
            <a:r>
              <a:rPr lang="en-US" dirty="0" smtClean="0">
                <a:latin typeface="Calibri"/>
                <a:cs typeface="Calibri"/>
              </a:rPr>
              <a:t>No active management or control</a:t>
            </a:r>
          </a:p>
          <a:p>
            <a:r>
              <a:rPr lang="en-US" dirty="0" smtClean="0">
                <a:latin typeface="Calibri"/>
                <a:cs typeface="Calibri"/>
              </a:rPr>
              <a:t>Stocks, bonds, commodities, and hedge funds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52148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Direct investment</a:t>
            </a:r>
          </a:p>
          <a:p>
            <a:r>
              <a:rPr lang="en-US" dirty="0" smtClean="0">
                <a:latin typeface="Calibri"/>
                <a:cs typeface="Calibri"/>
              </a:rPr>
              <a:t>Production element along the supply chain</a:t>
            </a:r>
          </a:p>
          <a:p>
            <a:r>
              <a:rPr lang="en-US" dirty="0" smtClean="0">
                <a:latin typeface="Calibri"/>
                <a:cs typeface="Calibri"/>
              </a:rPr>
              <a:t>Horizontal</a:t>
            </a:r>
          </a:p>
          <a:p>
            <a:r>
              <a:rPr lang="en-US" dirty="0" smtClean="0">
                <a:latin typeface="Calibri"/>
                <a:cs typeface="Calibri"/>
              </a:rPr>
              <a:t>Vertical</a:t>
            </a:r>
          </a:p>
          <a:p>
            <a:r>
              <a:rPr lang="en-US" dirty="0" smtClean="0">
                <a:latin typeface="Calibri"/>
                <a:cs typeface="Calibri"/>
              </a:rPr>
              <a:t>Raw material procurement, manufacturing, customer </a:t>
            </a:r>
            <a:r>
              <a:rPr lang="en-US" smtClean="0">
                <a:latin typeface="Calibri"/>
                <a:cs typeface="Calibri"/>
              </a:rPr>
              <a:t>service, R&amp;D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32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3593</TotalTime>
  <Words>377</Words>
  <Application>Microsoft Macintosh PowerPoint</Application>
  <PresentationFormat>On-screen Show (4:3)</PresentationFormat>
  <Paragraphs>84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Overcoming Structural Barriers: The Modifying Effect of Migrant Networks and Coordinated Financial Policies on International Investment  </vt:lpstr>
      <vt:lpstr>Migrant Networks on International Investment</vt:lpstr>
      <vt:lpstr>PowerPoint Presentation</vt:lpstr>
      <vt:lpstr>PowerPoint Presentation</vt:lpstr>
      <vt:lpstr>PowerPoint Presentation</vt:lpstr>
      <vt:lpstr>PowerPoint Presentation</vt:lpstr>
      <vt:lpstr>What is a migrant network?</vt:lpstr>
      <vt:lpstr>Portfolio Investment vs. FDI</vt:lpstr>
      <vt:lpstr>Portfolio Investment vs. FDI</vt:lpstr>
      <vt:lpstr>Dual Taxation Treaty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Data</vt:lpstr>
      <vt:lpstr>Data</vt:lpstr>
      <vt:lpstr>Data</vt:lpstr>
      <vt:lpstr>Marginal Effect </vt:lpstr>
      <vt:lpstr>In 2002…</vt:lpstr>
      <vt:lpstr>In 2002…</vt:lpstr>
      <vt:lpstr>In 2002…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McCaskey</dc:creator>
  <cp:lastModifiedBy>Kelly McCaskey</cp:lastModifiedBy>
  <cp:revision>45</cp:revision>
  <dcterms:created xsi:type="dcterms:W3CDTF">2014-05-03T11:39:42Z</dcterms:created>
  <dcterms:modified xsi:type="dcterms:W3CDTF">2014-05-05T23:49:00Z</dcterms:modified>
</cp:coreProperties>
</file>