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8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64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8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86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6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6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F713-551D-46EE-B1F1-DCA1E6FFE7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71FCA1-C911-47F0-A033-C60C10AC2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1143000"/>
            <a:ext cx="10085832" cy="32186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HOLY FAMILY BASILICA, NAIROBI UNDERGROUND PARKING STRUCTURE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616" y="4535424"/>
            <a:ext cx="7766936" cy="166420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BY</a:t>
            </a:r>
          </a:p>
          <a:p>
            <a:pPr algn="ctr"/>
            <a:r>
              <a:rPr lang="en-US" sz="2400" dirty="0" smtClean="0"/>
              <a:t>F16/1264/2018</a:t>
            </a:r>
          </a:p>
          <a:p>
            <a:pPr algn="ctr"/>
            <a:r>
              <a:rPr lang="en-US" sz="2400" dirty="0" smtClean="0"/>
              <a:t>KELLY MWEU CHANGILWA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86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4694800"/>
            <a:ext cx="8596667" cy="43324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An illegally parked vehicle being clamped, NRB 2020, by ‘</a:t>
            </a:r>
            <a:r>
              <a:rPr lang="en-US" sz="2000" dirty="0" err="1" smtClean="0">
                <a:solidFill>
                  <a:schemeClr val="tx1"/>
                </a:solidFill>
              </a:rPr>
              <a:t>Kanjo</a:t>
            </a:r>
            <a:r>
              <a:rPr lang="en-US" sz="2000" dirty="0" smtClean="0">
                <a:solidFill>
                  <a:schemeClr val="tx1"/>
                </a:solidFill>
              </a:rPr>
              <a:t>’.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5" b="102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5367528"/>
            <a:ext cx="8596667" cy="102412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/>
              <a:t>Illegal street parking </a:t>
            </a:r>
            <a:r>
              <a:rPr lang="en-US" sz="1800" dirty="0" smtClean="0"/>
              <a:t>is a major issue in Nairobi city.</a:t>
            </a:r>
          </a:p>
          <a:p>
            <a:endParaRPr lang="en-US" sz="1800" dirty="0" smtClean="0"/>
          </a:p>
          <a:p>
            <a:r>
              <a:rPr lang="en-US" sz="1400" dirty="0" smtClean="0">
                <a:solidFill>
                  <a:srgbClr val="FFFF00"/>
                </a:solidFill>
              </a:rPr>
              <a:t>Photo Source: Magaripoa.com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9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65376"/>
            <a:ext cx="8596668" cy="162763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THANK YOU!!</a:t>
            </a:r>
            <a:endParaRPr lang="en-US" sz="66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19856"/>
            <a:ext cx="8596668" cy="1124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This is the end of the slide show.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5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Content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160589"/>
            <a:ext cx="9317736" cy="3880773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Introduction to underground structures.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Need for underground structures in the country.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Advantages of underground parking vs traditional parking.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16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60442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Underground Structures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FF00"/>
                </a:solidFill>
              </a:rPr>
              <a:t>Underground structures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refer to constructions which have been done beneath the Earth’s natural ground surface either by drilling or by deep excavation.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Alternatively, an </a:t>
            </a:r>
            <a:r>
              <a:rPr lang="en-US" sz="2400" b="1" dirty="0" smtClean="0">
                <a:solidFill>
                  <a:srgbClr val="FFFF00"/>
                </a:solidFill>
              </a:rPr>
              <a:t>underground structure </a:t>
            </a:r>
            <a:r>
              <a:rPr lang="en-US" sz="2000" dirty="0" smtClean="0"/>
              <a:t>may be defined as one whose majority of floors lies within the earth’s crust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1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696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need for underground structures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664209"/>
            <a:ext cx="9628632" cy="484632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15,000</a:t>
            </a:r>
            <a:r>
              <a:rPr lang="en-US" sz="22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sz="2200" dirty="0" smtClean="0">
                <a:cs typeface="Arial" panose="020B0604020202020204" pitchFamily="34" charset="0"/>
              </a:rPr>
              <a:t>: The current </a:t>
            </a:r>
            <a:r>
              <a:rPr lang="en-US" sz="2200" b="1" dirty="0" smtClean="0">
                <a:cs typeface="Arial" panose="020B0604020202020204" pitchFamily="34" charset="0"/>
              </a:rPr>
              <a:t>parking space deficit </a:t>
            </a:r>
            <a:r>
              <a:rPr lang="en-US" sz="2200" dirty="0" smtClean="0">
                <a:cs typeface="Arial" panose="020B0604020202020204" pitchFamily="34" charset="0"/>
              </a:rPr>
              <a:t>in Nairobi City every single</a:t>
            </a:r>
          </a:p>
          <a:p>
            <a:pPr marL="0" indent="0">
              <a:buNone/>
            </a:pPr>
            <a:r>
              <a:rPr lang="en-US" sz="2200" dirty="0">
                <a:cs typeface="Arial" panose="020B0604020202020204" pitchFamily="34" charset="0"/>
              </a:rPr>
              <a:t> </a:t>
            </a:r>
            <a:r>
              <a:rPr lang="en-US" sz="2200" dirty="0" smtClean="0">
                <a:cs typeface="Arial" panose="020B0604020202020204" pitchFamily="34" charset="0"/>
              </a:rPr>
              <a:t>                   day.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   4%</a:t>
            </a:r>
            <a:r>
              <a:rPr lang="en-US" sz="22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     </a:t>
            </a:r>
            <a:r>
              <a:rPr lang="en-US" sz="2200" dirty="0" smtClean="0">
                <a:cs typeface="Arial" panose="020B0604020202020204" pitchFamily="34" charset="0"/>
              </a:rPr>
              <a:t>: The current </a:t>
            </a:r>
            <a:r>
              <a:rPr lang="en-US" sz="2200" b="1" dirty="0" smtClean="0">
                <a:cs typeface="Arial" panose="020B0604020202020204" pitchFamily="34" charset="0"/>
              </a:rPr>
              <a:t>population growth rate </a:t>
            </a:r>
            <a:r>
              <a:rPr lang="en-US" sz="2200" dirty="0" smtClean="0">
                <a:cs typeface="Arial" panose="020B0604020202020204" pitchFamily="34" charset="0"/>
              </a:rPr>
              <a:t>in Nairobi, Kenya as of 2023.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20,000</a:t>
            </a:r>
            <a:r>
              <a:rPr lang="en-US" sz="2200" dirty="0" smtClean="0">
                <a:cs typeface="Arial" panose="020B0604020202020204" pitchFamily="34" charset="0"/>
              </a:rPr>
              <a:t>: The </a:t>
            </a:r>
            <a:r>
              <a:rPr lang="en-US" sz="2200" b="1" dirty="0" smtClean="0">
                <a:cs typeface="Arial" panose="020B0604020202020204" pitchFamily="34" charset="0"/>
              </a:rPr>
              <a:t>expected parking space deficit </a:t>
            </a:r>
            <a:r>
              <a:rPr lang="en-US" sz="2200" dirty="0" smtClean="0">
                <a:cs typeface="Arial" panose="020B0604020202020204" pitchFamily="34" charset="0"/>
              </a:rPr>
              <a:t>in Nairobi by the year </a:t>
            </a:r>
          </a:p>
          <a:p>
            <a:pPr marL="0" indent="0">
              <a:buNone/>
            </a:pPr>
            <a:r>
              <a:rPr lang="en-US" sz="2200" b="1" dirty="0" smtClean="0">
                <a:cs typeface="Arial" panose="020B0604020202020204" pitchFamily="34" charset="0"/>
              </a:rPr>
              <a:t>                   2030.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cs typeface="Arial" panose="020B0604020202020204" pitchFamily="34" charset="0"/>
              </a:rPr>
              <a:t>Something needs to be done about these growing concerns, which don’t seem to be slowing down any time soon.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92D050"/>
                </a:solidFill>
                <a:cs typeface="Arial" panose="020B0604020202020204" pitchFamily="34" charset="0"/>
              </a:rPr>
              <a:t>Source: Kenya National Bureau of Statistics, KNBS 2023</a:t>
            </a:r>
            <a:endParaRPr lang="en-US" sz="1400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3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Underground Parking over Traditional Parking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043126"/>
            <a:ext cx="4185623" cy="576262"/>
          </a:xfrm>
        </p:spPr>
        <p:txBody>
          <a:bodyPr/>
          <a:lstStyle/>
          <a:p>
            <a:pPr algn="ctr"/>
            <a:r>
              <a:rPr lang="en-US" b="1" u="sng" dirty="0" smtClean="0"/>
              <a:t>Underground Parking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Efficient land use </a:t>
            </a:r>
            <a:r>
              <a:rPr lang="en-US" dirty="0" smtClean="0"/>
              <a:t>as many parking space levels can be fitted in a small area of land.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Unaffected by wind lateral loads hence </a:t>
            </a:r>
            <a:r>
              <a:rPr lang="en-US" sz="2000" dirty="0" smtClean="0">
                <a:solidFill>
                  <a:srgbClr val="FFFF00"/>
                </a:solidFill>
              </a:rPr>
              <a:t>more structurally stable </a:t>
            </a:r>
            <a:r>
              <a:rPr lang="en-US" dirty="0" smtClean="0"/>
              <a:t>by design.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Higher vehicle security </a:t>
            </a:r>
            <a:r>
              <a:rPr lang="en-US" dirty="0" smtClean="0"/>
              <a:t>as they are difficult to access and secure.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045691"/>
            <a:ext cx="4185618" cy="576262"/>
          </a:xfrm>
        </p:spPr>
        <p:txBody>
          <a:bodyPr/>
          <a:lstStyle/>
          <a:p>
            <a:pPr algn="ctr"/>
            <a:r>
              <a:rPr lang="en-US" b="1" u="sng" dirty="0" smtClean="0"/>
              <a:t>Traditional Parking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17892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Wastage of space </a:t>
            </a:r>
            <a:r>
              <a:rPr lang="en-US" dirty="0" smtClean="0"/>
              <a:t>during construction as it fits a single level of vehicle parking.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Tall parking structures are susceptible to wind loads, hence </a:t>
            </a:r>
            <a:r>
              <a:rPr lang="en-US" sz="2000" dirty="0" smtClean="0">
                <a:solidFill>
                  <a:srgbClr val="FFFF00"/>
                </a:solidFill>
              </a:rPr>
              <a:t>less structurally stable.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Generally </a:t>
            </a:r>
            <a:r>
              <a:rPr lang="en-US" sz="2000" dirty="0" smtClean="0">
                <a:solidFill>
                  <a:srgbClr val="FFFF00"/>
                </a:solidFill>
              </a:rPr>
              <a:t>less vehicle safety </a:t>
            </a:r>
            <a:r>
              <a:rPr lang="en-US" dirty="0" smtClean="0"/>
              <a:t>as they are easily accessible.</a:t>
            </a:r>
          </a:p>
        </p:txBody>
      </p:sp>
    </p:spTree>
    <p:extLst>
      <p:ext uri="{BB962C8B-B14F-4D97-AF65-F5344CB8AC3E}">
        <p14:creationId xmlns:p14="http://schemas.microsoft.com/office/powerpoint/2010/main" val="234583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Underground Parking over Traditional Parking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045691"/>
            <a:ext cx="4185623" cy="576262"/>
          </a:xfrm>
        </p:spPr>
        <p:txBody>
          <a:bodyPr/>
          <a:lstStyle/>
          <a:p>
            <a:pPr algn="ctr"/>
            <a:r>
              <a:rPr lang="en-US" b="1" u="sng" dirty="0"/>
              <a:t>Underground Parking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66355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4"/>
            </a:pPr>
            <a:r>
              <a:rPr lang="en-US" dirty="0" smtClean="0"/>
              <a:t>Makes the city </a:t>
            </a:r>
            <a:r>
              <a:rPr lang="en-US" sz="2000" dirty="0" smtClean="0">
                <a:solidFill>
                  <a:srgbClr val="FFFF00"/>
                </a:solidFill>
              </a:rPr>
              <a:t>more aesthetically pleasing.</a:t>
            </a:r>
          </a:p>
          <a:p>
            <a:pPr>
              <a:buFont typeface="+mj-lt"/>
              <a:buAutoNum type="arabicPeriod" startAt="4"/>
            </a:pPr>
            <a:endParaRPr lang="en-US" dirty="0" smtClean="0"/>
          </a:p>
          <a:p>
            <a:pPr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FF00"/>
                </a:solidFill>
              </a:rPr>
              <a:t>Increases revenue collection </a:t>
            </a:r>
            <a:r>
              <a:rPr lang="en-US" dirty="0" smtClean="0"/>
              <a:t>as underground parking systems can be monitored and billed easily.</a:t>
            </a:r>
          </a:p>
          <a:p>
            <a:pPr>
              <a:buFont typeface="+mj-lt"/>
              <a:buAutoNum type="arabicPeriod" startAt="4"/>
            </a:pPr>
            <a:endParaRPr lang="en-US" dirty="0" smtClean="0"/>
          </a:p>
          <a:p>
            <a:pPr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Offer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vehicle protection against harsh weather conditions, </a:t>
            </a:r>
            <a:r>
              <a:rPr lang="en-US" dirty="0" smtClean="0">
                <a:solidFill>
                  <a:schemeClr val="tx1"/>
                </a:solidFill>
              </a:rPr>
              <a:t>as they are enclosed in a structure.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045691"/>
            <a:ext cx="4185618" cy="576262"/>
          </a:xfrm>
        </p:spPr>
        <p:txBody>
          <a:bodyPr/>
          <a:lstStyle/>
          <a:p>
            <a:pPr algn="ctr"/>
            <a:r>
              <a:rPr lang="en-US" b="1" u="sng" dirty="0"/>
              <a:t>Traditional Parking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59954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FF00"/>
                </a:solidFill>
              </a:rPr>
              <a:t>Destroys the aesthetic value </a:t>
            </a:r>
            <a:r>
              <a:rPr lang="en-US" dirty="0" smtClean="0"/>
              <a:t>of the city as streets are full of vehicles.</a:t>
            </a:r>
          </a:p>
          <a:p>
            <a:pPr>
              <a:buFont typeface="+mj-lt"/>
              <a:buAutoNum type="arabicPeriod" startAt="4"/>
            </a:pPr>
            <a:endParaRPr lang="en-US" dirty="0" smtClean="0"/>
          </a:p>
          <a:p>
            <a:pPr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FF00"/>
                </a:solidFill>
              </a:rPr>
              <a:t>Loses the city revenue </a:t>
            </a:r>
            <a:r>
              <a:rPr lang="en-US" dirty="0" smtClean="0"/>
              <a:t>by illegal street parking and collection inefficiencies.</a:t>
            </a:r>
          </a:p>
          <a:p>
            <a:pPr>
              <a:buFont typeface="+mj-lt"/>
              <a:buAutoNum type="arabicPeriod" startAt="4"/>
            </a:pPr>
            <a:endParaRPr lang="en-US" dirty="0"/>
          </a:p>
          <a:p>
            <a:pPr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FF00"/>
                </a:solidFill>
              </a:rPr>
              <a:t>Don’t offer protection against harsh weather conditions </a:t>
            </a:r>
            <a:r>
              <a:rPr lang="en-US" dirty="0" smtClean="0"/>
              <a:t>as vehicles are exposed.</a:t>
            </a:r>
          </a:p>
          <a:p>
            <a:pPr>
              <a:buFont typeface="+mj-lt"/>
              <a:buAutoNum type="arabicPeriod" startAt="4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2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27959"/>
            <a:ext cx="8596667" cy="5667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Holy Family Basilica Underground Parking, 2020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2" b="2018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9353634" cy="1024318"/>
          </a:xfrm>
        </p:spPr>
        <p:txBody>
          <a:bodyPr>
            <a:normAutofit fontScale="92500"/>
          </a:bodyPr>
          <a:lstStyle/>
          <a:p>
            <a:r>
              <a:rPr lang="en-US" sz="1900" dirty="0" smtClean="0"/>
              <a:t>Underground parking creates more parking space whilst conserving constructible land.</a:t>
            </a:r>
          </a:p>
          <a:p>
            <a:endParaRPr lang="en-US" dirty="0"/>
          </a:p>
          <a:p>
            <a:r>
              <a:rPr lang="en-US" sz="1500" dirty="0" smtClean="0">
                <a:solidFill>
                  <a:srgbClr val="FFFF00"/>
                </a:solidFill>
              </a:rPr>
              <a:t>Photo Source</a:t>
            </a:r>
            <a:r>
              <a:rPr lang="en-US" sz="1500" dirty="0">
                <a:solidFill>
                  <a:srgbClr val="FFFF00"/>
                </a:solidFill>
              </a:rPr>
              <a:t>: https://twitter.com/mistersitati/status/1230154228649414661</a:t>
            </a:r>
          </a:p>
        </p:txBody>
      </p:sp>
    </p:spTree>
    <p:extLst>
      <p:ext uri="{BB962C8B-B14F-4D97-AF65-F5344CB8AC3E}">
        <p14:creationId xmlns:p14="http://schemas.microsoft.com/office/powerpoint/2010/main" val="145754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27959"/>
            <a:ext cx="8596667" cy="5667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Supreme Court Parking, CBD Nairobi, full of cars.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2" b="2018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116147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Overground parking spaces in the city are wasteful of space and ugly</a:t>
            </a:r>
          </a:p>
          <a:p>
            <a:endParaRPr lang="en-US" sz="1800" dirty="0" smtClean="0"/>
          </a:p>
          <a:p>
            <a:r>
              <a:rPr lang="en-US" sz="1300" dirty="0" smtClean="0">
                <a:solidFill>
                  <a:srgbClr val="FFFF00"/>
                </a:solidFill>
              </a:rPr>
              <a:t>Photo Source: The Star </a:t>
            </a:r>
            <a:r>
              <a:rPr lang="en-US" sz="1300" dirty="0" err="1" smtClean="0">
                <a:solidFill>
                  <a:srgbClr val="FFFF00"/>
                </a:solidFill>
              </a:rPr>
              <a:t>Ke</a:t>
            </a:r>
            <a:r>
              <a:rPr lang="en-US" sz="1300" dirty="0" smtClean="0">
                <a:solidFill>
                  <a:srgbClr val="FFFF00"/>
                </a:solidFill>
              </a:rPr>
              <a:t> Newspaper, 2021</a:t>
            </a:r>
            <a:endParaRPr lang="en-US" sz="13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5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724066"/>
            <a:ext cx="8596667" cy="5667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Two </a:t>
            </a:r>
            <a:r>
              <a:rPr lang="en-US" dirty="0" smtClean="0">
                <a:solidFill>
                  <a:schemeClr val="tx1"/>
                </a:solidFill>
              </a:rPr>
              <a:t>Rivers parking management system, underground exit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" b="289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559552"/>
            <a:ext cx="8596667" cy="95097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KAPS parking systems allow for easy revenue collection for the landlord(s)</a:t>
            </a:r>
          </a:p>
          <a:p>
            <a:endParaRPr lang="en-US" sz="18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Photo Source: parking.net 2018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2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447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Trebuchet MS</vt:lpstr>
      <vt:lpstr>Wingdings</vt:lpstr>
      <vt:lpstr>Wingdings 3</vt:lpstr>
      <vt:lpstr>Facet</vt:lpstr>
      <vt:lpstr>   A REVIEW OF HOLY FAMILY BASILICA, NAIROBI UNDERGROUND PARKING STRUCTURE  </vt:lpstr>
      <vt:lpstr> Discussion Content</vt:lpstr>
      <vt:lpstr> Introduction to Underground Structures</vt:lpstr>
      <vt:lpstr> The need for underground structures</vt:lpstr>
      <vt:lpstr>Advantages of Underground Parking over Traditional Parking</vt:lpstr>
      <vt:lpstr>Advantages of Underground Parking over Traditional Parking</vt:lpstr>
      <vt:lpstr>Holy Family Basilica Underground Parking, 2020</vt:lpstr>
      <vt:lpstr>Supreme Court Parking, CBD Nairobi, full of cars. </vt:lpstr>
      <vt:lpstr>Two Rivers parking management system, underground exit </vt:lpstr>
      <vt:lpstr>An illegally parked vehicle being clamped, NRB 2020, by ‘Kanjo’.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FCE 590  A REVIEW OF HOLY FAMILY BASILICA, NAIROBI UNDERGROUND PARKING STRUCTURE  </dc:title>
  <dc:creator>Microsoft account</dc:creator>
  <cp:lastModifiedBy>Microsoft account</cp:lastModifiedBy>
  <cp:revision>28</cp:revision>
  <dcterms:created xsi:type="dcterms:W3CDTF">2023-05-04T06:07:05Z</dcterms:created>
  <dcterms:modified xsi:type="dcterms:W3CDTF">2023-05-04T08:41:55Z</dcterms:modified>
</cp:coreProperties>
</file>