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62" r:id="rId8"/>
    <p:sldId id="2451" r:id="rId9"/>
    <p:sldId id="2456" r:id="rId10"/>
    <p:sldId id="2463" r:id="rId11"/>
    <p:sldId id="2464" r:id="rId12"/>
    <p:sldId id="243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A92963-46C9-4D7F-94D4-6D8B84D8B476}" type="datetime1">
              <a:rPr lang="pt-BR" smtClean="0"/>
              <a:t>11/10/2021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6EE7-DE70-404B-BA35-609A1B771FE1}" type="datetime1">
              <a:rPr lang="pt-BR" smtClean="0"/>
              <a:pPr/>
              <a:t>11/10/2021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57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39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BR" spc="300" noProof="0"/>
              <a:t>ANÁLISE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BR" sz="4000" spc="300" noProof="0"/>
              <a:t>Clique para editar o estilo de título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5" name="Espaço Reservado para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6" name="Espaço Reservado para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 dirty="0"/>
              <a:t>CLIQUE PARA EDITAR OS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1" name="Espaço reservado para o número do slid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senvolvimentoagil.com.br/scru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devmedia.com.br/introducao-ao-fdd-feature-driven-development/27971" TargetMode="External"/><Relationship Id="rId12" Type="http://schemas.openxmlformats.org/officeDocument/2006/relationships/hyperlink" Target="https://hygger.io/blog/an-essential-guide-to-creating-and-managing-waterfall-team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t.wikipedia.org/wiki/Metodologia_de_desenvolvimento_de_sistemas_din&#226;micos#Centro_de_T.C3.A9cnicas_do_DSDM" TargetMode="External"/><Relationship Id="rId11" Type="http://schemas.openxmlformats.org/officeDocument/2006/relationships/hyperlink" Target="https://pmkb.com.br/artigos/modelos-para-avaliar-complexidade/" TargetMode="External"/><Relationship Id="rId5" Type="http://schemas.openxmlformats.org/officeDocument/2006/relationships/hyperlink" Target="https://prezi.com/9oyzbeuh7yaz/dsdm-metodologia-de-desenvolvimento-de-sistemas-dinamicos/?fbclid=IwAR0bk-wNpvQUfnr0OMRFnDgZlI18_RpnG_QFb45poutxL7JXWZivxNNW3ok" TargetMode="External"/><Relationship Id="rId10" Type="http://schemas.openxmlformats.org/officeDocument/2006/relationships/hyperlink" Target="https://ecomputernotes.com/software-engineering/criteria-for-selecting-software-process-models" TargetMode="External"/><Relationship Id="rId4" Type="http://schemas.microsoft.com/office/2007/relationships/hdphoto" Target="../media/hdphoto3.wdp"/><Relationship Id="rId9" Type="http://schemas.openxmlformats.org/officeDocument/2006/relationships/hyperlink" Target="https://pt.wikipedia.org/wiki/Desenvolvimento_iterativo_e_incrementa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gilemodeling.com/essays/fdd.htm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medium.com/omarelgabrys-blog/software-engineering-software-process-and-software-process-models-part-2-4a9d06213fd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kellyngton/Engenharia-de-software/issues/3" TargetMode="External"/><Relationship Id="rId5" Type="http://schemas.openxmlformats.org/officeDocument/2006/relationships/hyperlink" Target="https://github.com/kellyngton/Engenharia-de-software/issues/2" TargetMode="External"/><Relationship Id="rId10" Type="http://schemas.openxmlformats.org/officeDocument/2006/relationships/hyperlink" Target="https://www.spheregen.com/cost-of-software-development/" TargetMode="External"/><Relationship Id="rId4" Type="http://schemas.microsoft.com/office/2007/relationships/hdphoto" Target="../media/hdphoto3.wdp"/><Relationship Id="rId9" Type="http://schemas.openxmlformats.org/officeDocument/2006/relationships/hyperlink" Target="https://www.treasy.com.br/blog/planejamento-de-curto-medio-e-longo-prazo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11" Type="http://schemas.openxmlformats.org/officeDocument/2006/relationships/hyperlink" Target="https://github.com/kellyngton/Engenharia-de-software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Árvore de suporte a decisão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28.10.2021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índice</a:t>
            </a:r>
          </a:p>
        </p:txBody>
      </p:sp>
      <p:pic>
        <p:nvPicPr>
          <p:cNvPr id="8" name="Espaço Reservado para Imagem 7" descr="grupo de pessoas em uma mesa de conferência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19" y="2354083"/>
            <a:ext cx="4114800" cy="2700252"/>
          </a:xfrm>
        </p:spPr>
        <p:txBody>
          <a:bodyPr rtlCol="0"/>
          <a:lstStyle/>
          <a:p>
            <a:pPr rtl="0"/>
            <a:r>
              <a:rPr lang="pt-BR" dirty="0"/>
              <a:t>RELATOS</a:t>
            </a:r>
          </a:p>
          <a:p>
            <a:pPr rtl="0"/>
            <a:r>
              <a:rPr lang="pt-BR" dirty="0"/>
              <a:t>INSTRUÇÕES</a:t>
            </a:r>
          </a:p>
          <a:p>
            <a:pPr rtl="0"/>
            <a:r>
              <a:rPr lang="pt-BR" dirty="0"/>
              <a:t>PROJETO FINAL</a:t>
            </a:r>
          </a:p>
          <a:p>
            <a:r>
              <a:rPr lang="pt-BR" dirty="0"/>
              <a:t>REFÊNCIAS</a:t>
            </a:r>
          </a:p>
          <a:p>
            <a:pPr rtl="0"/>
            <a:r>
              <a:rPr lang="pt-BR" dirty="0"/>
              <a:t>EQUIPE &amp; SOCIAIS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RELATOS</a:t>
            </a:r>
          </a:p>
        </p:txBody>
      </p:sp>
      <p:pic>
        <p:nvPicPr>
          <p:cNvPr id="5" name="Espaço Reservado para Imagem 4" descr="tabela com várias pessoas trabalhando em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pt-BR" dirty="0"/>
              <a:t>COMO NOS SAÍMOS NA</a:t>
            </a:r>
          </a:p>
          <a:p>
            <a:pPr rtl="0"/>
            <a:r>
              <a:rPr lang="pt-BR" dirty="0"/>
              <a:t>PESQUISA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64610"/>
            <a:ext cx="4646246" cy="2218585"/>
          </a:xfrm>
        </p:spPr>
        <p:txBody>
          <a:bodyPr rtlCol="0">
            <a:noAutofit/>
          </a:bodyPr>
          <a:lstStyle/>
          <a:p>
            <a:pPr marL="0" indent="0" algn="l">
              <a:buNone/>
            </a:pPr>
            <a:r>
              <a:rPr lang="pt-BR" sz="1500" dirty="0"/>
              <a:t>Durante a construção percebemos a abstração semântica de conteúdo para conteúdo. Alguns autores definem, por exemplo, que uma equipe é considerada grande quando contém mais de quinze participantes, já outros têm uma compreensão um pouco diferente, ou seja, temos pequenas variações. Vale ressaltar que o intuito da árvore de suporte a decisão é nortear o time para decisão de qual modelo(s) poderá(</a:t>
            </a:r>
            <a:r>
              <a:rPr lang="pt-BR" sz="1500" dirty="0" err="1"/>
              <a:t>ão</a:t>
            </a:r>
            <a:r>
              <a:rPr lang="pt-BR" sz="1500" dirty="0"/>
              <a:t>) ser adotado(s) na sua solução, vale ressaltar que, assim como basicamente tudo no mundo da programação, não existe um único modelo correto a ser utilizado, é possível apresentar várias soluções diferentes para um mesmo problema.</a:t>
            </a:r>
          </a:p>
          <a:p>
            <a:pPr marL="0" indent="0">
              <a:buNone/>
            </a:pPr>
            <a:br>
              <a:rPr lang="pt-BR" sz="1500" dirty="0"/>
            </a:br>
            <a:endParaRPr lang="pt-BR" sz="15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pt-BR" sz="4800" spc="300" dirty="0"/>
              <a:t>INSTRUÇÕES</a:t>
            </a:r>
          </a:p>
        </p:txBody>
      </p:sp>
      <p:pic>
        <p:nvPicPr>
          <p:cNvPr id="15" name="Espaço Reservado para Imagem 14" descr="foto profissional do grup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Espaço Reservado para Imagem 9" descr="detalhe de placas de computador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7752" y="3783616"/>
            <a:ext cx="4527561" cy="49450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t-BR" spc="250" dirty="0"/>
              <a:t>POSSIBILIDADES DE CONSULTAS</a:t>
            </a:r>
            <a:endParaRPr lang="pt-BR" spc="25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11128374" cy="2039144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dirty="0"/>
              <a:t>A consulta desta árvore pode ser feita basicamente de duas maneira: uma consulta isolada que é feita quando o time decide por fazer a consulta em apenas 1 atributo que, por sua vez, filtra os modelos possíveis e traz uma lista mais definida de alguns dos modelos a que podem ser selecionados; uma consulta composta de diversos atributos que é feita quando o time decide ter mais "variáveis", uma variedade mais de atributos que, somando as indicações individuais, irá perceber que para vários atributos, determinado modelo tem mais recomendações em cada atributo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Árvore de suporte a decisão</a:t>
            </a:r>
          </a:p>
        </p:txBody>
      </p:sp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090176" cy="365125"/>
          </a:xfrm>
        </p:spPr>
        <p:txBody>
          <a:bodyPr rtlCol="0"/>
          <a:lstStyle/>
          <a:p>
            <a:pPr rtl="0"/>
            <a:r>
              <a:rPr lang="pt-BR" dirty="0"/>
              <a:t>Projeto final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ÁRVORE DE SUPORTE A DECISÃO</a:t>
            </a:r>
          </a:p>
        </p:txBody>
      </p:sp>
      <p:pic>
        <p:nvPicPr>
          <p:cNvPr id="6" name="Espaço Reservado para Imagem 5" descr="pessoa olhando uma planta em uma parede de tijolos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6</a:t>
            </a:fld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60B061-0864-4289-A2E5-E113F090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27268" y="-57012"/>
            <a:ext cx="6779181" cy="69150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pic>
        <p:nvPicPr>
          <p:cNvPr id="5" name="Espaço Reservado para Imagem 4" descr="tabela com várias pessoas trabalhando em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pt-BR" dirty="0"/>
              <a:t>MATERIAL DE APOIO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213689"/>
            <a:ext cx="4681493" cy="4462319"/>
          </a:xfrm>
        </p:spPr>
        <p:txBody>
          <a:bodyPr rtlCol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DSDM : </a:t>
            </a:r>
            <a:r>
              <a:rPr lang="pt-BR" sz="1000" dirty="0">
                <a:hlinkClick r:id="rId5"/>
              </a:rPr>
              <a:t>https://prezi.com/9oyzbeuh7yaz/dsdm-metodologia-de-desenvolvimento-de-sistemas-dinamicos/?fbclid=IwAR0bk-wNpvQUfnr0OMRFnDgZlI18_RpnG_QFb45poutxL7JXWZivxNNW3ok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Metodologias e sistemas dinâmicos: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6"/>
              </a:rPr>
              <a:t>https://pt.wikipedia.org/wiki/Metodologia_de_desenvolvimento_de_sistemas_dinâmicos#Centro_de_T.C3.A9cnicas_do_DSDM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Introdução a FDD: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7"/>
              </a:rPr>
              <a:t>http://www.devmedia.com.br/introducao-ao-fdd-feature-driven-development/27971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SCRUM: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8"/>
              </a:rPr>
              <a:t>http://www.desenvolvimentoagil.com.br/scrum/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Desenvolvimento Iterativo e incremental: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9"/>
              </a:rPr>
              <a:t>https://pt.wikipedia.org/wiki/Desenvolvimento_iterativo_e_incremental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/>
              <a:t>Choosing</a:t>
            </a:r>
            <a:r>
              <a:rPr lang="pt-BR" sz="1000" dirty="0"/>
              <a:t> a model: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10"/>
              </a:rPr>
              <a:t>https://ecomputernotes.com/software-engineering/criteria-for-selecting-software-process-models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PMKB: Modelos para avaliar a complexidade: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11"/>
              </a:rPr>
              <a:t>https://pmkb.com.br/artigos/modelos-para-avaliar-complexidade/</a:t>
            </a:r>
            <a:endParaRPr lang="pt-BR" sz="10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Guia essencial para criar e gerenciar equipes cascata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hlinkClick r:id="rId12"/>
              </a:rPr>
              <a:t>https://hygger.io/blog/an-essential-guide-to-creating-and-managing-waterfall-teams/</a:t>
            </a:r>
            <a:endParaRPr lang="pt-BR" sz="1000" dirty="0"/>
          </a:p>
          <a:p>
            <a:pPr marL="0" indent="0">
              <a:buNone/>
            </a:pPr>
            <a:br>
              <a:rPr lang="pt-BR" sz="1600" dirty="0"/>
            </a:br>
            <a:br>
              <a:rPr lang="pt-BR" sz="1500" dirty="0"/>
            </a:br>
            <a:endParaRPr lang="pt-BR" sz="15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pic>
        <p:nvPicPr>
          <p:cNvPr id="5" name="Espaço Reservado para Imagem 4" descr="tabela com várias pessoas trabalhando em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pt-BR" dirty="0"/>
              <a:t>MATERIAL DE APOIO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33202"/>
            <a:ext cx="4486184" cy="3098173"/>
          </a:xfrm>
        </p:spPr>
        <p:txBody>
          <a:bodyPr rtlCol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Juliana Saraiva (Materiais da disciplina)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RUP : </a:t>
            </a:r>
            <a:r>
              <a:rPr lang="pt-BR" sz="1100" dirty="0">
                <a:hlinkClick r:id="rId5"/>
              </a:rPr>
              <a:t>https://github.com/kellyngton/Engenharia-de-software/issues/2</a:t>
            </a:r>
            <a:endParaRPr lang="pt-BR" sz="11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/>
              <a:t>Metodologias ágeis : </a:t>
            </a:r>
            <a:r>
              <a:rPr lang="pt-BR" sz="1100" dirty="0">
                <a:hlinkClick r:id="rId6"/>
              </a:rPr>
              <a:t>https://github.com/kellyngton/Engenharia-de-software/issues/3</a:t>
            </a:r>
            <a:endParaRPr lang="pt-BR" sz="11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Software </a:t>
            </a:r>
            <a:r>
              <a:rPr lang="pt-BR" sz="1100" dirty="0" err="1"/>
              <a:t>Engineering</a:t>
            </a:r>
            <a:r>
              <a:rPr lang="pt-BR" sz="1100" dirty="0"/>
              <a:t>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hlinkClick r:id="rId7"/>
              </a:rPr>
              <a:t>https://medium.com/omarelgabrys-blog/software-engineering-software-process-and-software-process-models-part-2-4a9d06213fdc</a:t>
            </a:r>
            <a:endParaRPr lang="pt-BR" sz="11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FDD: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hlinkClick r:id="rId8"/>
              </a:rPr>
              <a:t>http://www.agilemodeling.com/essays/fdd.htm</a:t>
            </a:r>
            <a:endParaRPr lang="pt-BR" sz="11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Duração do projeto: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hlinkClick r:id="rId9"/>
              </a:rPr>
              <a:t>https://www.treasy.com.br/blog/planejamento-de-curto-medio-e-longo-prazo/</a:t>
            </a:r>
            <a:endParaRPr lang="pt-BR" sz="11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Custo do Projeto: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hlinkClick r:id="rId10"/>
              </a:rPr>
              <a:t>https://www.spheregen.com/cost-of-software-development/</a:t>
            </a:r>
            <a:endParaRPr lang="pt-BR" sz="11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/>
          </a:p>
          <a:p>
            <a:pPr marL="0" indent="0">
              <a:buNone/>
            </a:pPr>
            <a:br>
              <a:rPr lang="pt-BR" sz="1600" dirty="0"/>
            </a:br>
            <a:br>
              <a:rPr lang="pt-BR" sz="1500" dirty="0"/>
            </a:br>
            <a:endParaRPr lang="pt-BR" sz="15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3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7" descr="imagem abstra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58122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1" y="1639314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t-BR" sz="4000" spc="300" dirty="0"/>
              <a:t>Equipe &amp; sociais</a:t>
            </a:r>
          </a:p>
        </p:txBody>
      </p:sp>
      <p:pic>
        <p:nvPicPr>
          <p:cNvPr id="24" name="Espaço Reservado para Imagem Online 23" descr="Usuário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Espaço Reservado para Imagem Online 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1" y="3100255"/>
            <a:ext cx="730250" cy="730250"/>
          </a:xfrm>
        </p:spPr>
      </p:pic>
      <p:pic>
        <p:nvPicPr>
          <p:cNvPr id="28" name="Espaço Reservado para Imagem Online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829" y="3903125"/>
            <a:ext cx="3132000" cy="396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dirty="0"/>
              <a:t>KELLYNGTON LUIZ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RAFAEL DAVID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DIEGO	QUERINO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2" y="4066361"/>
            <a:ext cx="3064668" cy="518795"/>
          </a:xfrm>
        </p:spPr>
        <p:txBody>
          <a:bodyPr rtlCol="0"/>
          <a:lstStyle/>
          <a:p>
            <a:pPr rtl="0">
              <a:lnSpc>
                <a:spcPct val="200000"/>
              </a:lnSpc>
            </a:pPr>
            <a:r>
              <a:rPr lang="pt-BR" dirty="0"/>
              <a:t>ACESSE O PROJETO COMPLETO EM: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7" y="3903127"/>
            <a:ext cx="3374696" cy="129406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Kellyngton.costa@dcx.ufb.br</a:t>
            </a:r>
          </a:p>
          <a:p>
            <a:pPr rtl="0"/>
            <a:r>
              <a:rPr lang="pt-BR" dirty="0"/>
              <a:t>rafael.martins@dcx.ufpb.br</a:t>
            </a:r>
          </a:p>
          <a:p>
            <a:pPr rtl="0"/>
            <a:r>
              <a:rPr lang="pt-BR" dirty="0"/>
              <a:t>diego.querino@dcx.ufpb.br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99312" y="5496122"/>
            <a:ext cx="6193369" cy="518795"/>
          </a:xfrm>
        </p:spPr>
        <p:txBody>
          <a:bodyPr rtlCol="0"/>
          <a:lstStyle/>
          <a:p>
            <a:pPr rtl="0"/>
            <a:r>
              <a:rPr lang="pt-BR" sz="1400" dirty="0">
                <a:hlinkClick r:id="rId11"/>
              </a:rPr>
              <a:t>https://github.com/kellyngton/Engenharia-de-software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66_TF55661986_Win32" id="{BB58C8DE-9511-4B43-8697-806BDB465BDD}" vid="{64A371BB-1EDC-4313-8E20-9F2D9934D4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124</TotalTime>
  <Words>600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Árvore de suporte a decisão</vt:lpstr>
      <vt:lpstr>índice</vt:lpstr>
      <vt:lpstr>RELATOS</vt:lpstr>
      <vt:lpstr>INSTRUÇÕES</vt:lpstr>
      <vt:lpstr>Árvore de suporte a decisão</vt:lpstr>
      <vt:lpstr>ÁRVORE DE SUPORTE A DECISÃO</vt:lpstr>
      <vt:lpstr>referências</vt:lpstr>
      <vt:lpstr>referências</vt:lpstr>
      <vt:lpstr>Equipe &amp; sociais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de suporte a decisão</dc:title>
  <dc:creator>kellyngton luiz</dc:creator>
  <cp:lastModifiedBy>kellyngton luiz</cp:lastModifiedBy>
  <cp:revision>1</cp:revision>
  <dcterms:created xsi:type="dcterms:W3CDTF">2021-10-11T21:14:15Z</dcterms:created>
  <dcterms:modified xsi:type="dcterms:W3CDTF">2021-10-11T23:18:31Z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