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63" r:id="rId8"/>
    <p:sldId id="2464" r:id="rId9"/>
    <p:sldId id="2465" r:id="rId10"/>
    <p:sldId id="2466" r:id="rId11"/>
    <p:sldId id="2451" r:id="rId12"/>
    <p:sldId id="243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A92963-46C9-4D7F-94D4-6D8B84D8B476}" type="datetime1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6EE7-DE70-404B-BA35-609A1B771FE1}" type="datetime1">
              <a:rPr lang="pt-BR" smtClean="0"/>
              <a:pPr/>
              <a:t>08/05/2022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BR" spc="300" noProof="0"/>
              <a:t>ANÁLISE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BR" sz="4000" spc="300" noProof="0"/>
              <a:t>Clique para editar o estilo de título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5" name="Espaço Reservado para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36" name="Espaço Reservado para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6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17" name="Espaço Reservado para o Número do Slide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BR" noProof="0"/>
              <a:t>TÍTULO DO SLIDE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9" name="Espaço Reservado para o Número do Slide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19" name="Espaço Reservado par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 spc="3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sz="1400" noProof="0">
                <a:solidFill>
                  <a:schemeClr val="tx1"/>
                </a:solidFill>
              </a:rPr>
              <a:t>Clique para editar o texto Mestre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BR" sz="4800" noProof="0"/>
              <a:t>Clique para editar o estilo de título Mestre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 dirty="0"/>
              <a:t>CLIQUE PARA EDITAR OS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0" name="Espaço Reservado para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BR" noProof="0"/>
              <a:t>CLIQUE PARA EDITAR OS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1" name="Espaço reservado para o número do slide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hyperlink" Target="https://heatherhollick.com/2019/06/why-use-linked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kellyngton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linkedin.com/in/kellyngton-dias-69a2921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magem abstra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Kellyngton luiz da costa dias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07.05.22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SUMARIO</a:t>
            </a:r>
          </a:p>
        </p:txBody>
      </p:sp>
      <p:pic>
        <p:nvPicPr>
          <p:cNvPr id="8" name="Espaço Reservado para Imagem 7" descr="grupo de pessoas em uma mesa de conferência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INICIANDO UM FLUXO PADRAO</a:t>
            </a:r>
          </a:p>
          <a:p>
            <a:pPr rtl="0"/>
            <a:r>
              <a:rPr lang="pt-BR" dirty="0"/>
              <a:t>CHECANDO AS BRANCHS FIXAS</a:t>
            </a:r>
          </a:p>
          <a:p>
            <a:pPr rtl="0"/>
            <a:r>
              <a:rPr lang="pt-BR" dirty="0"/>
              <a:t>RELIZANDO MARGES</a:t>
            </a:r>
          </a:p>
          <a:p>
            <a:pPr rtl="0"/>
            <a:r>
              <a:rPr lang="pt-BR" dirty="0"/>
              <a:t>MOSTRANDO LOGS</a:t>
            </a:r>
          </a:p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INICIANDO UM FLUXO PADRAO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pt-BR" dirty="0"/>
              <a:t>NOMEANDO AS BRANCHS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17644"/>
            <a:ext cx="5205322" cy="4344533"/>
          </a:xfrm>
        </p:spPr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t-BR" sz="1500" dirty="0">
                <a:cs typeface="Biome Light" panose="020B0303030204020804" pitchFamily="34" charset="0"/>
              </a:rPr>
              <a:t>Por padrão, essas são as sugestões para os nomes.</a:t>
            </a:r>
          </a:p>
          <a:p>
            <a:pPr marL="0" indent="0" rtl="0">
              <a:buNone/>
            </a:pPr>
            <a:r>
              <a:rPr lang="pt-BR" sz="1500" dirty="0"/>
              <a:t>Master: produção </a:t>
            </a:r>
          </a:p>
          <a:p>
            <a:pPr marL="0" indent="0">
              <a:buNone/>
            </a:pPr>
            <a:r>
              <a:rPr lang="pt-BR" sz="1500" dirty="0" err="1"/>
              <a:t>Hotfix</a:t>
            </a:r>
            <a:r>
              <a:rPr lang="pt-BR" sz="1500" dirty="0"/>
              <a:t>: correção em produção</a:t>
            </a:r>
          </a:p>
          <a:p>
            <a:pPr marL="0" indent="0">
              <a:buNone/>
            </a:pPr>
            <a:r>
              <a:rPr lang="pt-BR" sz="1500" dirty="0"/>
              <a:t>Release: homologação</a:t>
            </a:r>
          </a:p>
          <a:p>
            <a:pPr marL="0" indent="0" rtl="0">
              <a:buNone/>
            </a:pPr>
            <a:r>
              <a:rPr lang="pt-BR" sz="1500" dirty="0" err="1"/>
              <a:t>Develop</a:t>
            </a:r>
            <a:r>
              <a:rPr lang="pt-BR" sz="1500" dirty="0"/>
              <a:t>: Desenvolvimento</a:t>
            </a:r>
          </a:p>
          <a:p>
            <a:pPr marL="0" indent="0" rtl="0">
              <a:buNone/>
            </a:pPr>
            <a:r>
              <a:rPr lang="pt-BR" sz="1500" dirty="0" err="1"/>
              <a:t>Feature</a:t>
            </a:r>
            <a:r>
              <a:rPr lang="pt-BR" sz="1500" dirty="0"/>
              <a:t>: Implementação</a:t>
            </a:r>
          </a:p>
          <a:p>
            <a:pPr marL="0" indent="0" rtl="0">
              <a:buNone/>
            </a:pPr>
            <a:r>
              <a:rPr lang="pt-BR" sz="1500" dirty="0" err="1"/>
              <a:t>Bugfix</a:t>
            </a:r>
            <a:r>
              <a:rPr lang="pt-BR" sz="1500" dirty="0"/>
              <a:t> : correão em </a:t>
            </a:r>
            <a:r>
              <a:rPr lang="pt-BR" sz="1500" dirty="0" err="1"/>
              <a:t>staging</a:t>
            </a:r>
            <a:endParaRPr lang="pt-BR" sz="1500" dirty="0"/>
          </a:p>
          <a:p>
            <a:pPr marL="0" indent="0" rtl="0">
              <a:buNone/>
            </a:pPr>
            <a:r>
              <a:rPr lang="pt-BR" sz="1500" dirty="0" err="1"/>
              <a:t>Support</a:t>
            </a:r>
            <a:r>
              <a:rPr lang="pt-BR" sz="1500" dirty="0"/>
              <a:t>: suporte </a:t>
            </a:r>
          </a:p>
          <a:p>
            <a:pPr marL="0" indent="0" rtl="0">
              <a:buNone/>
            </a:pPr>
            <a:r>
              <a:rPr lang="pt-BR" sz="1500" dirty="0"/>
              <a:t>Por fim definimos uma </a:t>
            </a:r>
            <a:r>
              <a:rPr lang="pt-BR" sz="1500" dirty="0" err="1"/>
              <a:t>tag</a:t>
            </a:r>
            <a:r>
              <a:rPr lang="pt-BR" sz="1500" dirty="0"/>
              <a:t> de versão em que iniciamos o </a:t>
            </a:r>
            <a:r>
              <a:rPr lang="pt-BR" sz="1500" dirty="0" err="1"/>
              <a:t>flluxos</a:t>
            </a:r>
            <a:endParaRPr lang="pt-BR" sz="1500" dirty="0"/>
          </a:p>
          <a:p>
            <a:pPr marL="0" indent="0" rtl="0">
              <a:buNone/>
            </a:pPr>
            <a:endParaRPr lang="pt-BR" sz="15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758417-49C2-54C6-610D-E5F7A326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8" y="600206"/>
            <a:ext cx="5675876" cy="31696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810459-1790-CC6D-8903-C06584240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" y="3818031"/>
            <a:ext cx="5993626" cy="28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218D72-F661-9B21-5A31-11A73B210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3395" y="1714813"/>
            <a:ext cx="4023360" cy="464871"/>
          </a:xfrm>
        </p:spPr>
        <p:txBody>
          <a:bodyPr/>
          <a:lstStyle/>
          <a:p>
            <a:r>
              <a:rPr lang="pt-BR" dirty="0"/>
              <a:t>MASTER &amp; DEVELOP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E2C79D-0BF3-3C03-6DA1-F30AD4BA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4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544662-CD2B-098D-002E-279DB7D9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116674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Checando as </a:t>
            </a:r>
            <a:r>
              <a:rPr lang="pt-BR" dirty="0" err="1"/>
              <a:t>branchs</a:t>
            </a:r>
            <a:r>
              <a:rPr lang="pt-BR" dirty="0"/>
              <a:t>, podemos notar que as únicas ramificações fixas são master e </a:t>
            </a:r>
            <a:r>
              <a:rPr lang="pt-BR" dirty="0" err="1"/>
              <a:t>develop</a:t>
            </a:r>
            <a:r>
              <a:rPr lang="pt-BR" dirty="0"/>
              <a:t>. As outras serão criadas temporariamente por nós.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2F5C24-DDC5-5CAC-85DF-C2663AB6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799513"/>
          </a:xfrm>
        </p:spPr>
        <p:txBody>
          <a:bodyPr/>
          <a:lstStyle/>
          <a:p>
            <a:r>
              <a:rPr lang="pt-BR" dirty="0"/>
              <a:t>CHECANDO AS BRANCHS FIXAS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DB6598-48B7-1DF5-DAA7-7D15B11D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" y="2235366"/>
            <a:ext cx="5400040" cy="33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218D72-F661-9B21-5A31-11A73B210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3395" y="1714813"/>
            <a:ext cx="4023360" cy="464871"/>
          </a:xfrm>
        </p:spPr>
        <p:txBody>
          <a:bodyPr/>
          <a:lstStyle/>
          <a:p>
            <a:r>
              <a:rPr lang="pt-BR" dirty="0"/>
              <a:t>Sumario de 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E2C79D-0BF3-3C03-6DA1-F30AD4BA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5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544662-CD2B-098D-002E-279DB7D9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8"/>
            <a:ext cx="4646246" cy="18787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Criando uma </a:t>
            </a:r>
            <a:r>
              <a:rPr lang="pt-BR" dirty="0" err="1"/>
              <a:t>feature</a:t>
            </a:r>
            <a:r>
              <a:rPr lang="pt-BR" dirty="0"/>
              <a:t> como o comando ‘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start’. </a:t>
            </a:r>
          </a:p>
          <a:p>
            <a:pPr marL="0" indent="0">
              <a:buNone/>
            </a:pPr>
            <a:r>
              <a:rPr lang="pt-BR" dirty="0"/>
              <a:t>Vale observar que o próprio </a:t>
            </a:r>
            <a:r>
              <a:rPr lang="pt-BR" dirty="0" err="1"/>
              <a:t>git</a:t>
            </a:r>
            <a:r>
              <a:rPr lang="pt-BR" dirty="0"/>
              <a:t> orienta finalizar a </a:t>
            </a:r>
            <a:r>
              <a:rPr lang="pt-BR" dirty="0" err="1"/>
              <a:t>branch</a:t>
            </a:r>
            <a:r>
              <a:rPr lang="pt-BR" dirty="0"/>
              <a:t> após o fim dessa implementação.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2F5C24-DDC5-5CAC-85DF-C2663AB6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799513"/>
          </a:xfrm>
        </p:spPr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feature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A0E6A3-07BB-3487-03D8-1D57498F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8" y="2179684"/>
            <a:ext cx="5843688" cy="3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218D72-F661-9B21-5A31-11A73B210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3395" y="1714813"/>
            <a:ext cx="4023360" cy="464871"/>
          </a:xfrm>
        </p:spPr>
        <p:txBody>
          <a:bodyPr/>
          <a:lstStyle/>
          <a:p>
            <a:r>
              <a:rPr lang="pt-BR" dirty="0"/>
              <a:t>Sumario de 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E2C79D-0BF3-3C03-6DA1-F30AD4BA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6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544662-CD2B-098D-002E-279DB7D9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8"/>
            <a:ext cx="4781797" cy="291989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Fazendo implementação e </a:t>
            </a:r>
            <a:r>
              <a:rPr lang="pt-BR" dirty="0" err="1"/>
              <a:t>commitando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Logo em seguida fazemos a recomendação de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</a:t>
            </a:r>
            <a:r>
              <a:rPr lang="pt-BR" dirty="0" err="1"/>
              <a:t>finish</a:t>
            </a:r>
            <a:r>
              <a:rPr lang="pt-BR" dirty="0"/>
              <a:t> &lt;</a:t>
            </a:r>
            <a:r>
              <a:rPr lang="pt-BR" dirty="0" err="1"/>
              <a:t>nomefeature</a:t>
            </a:r>
            <a:r>
              <a:rPr lang="pt-BR" dirty="0"/>
              <a:t>&gt;” e automaticamente o </a:t>
            </a:r>
            <a:r>
              <a:rPr lang="pt-BR" dirty="0" err="1"/>
              <a:t>git</a:t>
            </a:r>
            <a:r>
              <a:rPr lang="pt-BR" dirty="0"/>
              <a:t> fez o </a:t>
            </a:r>
            <a:r>
              <a:rPr lang="pt-BR" dirty="0" err="1"/>
              <a:t>marge</a:t>
            </a:r>
            <a:r>
              <a:rPr lang="pt-BR" dirty="0"/>
              <a:t> da implementação na de desenvolvimento, deletou o ramo </a:t>
            </a:r>
            <a:r>
              <a:rPr lang="pt-BR" dirty="0" err="1"/>
              <a:t>feature</a:t>
            </a:r>
            <a:r>
              <a:rPr lang="pt-BR" dirty="0"/>
              <a:t> que foi margeado e fez o checkout para o ramo master.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2F5C24-DDC5-5CAC-85DF-C2663AB6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799513"/>
          </a:xfrm>
        </p:spPr>
        <p:txBody>
          <a:bodyPr/>
          <a:lstStyle/>
          <a:p>
            <a:r>
              <a:rPr lang="pt-BR" dirty="0"/>
              <a:t>Realizando </a:t>
            </a:r>
            <a:r>
              <a:rPr lang="pt-BR" dirty="0" err="1"/>
              <a:t>commit</a:t>
            </a:r>
            <a:r>
              <a:rPr lang="pt-BR" dirty="0"/>
              <a:t> e </a:t>
            </a:r>
            <a:r>
              <a:rPr lang="pt-BR" dirty="0" err="1"/>
              <a:t>marge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AE20CF-3A76-BE5D-4EC1-12143F52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2179684"/>
            <a:ext cx="5829823" cy="35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2218D72-F661-9B21-5A31-11A73B210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3395" y="1714813"/>
            <a:ext cx="4023360" cy="464871"/>
          </a:xfrm>
        </p:spPr>
        <p:txBody>
          <a:bodyPr/>
          <a:lstStyle/>
          <a:p>
            <a:r>
              <a:rPr lang="pt-BR" dirty="0"/>
              <a:t>Padrão de homologação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E2C79D-0BF3-3C03-6DA1-F30AD4BA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pt-BR" noProof="0" smtClean="0"/>
              <a:t>7</a:t>
            </a:fld>
            <a:endParaRPr lang="pt-BR" noProof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544662-CD2B-098D-002E-279DB7D9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39437"/>
            <a:ext cx="5256811" cy="390652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 padrão, utilizamos o formato semântico 0(master).1(release).0(</a:t>
            </a:r>
            <a:r>
              <a:rPr lang="pt-BR" dirty="0" err="1"/>
              <a:t>hotfix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A release é criada baseada no ramo de desenvolvimento.</a:t>
            </a:r>
          </a:p>
          <a:p>
            <a:pPr marL="0" indent="0">
              <a:buNone/>
            </a:pPr>
            <a:r>
              <a:rPr lang="pt-BR" dirty="0"/>
              <a:t>Nessa etapa entra o pessoal de QA, que podem gerar </a:t>
            </a:r>
            <a:r>
              <a:rPr lang="pt-BR" dirty="0" err="1"/>
              <a:t>bugfix</a:t>
            </a:r>
            <a:r>
              <a:rPr lang="pt-BR" dirty="0"/>
              <a:t> (caso encontre falhas) e também homologar uma versão no ramo de produção.</a:t>
            </a:r>
          </a:p>
          <a:p>
            <a:pPr marL="0" indent="0">
              <a:buNone/>
            </a:pPr>
            <a:r>
              <a:rPr lang="pt-BR" dirty="0"/>
              <a:t>Observação: após finalizar uma release, irá ser atualizado tanto o ramo de produção quanto a de desenvolvimento.</a:t>
            </a:r>
          </a:p>
          <a:p>
            <a:pPr marL="0" indent="0">
              <a:buNone/>
            </a:pPr>
            <a:r>
              <a:rPr lang="pt-BR" dirty="0"/>
              <a:t>Isso polpa tempo e evita possíveis erros no fluxo de trabalho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E2F5C24-DDC5-5CAC-85DF-C2663AB6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799513"/>
          </a:xfrm>
        </p:spPr>
        <p:txBody>
          <a:bodyPr/>
          <a:lstStyle/>
          <a:p>
            <a:r>
              <a:rPr lang="pt-BR" dirty="0"/>
              <a:t>Criando uma release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7C1B19-D717-57D1-C05E-2C4B636B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4" y="2602664"/>
            <a:ext cx="5745336" cy="33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 do estudo</a:t>
            </a:r>
          </a:p>
        </p:txBody>
      </p:sp>
      <p:pic>
        <p:nvPicPr>
          <p:cNvPr id="8" name="Espaço Reservado para Imagem 7" descr="detalhe de um código de computador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090176" cy="365125"/>
          </a:xfrm>
        </p:spPr>
        <p:txBody>
          <a:bodyPr rtlCol="0"/>
          <a:lstStyle/>
          <a:p>
            <a:pPr rtl="0"/>
            <a:r>
              <a:rPr lang="pt-BR" dirty="0"/>
              <a:t>notas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7" descr="imagem abstra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pt-BR" sz="4000" spc="300" dirty="0"/>
              <a:t>OBRIGADO</a:t>
            </a:r>
          </a:p>
        </p:txBody>
      </p:sp>
      <p:pic>
        <p:nvPicPr>
          <p:cNvPr id="24" name="Espaço Reservado para Imagem Online 23" descr="Usuá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28" name="Espaço Reservado para Imagem Online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29" y="3903126"/>
            <a:ext cx="3301988" cy="518795"/>
          </a:xfrm>
        </p:spPr>
        <p:txBody>
          <a:bodyPr rtlCol="0"/>
          <a:lstStyle/>
          <a:p>
            <a:pPr rtl="0"/>
            <a:r>
              <a:rPr lang="pt-BR" dirty="0"/>
              <a:t>KELLYNGTON LUIZ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9496" y="3893330"/>
            <a:ext cx="3198836" cy="518795"/>
          </a:xfrm>
        </p:spPr>
        <p:txBody>
          <a:bodyPr rtlCol="0"/>
          <a:lstStyle/>
          <a:p>
            <a:pPr rtl="0"/>
            <a:r>
              <a:rPr lang="pt-BR" sz="12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https://www.linkedin.com/in/kellyngton-dias-69a292187/</a:t>
            </a:r>
            <a:endParaRPr lang="pt-BR" sz="12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61673" y="3903126"/>
            <a:ext cx="4096986" cy="509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kellyngton.costa@dcx.ufpb.br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>
                <a:hlinkClick r:id="rId10"/>
              </a:rPr>
              <a:t>https://github.com/kellyngton</a:t>
            </a:r>
            <a:endParaRPr lang="pt-BR" dirty="0"/>
          </a:p>
        </p:txBody>
      </p:sp>
      <p:pic>
        <p:nvPicPr>
          <p:cNvPr id="7" name="Espaço Reservado para Imagem Online 6">
            <a:extLst>
              <a:ext uri="{FF2B5EF4-FFF2-40B4-BE49-F238E27FC236}">
                <a16:creationId xmlns:a16="http://schemas.microsoft.com/office/drawing/2014/main" id="{FDA90B92-27B9-1965-9845-283D9D7EF447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730875" y="3099594"/>
            <a:ext cx="730250" cy="730250"/>
          </a:xfr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66_TF55661986_Win32" id="{BB58C8DE-9511-4B43-8697-806BDB465BDD}" vid="{64A371BB-1EDC-4313-8E20-9F2D9934D4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tecnologia</Template>
  <TotalTime>326</TotalTime>
  <Words>340</Words>
  <Application>Microsoft Office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Kellyngton luiz da costa dias</vt:lpstr>
      <vt:lpstr>SUMARIO</vt:lpstr>
      <vt:lpstr>INICIANDO UM FLUXO PADRAO</vt:lpstr>
      <vt:lpstr>CHECANDO AS BRANCHS FIXAS </vt:lpstr>
      <vt:lpstr>Criando uma feature </vt:lpstr>
      <vt:lpstr>Realizando commit e marge </vt:lpstr>
      <vt:lpstr>Criando uma release </vt:lpstr>
      <vt:lpstr>Resultados do estudo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Kellyngton luiz da costa dias</dc:title>
  <dc:creator>kellyngton luiz</dc:creator>
  <cp:lastModifiedBy>kellyngton luiz</cp:lastModifiedBy>
  <cp:revision>2</cp:revision>
  <dcterms:created xsi:type="dcterms:W3CDTF">2022-05-07T16:24:46Z</dcterms:created>
  <dcterms:modified xsi:type="dcterms:W3CDTF">2022-05-09T00:29:47Z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