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72" r:id="rId2"/>
    <p:sldId id="275" r:id="rId3"/>
    <p:sldId id="269" r:id="rId4"/>
    <p:sldId id="263" r:id="rId5"/>
    <p:sldId id="277" r:id="rId6"/>
    <p:sldId id="278" r:id="rId7"/>
    <p:sldId id="266" r:id="rId8"/>
    <p:sldId id="281" r:id="rId9"/>
    <p:sldId id="267" r:id="rId10"/>
    <p:sldId id="268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89660"/>
  </p:normalViewPr>
  <p:slideViewPr>
    <p:cSldViewPr snapToGrid="0" snapToObjects="1">
      <p:cViewPr varScale="1">
        <p:scale>
          <a:sx n="110" d="100"/>
          <a:sy n="110" d="100"/>
        </p:scale>
        <p:origin x="2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4A85-E97D-8D46-AE09-C99190F9CEE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DF028-C478-D54F-8C7A-7C1AEC1E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Univers" panose="020B0503020202020204" pitchFamily="34" charset="0"/>
              </a:rPr>
              <a:t>We represent Polestar, an up-and-coming electric vehicle that went public in June 2022.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Univers" panose="020B05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Univers" panose="020B0503020202020204" pitchFamily="34" charset="0"/>
              </a:rPr>
              <a:t>Proficiency talking points: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Univers" panose="020B0503020202020204" pitchFamily="34" charset="0"/>
              </a:rPr>
              <a:t>Selected topic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Univers" panose="020B0503020202020204" pitchFamily="34" charset="0"/>
              </a:rPr>
              <a:t>Reason why we selected the topic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4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on a funny note, e.g., “the future is right around the corner…”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team wondered whether historical stock prices from other electric vehicles (EV) could predict growth of this recent addition to the market.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ighlight>
                  <a:srgbClr val="FFFF00"/>
                </a:highlight>
                <a:latin typeface="Univers" panose="020B0503020202020204" pitchFamily="34" charset="0"/>
              </a:rPr>
              <a:t>Proficiency talking points: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highlight>
                  <a:srgbClr val="FFFF00"/>
                </a:highlight>
                <a:latin typeface="Univers" panose="020B0503020202020204" pitchFamily="34" charset="0"/>
              </a:rPr>
              <a:t>Selected topic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highlight>
                  <a:srgbClr val="FFFF00"/>
                </a:highlight>
                <a:latin typeface="Univers" panose="020B0503020202020204" pitchFamily="34" charset="0"/>
              </a:rPr>
              <a:t>Reason why we selected the topic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highlight>
                  <a:srgbClr val="FFFF00"/>
                </a:highlight>
                <a:latin typeface="Univers" panose="020B0503020202020204" pitchFamily="34" charset="0"/>
              </a:rPr>
              <a:t>Questions to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correct?</a:t>
            </a:r>
          </a:p>
          <a:p>
            <a:endParaRPr lang="en-US" dirty="0"/>
          </a:p>
          <a:p>
            <a:r>
              <a:rPr lang="en-US" dirty="0"/>
              <a:t>Proficiency talking point:</a:t>
            </a:r>
          </a:p>
          <a:p>
            <a:r>
              <a:rPr lang="en-US" dirty="0"/>
              <a:t>Technologies, languages, tools, and algorithms used throughout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Proficiency talking points:</a:t>
            </a:r>
          </a:p>
          <a:p>
            <a:r>
              <a:rPr lang="en-US" dirty="0"/>
              <a:t>1) description of source data</a:t>
            </a:r>
          </a:p>
          <a:p>
            <a:r>
              <a:rPr lang="en-US" dirty="0"/>
              <a:t>2) description of the data exploration phase of the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better pictures – the larger pick is from the README but is not exactly the same as the original. I can’t find Step 1 in the code to re-paste. –Holly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Proficiency talking point:</a:t>
            </a:r>
          </a:p>
          <a:p>
            <a:r>
              <a:rPr lang="en-US" dirty="0"/>
              <a:t>Description of the analysis phase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Proficiency talking point: results of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3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Proficiency talking point:</a:t>
            </a:r>
          </a:p>
          <a:p>
            <a:r>
              <a:rPr lang="en-US" dirty="0"/>
              <a:t>Recommendation for future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Proficiency talking point: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Anything the team would have done differently.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9A19-F2D3-4561-88B4-2C567773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A361C-703F-4774-2015-510191026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A83C-6DB7-B8AD-1D1B-F3DB228D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4E33-8BBF-DF4B-98AF-AD494D9A9966}" type="datetime1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6EA27-B063-0C43-CFE9-08BD23A3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2657-1CF3-8A18-EF0D-FE29817F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2BF4-BD12-4266-7FF5-E78A22F9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8766-767E-43DE-F255-2FD0F725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7A1F-2F91-E19A-3888-695E128F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443D-B1F1-D344-916C-7FF99E60976B}" type="datetime1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8B30-1798-F647-32E2-8DF014F7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6E4B-F49F-04F3-4AFF-CE9FFF8C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27255-53AD-959E-2D57-DC0B016F7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9F662-6157-FFEE-71A9-962A760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5362-E955-E849-742A-9BD116E9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448B-D5E6-3344-AD40-414CA3FF713F}" type="datetime1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82CF-AB52-1E30-A395-FE9CD1E9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9642-6852-A0A8-B4D3-1C8E492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75F1-BBBA-C456-987A-4EEED53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AA27-6F57-2CB6-C9EE-E2678E1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4F0D-718B-F94D-FBAC-24AC45CC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6546-60F8-B44C-BBBE-FA068E71FA45}" type="datetime1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F048-7CB8-5B27-AD65-26404E9C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91986-A529-E3CE-5E3E-82D15597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91FD-2F8E-6956-2EFC-184907BA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192C-79AA-0CC4-8FE4-875EA4443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E6FB-47F6-41A2-8732-5B34BAF6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E97E-0FF4-5445-9462-0C188C902C69}" type="datetime1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35E7-4847-6EAD-9370-02CABD02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A179-9ACC-E037-19CF-4DE59FD7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AFEA-194E-6317-687D-326B140D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5493-B5D7-2213-4C19-FD7CCBD35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7D77E-C3C5-9A58-185E-98CB9BF5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A845-3BC4-86BE-02E2-56012FB9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F01C-9E2E-944F-9AB5-715EF3AAA344}" type="datetime1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67A9-F959-820F-C30D-E30C7D54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B4936-45DF-F077-932E-052665B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BF40-F8CE-7EBF-FF33-6284A23E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548B-A282-4F75-CB15-B81CD108A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0203B-A0FB-5121-0EAE-82C8AC99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285E5-A3F5-8563-495B-50C662C84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CEE82-1A07-6864-47D3-8136B3C4F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052D9-BC4B-72E5-D7B5-79FDC18A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B55-69E8-1040-BD03-91188FAF78B9}" type="datetime1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3B673-243F-CCD9-8DEB-7053746F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08928-88E8-E45A-B8B7-D43AC1A5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AD7A-10E3-05AC-C875-7B6CDA6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56C3-7DF2-5781-95D7-8D3AE2E0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D86-7F9B-6B4C-BD7D-EDB4BAC2C4B8}" type="datetime1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70B6F-A5A5-0225-69E1-EA5F96E2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5143E-137B-1480-E15B-13392DD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E4868-E868-E3C7-6D28-0E7D8F0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22E9-5DA8-6C4F-8032-96CD493855F7}" type="datetime1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15013-4E71-8CFA-1A01-005E0958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1E57C-77EB-D38E-CA95-CC32E412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7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388D-3F07-2D9A-596D-38ADB34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E14-962D-47AE-D2E6-DC8B5D27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BEB59-4564-6303-75DB-C95859F18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6B59F-4115-C2A5-B4BB-F21BE9F8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4C-793A-F945-8743-A14177D24BAB}" type="datetime1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4D7EE-576F-32F9-5131-17E6E30E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B9038-88D6-F43D-9D92-301D3A94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A080-B932-6F91-574A-504F258E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DE918-90D4-33BE-8B4D-2A6DA716D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5E178-8709-FB33-D6F9-F91D62A42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9649-F2D3-2221-0E38-62D44FE3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F483-F0D0-DF4F-9C32-F6D4BA66F8BC}" type="datetime1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BDC7-8659-6263-1A1F-6C18F7ED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FEA95-627D-7FD1-6815-BE351B98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4954D-E26F-F92B-2667-15DC82B0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FF4EA-56C0-B826-2F99-55E6841B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115E-3BE8-9D7D-E431-46C7A1E4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ADA-80EC-F647-BBFC-22160969BD3A}" type="datetime1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4E82-7642-A2E5-E086-E96FEEC90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124A-8981-FFEB-A495-5BFFA5228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5842-ABAB-C0C1-1E07-3BB723CF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13" y="501649"/>
            <a:ext cx="7886700" cy="6794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Univers" panose="020B0503020202020204" pitchFamily="34" charset="0"/>
                <a:ea typeface="Apple Color Emoji" pitchFamily="2" charset="0"/>
                <a:cs typeface="Al Nile" pitchFamily="2" charset="-78"/>
              </a:rPr>
            </a:br>
            <a:r>
              <a:rPr lang="en-US" dirty="0">
                <a:latin typeface="Univers" panose="020B0503020202020204" pitchFamily="34" charset="0"/>
                <a:ea typeface="Apple Color Emoji" pitchFamily="2" charset="0"/>
                <a:cs typeface="Al Nile" pitchFamily="2" charset="-78"/>
              </a:rPr>
              <a:t>Predicting Polestar Success</a:t>
            </a:r>
            <a:br>
              <a:rPr lang="en-US" b="1" dirty="0">
                <a:latin typeface="Avenir" panose="02000503020000020003" pitchFamily="2" charset="0"/>
                <a:ea typeface="Apple Color Emoji" pitchFamily="2" charset="0"/>
                <a:cs typeface="Al Nile" pitchFamily="2" charset="-78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7AE23D-A8D2-CAF1-4869-CF3A16DF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325" y="1122878"/>
            <a:ext cx="8515350" cy="4160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EB046-3B36-165D-C32F-602D8803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FA4CE-91D9-D77A-41BB-3363BFE02F3E}"/>
              </a:ext>
            </a:extLst>
          </p:cNvPr>
          <p:cNvSpPr txBox="1"/>
          <p:nvPr/>
        </p:nvSpPr>
        <p:spPr>
          <a:xfrm>
            <a:off x="494122" y="5402244"/>
            <a:ext cx="8155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Univers" panose="020B0503020202020204" pitchFamily="34" charset="0"/>
                <a:ea typeface="Apple Color Emoji" pitchFamily="2" charset="0"/>
                <a:cs typeface="Al Nile" pitchFamily="2" charset="-78"/>
              </a:rPr>
              <a:t>Using data analysis of </a:t>
            </a:r>
            <a:r>
              <a:rPr lang="en-US" sz="2800" dirty="0">
                <a:latin typeface="TESLA" pitchFamily="2" charset="77"/>
                <a:ea typeface="Apple Color Emoji" pitchFamily="2" charset="0"/>
                <a:cs typeface="Al Nile" pitchFamily="2" charset="-78"/>
              </a:rPr>
              <a:t>TESLA</a:t>
            </a:r>
            <a:r>
              <a:rPr lang="en-US" sz="2800" dirty="0">
                <a:latin typeface="Univers" panose="020B0503020202020204" pitchFamily="34" charset="0"/>
                <a:ea typeface="Apple Color Emoji" pitchFamily="2" charset="0"/>
                <a:cs typeface="Al Nile" pitchFamily="2" charset="-78"/>
              </a:rPr>
              <a:t> stock </a:t>
            </a:r>
          </a:p>
          <a:p>
            <a:pPr algn="ctr"/>
            <a:r>
              <a:rPr lang="en-US" sz="2800" dirty="0">
                <a:latin typeface="Univers" panose="020B0503020202020204" pitchFamily="34" charset="0"/>
                <a:ea typeface="Apple Color Emoji" pitchFamily="2" charset="0"/>
                <a:cs typeface="Al Nile" pitchFamily="2" charset="-78"/>
              </a:rPr>
              <a:t>to determine Polestar success</a:t>
            </a:r>
          </a:p>
        </p:txBody>
      </p:sp>
    </p:spTree>
    <p:extLst>
      <p:ext uri="{BB962C8B-B14F-4D97-AF65-F5344CB8AC3E}">
        <p14:creationId xmlns:p14="http://schemas.microsoft.com/office/powerpoint/2010/main" val="12706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4D0A-82AC-7660-567E-124B99C1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7995"/>
            <a:ext cx="7886700" cy="488852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latin typeface="Avenir Book" panose="02000503020000020003" pitchFamily="2" charset="0"/>
                <a:ea typeface="+mn-ea"/>
                <a:cs typeface="+mn-cs"/>
              </a:rPr>
              <a:t>What the team would have done differently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489A4-890E-F327-40F5-BEB4CB6A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A1E8B4-151D-1B5B-E0CC-D96C24B4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A09E0-A05A-99F5-C6DE-1D1CC38BE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92" y="799705"/>
            <a:ext cx="7428216" cy="52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0FD03E-EBA3-B78E-98A6-73C96D53D003}"/>
              </a:ext>
            </a:extLst>
          </p:cNvPr>
          <p:cNvSpPr/>
          <p:nvPr/>
        </p:nvSpPr>
        <p:spPr>
          <a:xfrm>
            <a:off x="5045239" y="19900"/>
            <a:ext cx="4099215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5FB42-B57F-06EC-125A-3FCEA297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71" y="2134583"/>
            <a:ext cx="1389408" cy="14234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9D35A-1583-2314-D687-237D574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A6A07-1B32-1EB4-EA15-DAE10A818554}"/>
              </a:ext>
            </a:extLst>
          </p:cNvPr>
          <p:cNvSpPr txBox="1"/>
          <p:nvPr/>
        </p:nvSpPr>
        <p:spPr>
          <a:xfrm>
            <a:off x="284259" y="315464"/>
            <a:ext cx="46317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Univers" panose="020B0503020202020204" pitchFamily="34" charset="0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099B6-C6B8-6A69-A00A-556750BB4EFA}"/>
              </a:ext>
            </a:extLst>
          </p:cNvPr>
          <p:cNvSpPr txBox="1"/>
          <p:nvPr/>
        </p:nvSpPr>
        <p:spPr>
          <a:xfrm>
            <a:off x="387444" y="4885958"/>
            <a:ext cx="29181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Univers" panose="020B0503020202020204" pitchFamily="34" charset="0"/>
              </a:rPr>
              <a:t>Team</a:t>
            </a:r>
            <a:r>
              <a:rPr lang="en-US" sz="1600" b="1" dirty="0">
                <a:latin typeface="Univers" panose="020B0503020202020204" pitchFamily="34" charset="0"/>
              </a:rPr>
              <a:t>: </a:t>
            </a:r>
          </a:p>
          <a:p>
            <a:endParaRPr lang="en-US" sz="300" dirty="0">
              <a:latin typeface="Univers" panose="020B0503020202020204" pitchFamily="34" charset="0"/>
            </a:endParaRPr>
          </a:p>
          <a:p>
            <a:pPr marL="231775"/>
            <a:r>
              <a:rPr lang="en-US" dirty="0">
                <a:latin typeface="Univers" panose="020B0503020202020204" pitchFamily="34" charset="0"/>
              </a:rPr>
              <a:t>Tracey Fitzpatrick</a:t>
            </a:r>
          </a:p>
          <a:p>
            <a:pPr marL="231775"/>
            <a:r>
              <a:rPr lang="en-US" dirty="0">
                <a:latin typeface="Univers" panose="020B0503020202020204" pitchFamily="34" charset="0"/>
              </a:rPr>
              <a:t>Cheryl Farnsworth</a:t>
            </a:r>
          </a:p>
          <a:p>
            <a:pPr marL="231775"/>
            <a:r>
              <a:rPr lang="en-US" dirty="0">
                <a:latin typeface="Univers" panose="020B0503020202020204" pitchFamily="34" charset="0"/>
              </a:rPr>
              <a:t>Kelly Nichols</a:t>
            </a:r>
          </a:p>
          <a:p>
            <a:pPr marL="231775"/>
            <a:r>
              <a:rPr lang="en-US" dirty="0">
                <a:latin typeface="Univers" panose="020B0503020202020204" pitchFamily="34" charset="0"/>
              </a:rPr>
              <a:t>Holly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EDA2-D33A-CA0C-C707-DC0CABD86005}"/>
              </a:ext>
            </a:extLst>
          </p:cNvPr>
          <p:cNvSpPr txBox="1"/>
          <p:nvPr/>
        </p:nvSpPr>
        <p:spPr>
          <a:xfrm>
            <a:off x="432408" y="1050256"/>
            <a:ext cx="4558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Univers" panose="020B0503020202020204" pitchFamily="34" charset="0"/>
              </a:rPr>
              <a:t>Purpose of Project: </a:t>
            </a:r>
          </a:p>
          <a:p>
            <a:pPr marL="295275" indent="-285750"/>
            <a:endParaRPr lang="en-US" sz="800" dirty="0">
              <a:latin typeface="Univers" panose="020B0503020202020204" pitchFamily="34" charset="0"/>
            </a:endParaRPr>
          </a:p>
          <a:p>
            <a:pPr marL="9525"/>
            <a:r>
              <a:rPr lang="en-US" dirty="0">
                <a:latin typeface="Univers" panose="020B0503020202020204" pitchFamily="34" charset="0"/>
              </a:rPr>
              <a:t>Determine whether past stock performance of electric vehicles can predict future stock performance of Polestar.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06FFD2-6EBA-ED6B-E7A2-96A0AA942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04" y="3912087"/>
            <a:ext cx="1170187" cy="8866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F2453-09F3-5C84-C81A-494F276D6B98}"/>
              </a:ext>
            </a:extLst>
          </p:cNvPr>
          <p:cNvSpPr txBox="1"/>
          <p:nvPr/>
        </p:nvSpPr>
        <p:spPr>
          <a:xfrm>
            <a:off x="411467" y="2809618"/>
            <a:ext cx="489496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Univers" panose="020B0503020202020204" pitchFamily="34" charset="0"/>
              </a:rPr>
              <a:t>Questions to Answer:</a:t>
            </a:r>
          </a:p>
          <a:p>
            <a:endParaRPr lang="en-US" sz="800" dirty="0">
              <a:latin typeface="Univers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" panose="020B0503020202020204" pitchFamily="34" charset="0"/>
              </a:rPr>
              <a:t>Can historical stock prices from other electrical vehicles predict growth of Polestar?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latin typeface="Univers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" panose="020B0503020202020204" pitchFamily="34" charset="0"/>
              </a:rPr>
              <a:t>How well suited is Polestar to be competitive in the market?</a:t>
            </a:r>
            <a:endParaRPr lang="en-US" sz="2000" dirty="0">
              <a:latin typeface="Univers" panose="020B05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6A423-57CD-FBA5-ACBB-DEFD4AEF7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167" y="297932"/>
            <a:ext cx="1374813" cy="12271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794871-BA8E-D69C-6624-7BD76C448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675" y="315464"/>
            <a:ext cx="1111974" cy="1482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45AF15-E856-4541-4C41-3C6B8E419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496" y="1780885"/>
            <a:ext cx="1348908" cy="11854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17D5C-BD45-E929-3D85-E27B3D4C44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517"/>
          <a:stretch/>
        </p:blipFill>
        <p:spPr>
          <a:xfrm>
            <a:off x="6145706" y="5807743"/>
            <a:ext cx="1427285" cy="6577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A5B632-FEAA-E87A-80F0-8507C81A89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8160" y="4950332"/>
            <a:ext cx="1682552" cy="6973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F37AE69-4251-063C-00BF-9C75FB002C09}"/>
              </a:ext>
            </a:extLst>
          </p:cNvPr>
          <p:cNvGrpSpPr/>
          <p:nvPr/>
        </p:nvGrpSpPr>
        <p:grpSpPr>
          <a:xfrm>
            <a:off x="5636898" y="3628675"/>
            <a:ext cx="1786655" cy="1170073"/>
            <a:chOff x="53673" y="5568351"/>
            <a:chExt cx="1786655" cy="117007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B63EDC3-3F40-2380-F18F-1D1FF4F48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8317" y="5568351"/>
              <a:ext cx="995387" cy="84149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A6CB59-140C-2803-9081-68BCD780F805}"/>
                </a:ext>
              </a:extLst>
            </p:cNvPr>
            <p:cNvSpPr txBox="1"/>
            <p:nvPr/>
          </p:nvSpPr>
          <p:spPr>
            <a:xfrm>
              <a:off x="53673" y="6369092"/>
              <a:ext cx="178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Faraday Future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9C970F-4534-8CC8-4A65-D133985B4968}"/>
              </a:ext>
            </a:extLst>
          </p:cNvPr>
          <p:cNvSpPr/>
          <p:nvPr/>
        </p:nvSpPr>
        <p:spPr>
          <a:xfrm>
            <a:off x="5675565" y="3529776"/>
            <a:ext cx="1451731" cy="1220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8D4732-CE6D-1A0C-EDD9-C2BED9B1B7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9391" y="5165523"/>
            <a:ext cx="1587165" cy="3744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D0102A-2A6E-B4CD-0E08-91400DE2AF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8160" y="3166371"/>
            <a:ext cx="2057400" cy="3299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005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9C9020A-CEFF-2813-5577-30336CB5AFEC}"/>
              </a:ext>
            </a:extLst>
          </p:cNvPr>
          <p:cNvSpPr/>
          <p:nvPr/>
        </p:nvSpPr>
        <p:spPr>
          <a:xfrm>
            <a:off x="-6718" y="13543"/>
            <a:ext cx="9144000" cy="966141"/>
          </a:xfrm>
          <a:prstGeom prst="rect">
            <a:avLst/>
          </a:prstGeom>
          <a:solidFill>
            <a:schemeClr val="accent5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B2C-A6A1-0E05-2324-1CDA1FF0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18" y="255190"/>
            <a:ext cx="9144000" cy="545534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Univers" panose="020B0503020202020204" pitchFamily="34" charset="0"/>
                <a:ea typeface="+mn-ea"/>
                <a:cs typeface="+mn-cs"/>
              </a:rPr>
              <a:t>Technologies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1DF10-1CE7-7E41-249B-23AA8CD3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AA1C0-B4A3-F10F-CFA2-58475559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3" y="1580014"/>
            <a:ext cx="13462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F85C6-46C6-F97D-982C-CA197051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56" y="2644004"/>
            <a:ext cx="1429107" cy="330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25F6D-7F44-BD37-A949-CF2CF2176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00" y="1471205"/>
            <a:ext cx="1168400" cy="1104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4AC19-9C97-7979-2863-6507FDD7B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250" y="1831204"/>
            <a:ext cx="2451100" cy="81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3E59E-66B9-9320-65DD-ABCF9BEA7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399" y="3282675"/>
            <a:ext cx="17145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101973-E6A3-880F-525E-A435EDDEDF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369"/>
          <a:stretch/>
        </p:blipFill>
        <p:spPr>
          <a:xfrm>
            <a:off x="1770742" y="6054835"/>
            <a:ext cx="2023242" cy="47909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B4D85002-090A-011A-1AF8-CEAF2F9F86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82" t="5006" r="6121" b="4985"/>
          <a:stretch/>
        </p:blipFill>
        <p:spPr>
          <a:xfrm>
            <a:off x="4636099" y="3685582"/>
            <a:ext cx="3972216" cy="23219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4BCACA-2775-67A5-32B9-95A79F4FF2FA}"/>
              </a:ext>
            </a:extLst>
          </p:cNvPr>
          <p:cNvSpPr txBox="1"/>
          <p:nvPr/>
        </p:nvSpPr>
        <p:spPr>
          <a:xfrm>
            <a:off x="4875575" y="324433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Random Forest Classifier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91EBF-A8FB-49EF-136F-56D62D0872F0}"/>
              </a:ext>
            </a:extLst>
          </p:cNvPr>
          <p:cNvSpPr/>
          <p:nvPr/>
        </p:nvSpPr>
        <p:spPr>
          <a:xfrm>
            <a:off x="4636099" y="3244334"/>
            <a:ext cx="3972216" cy="28722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3B881A-3AD8-C075-89ED-1F299C3AF5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242" y="4377574"/>
            <a:ext cx="2235200" cy="1244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57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3425-AF3E-5512-FC28-CDA8B955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0531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Data Exploration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30ED-E925-4DD4-645F-E3D09225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3EC35-BFDD-C5AE-B5C2-5D2F27F1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0BCB6-33E9-473F-9EF3-3834639052A1}"/>
              </a:ext>
            </a:extLst>
          </p:cNvPr>
          <p:cNvSpPr txBox="1"/>
          <p:nvPr/>
        </p:nvSpPr>
        <p:spPr>
          <a:xfrm>
            <a:off x="320633" y="975330"/>
            <a:ext cx="831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uses historical pricing and trading volume to predict future share prices for the top 10 electric vehicle companies and potential growth for Polestar.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ABF00-7286-E1F8-C5D6-7C24648A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3" y="2957915"/>
            <a:ext cx="4894491" cy="35809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E1147E-1813-16CC-9CC7-64AAD5EE560C}"/>
              </a:ext>
            </a:extLst>
          </p:cNvPr>
          <p:cNvSpPr/>
          <p:nvPr/>
        </p:nvSpPr>
        <p:spPr>
          <a:xfrm>
            <a:off x="0" y="0"/>
            <a:ext cx="9144000" cy="887881"/>
          </a:xfrm>
          <a:prstGeom prst="rect">
            <a:avLst/>
          </a:prstGeom>
          <a:solidFill>
            <a:schemeClr val="accent5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82975E-B29F-332E-2FDA-C07E23445582}"/>
              </a:ext>
            </a:extLst>
          </p:cNvPr>
          <p:cNvSpPr txBox="1">
            <a:spLocks/>
          </p:cNvSpPr>
          <p:nvPr/>
        </p:nvSpPr>
        <p:spPr>
          <a:xfrm>
            <a:off x="0" y="214898"/>
            <a:ext cx="9144000" cy="5455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sz="3200" b="1" dirty="0">
                <a:latin typeface="Univers" panose="020B0503020202020204" pitchFamily="34" charset="0"/>
                <a:ea typeface="+mn-ea"/>
                <a:cs typeface="+mn-cs"/>
              </a:rPr>
              <a:t>Model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9B12E-0096-0BAF-DA6B-171CFD766178}"/>
              </a:ext>
            </a:extLst>
          </p:cNvPr>
          <p:cNvSpPr txBox="1"/>
          <p:nvPr/>
        </p:nvSpPr>
        <p:spPr>
          <a:xfrm>
            <a:off x="3098117" y="6136331"/>
            <a:ext cx="4691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2: Predict future pricing for each EV stock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1FBDE-AC40-1768-8181-3DEC0BC4F0CE}"/>
              </a:ext>
            </a:extLst>
          </p:cNvPr>
          <p:cNvSpPr txBox="1"/>
          <p:nvPr/>
        </p:nvSpPr>
        <p:spPr>
          <a:xfrm>
            <a:off x="509898" y="1834199"/>
            <a:ext cx="470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Pull pricing from Yahoo Finance API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E196C-C7C5-048C-B8CC-F94C6E1E9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93" y="1873256"/>
            <a:ext cx="3839258" cy="3111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72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08026-11A4-DD40-4278-60399150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DFFB0-8A37-6AFC-385E-48FC973520FA}"/>
              </a:ext>
            </a:extLst>
          </p:cNvPr>
          <p:cNvSpPr txBox="1"/>
          <p:nvPr/>
        </p:nvSpPr>
        <p:spPr>
          <a:xfrm>
            <a:off x="254535" y="1146812"/>
            <a:ext cx="565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Predict future share price based on trading volume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9AEDB-3671-C8C8-A813-3B3C52D7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95" y="1677684"/>
            <a:ext cx="6995711" cy="4226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1594E8-7F9B-0248-400C-DA01DB953F61}"/>
              </a:ext>
            </a:extLst>
          </p:cNvPr>
          <p:cNvSpPr txBox="1"/>
          <p:nvPr/>
        </p:nvSpPr>
        <p:spPr>
          <a:xfrm>
            <a:off x="568531" y="6065444"/>
            <a:ext cx="767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</a:t>
            </a:r>
            <a:r>
              <a:rPr lang="en-US" sz="1200" dirty="0"/>
              <a:t>There is a correlation between price and volume but accuracy rate is very low</a:t>
            </a:r>
            <a:r>
              <a:rPr lang="en-US" sz="1050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6D387-D18B-4844-9FD0-C925D06B58C9}"/>
              </a:ext>
            </a:extLst>
          </p:cNvPr>
          <p:cNvSpPr/>
          <p:nvPr/>
        </p:nvSpPr>
        <p:spPr>
          <a:xfrm>
            <a:off x="0" y="0"/>
            <a:ext cx="9144000" cy="904022"/>
          </a:xfrm>
          <a:prstGeom prst="rect">
            <a:avLst/>
          </a:prstGeom>
          <a:solidFill>
            <a:schemeClr val="accent5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843476-1F47-2847-6D8E-671C2E4B5318}"/>
              </a:ext>
            </a:extLst>
          </p:cNvPr>
          <p:cNvSpPr txBox="1">
            <a:spLocks/>
          </p:cNvSpPr>
          <p:nvPr/>
        </p:nvSpPr>
        <p:spPr>
          <a:xfrm>
            <a:off x="0" y="242790"/>
            <a:ext cx="9144000" cy="5455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sz="3200" b="1" dirty="0">
                <a:latin typeface="Univers" panose="020B0503020202020204" pitchFamily="34" charset="0"/>
                <a:ea typeface="+mn-ea"/>
                <a:cs typeface="+mn-cs"/>
              </a:rPr>
              <a:t>Model Analysis</a:t>
            </a:r>
          </a:p>
        </p:txBody>
      </p:sp>
    </p:spTree>
    <p:extLst>
      <p:ext uri="{BB962C8B-B14F-4D97-AF65-F5344CB8AC3E}">
        <p14:creationId xmlns:p14="http://schemas.microsoft.com/office/powerpoint/2010/main" val="422381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3790-05EF-3D1E-85D0-B40FF589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BFD89-BFDB-E633-A197-35D5700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BEA15-0D65-0BD7-E16F-62E932F90EF6}"/>
              </a:ext>
            </a:extLst>
          </p:cNvPr>
          <p:cNvSpPr txBox="1"/>
          <p:nvPr/>
        </p:nvSpPr>
        <p:spPr>
          <a:xfrm>
            <a:off x="874359" y="1302149"/>
            <a:ext cx="778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Polestar is to take on </a:t>
            </a:r>
            <a:r>
              <a:rPr lang="en-US" dirty="0" err="1"/>
              <a:t>Telsa</a:t>
            </a:r>
            <a:r>
              <a:rPr lang="en-US" dirty="0"/>
              <a:t> in the EV market, it will need to expand their business model and invest in marketing to compete with Tesla’s tremendous brand recognition in the industry.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Polestar continues with the current EV vehicles only model, there is a good chance that share prices will rise to the same level as other similar EV companies.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3D05D-6382-7508-863D-8EF38065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9" y="5520041"/>
            <a:ext cx="1925924" cy="11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5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7396-B6BE-76AF-1185-4025C171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7783"/>
            <a:ext cx="7886700" cy="745217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FE7BA-03A4-B951-57D7-C387FDD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AEC5E-9075-DE40-FC0E-06B543A72DDE}"/>
              </a:ext>
            </a:extLst>
          </p:cNvPr>
          <p:cNvSpPr txBox="1"/>
          <p:nvPr/>
        </p:nvSpPr>
        <p:spPr>
          <a:xfrm>
            <a:off x="4010139" y="3380343"/>
            <a:ext cx="156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Placeholder </a:t>
            </a:r>
          </a:p>
        </p:txBody>
      </p:sp>
    </p:spTree>
    <p:extLst>
      <p:ext uri="{BB962C8B-B14F-4D97-AF65-F5344CB8AC3E}">
        <p14:creationId xmlns:p14="http://schemas.microsoft.com/office/powerpoint/2010/main" val="409021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AA7-6BEE-1AAA-130A-5617E1FB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7245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534A9-1F96-6978-80D6-4A821CA0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67BF1-12D2-EFF9-86A1-04C12752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5" y="5614264"/>
            <a:ext cx="1925924" cy="11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{C8EC85BD-C6C7-954C-A56B-D9872645756D}tf16401378</Template>
  <TotalTime>8800</TotalTime>
  <Words>461</Words>
  <Application>Microsoft Macintosh PowerPoint</Application>
  <PresentationFormat>On-screen Show (4:3)</PresentationFormat>
  <Paragraphs>87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</vt:lpstr>
      <vt:lpstr>Avenir Book</vt:lpstr>
      <vt:lpstr>Calibri</vt:lpstr>
      <vt:lpstr>Calibri Light</vt:lpstr>
      <vt:lpstr>Courier</vt:lpstr>
      <vt:lpstr>TESLA</vt:lpstr>
      <vt:lpstr>Univers</vt:lpstr>
      <vt:lpstr>Office Theme</vt:lpstr>
      <vt:lpstr> Predicting Polestar Success </vt:lpstr>
      <vt:lpstr>PowerPoint Presentation</vt:lpstr>
      <vt:lpstr>Technologies Used</vt:lpstr>
      <vt:lpstr>Data Exploration </vt:lpstr>
      <vt:lpstr>PowerPoint Presentation</vt:lpstr>
      <vt:lpstr>PowerPoint Presentation</vt:lpstr>
      <vt:lpstr>Results</vt:lpstr>
      <vt:lpstr>Dashboard</vt:lpstr>
      <vt:lpstr>Recommendations</vt:lpstr>
      <vt:lpstr>What the team would have done differently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Smith</dc:creator>
  <cp:lastModifiedBy>Holly Smith</cp:lastModifiedBy>
  <cp:revision>33</cp:revision>
  <dcterms:created xsi:type="dcterms:W3CDTF">2022-07-19T16:42:27Z</dcterms:created>
  <dcterms:modified xsi:type="dcterms:W3CDTF">2022-08-01T00:54:21Z</dcterms:modified>
</cp:coreProperties>
</file>