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Raleway 1" charset="1" panose="020B0503030101060003"/>
      <p:regular r:id="rId20"/>
    </p:embeddedFont>
    <p:embeddedFont>
      <p:font typeface="Raleway 1 Bold" charset="1" panose="020B0803030101060003"/>
      <p:regular r:id="rId21"/>
    </p:embeddedFont>
    <p:embeddedFont>
      <p:font typeface="Fredoka" charset="1" panose="02000000000000000000"/>
      <p:regular r:id="rId22"/>
    </p:embeddedFont>
    <p:embeddedFont>
      <p:font typeface="Codec Pro" charset="1" panose="00000500000000000000"/>
      <p:regular r:id="rId23"/>
    </p:embeddedFont>
    <p:embeddedFont>
      <p:font typeface="Raleway 2" charset="1" panose="00000000000000000000"/>
      <p:regular r:id="rId24"/>
    </p:embeddedFont>
    <p:embeddedFont>
      <p:font typeface="Raleway 2 Bold" charset="1" panose="00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https://avac.ups.edu.ec/presencial64/mod/assign/view.php?id=99126" TargetMode="External" Type="http://schemas.openxmlformats.org/officeDocument/2006/relationships/hyperlink"/></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 Id="rId7" Target="../media/image2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https://doi.org/10.22002/D1.20086" TargetMode="External" Type="http://schemas.openxmlformats.org/officeDocument/2006/relationships/hyperlink"/><Relationship Id="rId7" Target="https://genscinet.com/deep-learning-cnn-ensemble-transferlearning-mnist/" TargetMode="External" Type="http://schemas.openxmlformats.org/officeDocument/2006/relationships/hyperlink"/></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028700" y="1028700"/>
            <a:ext cx="16230600" cy="8229600"/>
            <a:chOff x="0" y="0"/>
            <a:chExt cx="5274950" cy="2674622"/>
          </a:xfrm>
        </p:grpSpPr>
        <p:sp>
          <p:nvSpPr>
            <p:cNvPr name="Freeform 6" id="6"/>
            <p:cNvSpPr/>
            <p:nvPr/>
          </p:nvSpPr>
          <p:spPr>
            <a:xfrm flipH="false" flipV="false" rot="0">
              <a:off x="0" y="0"/>
              <a:ext cx="5274950" cy="2674622"/>
            </a:xfrm>
            <a:custGeom>
              <a:avLst/>
              <a:gdLst/>
              <a:ahLst/>
              <a:cxnLst/>
              <a:rect r="r" b="b" t="t" l="l"/>
              <a:pathLst>
                <a:path h="2674622" w="5274950">
                  <a:moveTo>
                    <a:pt x="23850" y="0"/>
                  </a:moveTo>
                  <a:lnTo>
                    <a:pt x="5251100" y="0"/>
                  </a:lnTo>
                  <a:cubicBezTo>
                    <a:pt x="5264272" y="0"/>
                    <a:pt x="5274950" y="10678"/>
                    <a:pt x="5274950" y="23850"/>
                  </a:cubicBezTo>
                  <a:lnTo>
                    <a:pt x="5274950" y="2650773"/>
                  </a:lnTo>
                  <a:cubicBezTo>
                    <a:pt x="5274950" y="2657098"/>
                    <a:pt x="5272437" y="2663164"/>
                    <a:pt x="5267964" y="2667637"/>
                  </a:cubicBezTo>
                  <a:cubicBezTo>
                    <a:pt x="5263492" y="2672110"/>
                    <a:pt x="5257425" y="2674622"/>
                    <a:pt x="5251100" y="2674622"/>
                  </a:cubicBezTo>
                  <a:lnTo>
                    <a:pt x="23850" y="2674622"/>
                  </a:lnTo>
                  <a:cubicBezTo>
                    <a:pt x="17524" y="2674622"/>
                    <a:pt x="11458" y="2672110"/>
                    <a:pt x="6985" y="2667637"/>
                  </a:cubicBezTo>
                  <a:cubicBezTo>
                    <a:pt x="2513" y="2663164"/>
                    <a:pt x="0" y="2657098"/>
                    <a:pt x="0" y="2650773"/>
                  </a:cubicBezTo>
                  <a:lnTo>
                    <a:pt x="0" y="23850"/>
                  </a:lnTo>
                  <a:cubicBezTo>
                    <a:pt x="0" y="17524"/>
                    <a:pt x="2513" y="11458"/>
                    <a:pt x="6985" y="6985"/>
                  </a:cubicBezTo>
                  <a:cubicBezTo>
                    <a:pt x="11458" y="2513"/>
                    <a:pt x="17524" y="0"/>
                    <a:pt x="23850"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274950" cy="272224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382336" y="4497921"/>
            <a:ext cx="4362220" cy="6254078"/>
          </a:xfrm>
          <a:custGeom>
            <a:avLst/>
            <a:gdLst/>
            <a:ahLst/>
            <a:cxnLst/>
            <a:rect r="r" b="b" t="t" l="l"/>
            <a:pathLst>
              <a:path h="6254078" w="4362220">
                <a:moveTo>
                  <a:pt x="0" y="0"/>
                </a:moveTo>
                <a:lnTo>
                  <a:pt x="4362220" y="0"/>
                </a:lnTo>
                <a:lnTo>
                  <a:pt x="4362220" y="6254078"/>
                </a:lnTo>
                <a:lnTo>
                  <a:pt x="0" y="6254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6069763" y="4871036"/>
            <a:ext cx="9883823" cy="873125"/>
          </a:xfrm>
          <a:prstGeom prst="rect">
            <a:avLst/>
          </a:prstGeom>
        </p:spPr>
        <p:txBody>
          <a:bodyPr anchor="t" rtlCol="false" tIns="0" lIns="0" bIns="0" rIns="0">
            <a:spAutoFit/>
          </a:bodyPr>
          <a:lstStyle/>
          <a:p>
            <a:pPr algn="r">
              <a:lnSpc>
                <a:spcPts val="7000"/>
              </a:lnSpc>
              <a:spcBef>
                <a:spcPct val="0"/>
              </a:spcBef>
            </a:pPr>
            <a:r>
              <a:rPr lang="en-US" sz="5000" u="sng">
                <a:solidFill>
                  <a:srgbClr val="000000"/>
                </a:solidFill>
                <a:latin typeface="Raleway 1"/>
                <a:ea typeface="Raleway 1"/>
                <a:cs typeface="Raleway 1"/>
                <a:sym typeface="Raleway 1"/>
                <a:hlinkClick r:id="rId6" tooltip="https://avac.ups.edu.ec/presencial64/mod/assign/view.php?id=99126"/>
              </a:rPr>
              <a:t>Aprendizaje Avanzado </a:t>
            </a:r>
          </a:p>
        </p:txBody>
      </p:sp>
      <p:sp>
        <p:nvSpPr>
          <p:cNvPr name="TextBox 10" id="10"/>
          <p:cNvSpPr txBox="true"/>
          <p:nvPr/>
        </p:nvSpPr>
        <p:spPr>
          <a:xfrm rot="0">
            <a:off x="9323574" y="6474975"/>
            <a:ext cx="6809586" cy="547370"/>
          </a:xfrm>
          <a:prstGeom prst="rect">
            <a:avLst/>
          </a:prstGeom>
        </p:spPr>
        <p:txBody>
          <a:bodyPr anchor="t" rtlCol="false" tIns="0" lIns="0" bIns="0" rIns="0">
            <a:spAutoFit/>
          </a:bodyPr>
          <a:lstStyle/>
          <a:p>
            <a:pPr algn="r">
              <a:lnSpc>
                <a:spcPts val="4480"/>
              </a:lnSpc>
              <a:spcBef>
                <a:spcPct val="0"/>
              </a:spcBef>
            </a:pPr>
            <a:r>
              <a:rPr lang="en-US" sz="3200">
                <a:solidFill>
                  <a:srgbClr val="000000"/>
                </a:solidFill>
                <a:latin typeface="Raleway 1 Bold"/>
                <a:ea typeface="Raleway 1 Bold"/>
                <a:cs typeface="Raleway 1 Bold"/>
                <a:sym typeface="Raleway 1 Bold"/>
              </a:rPr>
              <a:t>Estudiante: Kelly Paltin </a:t>
            </a:r>
          </a:p>
        </p:txBody>
      </p:sp>
      <p:sp>
        <p:nvSpPr>
          <p:cNvPr name="TextBox 11" id="11"/>
          <p:cNvSpPr txBox="true"/>
          <p:nvPr/>
        </p:nvSpPr>
        <p:spPr>
          <a:xfrm rot="0">
            <a:off x="2024241" y="1815863"/>
            <a:ext cx="12390140" cy="1698626"/>
          </a:xfrm>
          <a:prstGeom prst="rect">
            <a:avLst/>
          </a:prstGeom>
        </p:spPr>
        <p:txBody>
          <a:bodyPr anchor="t" rtlCol="false" tIns="0" lIns="0" bIns="0" rIns="0">
            <a:spAutoFit/>
          </a:bodyPr>
          <a:lstStyle/>
          <a:p>
            <a:pPr algn="r">
              <a:lnSpc>
                <a:spcPts val="13999"/>
              </a:lnSpc>
            </a:pPr>
            <a:r>
              <a:rPr lang="en-US" sz="9999">
                <a:solidFill>
                  <a:srgbClr val="000000"/>
                </a:solidFill>
                <a:latin typeface="Fredoka"/>
                <a:ea typeface="Fredoka"/>
                <a:cs typeface="Fredoka"/>
                <a:sym typeface="Fredoka"/>
              </a:rPr>
              <a:t>DEEP LEARNING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73808" y="853668"/>
            <a:ext cx="17940383" cy="9164638"/>
            <a:chOff x="0" y="0"/>
            <a:chExt cx="5830630" cy="2978510"/>
          </a:xfrm>
        </p:grpSpPr>
        <p:sp>
          <p:nvSpPr>
            <p:cNvPr name="Freeform 6" id="6"/>
            <p:cNvSpPr/>
            <p:nvPr/>
          </p:nvSpPr>
          <p:spPr>
            <a:xfrm flipH="false" flipV="false" rot="0">
              <a:off x="0" y="0"/>
              <a:ext cx="5830629" cy="2978510"/>
            </a:xfrm>
            <a:custGeom>
              <a:avLst/>
              <a:gdLst/>
              <a:ahLst/>
              <a:cxnLst/>
              <a:rect r="r" b="b" t="t" l="l"/>
              <a:pathLst>
                <a:path h="2978510" w="5830629">
                  <a:moveTo>
                    <a:pt x="21577" y="0"/>
                  </a:moveTo>
                  <a:lnTo>
                    <a:pt x="5809052" y="0"/>
                  </a:lnTo>
                  <a:cubicBezTo>
                    <a:pt x="5820969" y="0"/>
                    <a:pt x="5830629" y="9660"/>
                    <a:pt x="5830629" y="21577"/>
                  </a:cubicBezTo>
                  <a:lnTo>
                    <a:pt x="5830629" y="2956933"/>
                  </a:lnTo>
                  <a:cubicBezTo>
                    <a:pt x="5830629" y="2968850"/>
                    <a:pt x="5820969" y="2978510"/>
                    <a:pt x="5809052" y="2978510"/>
                  </a:cubicBezTo>
                  <a:lnTo>
                    <a:pt x="21577" y="2978510"/>
                  </a:lnTo>
                  <a:cubicBezTo>
                    <a:pt x="9660" y="2978510"/>
                    <a:pt x="0" y="2968850"/>
                    <a:pt x="0" y="2956933"/>
                  </a:cubicBezTo>
                  <a:lnTo>
                    <a:pt x="0" y="21577"/>
                  </a:lnTo>
                  <a:cubicBezTo>
                    <a:pt x="0" y="9660"/>
                    <a:pt x="9660" y="0"/>
                    <a:pt x="21577"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830630" cy="302613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457549" y="2771086"/>
            <a:ext cx="5475570" cy="5436083"/>
          </a:xfrm>
          <a:custGeom>
            <a:avLst/>
            <a:gdLst/>
            <a:ahLst/>
            <a:cxnLst/>
            <a:rect r="r" b="b" t="t" l="l"/>
            <a:pathLst>
              <a:path h="5436083" w="5475570">
                <a:moveTo>
                  <a:pt x="0" y="0"/>
                </a:moveTo>
                <a:lnTo>
                  <a:pt x="5475570" y="0"/>
                </a:lnTo>
                <a:lnTo>
                  <a:pt x="5475570" y="5436083"/>
                </a:lnTo>
                <a:lnTo>
                  <a:pt x="0" y="5436083"/>
                </a:lnTo>
                <a:lnTo>
                  <a:pt x="0" y="0"/>
                </a:lnTo>
                <a:close/>
              </a:path>
            </a:pathLst>
          </a:custGeom>
          <a:blipFill>
            <a:blip r:embed="rId4"/>
            <a:stretch>
              <a:fillRect l="0" t="0" r="0" b="0"/>
            </a:stretch>
          </a:blipFill>
        </p:spPr>
      </p:sp>
      <p:sp>
        <p:nvSpPr>
          <p:cNvPr name="Freeform 9" id="9"/>
          <p:cNvSpPr/>
          <p:nvPr/>
        </p:nvSpPr>
        <p:spPr>
          <a:xfrm flipH="false" flipV="false" rot="0">
            <a:off x="6081526" y="2267925"/>
            <a:ext cx="11881923" cy="6534069"/>
          </a:xfrm>
          <a:custGeom>
            <a:avLst/>
            <a:gdLst/>
            <a:ahLst/>
            <a:cxnLst/>
            <a:rect r="r" b="b" t="t" l="l"/>
            <a:pathLst>
              <a:path h="6534069" w="11881923">
                <a:moveTo>
                  <a:pt x="0" y="0"/>
                </a:moveTo>
                <a:lnTo>
                  <a:pt x="11881923" y="0"/>
                </a:lnTo>
                <a:lnTo>
                  <a:pt x="11881923" y="6534069"/>
                </a:lnTo>
                <a:lnTo>
                  <a:pt x="0" y="6534069"/>
                </a:lnTo>
                <a:lnTo>
                  <a:pt x="0" y="0"/>
                </a:lnTo>
                <a:close/>
              </a:path>
            </a:pathLst>
          </a:custGeom>
          <a:blipFill>
            <a:blip r:embed="rId5"/>
            <a:stretch>
              <a:fillRect l="0" t="0" r="0" b="0"/>
            </a:stretch>
          </a:blipFill>
        </p:spPr>
      </p:sp>
      <p:sp>
        <p:nvSpPr>
          <p:cNvPr name="TextBox 10" id="10"/>
          <p:cNvSpPr txBox="true"/>
          <p:nvPr/>
        </p:nvSpPr>
        <p:spPr>
          <a:xfrm rot="0">
            <a:off x="591704" y="275592"/>
            <a:ext cx="17104592" cy="3327400"/>
          </a:xfrm>
          <a:prstGeom prst="rect">
            <a:avLst/>
          </a:prstGeom>
        </p:spPr>
        <p:txBody>
          <a:bodyPr anchor="t" rtlCol="false" tIns="0" lIns="0" bIns="0" rIns="0">
            <a:spAutoFit/>
          </a:bodyPr>
          <a:lstStyle/>
          <a:p>
            <a:pPr algn="ctr">
              <a:lnSpc>
                <a:spcPts val="8400"/>
              </a:lnSpc>
            </a:pPr>
            <a:r>
              <a:rPr lang="en-US" sz="6000">
                <a:solidFill>
                  <a:srgbClr val="000000"/>
                </a:solidFill>
                <a:latin typeface="Fredoka"/>
                <a:ea typeface="Fredoka"/>
                <a:cs typeface="Fredoka"/>
                <a:sym typeface="Fredoka"/>
              </a:rPr>
              <a:t>VISUALIZACIÓN DE MAPAS DE ACTIVACIÓN</a:t>
            </a:r>
          </a:p>
          <a:p>
            <a:pPr algn="ctr">
              <a:lnSpc>
                <a:spcPts val="9100"/>
              </a:lnSpc>
            </a:pPr>
          </a:p>
          <a:p>
            <a:pPr algn="ctr">
              <a:lnSpc>
                <a:spcPts val="910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285140" y="1028829"/>
            <a:ext cx="15974160" cy="8229600"/>
            <a:chOff x="0" y="0"/>
            <a:chExt cx="5191607" cy="2674622"/>
          </a:xfrm>
        </p:grpSpPr>
        <p:sp>
          <p:nvSpPr>
            <p:cNvPr name="Freeform 6" id="6"/>
            <p:cNvSpPr/>
            <p:nvPr/>
          </p:nvSpPr>
          <p:spPr>
            <a:xfrm flipH="false" flipV="false" rot="0">
              <a:off x="0" y="0"/>
              <a:ext cx="5191607" cy="2674622"/>
            </a:xfrm>
            <a:custGeom>
              <a:avLst/>
              <a:gdLst/>
              <a:ahLst/>
              <a:cxnLst/>
              <a:rect r="r" b="b" t="t" l="l"/>
              <a:pathLst>
                <a:path h="2674622" w="5191607">
                  <a:moveTo>
                    <a:pt x="24233" y="0"/>
                  </a:moveTo>
                  <a:lnTo>
                    <a:pt x="5167374" y="0"/>
                  </a:lnTo>
                  <a:cubicBezTo>
                    <a:pt x="5173801" y="0"/>
                    <a:pt x="5179965" y="2553"/>
                    <a:pt x="5184509" y="7098"/>
                  </a:cubicBezTo>
                  <a:cubicBezTo>
                    <a:pt x="5189054" y="11642"/>
                    <a:pt x="5191607" y="17806"/>
                    <a:pt x="5191607" y="24233"/>
                  </a:cubicBezTo>
                  <a:lnTo>
                    <a:pt x="5191607" y="2650390"/>
                  </a:lnTo>
                  <a:cubicBezTo>
                    <a:pt x="5191607" y="2656817"/>
                    <a:pt x="5189054" y="2662980"/>
                    <a:pt x="5184509" y="2667525"/>
                  </a:cubicBezTo>
                  <a:cubicBezTo>
                    <a:pt x="5179965" y="2672069"/>
                    <a:pt x="5173801" y="2674622"/>
                    <a:pt x="5167374" y="2674622"/>
                  </a:cubicBezTo>
                  <a:lnTo>
                    <a:pt x="24233" y="2674622"/>
                  </a:lnTo>
                  <a:cubicBezTo>
                    <a:pt x="10849" y="2674622"/>
                    <a:pt x="0" y="2663773"/>
                    <a:pt x="0" y="2650390"/>
                  </a:cubicBezTo>
                  <a:lnTo>
                    <a:pt x="0" y="24233"/>
                  </a:lnTo>
                  <a:cubicBezTo>
                    <a:pt x="0" y="17806"/>
                    <a:pt x="2553" y="11642"/>
                    <a:pt x="7098" y="7098"/>
                  </a:cubicBezTo>
                  <a:cubicBezTo>
                    <a:pt x="11642" y="2553"/>
                    <a:pt x="17806" y="0"/>
                    <a:pt x="24233"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191607" cy="272224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163098" y="4016183"/>
            <a:ext cx="14618762" cy="2824513"/>
          </a:xfrm>
          <a:custGeom>
            <a:avLst/>
            <a:gdLst/>
            <a:ahLst/>
            <a:cxnLst/>
            <a:rect r="r" b="b" t="t" l="l"/>
            <a:pathLst>
              <a:path h="2824513" w="14618762">
                <a:moveTo>
                  <a:pt x="0" y="0"/>
                </a:moveTo>
                <a:lnTo>
                  <a:pt x="14618762" y="0"/>
                </a:lnTo>
                <a:lnTo>
                  <a:pt x="14618762" y="2824513"/>
                </a:lnTo>
                <a:lnTo>
                  <a:pt x="0" y="2824513"/>
                </a:lnTo>
                <a:lnTo>
                  <a:pt x="0" y="0"/>
                </a:lnTo>
                <a:close/>
              </a:path>
            </a:pathLst>
          </a:custGeom>
          <a:blipFill>
            <a:blip r:embed="rId4"/>
            <a:stretch>
              <a:fillRect l="0" t="0" r="0" b="0"/>
            </a:stretch>
          </a:blipFill>
        </p:spPr>
      </p:sp>
      <p:sp>
        <p:nvSpPr>
          <p:cNvPr name="TextBox 9" id="9"/>
          <p:cNvSpPr txBox="true"/>
          <p:nvPr/>
        </p:nvSpPr>
        <p:spPr>
          <a:xfrm rot="0">
            <a:off x="2163098" y="1797990"/>
            <a:ext cx="14218244" cy="1111250"/>
          </a:xfrm>
          <a:prstGeom prst="rect">
            <a:avLst/>
          </a:prstGeom>
        </p:spPr>
        <p:txBody>
          <a:bodyPr anchor="t" rtlCol="false" tIns="0" lIns="0" bIns="0" rIns="0">
            <a:spAutoFit/>
          </a:bodyPr>
          <a:lstStyle/>
          <a:p>
            <a:pPr algn="ctr">
              <a:lnSpc>
                <a:spcPts val="9100"/>
              </a:lnSpc>
            </a:pPr>
            <a:r>
              <a:rPr lang="en-US" sz="6500">
                <a:solidFill>
                  <a:srgbClr val="000000"/>
                </a:solidFill>
                <a:latin typeface="Fredoka"/>
                <a:ea typeface="Fredoka"/>
                <a:cs typeface="Fredoka"/>
                <a:sym typeface="Fredoka"/>
              </a:rPr>
              <a:t>COMPARACIÓN DE MODELOS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028700" y="892057"/>
            <a:ext cx="14758955" cy="8229600"/>
            <a:chOff x="0" y="0"/>
            <a:chExt cx="4796665" cy="2674622"/>
          </a:xfrm>
        </p:grpSpPr>
        <p:sp>
          <p:nvSpPr>
            <p:cNvPr name="Freeform 6" id="6"/>
            <p:cNvSpPr/>
            <p:nvPr/>
          </p:nvSpPr>
          <p:spPr>
            <a:xfrm flipH="false" flipV="false" rot="0">
              <a:off x="0" y="0"/>
              <a:ext cx="4796665" cy="2674622"/>
            </a:xfrm>
            <a:custGeom>
              <a:avLst/>
              <a:gdLst/>
              <a:ahLst/>
              <a:cxnLst/>
              <a:rect r="r" b="b" t="t" l="l"/>
              <a:pathLst>
                <a:path h="2674622" w="4796665">
                  <a:moveTo>
                    <a:pt x="26228" y="0"/>
                  </a:moveTo>
                  <a:lnTo>
                    <a:pt x="4770437" y="0"/>
                  </a:lnTo>
                  <a:cubicBezTo>
                    <a:pt x="4784922" y="0"/>
                    <a:pt x="4796665" y="11743"/>
                    <a:pt x="4796665" y="26228"/>
                  </a:cubicBezTo>
                  <a:lnTo>
                    <a:pt x="4796665" y="2648395"/>
                  </a:lnTo>
                  <a:cubicBezTo>
                    <a:pt x="4796665" y="2655351"/>
                    <a:pt x="4793901" y="2662022"/>
                    <a:pt x="4788982" y="2666941"/>
                  </a:cubicBezTo>
                  <a:cubicBezTo>
                    <a:pt x="4784064" y="2671859"/>
                    <a:pt x="4777393" y="2674622"/>
                    <a:pt x="4770437" y="2674622"/>
                  </a:cubicBezTo>
                  <a:lnTo>
                    <a:pt x="26228" y="2674622"/>
                  </a:lnTo>
                  <a:cubicBezTo>
                    <a:pt x="11743" y="2674622"/>
                    <a:pt x="0" y="2662880"/>
                    <a:pt x="0" y="2648395"/>
                  </a:cubicBezTo>
                  <a:lnTo>
                    <a:pt x="0" y="26228"/>
                  </a:lnTo>
                  <a:cubicBezTo>
                    <a:pt x="0" y="11743"/>
                    <a:pt x="11743" y="0"/>
                    <a:pt x="26228"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4796665" cy="272224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5144219" y="6890984"/>
            <a:ext cx="3143781" cy="2857983"/>
          </a:xfrm>
          <a:custGeom>
            <a:avLst/>
            <a:gdLst/>
            <a:ahLst/>
            <a:cxnLst/>
            <a:rect r="r" b="b" t="t" l="l"/>
            <a:pathLst>
              <a:path h="2857983" w="3143781">
                <a:moveTo>
                  <a:pt x="0" y="0"/>
                </a:moveTo>
                <a:lnTo>
                  <a:pt x="3143781" y="0"/>
                </a:lnTo>
                <a:lnTo>
                  <a:pt x="3143781" y="2857983"/>
                </a:lnTo>
                <a:lnTo>
                  <a:pt x="0" y="28579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008300" y="3031343"/>
            <a:ext cx="5295038" cy="5891514"/>
          </a:xfrm>
          <a:custGeom>
            <a:avLst/>
            <a:gdLst/>
            <a:ahLst/>
            <a:cxnLst/>
            <a:rect r="r" b="b" t="t" l="l"/>
            <a:pathLst>
              <a:path h="5891514" w="5295038">
                <a:moveTo>
                  <a:pt x="0" y="0"/>
                </a:moveTo>
                <a:lnTo>
                  <a:pt x="5295038" y="0"/>
                </a:lnTo>
                <a:lnTo>
                  <a:pt x="5295038" y="5891515"/>
                </a:lnTo>
                <a:lnTo>
                  <a:pt x="0" y="5891515"/>
                </a:lnTo>
                <a:lnTo>
                  <a:pt x="0" y="0"/>
                </a:lnTo>
                <a:close/>
              </a:path>
            </a:pathLst>
          </a:custGeom>
          <a:blipFill>
            <a:blip r:embed="rId6"/>
            <a:stretch>
              <a:fillRect l="0" t="0" r="0" b="0"/>
            </a:stretch>
          </a:blipFill>
        </p:spPr>
      </p:sp>
      <p:sp>
        <p:nvSpPr>
          <p:cNvPr name="Freeform 10" id="10"/>
          <p:cNvSpPr/>
          <p:nvPr/>
        </p:nvSpPr>
        <p:spPr>
          <a:xfrm flipH="false" flipV="false" rot="0">
            <a:off x="8887628" y="3020495"/>
            <a:ext cx="5736099" cy="5902363"/>
          </a:xfrm>
          <a:custGeom>
            <a:avLst/>
            <a:gdLst/>
            <a:ahLst/>
            <a:cxnLst/>
            <a:rect r="r" b="b" t="t" l="l"/>
            <a:pathLst>
              <a:path h="5902363" w="5736099">
                <a:moveTo>
                  <a:pt x="0" y="0"/>
                </a:moveTo>
                <a:lnTo>
                  <a:pt x="5736100" y="0"/>
                </a:lnTo>
                <a:lnTo>
                  <a:pt x="5736100" y="5902363"/>
                </a:lnTo>
                <a:lnTo>
                  <a:pt x="0" y="5902363"/>
                </a:lnTo>
                <a:lnTo>
                  <a:pt x="0" y="0"/>
                </a:lnTo>
                <a:close/>
              </a:path>
            </a:pathLst>
          </a:custGeom>
          <a:blipFill>
            <a:blip r:embed="rId7"/>
            <a:stretch>
              <a:fillRect l="0" t="0" r="0" b="0"/>
            </a:stretch>
          </a:blipFill>
        </p:spPr>
      </p:sp>
      <p:sp>
        <p:nvSpPr>
          <p:cNvPr name="TextBox 11" id="11"/>
          <p:cNvSpPr txBox="true"/>
          <p:nvPr/>
        </p:nvSpPr>
        <p:spPr>
          <a:xfrm rot="0">
            <a:off x="-230890" y="749182"/>
            <a:ext cx="18518890" cy="2619375"/>
          </a:xfrm>
          <a:prstGeom prst="rect">
            <a:avLst/>
          </a:prstGeom>
        </p:spPr>
        <p:txBody>
          <a:bodyPr anchor="t" rtlCol="false" tIns="0" lIns="0" bIns="0" rIns="0">
            <a:spAutoFit/>
          </a:bodyPr>
          <a:lstStyle/>
          <a:p>
            <a:pPr algn="ctr">
              <a:lnSpc>
                <a:spcPts val="10500"/>
              </a:lnSpc>
            </a:pPr>
            <a:r>
              <a:rPr lang="en-US" sz="7500">
                <a:solidFill>
                  <a:srgbClr val="000000"/>
                </a:solidFill>
                <a:latin typeface="Fredoka"/>
                <a:ea typeface="Fredoka"/>
                <a:cs typeface="Fredoka"/>
                <a:sym typeface="Fredoka"/>
              </a:rPr>
              <a:t>PREDICCIÓN CON EL MEJOR MODELO</a:t>
            </a:r>
          </a:p>
          <a:p>
            <a:pPr algn="ctr">
              <a:lnSpc>
                <a:spcPts val="10500"/>
              </a:lnSpc>
            </a:pPr>
          </a:p>
        </p:txBody>
      </p:sp>
      <p:sp>
        <p:nvSpPr>
          <p:cNvPr name="TextBox 12" id="12"/>
          <p:cNvSpPr txBox="true"/>
          <p:nvPr/>
        </p:nvSpPr>
        <p:spPr>
          <a:xfrm rot="0">
            <a:off x="1501318" y="2564027"/>
            <a:ext cx="6309003" cy="666115"/>
          </a:xfrm>
          <a:prstGeom prst="rect">
            <a:avLst/>
          </a:prstGeom>
        </p:spPr>
        <p:txBody>
          <a:bodyPr anchor="t" rtlCol="false" tIns="0" lIns="0" bIns="0" rIns="0">
            <a:spAutoFit/>
          </a:bodyPr>
          <a:lstStyle/>
          <a:p>
            <a:pPr algn="ctr">
              <a:lnSpc>
                <a:spcPts val="2659"/>
              </a:lnSpc>
            </a:pPr>
            <a:r>
              <a:rPr lang="en-US" sz="1899">
                <a:solidFill>
                  <a:srgbClr val="000000"/>
                </a:solidFill>
                <a:latin typeface="Raleway 1"/>
                <a:ea typeface="Raleway 1"/>
                <a:cs typeface="Raleway 1"/>
                <a:sym typeface="Raleway 1"/>
              </a:rPr>
              <a:t>Predicción de una imagen del conjunto de datos de Test</a:t>
            </a:r>
          </a:p>
          <a:p>
            <a:pPr algn="ctr">
              <a:lnSpc>
                <a:spcPts val="2659"/>
              </a:lnSpc>
              <a:spcBef>
                <a:spcPct val="0"/>
              </a:spcBef>
            </a:pPr>
          </a:p>
        </p:txBody>
      </p:sp>
      <p:sp>
        <p:nvSpPr>
          <p:cNvPr name="TextBox 13" id="13"/>
          <p:cNvSpPr txBox="true"/>
          <p:nvPr/>
        </p:nvSpPr>
        <p:spPr>
          <a:xfrm rot="0">
            <a:off x="9144000" y="2564027"/>
            <a:ext cx="4581882" cy="666115"/>
          </a:xfrm>
          <a:prstGeom prst="rect">
            <a:avLst/>
          </a:prstGeom>
        </p:spPr>
        <p:txBody>
          <a:bodyPr anchor="t" rtlCol="false" tIns="0" lIns="0" bIns="0" rIns="0">
            <a:spAutoFit/>
          </a:bodyPr>
          <a:lstStyle/>
          <a:p>
            <a:pPr algn="ctr">
              <a:lnSpc>
                <a:spcPts val="2659"/>
              </a:lnSpc>
            </a:pPr>
            <a:r>
              <a:rPr lang="en-US" sz="1899">
                <a:solidFill>
                  <a:srgbClr val="000000"/>
                </a:solidFill>
                <a:latin typeface="Raleway 1"/>
                <a:ea typeface="Raleway 1"/>
                <a:cs typeface="Raleway 1"/>
                <a:sym typeface="Raleway 1"/>
              </a:rPr>
              <a:t>Predicción de una imagen desde un Path</a:t>
            </a:r>
          </a:p>
          <a:p>
            <a:pPr algn="ctr">
              <a:lnSpc>
                <a:spcPts val="2659"/>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702692" y="413018"/>
            <a:ext cx="16933923" cy="9460964"/>
            <a:chOff x="0" y="0"/>
            <a:chExt cx="5503530" cy="3074816"/>
          </a:xfrm>
        </p:grpSpPr>
        <p:sp>
          <p:nvSpPr>
            <p:cNvPr name="Freeform 6" id="6"/>
            <p:cNvSpPr/>
            <p:nvPr/>
          </p:nvSpPr>
          <p:spPr>
            <a:xfrm flipH="false" flipV="false" rot="0">
              <a:off x="0" y="0"/>
              <a:ext cx="5503530" cy="3074816"/>
            </a:xfrm>
            <a:custGeom>
              <a:avLst/>
              <a:gdLst/>
              <a:ahLst/>
              <a:cxnLst/>
              <a:rect r="r" b="b" t="t" l="l"/>
              <a:pathLst>
                <a:path h="3074816" w="5503530">
                  <a:moveTo>
                    <a:pt x="22859" y="0"/>
                  </a:moveTo>
                  <a:lnTo>
                    <a:pt x="5480671" y="0"/>
                  </a:lnTo>
                  <a:cubicBezTo>
                    <a:pt x="5486733" y="0"/>
                    <a:pt x="5492548" y="2408"/>
                    <a:pt x="5496835" y="6695"/>
                  </a:cubicBezTo>
                  <a:cubicBezTo>
                    <a:pt x="5501122" y="10982"/>
                    <a:pt x="5503530" y="16797"/>
                    <a:pt x="5503530" y="22859"/>
                  </a:cubicBezTo>
                  <a:lnTo>
                    <a:pt x="5503530" y="3051957"/>
                  </a:lnTo>
                  <a:cubicBezTo>
                    <a:pt x="5503530" y="3064582"/>
                    <a:pt x="5493296" y="3074816"/>
                    <a:pt x="5480671" y="3074816"/>
                  </a:cubicBezTo>
                  <a:lnTo>
                    <a:pt x="22859" y="3074816"/>
                  </a:lnTo>
                  <a:cubicBezTo>
                    <a:pt x="16797" y="3074816"/>
                    <a:pt x="10982" y="3072408"/>
                    <a:pt x="6695" y="3068121"/>
                  </a:cubicBezTo>
                  <a:cubicBezTo>
                    <a:pt x="2408" y="3063834"/>
                    <a:pt x="0" y="3058019"/>
                    <a:pt x="0" y="3051957"/>
                  </a:cubicBezTo>
                  <a:lnTo>
                    <a:pt x="0" y="22859"/>
                  </a:lnTo>
                  <a:cubicBezTo>
                    <a:pt x="0" y="16797"/>
                    <a:pt x="2408" y="10982"/>
                    <a:pt x="6695" y="6695"/>
                  </a:cubicBezTo>
                  <a:cubicBezTo>
                    <a:pt x="10982" y="2408"/>
                    <a:pt x="16797" y="0"/>
                    <a:pt x="22859"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503530" cy="312244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5417442" y="5721500"/>
            <a:ext cx="2870558" cy="4565500"/>
          </a:xfrm>
          <a:custGeom>
            <a:avLst/>
            <a:gdLst/>
            <a:ahLst/>
            <a:cxnLst/>
            <a:rect r="r" b="b" t="t" l="l"/>
            <a:pathLst>
              <a:path h="4565500" w="2870558">
                <a:moveTo>
                  <a:pt x="0" y="0"/>
                </a:moveTo>
                <a:lnTo>
                  <a:pt x="2870558" y="0"/>
                </a:lnTo>
                <a:lnTo>
                  <a:pt x="2870558" y="4565500"/>
                </a:lnTo>
                <a:lnTo>
                  <a:pt x="0" y="45655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3001693" y="1992844"/>
            <a:ext cx="12938219" cy="7400163"/>
          </a:xfrm>
          <a:prstGeom prst="rect">
            <a:avLst/>
          </a:prstGeom>
        </p:spPr>
        <p:txBody>
          <a:bodyPr anchor="t" rtlCol="false" tIns="0" lIns="0" bIns="0" rIns="0">
            <a:spAutoFit/>
          </a:bodyPr>
          <a:lstStyle/>
          <a:p>
            <a:pPr algn="l">
              <a:lnSpc>
                <a:spcPts val="3100"/>
              </a:lnSpc>
            </a:pPr>
            <a:r>
              <a:rPr lang="en-US" sz="2214">
                <a:solidFill>
                  <a:srgbClr val="000000"/>
                </a:solidFill>
                <a:latin typeface="Raleway 1 Bold"/>
                <a:ea typeface="Raleway 1 Bold"/>
                <a:cs typeface="Raleway 1 Bold"/>
                <a:sym typeface="Raleway 1 Bold"/>
              </a:rPr>
              <a:t>Rendimiento del Modelo: </a:t>
            </a:r>
            <a:r>
              <a:rPr lang="en-US" sz="2214">
                <a:solidFill>
                  <a:srgbClr val="000000"/>
                </a:solidFill>
                <a:latin typeface="Raleway 1"/>
                <a:ea typeface="Raleway 1"/>
                <a:cs typeface="Raleway 1"/>
                <a:sym typeface="Raleway 1"/>
              </a:rPr>
              <a:t>El modelo CNN con Transfer Learning obtuvo el mejor rendimiento, seguido por un Ensemble de métodos clásicos de ML. Las CNN simples tuvieron un rendimiento inferior. Todas son muy prometedores para la clasificación de imágenes.</a:t>
            </a:r>
          </a:p>
          <a:p>
            <a:pPr algn="l">
              <a:lnSpc>
                <a:spcPts val="3100"/>
              </a:lnSpc>
            </a:pPr>
          </a:p>
          <a:p>
            <a:pPr algn="l">
              <a:lnSpc>
                <a:spcPts val="3100"/>
              </a:lnSpc>
            </a:pPr>
            <a:r>
              <a:rPr lang="en-US" sz="2214">
                <a:solidFill>
                  <a:srgbClr val="000000"/>
                </a:solidFill>
                <a:latin typeface="Raleway 1 Bold"/>
                <a:ea typeface="Raleway 1 Bold"/>
                <a:cs typeface="Raleway 1 Bold"/>
                <a:sym typeface="Raleway 1 Bold"/>
              </a:rPr>
              <a:t>Posibles Mejoras:</a:t>
            </a:r>
          </a:p>
          <a:p>
            <a:pPr algn="l" marL="478143" indent="-239071" lvl="1">
              <a:lnSpc>
                <a:spcPts val="3100"/>
              </a:lnSpc>
              <a:buAutoNum type="arabicPeriod" startAt="1"/>
            </a:pPr>
            <a:r>
              <a:rPr lang="en-US" sz="2214">
                <a:solidFill>
                  <a:srgbClr val="000000"/>
                </a:solidFill>
                <a:latin typeface="Raleway 1"/>
                <a:ea typeface="Raleway 1"/>
                <a:cs typeface="Raleway 1"/>
                <a:sym typeface="Raleway 1"/>
              </a:rPr>
              <a:t>Aumentar la Complejidad del Modelo: Explorar arquitecturas de redes neuronales más avanzadas.</a:t>
            </a:r>
          </a:p>
          <a:p>
            <a:pPr algn="l" marL="478143" indent="-239071" lvl="1">
              <a:lnSpc>
                <a:spcPts val="3100"/>
              </a:lnSpc>
              <a:buAutoNum type="arabicPeriod" startAt="1"/>
            </a:pPr>
            <a:r>
              <a:rPr lang="en-US" sz="2214">
                <a:solidFill>
                  <a:srgbClr val="000000"/>
                </a:solidFill>
                <a:latin typeface="Raleway 1"/>
                <a:ea typeface="Raleway 1"/>
                <a:cs typeface="Raleway 1"/>
                <a:sym typeface="Raleway 1"/>
              </a:rPr>
              <a:t>Aumentar el Conjunto de Datos: Utilizar técnicas de aumento de datos.</a:t>
            </a:r>
          </a:p>
          <a:p>
            <a:pPr algn="l" marL="478143" indent="-239071" lvl="1">
              <a:lnSpc>
                <a:spcPts val="3100"/>
              </a:lnSpc>
              <a:buAutoNum type="arabicPeriod" startAt="1"/>
            </a:pPr>
            <a:r>
              <a:rPr lang="en-US" sz="2214">
                <a:solidFill>
                  <a:srgbClr val="000000"/>
                </a:solidFill>
                <a:latin typeface="Raleway 1"/>
                <a:ea typeface="Raleway 1"/>
                <a:cs typeface="Raleway 1"/>
                <a:sym typeface="Raleway 1"/>
              </a:rPr>
              <a:t>Ajuste de Hiperparámetros: Realizar una búsqueda más exhaustiva de hiperparámetros.</a:t>
            </a:r>
          </a:p>
          <a:p>
            <a:pPr algn="l" marL="478143" indent="-239071" lvl="1">
              <a:lnSpc>
                <a:spcPts val="3100"/>
              </a:lnSpc>
              <a:buAutoNum type="arabicPeriod" startAt="1"/>
            </a:pPr>
            <a:r>
              <a:rPr lang="en-US" sz="2214">
                <a:solidFill>
                  <a:srgbClr val="000000"/>
                </a:solidFill>
                <a:latin typeface="Raleway 1"/>
                <a:ea typeface="Raleway 1"/>
                <a:cs typeface="Raleway 1"/>
                <a:sym typeface="Raleway 1"/>
              </a:rPr>
              <a:t>Transfer Learning: Probar otros modelos preentrenados y combinarlos.</a:t>
            </a:r>
          </a:p>
          <a:p>
            <a:pPr algn="l" marL="478143" indent="-239071" lvl="1">
              <a:lnSpc>
                <a:spcPts val="3100"/>
              </a:lnSpc>
              <a:buAutoNum type="arabicPeriod" startAt="1"/>
            </a:pPr>
            <a:r>
              <a:rPr lang="en-US" sz="2214">
                <a:solidFill>
                  <a:srgbClr val="000000"/>
                </a:solidFill>
                <a:latin typeface="Raleway 1"/>
                <a:ea typeface="Raleway 1"/>
                <a:cs typeface="Raleway 1"/>
                <a:sym typeface="Raleway 1"/>
              </a:rPr>
              <a:t>Regularización: Aplicar técnicas como Dropout y L2 regularization para prevenir el sobreajuste.</a:t>
            </a:r>
          </a:p>
          <a:p>
            <a:pPr algn="l">
              <a:lnSpc>
                <a:spcPts val="3100"/>
              </a:lnSpc>
            </a:pPr>
          </a:p>
          <a:p>
            <a:pPr algn="l">
              <a:lnSpc>
                <a:spcPts val="3100"/>
              </a:lnSpc>
            </a:pPr>
            <a:r>
              <a:rPr lang="en-US" sz="2214">
                <a:solidFill>
                  <a:srgbClr val="000000"/>
                </a:solidFill>
                <a:latin typeface="Raleway 1 Bold"/>
                <a:ea typeface="Raleway 1 Bold"/>
                <a:cs typeface="Raleway 1 Bold"/>
                <a:sym typeface="Raleway 1 Bold"/>
              </a:rPr>
              <a:t>Referencias:</a:t>
            </a:r>
          </a:p>
          <a:p>
            <a:pPr algn="l">
              <a:lnSpc>
                <a:spcPts val="3100"/>
              </a:lnSpc>
            </a:pPr>
            <a:r>
              <a:rPr lang="en-US" sz="2214">
                <a:solidFill>
                  <a:srgbClr val="000000"/>
                </a:solidFill>
                <a:latin typeface="Raleway 1"/>
                <a:ea typeface="Raleway 1"/>
                <a:cs typeface="Raleway 1"/>
                <a:sym typeface="Raleway 1"/>
              </a:rPr>
              <a:t>Li, F.-F., Andreeto, M., Ranzato, M., &amp; Perona, P. (2022). Caltech 101 (1.0) [Data set]. CaltechDATA. </a:t>
            </a:r>
            <a:r>
              <a:rPr lang="en-US" sz="2214" u="sng">
                <a:solidFill>
                  <a:srgbClr val="000000"/>
                </a:solidFill>
                <a:latin typeface="Raleway 1"/>
                <a:ea typeface="Raleway 1"/>
                <a:cs typeface="Raleway 1"/>
                <a:sym typeface="Raleway 1"/>
                <a:hlinkClick r:id="rId6" tooltip="https://doi.org/10.22002/D1.20086"/>
              </a:rPr>
              <a:t>https://doi.org/10.22002/D1.20086</a:t>
            </a:r>
          </a:p>
          <a:p>
            <a:pPr algn="l">
              <a:lnSpc>
                <a:spcPts val="3100"/>
              </a:lnSpc>
            </a:pPr>
            <a:r>
              <a:rPr lang="en-US" sz="2214">
                <a:solidFill>
                  <a:srgbClr val="000000"/>
                </a:solidFill>
                <a:latin typeface="Raleway 1"/>
                <a:ea typeface="Raleway 1"/>
                <a:cs typeface="Raleway 1"/>
                <a:sym typeface="Raleway 1"/>
              </a:rPr>
              <a:t>Ortiz, I. R. H. (2023). Deep Learning con Redes Neuronales Convolucionales (CNN). Transfer Learning y Métodos Ensemble. Clasificación de Imágenes con Dataset MNIST. </a:t>
            </a:r>
            <a:r>
              <a:rPr lang="en-US" sz="2214" u="sng">
                <a:solidFill>
                  <a:srgbClr val="000000"/>
                </a:solidFill>
                <a:latin typeface="Raleway 1"/>
                <a:ea typeface="Raleway 1"/>
                <a:cs typeface="Raleway 1"/>
                <a:sym typeface="Raleway 1"/>
                <a:hlinkClick r:id="rId7" tooltip="https://genscinet.com/deep-learning-cnn-ensemble-transferlearning-mnist/"/>
              </a:rPr>
              <a:t>https://genscinet.com/deep-learning-cnn-ensemble-transferlearning-mnist/</a:t>
            </a:r>
          </a:p>
          <a:p>
            <a:pPr algn="l">
              <a:lnSpc>
                <a:spcPts val="3100"/>
              </a:lnSpc>
            </a:pPr>
          </a:p>
        </p:txBody>
      </p:sp>
      <p:sp>
        <p:nvSpPr>
          <p:cNvPr name="TextBox 10" id="10"/>
          <p:cNvSpPr txBox="true"/>
          <p:nvPr/>
        </p:nvSpPr>
        <p:spPr>
          <a:xfrm rot="0">
            <a:off x="4164912" y="411163"/>
            <a:ext cx="10009483" cy="1111250"/>
          </a:xfrm>
          <a:prstGeom prst="rect">
            <a:avLst/>
          </a:prstGeom>
        </p:spPr>
        <p:txBody>
          <a:bodyPr anchor="t" rtlCol="false" tIns="0" lIns="0" bIns="0" rIns="0">
            <a:spAutoFit/>
          </a:bodyPr>
          <a:lstStyle/>
          <a:p>
            <a:pPr algn="ctr">
              <a:lnSpc>
                <a:spcPts val="9100"/>
              </a:lnSpc>
            </a:pPr>
            <a:r>
              <a:rPr lang="en-US" sz="6500">
                <a:solidFill>
                  <a:srgbClr val="000000"/>
                </a:solidFill>
                <a:latin typeface="Fredoka"/>
                <a:ea typeface="Fredoka"/>
                <a:cs typeface="Fredoka"/>
                <a:sym typeface="Fredoka"/>
              </a:rPr>
              <a:t>CONCLUSIONES</a:t>
            </a:r>
          </a:p>
        </p:txBody>
      </p:sp>
      <p:sp>
        <p:nvSpPr>
          <p:cNvPr name="Freeform 11" id="11"/>
          <p:cNvSpPr/>
          <p:nvPr/>
        </p:nvSpPr>
        <p:spPr>
          <a:xfrm flipH="false" flipV="false" rot="-10800000">
            <a:off x="0" y="0"/>
            <a:ext cx="3001693" cy="4774064"/>
          </a:xfrm>
          <a:custGeom>
            <a:avLst/>
            <a:gdLst/>
            <a:ahLst/>
            <a:cxnLst/>
            <a:rect r="r" b="b" t="t" l="l"/>
            <a:pathLst>
              <a:path h="4774064" w="3001693">
                <a:moveTo>
                  <a:pt x="0" y="0"/>
                </a:moveTo>
                <a:lnTo>
                  <a:pt x="3001693" y="0"/>
                </a:lnTo>
                <a:lnTo>
                  <a:pt x="3001693" y="4774064"/>
                </a:lnTo>
                <a:lnTo>
                  <a:pt x="0" y="47740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TextBox 5" id="5"/>
          <p:cNvSpPr txBox="true"/>
          <p:nvPr/>
        </p:nvSpPr>
        <p:spPr>
          <a:xfrm rot="0">
            <a:off x="1580767" y="1097791"/>
            <a:ext cx="10403200" cy="1698626"/>
          </a:xfrm>
          <a:prstGeom prst="rect">
            <a:avLst/>
          </a:prstGeom>
        </p:spPr>
        <p:txBody>
          <a:bodyPr anchor="t" rtlCol="false" tIns="0" lIns="0" bIns="0" rIns="0">
            <a:spAutoFit/>
          </a:bodyPr>
          <a:lstStyle/>
          <a:p>
            <a:pPr algn="r">
              <a:lnSpc>
                <a:spcPts val="13999"/>
              </a:lnSpc>
            </a:pPr>
            <a:r>
              <a:rPr lang="en-US" sz="9999">
                <a:solidFill>
                  <a:srgbClr val="000000"/>
                </a:solidFill>
                <a:latin typeface="Fredoka"/>
                <a:ea typeface="Fredoka"/>
                <a:cs typeface="Fredoka"/>
                <a:sym typeface="Fredoka"/>
              </a:rPr>
              <a:t>GRACIAS</a:t>
            </a:r>
          </a:p>
        </p:txBody>
      </p:sp>
      <p:sp>
        <p:nvSpPr>
          <p:cNvPr name="Freeform 6" id="6"/>
          <p:cNvSpPr/>
          <p:nvPr/>
        </p:nvSpPr>
        <p:spPr>
          <a:xfrm flipH="false" flipV="false" rot="0">
            <a:off x="6941715" y="4027781"/>
            <a:ext cx="4404570" cy="5729523"/>
          </a:xfrm>
          <a:custGeom>
            <a:avLst/>
            <a:gdLst/>
            <a:ahLst/>
            <a:cxnLst/>
            <a:rect r="r" b="b" t="t" l="l"/>
            <a:pathLst>
              <a:path h="5729523" w="4404570">
                <a:moveTo>
                  <a:pt x="0" y="0"/>
                </a:moveTo>
                <a:lnTo>
                  <a:pt x="4404570" y="0"/>
                </a:lnTo>
                <a:lnTo>
                  <a:pt x="4404570" y="5729523"/>
                </a:lnTo>
                <a:lnTo>
                  <a:pt x="0" y="5729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631383" y="464325"/>
            <a:ext cx="16627917" cy="8830017"/>
            <a:chOff x="0" y="0"/>
            <a:chExt cx="5404078" cy="2869758"/>
          </a:xfrm>
        </p:grpSpPr>
        <p:sp>
          <p:nvSpPr>
            <p:cNvPr name="Freeform 6" id="6"/>
            <p:cNvSpPr/>
            <p:nvPr/>
          </p:nvSpPr>
          <p:spPr>
            <a:xfrm flipH="false" flipV="false" rot="0">
              <a:off x="0" y="0"/>
              <a:ext cx="5404078" cy="2869758"/>
            </a:xfrm>
            <a:custGeom>
              <a:avLst/>
              <a:gdLst/>
              <a:ahLst/>
              <a:cxnLst/>
              <a:rect r="r" b="b" t="t" l="l"/>
              <a:pathLst>
                <a:path h="2869758" w="5404078">
                  <a:moveTo>
                    <a:pt x="23280" y="0"/>
                  </a:moveTo>
                  <a:lnTo>
                    <a:pt x="5380798" y="0"/>
                  </a:lnTo>
                  <a:cubicBezTo>
                    <a:pt x="5386972" y="0"/>
                    <a:pt x="5392893" y="2453"/>
                    <a:pt x="5397259" y="6819"/>
                  </a:cubicBezTo>
                  <a:cubicBezTo>
                    <a:pt x="5401625" y="11184"/>
                    <a:pt x="5404078" y="17106"/>
                    <a:pt x="5404078" y="23280"/>
                  </a:cubicBezTo>
                  <a:lnTo>
                    <a:pt x="5404078" y="2846478"/>
                  </a:lnTo>
                  <a:cubicBezTo>
                    <a:pt x="5404078" y="2852652"/>
                    <a:pt x="5401625" y="2858573"/>
                    <a:pt x="5397259" y="2862939"/>
                  </a:cubicBezTo>
                  <a:cubicBezTo>
                    <a:pt x="5392893" y="2867305"/>
                    <a:pt x="5386972" y="2869758"/>
                    <a:pt x="5380798" y="2869758"/>
                  </a:cubicBezTo>
                  <a:lnTo>
                    <a:pt x="23280" y="2869758"/>
                  </a:lnTo>
                  <a:cubicBezTo>
                    <a:pt x="17106" y="2869758"/>
                    <a:pt x="11184" y="2867305"/>
                    <a:pt x="6819" y="2862939"/>
                  </a:cubicBezTo>
                  <a:cubicBezTo>
                    <a:pt x="2453" y="2858573"/>
                    <a:pt x="0" y="2852652"/>
                    <a:pt x="0" y="2846478"/>
                  </a:cubicBezTo>
                  <a:lnTo>
                    <a:pt x="0" y="23280"/>
                  </a:lnTo>
                  <a:cubicBezTo>
                    <a:pt x="0" y="17106"/>
                    <a:pt x="2453" y="11184"/>
                    <a:pt x="6819" y="6819"/>
                  </a:cubicBezTo>
                  <a:cubicBezTo>
                    <a:pt x="11184" y="2453"/>
                    <a:pt x="17106" y="0"/>
                    <a:pt x="23280"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404078" cy="2917383"/>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true" flipV="false" rot="0">
            <a:off x="14017424" y="4745360"/>
            <a:ext cx="4062785" cy="5381172"/>
          </a:xfrm>
          <a:custGeom>
            <a:avLst/>
            <a:gdLst/>
            <a:ahLst/>
            <a:cxnLst/>
            <a:rect r="r" b="b" t="t" l="l"/>
            <a:pathLst>
              <a:path h="5381172" w="4062785">
                <a:moveTo>
                  <a:pt x="4062785" y="0"/>
                </a:moveTo>
                <a:lnTo>
                  <a:pt x="0" y="0"/>
                </a:lnTo>
                <a:lnTo>
                  <a:pt x="0" y="5381172"/>
                </a:lnTo>
                <a:lnTo>
                  <a:pt x="4062785" y="5381172"/>
                </a:lnTo>
                <a:lnTo>
                  <a:pt x="406278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002364" y="2539565"/>
            <a:ext cx="15717721" cy="6964680"/>
          </a:xfrm>
          <a:prstGeom prst="rect">
            <a:avLst/>
          </a:prstGeom>
        </p:spPr>
        <p:txBody>
          <a:bodyPr anchor="t" rtlCol="false" tIns="0" lIns="0" bIns="0" rIns="0">
            <a:spAutoFit/>
          </a:bodyPr>
          <a:lstStyle/>
          <a:p>
            <a:pPr algn="l">
              <a:lnSpc>
                <a:spcPts val="4620"/>
              </a:lnSpc>
            </a:pPr>
            <a:r>
              <a:rPr lang="en-US" sz="3300">
                <a:solidFill>
                  <a:srgbClr val="000000"/>
                </a:solidFill>
                <a:latin typeface="Raleway 1"/>
                <a:ea typeface="Raleway 1"/>
                <a:cs typeface="Raleway 1"/>
                <a:sym typeface="Raleway 1"/>
              </a:rPr>
              <a:t>Caltech-101 es un conjunto de datos ampliamente utilizado para tareas de reconocimiento de objetos.</a:t>
            </a:r>
          </a:p>
          <a:p>
            <a:pPr algn="l" marL="712470" indent="-356235" lvl="1">
              <a:lnSpc>
                <a:spcPts val="4620"/>
              </a:lnSpc>
              <a:buFont typeface="Arial"/>
              <a:buChar char="•"/>
            </a:pPr>
            <a:r>
              <a:rPr lang="en-US" sz="3300">
                <a:solidFill>
                  <a:srgbClr val="000000"/>
                </a:solidFill>
                <a:latin typeface="Raleway 1"/>
                <a:ea typeface="Raleway 1"/>
                <a:cs typeface="Raleway 1"/>
                <a:sym typeface="Raleway 1"/>
              </a:rPr>
              <a:t>Imagenes: 9000</a:t>
            </a:r>
          </a:p>
          <a:p>
            <a:pPr algn="l" marL="712470" indent="-356235" lvl="1">
              <a:lnSpc>
                <a:spcPts val="4620"/>
              </a:lnSpc>
              <a:buFont typeface="Arial"/>
              <a:buChar char="•"/>
            </a:pPr>
            <a:r>
              <a:rPr lang="en-US" sz="3300">
                <a:solidFill>
                  <a:srgbClr val="000000"/>
                </a:solidFill>
                <a:latin typeface="Raleway 1"/>
                <a:ea typeface="Raleway 1"/>
                <a:cs typeface="Raleway 1"/>
                <a:sym typeface="Raleway 1"/>
              </a:rPr>
              <a:t>Categorias de objetos: 101</a:t>
            </a:r>
          </a:p>
          <a:p>
            <a:pPr algn="l" marL="712470" indent="-356235" lvl="1">
              <a:lnSpc>
                <a:spcPts val="4620"/>
              </a:lnSpc>
              <a:buFont typeface="Arial"/>
              <a:buChar char="•"/>
            </a:pPr>
            <a:r>
              <a:rPr lang="en-US" sz="3300">
                <a:solidFill>
                  <a:srgbClr val="000000"/>
                </a:solidFill>
                <a:latin typeface="Raleway 1"/>
                <a:ea typeface="Raleway 1"/>
                <a:cs typeface="Raleway 1"/>
                <a:sym typeface="Raleway 1"/>
              </a:rPr>
              <a:t>Las categorías abarcan una amplia variedad de objetos, incluidos animales, vehículos, artículos para el hogar y personas.</a:t>
            </a:r>
          </a:p>
          <a:p>
            <a:pPr algn="l" marL="712470" indent="-356235" lvl="1">
              <a:lnSpc>
                <a:spcPts val="4620"/>
              </a:lnSpc>
              <a:buFont typeface="Arial"/>
              <a:buChar char="•"/>
            </a:pPr>
            <a:r>
              <a:rPr lang="en-US" sz="3300">
                <a:solidFill>
                  <a:srgbClr val="000000"/>
                </a:solidFill>
                <a:latin typeface="Raleway 1"/>
                <a:ea typeface="Raleway 1"/>
                <a:cs typeface="Raleway 1"/>
                <a:sym typeface="Raleway 1"/>
              </a:rPr>
              <a:t>Nuestro dataset etiquetado cuenta con 7 clases.</a:t>
            </a:r>
          </a:p>
          <a:p>
            <a:pPr algn="l" marL="712470" indent="-356235" lvl="1">
              <a:lnSpc>
                <a:spcPts val="4620"/>
              </a:lnSpc>
              <a:buFont typeface="Arial"/>
              <a:buChar char="•"/>
            </a:pPr>
            <a:r>
              <a:rPr lang="en-US" sz="3300">
                <a:solidFill>
                  <a:srgbClr val="000000"/>
                </a:solidFill>
                <a:latin typeface="Raleway 1"/>
                <a:ea typeface="Raleway 1"/>
                <a:cs typeface="Raleway 1"/>
                <a:sym typeface="Raleway 1"/>
              </a:rPr>
              <a:t>La cantidad de imágenes por categoría varía, con alrededor de 40 a 800 imágenes en cada categoría.</a:t>
            </a:r>
          </a:p>
          <a:p>
            <a:pPr algn="l" marL="712470" indent="-356235" lvl="1">
              <a:lnSpc>
                <a:spcPts val="4620"/>
              </a:lnSpc>
              <a:buFont typeface="Arial"/>
              <a:buChar char="•"/>
            </a:pPr>
            <a:r>
              <a:rPr lang="en-US" sz="3300">
                <a:solidFill>
                  <a:srgbClr val="000000"/>
                </a:solidFill>
                <a:latin typeface="Raleway 1"/>
                <a:ea typeface="Raleway 1"/>
                <a:cs typeface="Raleway 1"/>
                <a:sym typeface="Raleway 1"/>
              </a:rPr>
              <a:t>Las imágenes son de tamaños variables y la mayoría de las imágenes tienen una resolución media.</a:t>
            </a:r>
          </a:p>
          <a:p>
            <a:pPr algn="l">
              <a:lnSpc>
                <a:spcPts val="4620"/>
              </a:lnSpc>
            </a:pPr>
          </a:p>
        </p:txBody>
      </p:sp>
      <p:sp>
        <p:nvSpPr>
          <p:cNvPr name="TextBox 10" id="10"/>
          <p:cNvSpPr txBox="true"/>
          <p:nvPr/>
        </p:nvSpPr>
        <p:spPr>
          <a:xfrm rot="0">
            <a:off x="1002364" y="904875"/>
            <a:ext cx="16000497" cy="2263775"/>
          </a:xfrm>
          <a:prstGeom prst="rect">
            <a:avLst/>
          </a:prstGeom>
        </p:spPr>
        <p:txBody>
          <a:bodyPr anchor="t" rtlCol="false" tIns="0" lIns="0" bIns="0" rIns="0">
            <a:spAutoFit/>
          </a:bodyPr>
          <a:lstStyle/>
          <a:p>
            <a:pPr algn="ctr">
              <a:lnSpc>
                <a:spcPts val="9100"/>
              </a:lnSpc>
            </a:pPr>
            <a:r>
              <a:rPr lang="en-US" sz="6500">
                <a:solidFill>
                  <a:srgbClr val="000000"/>
                </a:solidFill>
                <a:latin typeface="Fredoka"/>
                <a:ea typeface="Fredoka"/>
                <a:cs typeface="Fredoka"/>
                <a:sym typeface="Fredoka"/>
              </a:rPr>
              <a:t>DESCRIPCIÓN DE DATOS CALTECH-101</a:t>
            </a:r>
          </a:p>
          <a:p>
            <a:pPr algn="ctr">
              <a:lnSpc>
                <a:spcPts val="910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746512" y="515632"/>
            <a:ext cx="16794975" cy="9433678"/>
            <a:chOff x="0" y="0"/>
            <a:chExt cx="5458372" cy="3065948"/>
          </a:xfrm>
        </p:grpSpPr>
        <p:sp>
          <p:nvSpPr>
            <p:cNvPr name="Freeform 6" id="6"/>
            <p:cNvSpPr/>
            <p:nvPr/>
          </p:nvSpPr>
          <p:spPr>
            <a:xfrm flipH="false" flipV="false" rot="0">
              <a:off x="0" y="0"/>
              <a:ext cx="5458371" cy="3065948"/>
            </a:xfrm>
            <a:custGeom>
              <a:avLst/>
              <a:gdLst/>
              <a:ahLst/>
              <a:cxnLst/>
              <a:rect r="r" b="b" t="t" l="l"/>
              <a:pathLst>
                <a:path h="3065948" w="5458371">
                  <a:moveTo>
                    <a:pt x="23048" y="0"/>
                  </a:moveTo>
                  <a:lnTo>
                    <a:pt x="5435323" y="0"/>
                  </a:lnTo>
                  <a:cubicBezTo>
                    <a:pt x="5441436" y="0"/>
                    <a:pt x="5447299" y="2428"/>
                    <a:pt x="5451621" y="6751"/>
                  </a:cubicBezTo>
                  <a:cubicBezTo>
                    <a:pt x="5455943" y="11073"/>
                    <a:pt x="5458371" y="16936"/>
                    <a:pt x="5458371" y="23048"/>
                  </a:cubicBezTo>
                  <a:lnTo>
                    <a:pt x="5458371" y="3042900"/>
                  </a:lnTo>
                  <a:cubicBezTo>
                    <a:pt x="5458371" y="3055629"/>
                    <a:pt x="5448052" y="3065948"/>
                    <a:pt x="5435323" y="3065948"/>
                  </a:cubicBezTo>
                  <a:lnTo>
                    <a:pt x="23048" y="3065948"/>
                  </a:lnTo>
                  <a:cubicBezTo>
                    <a:pt x="10319" y="3065948"/>
                    <a:pt x="0" y="3055629"/>
                    <a:pt x="0" y="3042900"/>
                  </a:cubicBezTo>
                  <a:lnTo>
                    <a:pt x="0" y="23048"/>
                  </a:lnTo>
                  <a:cubicBezTo>
                    <a:pt x="0" y="10319"/>
                    <a:pt x="10319" y="0"/>
                    <a:pt x="23048"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458372" cy="3113573"/>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13385" y="2648090"/>
            <a:ext cx="8561868" cy="5654529"/>
          </a:xfrm>
          <a:custGeom>
            <a:avLst/>
            <a:gdLst/>
            <a:ahLst/>
            <a:cxnLst/>
            <a:rect r="r" b="b" t="t" l="l"/>
            <a:pathLst>
              <a:path h="5654529" w="8561868">
                <a:moveTo>
                  <a:pt x="0" y="0"/>
                </a:moveTo>
                <a:lnTo>
                  <a:pt x="8561868" y="0"/>
                </a:lnTo>
                <a:lnTo>
                  <a:pt x="8561868" y="5654529"/>
                </a:lnTo>
                <a:lnTo>
                  <a:pt x="0" y="5654529"/>
                </a:lnTo>
                <a:lnTo>
                  <a:pt x="0" y="0"/>
                </a:lnTo>
                <a:close/>
              </a:path>
            </a:pathLst>
          </a:custGeom>
          <a:blipFill>
            <a:blip r:embed="rId4"/>
            <a:stretch>
              <a:fillRect l="0" t="0" r="0" b="0"/>
            </a:stretch>
          </a:blipFill>
        </p:spPr>
      </p:sp>
      <p:sp>
        <p:nvSpPr>
          <p:cNvPr name="Freeform 9" id="9"/>
          <p:cNvSpPr/>
          <p:nvPr/>
        </p:nvSpPr>
        <p:spPr>
          <a:xfrm flipH="false" flipV="false" rot="0">
            <a:off x="10549852" y="2020225"/>
            <a:ext cx="6453009" cy="7500251"/>
          </a:xfrm>
          <a:custGeom>
            <a:avLst/>
            <a:gdLst/>
            <a:ahLst/>
            <a:cxnLst/>
            <a:rect r="r" b="b" t="t" l="l"/>
            <a:pathLst>
              <a:path h="7500251" w="6453009">
                <a:moveTo>
                  <a:pt x="0" y="0"/>
                </a:moveTo>
                <a:lnTo>
                  <a:pt x="6453008" y="0"/>
                </a:lnTo>
                <a:lnTo>
                  <a:pt x="6453008" y="7500251"/>
                </a:lnTo>
                <a:lnTo>
                  <a:pt x="0" y="7500251"/>
                </a:lnTo>
                <a:lnTo>
                  <a:pt x="0" y="0"/>
                </a:lnTo>
                <a:close/>
              </a:path>
            </a:pathLst>
          </a:custGeom>
          <a:blipFill>
            <a:blip r:embed="rId5"/>
            <a:stretch>
              <a:fillRect l="0" t="0" r="0" b="0"/>
            </a:stretch>
          </a:blipFill>
        </p:spPr>
      </p:sp>
      <p:sp>
        <p:nvSpPr>
          <p:cNvPr name="TextBox 10" id="10"/>
          <p:cNvSpPr txBox="true"/>
          <p:nvPr/>
        </p:nvSpPr>
        <p:spPr>
          <a:xfrm rot="0">
            <a:off x="642575" y="694898"/>
            <a:ext cx="16898913" cy="1028700"/>
          </a:xfrm>
          <a:prstGeom prst="rect">
            <a:avLst/>
          </a:prstGeom>
        </p:spPr>
        <p:txBody>
          <a:bodyPr anchor="t" rtlCol="false" tIns="0" lIns="0" bIns="0" rIns="0">
            <a:spAutoFit/>
          </a:bodyPr>
          <a:lstStyle/>
          <a:p>
            <a:pPr algn="ctr">
              <a:lnSpc>
                <a:spcPts val="8400"/>
              </a:lnSpc>
            </a:pPr>
            <a:r>
              <a:rPr lang="en-US" sz="6000">
                <a:solidFill>
                  <a:srgbClr val="000000"/>
                </a:solidFill>
                <a:latin typeface="Fredoka"/>
                <a:ea typeface="Fredoka"/>
                <a:cs typeface="Fredoka"/>
                <a:sym typeface="Fredoka"/>
              </a:rPr>
              <a:t>ANÁLISIS EXPLORATORIO DE LAS IMÁGENES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676074" y="412889"/>
            <a:ext cx="16935852" cy="9563578"/>
            <a:chOff x="0" y="0"/>
            <a:chExt cx="5504157" cy="3108165"/>
          </a:xfrm>
        </p:grpSpPr>
        <p:sp>
          <p:nvSpPr>
            <p:cNvPr name="Freeform 6" id="6"/>
            <p:cNvSpPr/>
            <p:nvPr/>
          </p:nvSpPr>
          <p:spPr>
            <a:xfrm flipH="false" flipV="false" rot="0">
              <a:off x="0" y="0"/>
              <a:ext cx="5504157" cy="3108165"/>
            </a:xfrm>
            <a:custGeom>
              <a:avLst/>
              <a:gdLst/>
              <a:ahLst/>
              <a:cxnLst/>
              <a:rect r="r" b="b" t="t" l="l"/>
              <a:pathLst>
                <a:path h="3108165" w="5504157">
                  <a:moveTo>
                    <a:pt x="22857" y="0"/>
                  </a:moveTo>
                  <a:lnTo>
                    <a:pt x="5481300" y="0"/>
                  </a:lnTo>
                  <a:cubicBezTo>
                    <a:pt x="5493924" y="0"/>
                    <a:pt x="5504157" y="10233"/>
                    <a:pt x="5504157" y="22857"/>
                  </a:cubicBezTo>
                  <a:lnTo>
                    <a:pt x="5504157" y="3085309"/>
                  </a:lnTo>
                  <a:cubicBezTo>
                    <a:pt x="5504157" y="3097932"/>
                    <a:pt x="5493924" y="3108165"/>
                    <a:pt x="5481300" y="3108165"/>
                  </a:cubicBezTo>
                  <a:lnTo>
                    <a:pt x="22857" y="3108165"/>
                  </a:lnTo>
                  <a:cubicBezTo>
                    <a:pt x="10233" y="3108165"/>
                    <a:pt x="0" y="3097932"/>
                    <a:pt x="0" y="3085309"/>
                  </a:cubicBezTo>
                  <a:lnTo>
                    <a:pt x="0" y="22857"/>
                  </a:lnTo>
                  <a:cubicBezTo>
                    <a:pt x="0" y="10233"/>
                    <a:pt x="10233" y="0"/>
                    <a:pt x="22857"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504157" cy="315579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5823514" y="2469343"/>
            <a:ext cx="11435786" cy="7133526"/>
          </a:xfrm>
          <a:custGeom>
            <a:avLst/>
            <a:gdLst/>
            <a:ahLst/>
            <a:cxnLst/>
            <a:rect r="r" b="b" t="t" l="l"/>
            <a:pathLst>
              <a:path h="7133526" w="11435786">
                <a:moveTo>
                  <a:pt x="0" y="0"/>
                </a:moveTo>
                <a:lnTo>
                  <a:pt x="11435786" y="0"/>
                </a:lnTo>
                <a:lnTo>
                  <a:pt x="11435786" y="7133527"/>
                </a:lnTo>
                <a:lnTo>
                  <a:pt x="0" y="7133527"/>
                </a:lnTo>
                <a:lnTo>
                  <a:pt x="0" y="0"/>
                </a:lnTo>
                <a:close/>
              </a:path>
            </a:pathLst>
          </a:custGeom>
          <a:blipFill>
            <a:blip r:embed="rId4"/>
            <a:stretch>
              <a:fillRect l="0" t="0" r="0" b="0"/>
            </a:stretch>
          </a:blipFill>
        </p:spPr>
      </p:sp>
      <p:sp>
        <p:nvSpPr>
          <p:cNvPr name="TextBox 9" id="9"/>
          <p:cNvSpPr txBox="true"/>
          <p:nvPr/>
        </p:nvSpPr>
        <p:spPr>
          <a:xfrm rot="0">
            <a:off x="1285140" y="2953366"/>
            <a:ext cx="4685484" cy="7023100"/>
          </a:xfrm>
          <a:prstGeom prst="rect">
            <a:avLst/>
          </a:prstGeom>
        </p:spPr>
        <p:txBody>
          <a:bodyPr anchor="t" rtlCol="false" tIns="0" lIns="0" bIns="0" rIns="0">
            <a:spAutoFit/>
          </a:bodyPr>
          <a:lstStyle/>
          <a:p>
            <a:pPr algn="l">
              <a:lnSpc>
                <a:spcPts val="5599"/>
              </a:lnSpc>
            </a:pPr>
            <a:r>
              <a:rPr lang="en-US" sz="3999">
                <a:solidFill>
                  <a:srgbClr val="000000"/>
                </a:solidFill>
                <a:latin typeface="Raleway 1 Bold"/>
                <a:ea typeface="Raleway 1 Bold"/>
                <a:cs typeface="Raleway 1 Bold"/>
                <a:sym typeface="Raleway 1 Bold"/>
              </a:rPr>
              <a:t>Clases:</a:t>
            </a:r>
          </a:p>
          <a:p>
            <a:pPr algn="just" marL="863596" indent="-431798" lvl="1">
              <a:lnSpc>
                <a:spcPts val="5599"/>
              </a:lnSpc>
              <a:buAutoNum type="arabicPeriod" startAt="1"/>
            </a:pPr>
            <a:r>
              <a:rPr lang="en-US" sz="3999">
                <a:solidFill>
                  <a:srgbClr val="000000"/>
                </a:solidFill>
                <a:latin typeface="Raleway 1"/>
                <a:ea typeface="Raleway 1"/>
                <a:cs typeface="Raleway 1"/>
                <a:sym typeface="Raleway 1"/>
              </a:rPr>
              <a:t>butterfly</a:t>
            </a:r>
          </a:p>
          <a:p>
            <a:pPr algn="just" marL="863596" indent="-431798" lvl="1">
              <a:lnSpc>
                <a:spcPts val="5599"/>
              </a:lnSpc>
              <a:buAutoNum type="arabicPeriod" startAt="1"/>
            </a:pPr>
            <a:r>
              <a:rPr lang="en-US" sz="3999">
                <a:solidFill>
                  <a:srgbClr val="000000"/>
                </a:solidFill>
                <a:latin typeface="Raleway 1"/>
                <a:ea typeface="Raleway 1"/>
                <a:cs typeface="Raleway 1"/>
                <a:sym typeface="Raleway 1"/>
              </a:rPr>
              <a:t>camera</a:t>
            </a:r>
          </a:p>
          <a:p>
            <a:pPr algn="just" marL="863596" indent="-431798" lvl="1">
              <a:lnSpc>
                <a:spcPts val="5599"/>
              </a:lnSpc>
              <a:buAutoNum type="arabicPeriod" startAt="1"/>
            </a:pPr>
            <a:r>
              <a:rPr lang="en-US" sz="3999">
                <a:solidFill>
                  <a:srgbClr val="000000"/>
                </a:solidFill>
                <a:latin typeface="Raleway 1"/>
                <a:ea typeface="Raleway 1"/>
                <a:cs typeface="Raleway 1"/>
                <a:sym typeface="Raleway 1"/>
              </a:rPr>
              <a:t>platypus'</a:t>
            </a:r>
          </a:p>
          <a:p>
            <a:pPr algn="just" marL="863596" indent="-431798" lvl="1">
              <a:lnSpc>
                <a:spcPts val="5599"/>
              </a:lnSpc>
              <a:buAutoNum type="arabicPeriod" startAt="1"/>
            </a:pPr>
            <a:r>
              <a:rPr lang="en-US" sz="3999">
                <a:solidFill>
                  <a:srgbClr val="000000"/>
                </a:solidFill>
                <a:latin typeface="Raleway 1"/>
                <a:ea typeface="Raleway 1"/>
                <a:cs typeface="Raleway 1"/>
                <a:sym typeface="Raleway 1"/>
              </a:rPr>
              <a:t>snoopy</a:t>
            </a:r>
          </a:p>
          <a:p>
            <a:pPr algn="just" marL="863596" indent="-431798" lvl="1">
              <a:lnSpc>
                <a:spcPts val="5599"/>
              </a:lnSpc>
              <a:buAutoNum type="arabicPeriod" startAt="1"/>
            </a:pPr>
            <a:r>
              <a:rPr lang="en-US" sz="3999">
                <a:solidFill>
                  <a:srgbClr val="000000"/>
                </a:solidFill>
                <a:latin typeface="Raleway 1"/>
                <a:ea typeface="Raleway 1"/>
                <a:cs typeface="Raleway 1"/>
                <a:sym typeface="Raleway 1"/>
              </a:rPr>
              <a:t>strawberry</a:t>
            </a:r>
          </a:p>
          <a:p>
            <a:pPr algn="just" marL="863596" indent="-431798" lvl="1">
              <a:lnSpc>
                <a:spcPts val="5599"/>
              </a:lnSpc>
              <a:buAutoNum type="arabicPeriod" startAt="1"/>
            </a:pPr>
            <a:r>
              <a:rPr lang="en-US" sz="3999">
                <a:solidFill>
                  <a:srgbClr val="000000"/>
                </a:solidFill>
                <a:latin typeface="Raleway 1"/>
                <a:ea typeface="Raleway 1"/>
                <a:cs typeface="Raleway 1"/>
                <a:sym typeface="Raleway 1"/>
              </a:rPr>
              <a:t>sunflower</a:t>
            </a:r>
          </a:p>
          <a:p>
            <a:pPr algn="just" marL="863596" indent="-431798" lvl="1">
              <a:lnSpc>
                <a:spcPts val="5599"/>
              </a:lnSpc>
              <a:buAutoNum type="arabicPeriod" startAt="1"/>
            </a:pPr>
            <a:r>
              <a:rPr lang="en-US" sz="3999">
                <a:solidFill>
                  <a:srgbClr val="000000"/>
                </a:solidFill>
                <a:latin typeface="Raleway 1"/>
                <a:ea typeface="Raleway 1"/>
                <a:cs typeface="Raleway 1"/>
                <a:sym typeface="Raleway 1"/>
              </a:rPr>
              <a:t>water_lilly</a:t>
            </a:r>
          </a:p>
          <a:p>
            <a:pPr algn="ctr">
              <a:lnSpc>
                <a:spcPts val="5599"/>
              </a:lnSpc>
            </a:pPr>
          </a:p>
          <a:p>
            <a:pPr algn="ctr">
              <a:lnSpc>
                <a:spcPts val="5599"/>
              </a:lnSpc>
            </a:pPr>
          </a:p>
        </p:txBody>
      </p:sp>
      <p:sp>
        <p:nvSpPr>
          <p:cNvPr name="TextBox 10" id="10"/>
          <p:cNvSpPr txBox="true"/>
          <p:nvPr/>
        </p:nvSpPr>
        <p:spPr>
          <a:xfrm rot="0">
            <a:off x="1438472" y="747624"/>
            <a:ext cx="15564389" cy="1111250"/>
          </a:xfrm>
          <a:prstGeom prst="rect">
            <a:avLst/>
          </a:prstGeom>
        </p:spPr>
        <p:txBody>
          <a:bodyPr anchor="t" rtlCol="false" tIns="0" lIns="0" bIns="0" rIns="0">
            <a:spAutoFit/>
          </a:bodyPr>
          <a:lstStyle/>
          <a:p>
            <a:pPr algn="ctr">
              <a:lnSpc>
                <a:spcPts val="9100"/>
              </a:lnSpc>
            </a:pPr>
            <a:r>
              <a:rPr lang="en-US" sz="6500">
                <a:solidFill>
                  <a:srgbClr val="000000"/>
                </a:solidFill>
                <a:latin typeface="Fredoka"/>
                <a:ea typeface="Fredoka"/>
                <a:cs typeface="Fredoka"/>
                <a:sym typeface="Fredoka"/>
              </a:rPr>
              <a:t>ANÁLISIS DE FRECUENCIA DE CLASES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2772733" y="1028700"/>
            <a:ext cx="14496092" cy="8229600"/>
            <a:chOff x="0" y="0"/>
            <a:chExt cx="4711234" cy="2674622"/>
          </a:xfrm>
        </p:grpSpPr>
        <p:sp>
          <p:nvSpPr>
            <p:cNvPr name="Freeform 6" id="6"/>
            <p:cNvSpPr/>
            <p:nvPr/>
          </p:nvSpPr>
          <p:spPr>
            <a:xfrm flipH="false" flipV="false" rot="0">
              <a:off x="0" y="0"/>
              <a:ext cx="4711234" cy="2674622"/>
            </a:xfrm>
            <a:custGeom>
              <a:avLst/>
              <a:gdLst/>
              <a:ahLst/>
              <a:cxnLst/>
              <a:rect r="r" b="b" t="t" l="l"/>
              <a:pathLst>
                <a:path h="2674622" w="4711234">
                  <a:moveTo>
                    <a:pt x="26703" y="0"/>
                  </a:moveTo>
                  <a:lnTo>
                    <a:pt x="4684531" y="0"/>
                  </a:lnTo>
                  <a:cubicBezTo>
                    <a:pt x="4691613" y="0"/>
                    <a:pt x="4698405" y="2813"/>
                    <a:pt x="4703413" y="7821"/>
                  </a:cubicBezTo>
                  <a:cubicBezTo>
                    <a:pt x="4708421" y="12829"/>
                    <a:pt x="4711234" y="19621"/>
                    <a:pt x="4711234" y="26703"/>
                  </a:cubicBezTo>
                  <a:lnTo>
                    <a:pt x="4711234" y="2647919"/>
                  </a:lnTo>
                  <a:cubicBezTo>
                    <a:pt x="4711234" y="2655001"/>
                    <a:pt x="4708421" y="2661793"/>
                    <a:pt x="4703413" y="2666801"/>
                  </a:cubicBezTo>
                  <a:cubicBezTo>
                    <a:pt x="4698405" y="2671809"/>
                    <a:pt x="4691613" y="2674622"/>
                    <a:pt x="4684531" y="2674622"/>
                  </a:cubicBezTo>
                  <a:lnTo>
                    <a:pt x="26703" y="2674622"/>
                  </a:lnTo>
                  <a:cubicBezTo>
                    <a:pt x="19621" y="2674622"/>
                    <a:pt x="12829" y="2671809"/>
                    <a:pt x="7821" y="2666801"/>
                  </a:cubicBezTo>
                  <a:cubicBezTo>
                    <a:pt x="2813" y="2661793"/>
                    <a:pt x="0" y="2655001"/>
                    <a:pt x="0" y="2647919"/>
                  </a:cubicBezTo>
                  <a:lnTo>
                    <a:pt x="0" y="26703"/>
                  </a:lnTo>
                  <a:cubicBezTo>
                    <a:pt x="0" y="19621"/>
                    <a:pt x="2813" y="12829"/>
                    <a:pt x="7821" y="7821"/>
                  </a:cubicBezTo>
                  <a:cubicBezTo>
                    <a:pt x="12829" y="2813"/>
                    <a:pt x="19621" y="0"/>
                    <a:pt x="26703"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4711234" cy="272224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70467" y="3683953"/>
            <a:ext cx="5613242" cy="7459457"/>
          </a:xfrm>
          <a:custGeom>
            <a:avLst/>
            <a:gdLst/>
            <a:ahLst/>
            <a:cxnLst/>
            <a:rect r="r" b="b" t="t" l="l"/>
            <a:pathLst>
              <a:path h="7459457" w="5613242">
                <a:moveTo>
                  <a:pt x="0" y="0"/>
                </a:moveTo>
                <a:lnTo>
                  <a:pt x="5613242" y="0"/>
                </a:lnTo>
                <a:lnTo>
                  <a:pt x="5613242" y="7459458"/>
                </a:lnTo>
                <a:lnTo>
                  <a:pt x="0" y="74594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6159743" y="3069208"/>
            <a:ext cx="10415680" cy="6776720"/>
          </a:xfrm>
          <a:prstGeom prst="rect">
            <a:avLst/>
          </a:prstGeom>
        </p:spPr>
        <p:txBody>
          <a:bodyPr anchor="t" rtlCol="false" tIns="0" lIns="0" bIns="0" rIns="0">
            <a:spAutoFit/>
          </a:bodyPr>
          <a:lstStyle/>
          <a:p>
            <a:pPr algn="l">
              <a:lnSpc>
                <a:spcPts val="4480"/>
              </a:lnSpc>
            </a:pPr>
            <a:r>
              <a:rPr lang="en-US" sz="3200">
                <a:solidFill>
                  <a:srgbClr val="000000"/>
                </a:solidFill>
                <a:latin typeface="Codec Pro"/>
                <a:ea typeface="Codec Pro"/>
                <a:cs typeface="Codec Pro"/>
                <a:sym typeface="Codec Pro"/>
              </a:rPr>
              <a:t>SVM Classifier with gamma = 0.1; Kernel = Polynomial</a:t>
            </a:r>
          </a:p>
          <a:p>
            <a:pPr algn="l">
              <a:lnSpc>
                <a:spcPts val="4480"/>
              </a:lnSpc>
            </a:pPr>
            <a:r>
              <a:rPr lang="en-US" sz="3200">
                <a:solidFill>
                  <a:srgbClr val="000000"/>
                </a:solidFill>
                <a:latin typeface="Raleway 2"/>
                <a:ea typeface="Raleway 2"/>
                <a:cs typeface="Raleway 2"/>
                <a:sym typeface="Raleway 2"/>
              </a:rPr>
              <a:t>[LibSVM]</a:t>
            </a:r>
          </a:p>
          <a:p>
            <a:pPr algn="l">
              <a:lnSpc>
                <a:spcPts val="4480"/>
              </a:lnSpc>
            </a:pPr>
          </a:p>
          <a:p>
            <a:pPr algn="l">
              <a:lnSpc>
                <a:spcPts val="4480"/>
              </a:lnSpc>
            </a:pPr>
            <a:r>
              <a:rPr lang="en-US" sz="3200">
                <a:solidFill>
                  <a:srgbClr val="000000"/>
                </a:solidFill>
                <a:latin typeface="Raleway 2 Bold"/>
                <a:ea typeface="Raleway 2 Bold"/>
                <a:cs typeface="Raleway 2 Bold"/>
                <a:sym typeface="Raleway 2 Bold"/>
              </a:rPr>
              <a:t>Evaluación del Modelo:</a:t>
            </a:r>
          </a:p>
          <a:p>
            <a:pPr algn="l">
              <a:lnSpc>
                <a:spcPts val="4480"/>
              </a:lnSpc>
            </a:pPr>
            <a:r>
              <a:rPr lang="en-US" sz="3200">
                <a:solidFill>
                  <a:srgbClr val="000000"/>
                </a:solidFill>
                <a:latin typeface="Raleway 2 Bold"/>
                <a:ea typeface="Raleway 2 Bold"/>
                <a:cs typeface="Raleway 2 Bold"/>
                <a:sym typeface="Raleway 2 Bold"/>
              </a:rPr>
              <a:t>SVM Accuracy:  0.5945945945945946</a:t>
            </a:r>
          </a:p>
          <a:p>
            <a:pPr algn="l">
              <a:lnSpc>
                <a:spcPts val="4480"/>
              </a:lnSpc>
            </a:pPr>
            <a:r>
              <a:rPr lang="en-US" sz="3200">
                <a:solidFill>
                  <a:srgbClr val="000000"/>
                </a:solidFill>
                <a:latin typeface="Raleway 2"/>
                <a:ea typeface="Raleway 2"/>
                <a:cs typeface="Raleway 2"/>
                <a:sym typeface="Raleway 2"/>
              </a:rPr>
              <a:t>Accuracy: 0.5945945945945946</a:t>
            </a:r>
          </a:p>
          <a:p>
            <a:pPr algn="l">
              <a:lnSpc>
                <a:spcPts val="4480"/>
              </a:lnSpc>
            </a:pPr>
            <a:r>
              <a:rPr lang="en-US" sz="3200">
                <a:solidFill>
                  <a:srgbClr val="000000"/>
                </a:solidFill>
                <a:latin typeface="Raleway 2"/>
                <a:ea typeface="Raleway 2"/>
                <a:cs typeface="Raleway 2"/>
                <a:sym typeface="Raleway 2"/>
              </a:rPr>
              <a:t>Precision: 0.6583290760309393</a:t>
            </a:r>
          </a:p>
          <a:p>
            <a:pPr algn="l">
              <a:lnSpc>
                <a:spcPts val="4480"/>
              </a:lnSpc>
            </a:pPr>
            <a:r>
              <a:rPr lang="en-US" sz="3200">
                <a:solidFill>
                  <a:srgbClr val="000000"/>
                </a:solidFill>
                <a:latin typeface="Raleway 2"/>
                <a:ea typeface="Raleway 2"/>
                <a:cs typeface="Raleway 2"/>
                <a:sym typeface="Raleway 2"/>
              </a:rPr>
              <a:t>Recall o Sensitivity: 0.5676904094971321</a:t>
            </a:r>
          </a:p>
          <a:p>
            <a:pPr algn="l">
              <a:lnSpc>
                <a:spcPts val="4480"/>
              </a:lnSpc>
            </a:pPr>
            <a:r>
              <a:rPr lang="en-US" sz="3200">
                <a:solidFill>
                  <a:srgbClr val="000000"/>
                </a:solidFill>
                <a:latin typeface="Raleway 2"/>
                <a:ea typeface="Raleway 2"/>
                <a:cs typeface="Raleway 2"/>
                <a:sym typeface="Raleway 2"/>
              </a:rPr>
              <a:t>F1-Score: 0.5900192092814853</a:t>
            </a:r>
          </a:p>
          <a:p>
            <a:pPr algn="l">
              <a:lnSpc>
                <a:spcPts val="4480"/>
              </a:lnSpc>
            </a:pPr>
            <a:r>
              <a:rPr lang="en-US" sz="3200">
                <a:solidFill>
                  <a:srgbClr val="000000"/>
                </a:solidFill>
                <a:latin typeface="Raleway 2"/>
                <a:ea typeface="Raleway 2"/>
                <a:cs typeface="Raleway 2"/>
                <a:sym typeface="Raleway 2"/>
              </a:rPr>
              <a:t>Specificity: 0.9298862130369537</a:t>
            </a:r>
          </a:p>
          <a:p>
            <a:pPr algn="l">
              <a:lnSpc>
                <a:spcPts val="4480"/>
              </a:lnSpc>
            </a:pPr>
          </a:p>
          <a:p>
            <a:pPr algn="l">
              <a:lnSpc>
                <a:spcPts val="4480"/>
              </a:lnSpc>
            </a:pPr>
          </a:p>
        </p:txBody>
      </p:sp>
      <p:sp>
        <p:nvSpPr>
          <p:cNvPr name="TextBox 10" id="10"/>
          <p:cNvSpPr txBox="true"/>
          <p:nvPr/>
        </p:nvSpPr>
        <p:spPr>
          <a:xfrm rot="0">
            <a:off x="4345546" y="1270626"/>
            <a:ext cx="10657824" cy="1285875"/>
          </a:xfrm>
          <a:prstGeom prst="rect">
            <a:avLst/>
          </a:prstGeom>
        </p:spPr>
        <p:txBody>
          <a:bodyPr anchor="t" rtlCol="false" tIns="0" lIns="0" bIns="0" rIns="0">
            <a:spAutoFit/>
          </a:bodyPr>
          <a:lstStyle/>
          <a:p>
            <a:pPr algn="ctr">
              <a:lnSpc>
                <a:spcPts val="10500"/>
              </a:lnSpc>
            </a:pPr>
            <a:r>
              <a:rPr lang="en-US" sz="7500">
                <a:solidFill>
                  <a:srgbClr val="000000"/>
                </a:solidFill>
                <a:latin typeface="Fredoka"/>
                <a:ea typeface="Fredoka"/>
                <a:cs typeface="Fredoka"/>
                <a:sym typeface="Fredoka"/>
              </a:rPr>
              <a:t>DESARROLLO DE SVM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285140" y="2169014"/>
            <a:ext cx="16684550" cy="8037084"/>
            <a:chOff x="0" y="0"/>
            <a:chExt cx="5422484" cy="2612055"/>
          </a:xfrm>
        </p:grpSpPr>
        <p:sp>
          <p:nvSpPr>
            <p:cNvPr name="Freeform 6" id="6"/>
            <p:cNvSpPr/>
            <p:nvPr/>
          </p:nvSpPr>
          <p:spPr>
            <a:xfrm flipH="false" flipV="false" rot="0">
              <a:off x="0" y="0"/>
              <a:ext cx="5422483" cy="2612055"/>
            </a:xfrm>
            <a:custGeom>
              <a:avLst/>
              <a:gdLst/>
              <a:ahLst/>
              <a:cxnLst/>
              <a:rect r="r" b="b" t="t" l="l"/>
              <a:pathLst>
                <a:path h="2612055" w="5422483">
                  <a:moveTo>
                    <a:pt x="23201" y="0"/>
                  </a:moveTo>
                  <a:lnTo>
                    <a:pt x="5399282" y="0"/>
                  </a:lnTo>
                  <a:cubicBezTo>
                    <a:pt x="5412096" y="0"/>
                    <a:pt x="5422483" y="10387"/>
                    <a:pt x="5422483" y="23201"/>
                  </a:cubicBezTo>
                  <a:lnTo>
                    <a:pt x="5422483" y="2588854"/>
                  </a:lnTo>
                  <a:cubicBezTo>
                    <a:pt x="5422483" y="2601667"/>
                    <a:pt x="5412096" y="2612055"/>
                    <a:pt x="5399282" y="2612055"/>
                  </a:cubicBezTo>
                  <a:lnTo>
                    <a:pt x="23201" y="2612055"/>
                  </a:lnTo>
                  <a:cubicBezTo>
                    <a:pt x="10387" y="2612055"/>
                    <a:pt x="0" y="2601667"/>
                    <a:pt x="0" y="2588854"/>
                  </a:cubicBezTo>
                  <a:lnTo>
                    <a:pt x="0" y="23201"/>
                  </a:lnTo>
                  <a:cubicBezTo>
                    <a:pt x="0" y="10387"/>
                    <a:pt x="10387" y="0"/>
                    <a:pt x="23201"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422484" cy="265968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10800000">
            <a:off x="13927925" y="-2822446"/>
            <a:ext cx="4994786" cy="7427191"/>
          </a:xfrm>
          <a:custGeom>
            <a:avLst/>
            <a:gdLst/>
            <a:ahLst/>
            <a:cxnLst/>
            <a:rect r="r" b="b" t="t" l="l"/>
            <a:pathLst>
              <a:path h="7427191" w="4994786">
                <a:moveTo>
                  <a:pt x="0" y="0"/>
                </a:moveTo>
                <a:lnTo>
                  <a:pt x="4994786" y="0"/>
                </a:lnTo>
                <a:lnTo>
                  <a:pt x="4994786" y="7427190"/>
                </a:lnTo>
                <a:lnTo>
                  <a:pt x="0" y="74271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620263" y="3145973"/>
            <a:ext cx="13643183" cy="3484421"/>
          </a:xfrm>
          <a:prstGeom prst="rect">
            <a:avLst/>
          </a:prstGeom>
        </p:spPr>
        <p:txBody>
          <a:bodyPr anchor="t" rtlCol="false" tIns="0" lIns="0" bIns="0" rIns="0">
            <a:spAutoFit/>
          </a:bodyPr>
          <a:lstStyle/>
          <a:p>
            <a:pPr algn="ctr">
              <a:lnSpc>
                <a:spcPts val="5367"/>
              </a:lnSpc>
            </a:pPr>
            <a:r>
              <a:rPr lang="en-US" sz="3833">
                <a:solidFill>
                  <a:srgbClr val="000000"/>
                </a:solidFill>
                <a:latin typeface="Raleway 1 Bold"/>
                <a:ea typeface="Raleway 1 Bold"/>
                <a:cs typeface="Raleway 1 Bold"/>
                <a:sym typeface="Raleway 1 Bold"/>
              </a:rPr>
              <a:t>Métodos clásicos de clasificación de ML utilizados: </a:t>
            </a:r>
          </a:p>
          <a:p>
            <a:pPr algn="ctr">
              <a:lnSpc>
                <a:spcPts val="5367"/>
              </a:lnSpc>
            </a:pPr>
            <a:r>
              <a:rPr lang="en-US" sz="3833">
                <a:solidFill>
                  <a:srgbClr val="000000"/>
                </a:solidFill>
                <a:latin typeface="Raleway 1"/>
                <a:ea typeface="Raleway 1"/>
                <a:cs typeface="Raleway 1"/>
                <a:sym typeface="Raleway 1"/>
              </a:rPr>
              <a:t>SVM &amp; RandomForest</a:t>
            </a:r>
          </a:p>
          <a:p>
            <a:pPr algn="ctr">
              <a:lnSpc>
                <a:spcPts val="3891"/>
              </a:lnSpc>
            </a:pPr>
            <a:r>
              <a:rPr lang="en-US" sz="2779">
                <a:solidFill>
                  <a:srgbClr val="000000"/>
                </a:solidFill>
                <a:latin typeface="Raleway 1"/>
                <a:ea typeface="Raleway 1"/>
                <a:cs typeface="Raleway 1"/>
                <a:sym typeface="Raleway 1"/>
              </a:rPr>
              <a:t>(ensemble_classifierSVM = SVC(gamma=0.1, kernel='poly', C=1.0, verbose=True)</a:t>
            </a:r>
          </a:p>
          <a:p>
            <a:pPr algn="ctr">
              <a:lnSpc>
                <a:spcPts val="3891"/>
              </a:lnSpc>
            </a:pPr>
            <a:r>
              <a:rPr lang="en-US" sz="2779">
                <a:solidFill>
                  <a:srgbClr val="000000"/>
                </a:solidFill>
                <a:latin typeface="Raleway 1"/>
                <a:ea typeface="Raleway 1"/>
                <a:cs typeface="Raleway 1"/>
                <a:sym typeface="Raleway 1"/>
              </a:rPr>
              <a:t> // ensemble_classifierRandomForest = RandomForestClassifier(n_estimators=100, max_depth=20) )</a:t>
            </a:r>
          </a:p>
          <a:p>
            <a:pPr algn="ctr">
              <a:lnSpc>
                <a:spcPts val="5367"/>
              </a:lnSpc>
            </a:pPr>
          </a:p>
        </p:txBody>
      </p:sp>
      <p:sp>
        <p:nvSpPr>
          <p:cNvPr name="Freeform 10" id="10"/>
          <p:cNvSpPr/>
          <p:nvPr/>
        </p:nvSpPr>
        <p:spPr>
          <a:xfrm flipH="false" flipV="false" rot="0">
            <a:off x="-639100" y="5521348"/>
            <a:ext cx="5102996" cy="7588099"/>
          </a:xfrm>
          <a:custGeom>
            <a:avLst/>
            <a:gdLst/>
            <a:ahLst/>
            <a:cxnLst/>
            <a:rect r="r" b="b" t="t" l="l"/>
            <a:pathLst>
              <a:path h="7588099" w="5102996">
                <a:moveTo>
                  <a:pt x="0" y="0"/>
                </a:moveTo>
                <a:lnTo>
                  <a:pt x="5102996" y="0"/>
                </a:lnTo>
                <a:lnTo>
                  <a:pt x="5102996" y="7588098"/>
                </a:lnTo>
                <a:lnTo>
                  <a:pt x="0" y="75880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867859" y="471646"/>
            <a:ext cx="11220678" cy="2107823"/>
          </a:xfrm>
          <a:prstGeom prst="rect">
            <a:avLst/>
          </a:prstGeom>
        </p:spPr>
        <p:txBody>
          <a:bodyPr anchor="t" rtlCol="false" tIns="0" lIns="0" bIns="0" rIns="0">
            <a:spAutoFit/>
          </a:bodyPr>
          <a:lstStyle/>
          <a:p>
            <a:pPr algn="l">
              <a:lnSpc>
                <a:spcPts val="8492"/>
              </a:lnSpc>
            </a:pPr>
            <a:r>
              <a:rPr lang="en-US" sz="6066">
                <a:solidFill>
                  <a:srgbClr val="000000"/>
                </a:solidFill>
                <a:latin typeface="Fredoka"/>
                <a:ea typeface="Fredoka"/>
                <a:cs typeface="Fredoka"/>
                <a:sym typeface="Fredoka"/>
              </a:rPr>
              <a:t>DESARROLLO DE ENSEMBLE DE MÉTODOS CLÁSICOS</a:t>
            </a:r>
          </a:p>
        </p:txBody>
      </p:sp>
      <p:sp>
        <p:nvSpPr>
          <p:cNvPr name="TextBox 12" id="12"/>
          <p:cNvSpPr txBox="true"/>
          <p:nvPr/>
        </p:nvSpPr>
        <p:spPr>
          <a:xfrm rot="0">
            <a:off x="6478198" y="6416758"/>
            <a:ext cx="7316391" cy="3789340"/>
          </a:xfrm>
          <a:prstGeom prst="rect">
            <a:avLst/>
          </a:prstGeom>
        </p:spPr>
        <p:txBody>
          <a:bodyPr anchor="t" rtlCol="false" tIns="0" lIns="0" bIns="0" rIns="0">
            <a:spAutoFit/>
          </a:bodyPr>
          <a:lstStyle/>
          <a:p>
            <a:pPr algn="ctr">
              <a:lnSpc>
                <a:spcPts val="4288"/>
              </a:lnSpc>
            </a:pPr>
            <a:r>
              <a:rPr lang="en-US" sz="3063">
                <a:solidFill>
                  <a:srgbClr val="000000"/>
                </a:solidFill>
                <a:latin typeface="Raleway 1 Bold"/>
                <a:ea typeface="Raleway 1 Bold"/>
                <a:cs typeface="Raleway 1 Bold"/>
                <a:sym typeface="Raleway 1 Bold"/>
              </a:rPr>
              <a:t>Evaluación del Modelo:</a:t>
            </a:r>
          </a:p>
          <a:p>
            <a:pPr algn="ctr">
              <a:lnSpc>
                <a:spcPts val="4288"/>
              </a:lnSpc>
              <a:spcBef>
                <a:spcPct val="0"/>
              </a:spcBef>
            </a:pPr>
            <a:r>
              <a:rPr lang="en-US" sz="3063">
                <a:solidFill>
                  <a:srgbClr val="000000"/>
                </a:solidFill>
                <a:latin typeface="Raleway 1 Bold"/>
                <a:ea typeface="Raleway 1 Bold"/>
                <a:cs typeface="Raleway 1 Bold"/>
                <a:sym typeface="Raleway 1 Bold"/>
              </a:rPr>
              <a:t>Accuracy: 0.6621621621621622</a:t>
            </a:r>
          </a:p>
          <a:p>
            <a:pPr algn="ctr">
              <a:lnSpc>
                <a:spcPts val="4288"/>
              </a:lnSpc>
              <a:spcBef>
                <a:spcPct val="0"/>
              </a:spcBef>
            </a:pPr>
            <a:r>
              <a:rPr lang="en-US" sz="3063">
                <a:solidFill>
                  <a:srgbClr val="000000"/>
                </a:solidFill>
                <a:latin typeface="Raleway 1"/>
                <a:ea typeface="Raleway 1"/>
                <a:cs typeface="Raleway 1"/>
                <a:sym typeface="Raleway 1"/>
              </a:rPr>
              <a:t>Precision: 0.5976415397468029</a:t>
            </a:r>
          </a:p>
          <a:p>
            <a:pPr algn="ctr">
              <a:lnSpc>
                <a:spcPts val="4288"/>
              </a:lnSpc>
              <a:spcBef>
                <a:spcPct val="0"/>
              </a:spcBef>
            </a:pPr>
            <a:r>
              <a:rPr lang="en-US" sz="3063">
                <a:solidFill>
                  <a:srgbClr val="000000"/>
                </a:solidFill>
                <a:latin typeface="Raleway 1"/>
                <a:ea typeface="Raleway 1"/>
                <a:cs typeface="Raleway 1"/>
                <a:sym typeface="Raleway 1"/>
              </a:rPr>
              <a:t>Recall o Sensitivity: 0.5835901027077498</a:t>
            </a:r>
          </a:p>
          <a:p>
            <a:pPr algn="ctr">
              <a:lnSpc>
                <a:spcPts val="4288"/>
              </a:lnSpc>
              <a:spcBef>
                <a:spcPct val="0"/>
              </a:spcBef>
            </a:pPr>
            <a:r>
              <a:rPr lang="en-US" sz="3063">
                <a:solidFill>
                  <a:srgbClr val="000000"/>
                </a:solidFill>
                <a:latin typeface="Raleway 1"/>
                <a:ea typeface="Raleway 1"/>
                <a:cs typeface="Raleway 1"/>
                <a:sym typeface="Raleway 1"/>
              </a:rPr>
              <a:t>F1-Score: 0.5753090047207694</a:t>
            </a:r>
          </a:p>
          <a:p>
            <a:pPr algn="ctr">
              <a:lnSpc>
                <a:spcPts val="4288"/>
              </a:lnSpc>
              <a:spcBef>
                <a:spcPct val="0"/>
              </a:spcBef>
            </a:pPr>
            <a:r>
              <a:rPr lang="en-US" sz="3063">
                <a:solidFill>
                  <a:srgbClr val="000000"/>
                </a:solidFill>
                <a:latin typeface="Raleway 1"/>
                <a:ea typeface="Raleway 1"/>
                <a:cs typeface="Raleway 1"/>
                <a:sym typeface="Raleway 1"/>
              </a:rPr>
              <a:t>Specificity: 0.939843809586964</a:t>
            </a:r>
          </a:p>
          <a:p>
            <a:pPr algn="ctr">
              <a:lnSpc>
                <a:spcPts val="4288"/>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445323" y="729779"/>
            <a:ext cx="17064630" cy="9050509"/>
            <a:chOff x="0" y="0"/>
            <a:chExt cx="5546010" cy="2941418"/>
          </a:xfrm>
        </p:grpSpPr>
        <p:sp>
          <p:nvSpPr>
            <p:cNvPr name="Freeform 6" id="6"/>
            <p:cNvSpPr/>
            <p:nvPr/>
          </p:nvSpPr>
          <p:spPr>
            <a:xfrm flipH="false" flipV="false" rot="0">
              <a:off x="0" y="0"/>
              <a:ext cx="5546010" cy="2941418"/>
            </a:xfrm>
            <a:custGeom>
              <a:avLst/>
              <a:gdLst/>
              <a:ahLst/>
              <a:cxnLst/>
              <a:rect r="r" b="b" t="t" l="l"/>
              <a:pathLst>
                <a:path h="2941418" w="5546010">
                  <a:moveTo>
                    <a:pt x="22684" y="0"/>
                  </a:moveTo>
                  <a:lnTo>
                    <a:pt x="5523325" y="0"/>
                  </a:lnTo>
                  <a:cubicBezTo>
                    <a:pt x="5529342" y="0"/>
                    <a:pt x="5535111" y="2390"/>
                    <a:pt x="5539365" y="6644"/>
                  </a:cubicBezTo>
                  <a:cubicBezTo>
                    <a:pt x="5543620" y="10898"/>
                    <a:pt x="5546010" y="16668"/>
                    <a:pt x="5546010" y="22684"/>
                  </a:cubicBezTo>
                  <a:lnTo>
                    <a:pt x="5546010" y="2918734"/>
                  </a:lnTo>
                  <a:cubicBezTo>
                    <a:pt x="5546010" y="2924750"/>
                    <a:pt x="5543620" y="2930520"/>
                    <a:pt x="5539365" y="2934774"/>
                  </a:cubicBezTo>
                  <a:cubicBezTo>
                    <a:pt x="5535111" y="2939028"/>
                    <a:pt x="5529342" y="2941418"/>
                    <a:pt x="5523325" y="2941418"/>
                  </a:cubicBezTo>
                  <a:lnTo>
                    <a:pt x="22684" y="2941418"/>
                  </a:lnTo>
                  <a:cubicBezTo>
                    <a:pt x="16668" y="2941418"/>
                    <a:pt x="10898" y="2939028"/>
                    <a:pt x="6644" y="2934774"/>
                  </a:cubicBezTo>
                  <a:cubicBezTo>
                    <a:pt x="2390" y="2930520"/>
                    <a:pt x="0" y="2924750"/>
                    <a:pt x="0" y="2918734"/>
                  </a:cubicBezTo>
                  <a:lnTo>
                    <a:pt x="0" y="22684"/>
                  </a:lnTo>
                  <a:cubicBezTo>
                    <a:pt x="0" y="16668"/>
                    <a:pt x="2390" y="10898"/>
                    <a:pt x="6644" y="6644"/>
                  </a:cubicBezTo>
                  <a:cubicBezTo>
                    <a:pt x="10898" y="2390"/>
                    <a:pt x="16668" y="0"/>
                    <a:pt x="22684"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546010" cy="2989043"/>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3769297" y="5143629"/>
            <a:ext cx="4994044" cy="6496318"/>
          </a:xfrm>
          <a:custGeom>
            <a:avLst/>
            <a:gdLst/>
            <a:ahLst/>
            <a:cxnLst/>
            <a:rect r="r" b="b" t="t" l="l"/>
            <a:pathLst>
              <a:path h="6496318" w="4994044">
                <a:moveTo>
                  <a:pt x="0" y="0"/>
                </a:moveTo>
                <a:lnTo>
                  <a:pt x="4994044" y="0"/>
                </a:lnTo>
                <a:lnTo>
                  <a:pt x="4994044" y="6496318"/>
                </a:lnTo>
                <a:lnTo>
                  <a:pt x="0" y="64963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707031" y="2330339"/>
            <a:ext cx="8698677" cy="7164609"/>
          </a:xfrm>
          <a:prstGeom prst="rect">
            <a:avLst/>
          </a:prstGeom>
        </p:spPr>
        <p:txBody>
          <a:bodyPr anchor="t" rtlCol="false" tIns="0" lIns="0" bIns="0" rIns="0">
            <a:spAutoFit/>
          </a:bodyPr>
          <a:lstStyle/>
          <a:p>
            <a:pPr algn="l">
              <a:lnSpc>
                <a:spcPts val="3575"/>
              </a:lnSpc>
            </a:pPr>
            <a:r>
              <a:rPr lang="en-US" sz="2553">
                <a:solidFill>
                  <a:srgbClr val="000000"/>
                </a:solidFill>
                <a:latin typeface="Raleway 1 Bold"/>
                <a:ea typeface="Raleway 1 Bold"/>
                <a:cs typeface="Raleway 1 Bold"/>
                <a:sym typeface="Raleway 1 Bold"/>
              </a:rPr>
              <a:t>Construcción de la CNN</a:t>
            </a:r>
            <a:r>
              <a:rPr lang="en-US" sz="2553">
                <a:solidFill>
                  <a:srgbClr val="000000"/>
                </a:solidFill>
                <a:latin typeface="Raleway 1"/>
                <a:ea typeface="Raleway 1"/>
                <a:cs typeface="Raleway 1"/>
                <a:sym typeface="Raleway 1"/>
              </a:rPr>
              <a:t>:</a:t>
            </a:r>
          </a:p>
          <a:p>
            <a:pPr algn="l" marL="551359" indent="-275680" lvl="1">
              <a:lnSpc>
                <a:spcPts val="3575"/>
              </a:lnSpc>
              <a:buFont typeface="Arial"/>
              <a:buChar char="•"/>
            </a:pPr>
            <a:r>
              <a:rPr lang="en-US" sz="2553">
                <a:solidFill>
                  <a:srgbClr val="000000"/>
                </a:solidFill>
                <a:latin typeface="Raleway 1 Bold"/>
                <a:ea typeface="Raleway 1 Bold"/>
                <a:cs typeface="Raleway 1 Bold"/>
                <a:sym typeface="Raleway 1 Bold"/>
              </a:rPr>
              <a:t>Primera Convolución y MaxPooling</a:t>
            </a:r>
            <a:r>
              <a:rPr lang="en-US" sz="2553">
                <a:solidFill>
                  <a:srgbClr val="000000"/>
                </a:solidFill>
                <a:latin typeface="Raleway 1"/>
                <a:ea typeface="Raleway 1"/>
                <a:cs typeface="Raleway 1"/>
                <a:sym typeface="Raleway 1"/>
              </a:rPr>
              <a:t>: </a:t>
            </a:r>
          </a:p>
          <a:p>
            <a:pPr algn="l" marL="1102719" indent="-367573" lvl="2">
              <a:lnSpc>
                <a:spcPts val="3575"/>
              </a:lnSpc>
              <a:buFont typeface="Arial"/>
              <a:buChar char="⚬"/>
            </a:pPr>
            <a:r>
              <a:rPr lang="en-US" sz="2553">
                <a:solidFill>
                  <a:srgbClr val="000000"/>
                </a:solidFill>
                <a:latin typeface="Raleway 1"/>
                <a:ea typeface="Raleway 1"/>
                <a:cs typeface="Raleway 1"/>
                <a:sym typeface="Raleway 1"/>
              </a:rPr>
              <a:t>Conv2D(32, (3, 3)) // activation='relu'; // MaxPooling2D(pool_size=(2, 2)): </a:t>
            </a:r>
          </a:p>
          <a:p>
            <a:pPr algn="l" marL="1102719" indent="-367573" lvl="2">
              <a:lnSpc>
                <a:spcPts val="3575"/>
              </a:lnSpc>
              <a:buFont typeface="Arial"/>
              <a:buChar char="⚬"/>
            </a:pPr>
            <a:r>
              <a:rPr lang="en-US" sz="2553">
                <a:solidFill>
                  <a:srgbClr val="000000"/>
                </a:solidFill>
                <a:latin typeface="Raleway 1"/>
                <a:ea typeface="Raleway 1"/>
                <a:cs typeface="Raleway 1"/>
                <a:sym typeface="Raleway 1"/>
              </a:rPr>
              <a:t>Dropout(0.25):</a:t>
            </a:r>
          </a:p>
          <a:p>
            <a:pPr algn="l" marL="551359" indent="-275680" lvl="1">
              <a:lnSpc>
                <a:spcPts val="3575"/>
              </a:lnSpc>
              <a:buFont typeface="Arial"/>
              <a:buChar char="•"/>
            </a:pPr>
            <a:r>
              <a:rPr lang="en-US" sz="2553">
                <a:solidFill>
                  <a:srgbClr val="000000"/>
                </a:solidFill>
                <a:latin typeface="Raleway 1 Bold"/>
                <a:ea typeface="Raleway 1 Bold"/>
                <a:cs typeface="Raleway 1 Bold"/>
                <a:sym typeface="Raleway 1 Bold"/>
              </a:rPr>
              <a:t>Segunda Convolución y MaxPooling</a:t>
            </a:r>
            <a:r>
              <a:rPr lang="en-US" sz="2553">
                <a:solidFill>
                  <a:srgbClr val="000000"/>
                </a:solidFill>
                <a:latin typeface="Raleway 1"/>
                <a:ea typeface="Raleway 1"/>
                <a:cs typeface="Raleway 1"/>
                <a:sym typeface="Raleway 1"/>
              </a:rPr>
              <a:t>: 64 neuronas</a:t>
            </a:r>
          </a:p>
          <a:p>
            <a:pPr algn="l" marL="551359" indent="-275680" lvl="1">
              <a:lnSpc>
                <a:spcPts val="3575"/>
              </a:lnSpc>
              <a:buFont typeface="Arial"/>
              <a:buChar char="•"/>
            </a:pPr>
            <a:r>
              <a:rPr lang="en-US" sz="2553">
                <a:solidFill>
                  <a:srgbClr val="000000"/>
                </a:solidFill>
                <a:latin typeface="Raleway 1 Bold"/>
                <a:ea typeface="Raleway 1 Bold"/>
                <a:cs typeface="Raleway 1 Bold"/>
                <a:sym typeface="Raleway 1 Bold"/>
              </a:rPr>
              <a:t>Tercera Convolución y MaxPooling</a:t>
            </a:r>
            <a:r>
              <a:rPr lang="en-US" sz="2553">
                <a:solidFill>
                  <a:srgbClr val="000000"/>
                </a:solidFill>
                <a:latin typeface="Raleway 1"/>
                <a:ea typeface="Raleway 1"/>
                <a:cs typeface="Raleway 1"/>
                <a:sym typeface="Raleway 1"/>
              </a:rPr>
              <a:t>:  pooling de 3x3.</a:t>
            </a:r>
          </a:p>
          <a:p>
            <a:pPr algn="l" marL="551359" indent="-275680" lvl="1">
              <a:lnSpc>
                <a:spcPts val="3575"/>
              </a:lnSpc>
              <a:buFont typeface="Arial"/>
              <a:buChar char="•"/>
            </a:pPr>
            <a:r>
              <a:rPr lang="en-US" sz="2553">
                <a:solidFill>
                  <a:srgbClr val="000000"/>
                </a:solidFill>
                <a:latin typeface="Raleway 1 Bold"/>
                <a:ea typeface="Raleway 1 Bold"/>
                <a:cs typeface="Raleway 1 Bold"/>
                <a:sym typeface="Raleway 1 Bold"/>
              </a:rPr>
              <a:t>Capas Densas y Salida</a:t>
            </a:r>
            <a:r>
              <a:rPr lang="en-US" sz="2553">
                <a:solidFill>
                  <a:srgbClr val="000000"/>
                </a:solidFill>
                <a:latin typeface="Raleway 1"/>
                <a:ea typeface="Raleway 1"/>
                <a:cs typeface="Raleway 1"/>
                <a:sym typeface="Raleway 1"/>
              </a:rPr>
              <a:t>: 512 neuronas y ReLU.</a:t>
            </a:r>
          </a:p>
          <a:p>
            <a:pPr algn="l" marL="1102719" indent="-367573" lvl="2">
              <a:lnSpc>
                <a:spcPts val="3575"/>
              </a:lnSpc>
              <a:buFont typeface="Arial"/>
              <a:buChar char="⚬"/>
            </a:pPr>
            <a:r>
              <a:rPr lang="en-US" sz="2553">
                <a:solidFill>
                  <a:srgbClr val="000000"/>
                </a:solidFill>
                <a:latin typeface="Raleway 1"/>
                <a:ea typeface="Raleway 1"/>
                <a:cs typeface="Raleway 1"/>
                <a:sym typeface="Raleway 1"/>
              </a:rPr>
              <a:t>Dense(num_classes, activation='softmax'):</a:t>
            </a:r>
          </a:p>
          <a:p>
            <a:pPr algn="l" marL="551359" indent="-275680" lvl="1">
              <a:lnSpc>
                <a:spcPts val="3575"/>
              </a:lnSpc>
              <a:buFont typeface="Arial"/>
              <a:buChar char="•"/>
            </a:pPr>
            <a:r>
              <a:rPr lang="en-US" sz="2553">
                <a:solidFill>
                  <a:srgbClr val="000000"/>
                </a:solidFill>
                <a:latin typeface="Raleway 1 Bold"/>
                <a:ea typeface="Raleway 1 Bold"/>
                <a:cs typeface="Raleway 1 Bold"/>
                <a:sym typeface="Raleway 1 Bold"/>
              </a:rPr>
              <a:t>Compilación: </a:t>
            </a:r>
            <a:r>
              <a:rPr lang="en-US" sz="2553">
                <a:solidFill>
                  <a:srgbClr val="000000"/>
                </a:solidFill>
                <a:latin typeface="Raleway 1"/>
                <a:ea typeface="Raleway 1"/>
                <a:cs typeface="Raleway 1"/>
                <a:sym typeface="Raleway 1"/>
              </a:rPr>
              <a:t>loss='sparse_categorical_crossentropy', optimizer='adam':, metrics=['accuracy']:</a:t>
            </a:r>
          </a:p>
          <a:p>
            <a:pPr algn="l" marL="551359" indent="-275680" lvl="1">
              <a:lnSpc>
                <a:spcPts val="3575"/>
              </a:lnSpc>
              <a:buFont typeface="Arial"/>
              <a:buChar char="•"/>
            </a:pPr>
            <a:r>
              <a:rPr lang="en-US" sz="2553">
                <a:solidFill>
                  <a:srgbClr val="000000"/>
                </a:solidFill>
                <a:latin typeface="Raleway 1 Bold"/>
                <a:ea typeface="Raleway 1 Bold"/>
                <a:cs typeface="Raleway 1 Bold"/>
                <a:sym typeface="Raleway 1 Bold"/>
              </a:rPr>
              <a:t>Entrenamiento del Modelo: </a:t>
            </a:r>
            <a:r>
              <a:rPr lang="en-US" sz="2553">
                <a:solidFill>
                  <a:srgbClr val="000000"/>
                </a:solidFill>
                <a:latin typeface="Raleway 1"/>
                <a:ea typeface="Raleway 1"/>
                <a:cs typeface="Raleway 1"/>
                <a:sym typeface="Raleway 1"/>
              </a:rPr>
              <a:t>batch_size=64, epochs=20</a:t>
            </a:r>
          </a:p>
          <a:p>
            <a:pPr algn="l">
              <a:lnSpc>
                <a:spcPts val="3575"/>
              </a:lnSpc>
            </a:pPr>
          </a:p>
          <a:p>
            <a:pPr algn="l">
              <a:lnSpc>
                <a:spcPts val="3575"/>
              </a:lnSpc>
            </a:pPr>
            <a:r>
              <a:rPr lang="en-US" sz="2553">
                <a:solidFill>
                  <a:srgbClr val="000000"/>
                </a:solidFill>
                <a:latin typeface="Raleway 1"/>
                <a:ea typeface="Raleway 1"/>
                <a:cs typeface="Raleway 1"/>
                <a:sym typeface="Raleway 1"/>
              </a:rPr>
              <a:t>Red Neuronal compuesta por: i</a:t>
            </a:r>
            <a:r>
              <a:rPr lang="en-US" sz="2553">
                <a:solidFill>
                  <a:srgbClr val="000000"/>
                </a:solidFill>
                <a:latin typeface="Raleway 1"/>
                <a:ea typeface="Raleway 1"/>
                <a:cs typeface="Raleway 1"/>
                <a:sym typeface="Raleway 1"/>
              </a:rPr>
              <a:t>nput_shape = (32, 32, 3)</a:t>
            </a:r>
          </a:p>
          <a:p>
            <a:pPr algn="l">
              <a:lnSpc>
                <a:spcPts val="3575"/>
              </a:lnSpc>
            </a:pPr>
          </a:p>
        </p:txBody>
      </p:sp>
      <p:sp>
        <p:nvSpPr>
          <p:cNvPr name="TextBox 10" id="10"/>
          <p:cNvSpPr txBox="true"/>
          <p:nvPr/>
        </p:nvSpPr>
        <p:spPr>
          <a:xfrm rot="0">
            <a:off x="445323" y="586904"/>
            <a:ext cx="10514971" cy="1285875"/>
          </a:xfrm>
          <a:prstGeom prst="rect">
            <a:avLst/>
          </a:prstGeom>
        </p:spPr>
        <p:txBody>
          <a:bodyPr anchor="t" rtlCol="false" tIns="0" lIns="0" bIns="0" rIns="0">
            <a:spAutoFit/>
          </a:bodyPr>
          <a:lstStyle/>
          <a:p>
            <a:pPr algn="ctr">
              <a:lnSpc>
                <a:spcPts val="10500"/>
              </a:lnSpc>
            </a:pPr>
            <a:r>
              <a:rPr lang="en-US" sz="7500">
                <a:solidFill>
                  <a:srgbClr val="000000"/>
                </a:solidFill>
                <a:latin typeface="Fredoka"/>
                <a:ea typeface="Fredoka"/>
                <a:cs typeface="Fredoka"/>
                <a:sym typeface="Fredoka"/>
              </a:rPr>
              <a:t>DESARROLLO DE CNN</a:t>
            </a:r>
          </a:p>
        </p:txBody>
      </p:sp>
      <p:sp>
        <p:nvSpPr>
          <p:cNvPr name="TextBox 11" id="11"/>
          <p:cNvSpPr txBox="true"/>
          <p:nvPr/>
        </p:nvSpPr>
        <p:spPr>
          <a:xfrm rot="0">
            <a:off x="10710819" y="2520419"/>
            <a:ext cx="6116955" cy="2734615"/>
          </a:xfrm>
          <a:prstGeom prst="rect">
            <a:avLst/>
          </a:prstGeom>
        </p:spPr>
        <p:txBody>
          <a:bodyPr anchor="t" rtlCol="false" tIns="0" lIns="0" bIns="0" rIns="0">
            <a:spAutoFit/>
          </a:bodyPr>
          <a:lstStyle/>
          <a:p>
            <a:pPr algn="ctr">
              <a:lnSpc>
                <a:spcPts val="3623"/>
              </a:lnSpc>
            </a:pPr>
            <a:r>
              <a:rPr lang="en-US" sz="2588">
                <a:solidFill>
                  <a:srgbClr val="000000"/>
                </a:solidFill>
                <a:latin typeface="Raleway 1 Bold"/>
                <a:ea typeface="Raleway 1 Bold"/>
                <a:cs typeface="Raleway 1 Bold"/>
                <a:sym typeface="Raleway 1 Bold"/>
              </a:rPr>
              <a:t>Evaluación del Modelo:</a:t>
            </a:r>
          </a:p>
          <a:p>
            <a:pPr algn="ctr">
              <a:lnSpc>
                <a:spcPts val="3623"/>
              </a:lnSpc>
              <a:spcBef>
                <a:spcPct val="0"/>
              </a:spcBef>
            </a:pPr>
            <a:r>
              <a:rPr lang="en-US" sz="2588">
                <a:solidFill>
                  <a:srgbClr val="000000"/>
                </a:solidFill>
                <a:latin typeface="Raleway 1 Bold"/>
                <a:ea typeface="Raleway 1 Bold"/>
                <a:cs typeface="Raleway 1 Bold"/>
                <a:sym typeface="Raleway 1 Bold"/>
              </a:rPr>
              <a:t>Accuracy: 0.581081081081081</a:t>
            </a:r>
          </a:p>
          <a:p>
            <a:pPr algn="ctr">
              <a:lnSpc>
                <a:spcPts val="3623"/>
              </a:lnSpc>
              <a:spcBef>
                <a:spcPct val="0"/>
              </a:spcBef>
            </a:pPr>
            <a:r>
              <a:rPr lang="en-US" sz="2588">
                <a:solidFill>
                  <a:srgbClr val="000000"/>
                </a:solidFill>
                <a:latin typeface="Raleway 1"/>
                <a:ea typeface="Raleway 1"/>
                <a:cs typeface="Raleway 1"/>
                <a:sym typeface="Raleway 1"/>
              </a:rPr>
              <a:t>Precision: 0.46190476190476193</a:t>
            </a:r>
          </a:p>
          <a:p>
            <a:pPr algn="ctr">
              <a:lnSpc>
                <a:spcPts val="3623"/>
              </a:lnSpc>
              <a:spcBef>
                <a:spcPct val="0"/>
              </a:spcBef>
            </a:pPr>
            <a:r>
              <a:rPr lang="en-US" sz="2588">
                <a:solidFill>
                  <a:srgbClr val="000000"/>
                </a:solidFill>
                <a:latin typeface="Raleway 1"/>
                <a:ea typeface="Raleway 1"/>
                <a:cs typeface="Raleway 1"/>
                <a:sym typeface="Raleway 1"/>
              </a:rPr>
              <a:t>Recall o Sensitivity: 0.4807122849139655</a:t>
            </a:r>
          </a:p>
          <a:p>
            <a:pPr algn="ctr">
              <a:lnSpc>
                <a:spcPts val="3623"/>
              </a:lnSpc>
              <a:spcBef>
                <a:spcPct val="0"/>
              </a:spcBef>
            </a:pPr>
            <a:r>
              <a:rPr lang="en-US" sz="2588">
                <a:solidFill>
                  <a:srgbClr val="000000"/>
                </a:solidFill>
                <a:latin typeface="Raleway 1"/>
                <a:ea typeface="Raleway 1"/>
                <a:cs typeface="Raleway 1"/>
                <a:sym typeface="Raleway 1"/>
              </a:rPr>
              <a:t>F1-Score: 0.4346755583597689</a:t>
            </a:r>
          </a:p>
          <a:p>
            <a:pPr algn="ctr">
              <a:lnSpc>
                <a:spcPts val="3623"/>
              </a:lnSpc>
              <a:spcBef>
                <a:spcPct val="0"/>
              </a:spcBef>
            </a:pPr>
            <a:r>
              <a:rPr lang="en-US" sz="2588">
                <a:solidFill>
                  <a:srgbClr val="000000"/>
                </a:solidFill>
                <a:latin typeface="Raleway 1"/>
                <a:ea typeface="Raleway 1"/>
                <a:cs typeface="Raleway 1"/>
                <a:sym typeface="Raleway 1"/>
              </a:rPr>
              <a:t>Specificity: 0.9284524444106</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028700" y="836975"/>
            <a:ext cx="17002860" cy="8972566"/>
            <a:chOff x="0" y="0"/>
            <a:chExt cx="5525934" cy="2916087"/>
          </a:xfrm>
        </p:grpSpPr>
        <p:sp>
          <p:nvSpPr>
            <p:cNvPr name="Freeform 6" id="6"/>
            <p:cNvSpPr/>
            <p:nvPr/>
          </p:nvSpPr>
          <p:spPr>
            <a:xfrm flipH="false" flipV="false" rot="0">
              <a:off x="0" y="0"/>
              <a:ext cx="5525934" cy="2916087"/>
            </a:xfrm>
            <a:custGeom>
              <a:avLst/>
              <a:gdLst/>
              <a:ahLst/>
              <a:cxnLst/>
              <a:rect r="r" b="b" t="t" l="l"/>
              <a:pathLst>
                <a:path h="2916087" w="5525934">
                  <a:moveTo>
                    <a:pt x="22767" y="0"/>
                  </a:moveTo>
                  <a:lnTo>
                    <a:pt x="5503168" y="0"/>
                  </a:lnTo>
                  <a:cubicBezTo>
                    <a:pt x="5515742" y="0"/>
                    <a:pt x="5525934" y="10193"/>
                    <a:pt x="5525934" y="22767"/>
                  </a:cubicBezTo>
                  <a:lnTo>
                    <a:pt x="5525934" y="2893320"/>
                  </a:lnTo>
                  <a:cubicBezTo>
                    <a:pt x="5525934" y="2905894"/>
                    <a:pt x="5515742" y="2916087"/>
                    <a:pt x="5503168" y="2916087"/>
                  </a:cubicBezTo>
                  <a:lnTo>
                    <a:pt x="22767" y="2916087"/>
                  </a:lnTo>
                  <a:cubicBezTo>
                    <a:pt x="10193" y="2916087"/>
                    <a:pt x="0" y="2905894"/>
                    <a:pt x="0" y="2893320"/>
                  </a:cubicBezTo>
                  <a:lnTo>
                    <a:pt x="0" y="22767"/>
                  </a:lnTo>
                  <a:cubicBezTo>
                    <a:pt x="0" y="10193"/>
                    <a:pt x="10193" y="0"/>
                    <a:pt x="22767"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525934" cy="2963712"/>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8487579" y="5730282"/>
            <a:ext cx="9162177" cy="3528018"/>
          </a:xfrm>
          <a:prstGeom prst="rect">
            <a:avLst/>
          </a:prstGeom>
        </p:spPr>
        <p:txBody>
          <a:bodyPr anchor="t" rtlCol="false" tIns="0" lIns="0" bIns="0" rIns="0">
            <a:spAutoFit/>
          </a:bodyPr>
          <a:lstStyle/>
          <a:p>
            <a:pPr algn="ctr">
              <a:lnSpc>
                <a:spcPts val="3992"/>
              </a:lnSpc>
            </a:pPr>
            <a:r>
              <a:rPr lang="en-US" sz="2851">
                <a:solidFill>
                  <a:srgbClr val="000000"/>
                </a:solidFill>
                <a:latin typeface="Raleway 1 Bold"/>
                <a:ea typeface="Raleway 1 Bold"/>
                <a:cs typeface="Raleway 1 Bold"/>
                <a:sym typeface="Raleway 1 Bold"/>
              </a:rPr>
              <a:t>Evaluación del Modelo:</a:t>
            </a:r>
          </a:p>
          <a:p>
            <a:pPr algn="l">
              <a:lnSpc>
                <a:spcPts val="3992"/>
              </a:lnSpc>
            </a:pPr>
            <a:r>
              <a:rPr lang="en-US" sz="2851">
                <a:solidFill>
                  <a:srgbClr val="000000"/>
                </a:solidFill>
                <a:latin typeface="Raleway 1 Bold"/>
                <a:ea typeface="Raleway 1 Bold"/>
                <a:cs typeface="Raleway 1 Bold"/>
                <a:sym typeface="Raleway 1 Bold"/>
              </a:rPr>
              <a:t>Accuracy: 0.7027027027027027</a:t>
            </a:r>
          </a:p>
          <a:p>
            <a:pPr algn="l">
              <a:lnSpc>
                <a:spcPts val="3992"/>
              </a:lnSpc>
            </a:pPr>
            <a:r>
              <a:rPr lang="en-US" sz="2851">
                <a:solidFill>
                  <a:srgbClr val="000000"/>
                </a:solidFill>
                <a:latin typeface="Raleway 1"/>
                <a:ea typeface="Raleway 1"/>
                <a:cs typeface="Raleway 1"/>
                <a:sym typeface="Raleway 1"/>
              </a:rPr>
              <a:t>Precision: 0.7409863945578231</a:t>
            </a:r>
          </a:p>
          <a:p>
            <a:pPr algn="l">
              <a:lnSpc>
                <a:spcPts val="3992"/>
              </a:lnSpc>
            </a:pPr>
            <a:r>
              <a:rPr lang="en-US" sz="2851">
                <a:solidFill>
                  <a:srgbClr val="000000"/>
                </a:solidFill>
                <a:latin typeface="Raleway 1"/>
                <a:ea typeface="Raleway 1"/>
                <a:cs typeface="Raleway 1"/>
                <a:sym typeface="Raleway 1"/>
              </a:rPr>
              <a:t>Recall o Sensitivity: 0.6303154595171402</a:t>
            </a:r>
          </a:p>
          <a:p>
            <a:pPr algn="l">
              <a:lnSpc>
                <a:spcPts val="3992"/>
              </a:lnSpc>
            </a:pPr>
            <a:r>
              <a:rPr lang="en-US" sz="2851">
                <a:solidFill>
                  <a:srgbClr val="000000"/>
                </a:solidFill>
                <a:latin typeface="Raleway 1"/>
                <a:ea typeface="Raleway 1"/>
                <a:cs typeface="Raleway 1"/>
                <a:sym typeface="Raleway 1"/>
              </a:rPr>
              <a:t>F1-Score: 0.6527756706784841</a:t>
            </a:r>
          </a:p>
          <a:p>
            <a:pPr algn="l">
              <a:lnSpc>
                <a:spcPts val="3992"/>
              </a:lnSpc>
            </a:pPr>
            <a:r>
              <a:rPr lang="en-US" sz="2851">
                <a:solidFill>
                  <a:srgbClr val="000000"/>
                </a:solidFill>
                <a:latin typeface="Raleway 1"/>
                <a:ea typeface="Raleway 1"/>
                <a:cs typeface="Raleway 1"/>
                <a:sym typeface="Raleway 1"/>
              </a:rPr>
              <a:t>Specificity: 0.9464049567731113</a:t>
            </a:r>
          </a:p>
          <a:p>
            <a:pPr algn="l">
              <a:lnSpc>
                <a:spcPts val="3992"/>
              </a:lnSpc>
            </a:pPr>
          </a:p>
        </p:txBody>
      </p:sp>
      <p:sp>
        <p:nvSpPr>
          <p:cNvPr name="Freeform 9" id="9"/>
          <p:cNvSpPr/>
          <p:nvPr/>
        </p:nvSpPr>
        <p:spPr>
          <a:xfrm flipH="true" flipV="false" rot="0">
            <a:off x="258537" y="5258811"/>
            <a:ext cx="4852491" cy="5944858"/>
          </a:xfrm>
          <a:custGeom>
            <a:avLst/>
            <a:gdLst/>
            <a:ahLst/>
            <a:cxnLst/>
            <a:rect r="r" b="b" t="t" l="l"/>
            <a:pathLst>
              <a:path h="5944858" w="4852491">
                <a:moveTo>
                  <a:pt x="4852491" y="0"/>
                </a:moveTo>
                <a:lnTo>
                  <a:pt x="0" y="0"/>
                </a:lnTo>
                <a:lnTo>
                  <a:pt x="0" y="5944859"/>
                </a:lnTo>
                <a:lnTo>
                  <a:pt x="4852491" y="5944859"/>
                </a:lnTo>
                <a:lnTo>
                  <a:pt x="485249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2002452" y="281985"/>
            <a:ext cx="22292904" cy="995679"/>
          </a:xfrm>
          <a:prstGeom prst="rect">
            <a:avLst/>
          </a:prstGeom>
        </p:spPr>
        <p:txBody>
          <a:bodyPr anchor="t" rtlCol="false" tIns="0" lIns="0" bIns="0" rIns="0">
            <a:spAutoFit/>
          </a:bodyPr>
          <a:lstStyle/>
          <a:p>
            <a:pPr algn="ctr">
              <a:lnSpc>
                <a:spcPts val="8120"/>
              </a:lnSpc>
            </a:pPr>
            <a:r>
              <a:rPr lang="en-US" sz="5800">
                <a:solidFill>
                  <a:srgbClr val="000000"/>
                </a:solidFill>
                <a:latin typeface="Fredoka"/>
                <a:ea typeface="Fredoka"/>
                <a:cs typeface="Fredoka"/>
                <a:sym typeface="Fredoka"/>
              </a:rPr>
              <a:t>DESARROLLO DE CNN CON TRANSFER LEARNING</a:t>
            </a:r>
          </a:p>
        </p:txBody>
      </p:sp>
      <p:sp>
        <p:nvSpPr>
          <p:cNvPr name="TextBox 11" id="11"/>
          <p:cNvSpPr txBox="true"/>
          <p:nvPr/>
        </p:nvSpPr>
        <p:spPr>
          <a:xfrm rot="0">
            <a:off x="2325634" y="2057245"/>
            <a:ext cx="14933666" cy="4790143"/>
          </a:xfrm>
          <a:prstGeom prst="rect">
            <a:avLst/>
          </a:prstGeom>
        </p:spPr>
        <p:txBody>
          <a:bodyPr anchor="t" rtlCol="false" tIns="0" lIns="0" bIns="0" rIns="0">
            <a:spAutoFit/>
          </a:bodyPr>
          <a:lstStyle/>
          <a:p>
            <a:pPr algn="l" marL="655621" indent="-327811" lvl="1">
              <a:lnSpc>
                <a:spcPts val="4251"/>
              </a:lnSpc>
              <a:buFont typeface="Arial"/>
              <a:buChar char="•"/>
            </a:pPr>
            <a:r>
              <a:rPr lang="en-US" sz="3036">
                <a:solidFill>
                  <a:srgbClr val="000000"/>
                </a:solidFill>
                <a:latin typeface="Raleway 1 Bold"/>
                <a:ea typeface="Raleway 1 Bold"/>
                <a:cs typeface="Raleway 1 Bold"/>
                <a:sym typeface="Raleway 1 Bold"/>
              </a:rPr>
              <a:t>Arquitectura VGG16:</a:t>
            </a:r>
            <a:r>
              <a:rPr lang="en-US" sz="3036">
                <a:solidFill>
                  <a:srgbClr val="000000"/>
                </a:solidFill>
                <a:latin typeface="Raleway 1"/>
                <a:ea typeface="Raleway 1"/>
                <a:cs typeface="Raleway 1"/>
                <a:sym typeface="Raleway 1"/>
              </a:rPr>
              <a:t> VGG16(weights='imagenet', include_top=False, input_shape=shape): Carga el modelo VGG16 preentrenado en ImageNet.</a:t>
            </a:r>
          </a:p>
          <a:p>
            <a:pPr algn="l" marL="655621" indent="-327811" lvl="1">
              <a:lnSpc>
                <a:spcPts val="4251"/>
              </a:lnSpc>
              <a:buFont typeface="Arial"/>
              <a:buChar char="•"/>
            </a:pPr>
            <a:r>
              <a:rPr lang="en-US" sz="3036">
                <a:solidFill>
                  <a:srgbClr val="000000"/>
                </a:solidFill>
                <a:latin typeface="Raleway 1 Bold"/>
                <a:ea typeface="Raleway 1 Bold"/>
                <a:cs typeface="Raleway 1 Bold"/>
                <a:sym typeface="Raleway 1 Bold"/>
              </a:rPr>
              <a:t>Construcción del Modelo Completo: </a:t>
            </a:r>
            <a:r>
              <a:rPr lang="en-US" sz="3036">
                <a:solidFill>
                  <a:srgbClr val="000000"/>
                </a:solidFill>
                <a:latin typeface="Raleway 1"/>
                <a:ea typeface="Raleway 1"/>
                <a:cs typeface="Raleway 1"/>
                <a:sym typeface="Raleway 1"/>
              </a:rPr>
              <a:t>build_vgg16(shape), Dense(256, activation='relu'), Dropout(0.5), Dense(nbout, activation='softmax')</a:t>
            </a:r>
          </a:p>
          <a:p>
            <a:pPr algn="l" marL="655621" indent="-327811" lvl="1">
              <a:lnSpc>
                <a:spcPts val="4251"/>
              </a:lnSpc>
              <a:buFont typeface="Arial"/>
              <a:buChar char="•"/>
            </a:pPr>
            <a:r>
              <a:rPr lang="en-US" sz="3036">
                <a:solidFill>
                  <a:srgbClr val="000000"/>
                </a:solidFill>
                <a:latin typeface="Raleway 1 Bold"/>
                <a:ea typeface="Raleway 1 Bold"/>
                <a:cs typeface="Raleway 1 Bold"/>
                <a:sym typeface="Raleway 1 Bold"/>
              </a:rPr>
              <a:t>Compilación y Entrenamiento del Modelo: </a:t>
            </a:r>
            <a:r>
              <a:rPr lang="en-US" sz="3036">
                <a:solidFill>
                  <a:srgbClr val="000000"/>
                </a:solidFill>
                <a:latin typeface="Raleway 1"/>
                <a:ea typeface="Raleway 1"/>
                <a:cs typeface="Raleway 1"/>
                <a:sym typeface="Raleway 1"/>
              </a:rPr>
              <a:t>loss='sparse_categorical_crossentropy', optimizer='adam', metrics=['accuracy'], epocas = 5, batch_size=64, )</a:t>
            </a:r>
          </a:p>
          <a:p>
            <a:pPr algn="l">
              <a:lnSpc>
                <a:spcPts val="4251"/>
              </a:lnSpc>
            </a:pPr>
          </a:p>
          <a:p>
            <a:pPr algn="l">
              <a:lnSpc>
                <a:spcPts val="4251"/>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5" id="5"/>
          <p:cNvSpPr/>
          <p:nvPr/>
        </p:nvSpPr>
        <p:spPr>
          <a:xfrm flipH="false" flipV="false" rot="0">
            <a:off x="339932" y="2205473"/>
            <a:ext cx="8350574" cy="6699622"/>
          </a:xfrm>
          <a:custGeom>
            <a:avLst/>
            <a:gdLst/>
            <a:ahLst/>
            <a:cxnLst/>
            <a:rect r="r" b="b" t="t" l="l"/>
            <a:pathLst>
              <a:path h="6699622" w="8350574">
                <a:moveTo>
                  <a:pt x="0" y="0"/>
                </a:moveTo>
                <a:lnTo>
                  <a:pt x="8350573" y="0"/>
                </a:lnTo>
                <a:lnTo>
                  <a:pt x="8350573" y="6699622"/>
                </a:lnTo>
                <a:lnTo>
                  <a:pt x="0" y="6699622"/>
                </a:lnTo>
                <a:lnTo>
                  <a:pt x="0" y="0"/>
                </a:lnTo>
                <a:close/>
              </a:path>
            </a:pathLst>
          </a:custGeom>
          <a:blipFill>
            <a:blip r:embed="rId4"/>
            <a:stretch>
              <a:fillRect l="0" t="0" r="0" b="0"/>
            </a:stretch>
          </a:blipFill>
        </p:spPr>
      </p:sp>
      <p:sp>
        <p:nvSpPr>
          <p:cNvPr name="Freeform 6" id="6"/>
          <p:cNvSpPr/>
          <p:nvPr/>
        </p:nvSpPr>
        <p:spPr>
          <a:xfrm flipH="false" flipV="false" rot="0">
            <a:off x="8908595" y="170189"/>
            <a:ext cx="6253633" cy="4973182"/>
          </a:xfrm>
          <a:custGeom>
            <a:avLst/>
            <a:gdLst/>
            <a:ahLst/>
            <a:cxnLst/>
            <a:rect r="r" b="b" t="t" l="l"/>
            <a:pathLst>
              <a:path h="4973182" w="6253633">
                <a:moveTo>
                  <a:pt x="0" y="0"/>
                </a:moveTo>
                <a:lnTo>
                  <a:pt x="6253633" y="0"/>
                </a:lnTo>
                <a:lnTo>
                  <a:pt x="6253633" y="4973182"/>
                </a:lnTo>
                <a:lnTo>
                  <a:pt x="0" y="4973182"/>
                </a:lnTo>
                <a:lnTo>
                  <a:pt x="0" y="0"/>
                </a:lnTo>
                <a:close/>
              </a:path>
            </a:pathLst>
          </a:custGeom>
          <a:blipFill>
            <a:blip r:embed="rId5"/>
            <a:stretch>
              <a:fillRect l="0" t="0" r="0" b="0"/>
            </a:stretch>
          </a:blipFill>
        </p:spPr>
      </p:sp>
      <p:sp>
        <p:nvSpPr>
          <p:cNvPr name="Freeform 7" id="7"/>
          <p:cNvSpPr/>
          <p:nvPr/>
        </p:nvSpPr>
        <p:spPr>
          <a:xfrm flipH="false" flipV="false" rot="0">
            <a:off x="11815321" y="5287116"/>
            <a:ext cx="6105589" cy="4855450"/>
          </a:xfrm>
          <a:custGeom>
            <a:avLst/>
            <a:gdLst/>
            <a:ahLst/>
            <a:cxnLst/>
            <a:rect r="r" b="b" t="t" l="l"/>
            <a:pathLst>
              <a:path h="4855450" w="6105589">
                <a:moveTo>
                  <a:pt x="0" y="0"/>
                </a:moveTo>
                <a:lnTo>
                  <a:pt x="6105589" y="0"/>
                </a:lnTo>
                <a:lnTo>
                  <a:pt x="6105589" y="4855450"/>
                </a:lnTo>
                <a:lnTo>
                  <a:pt x="0" y="4855450"/>
                </a:lnTo>
                <a:lnTo>
                  <a:pt x="0" y="0"/>
                </a:lnTo>
                <a:close/>
              </a:path>
            </a:pathLst>
          </a:custGeom>
          <a:blipFill>
            <a:blip r:embed="rId6"/>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DAGF07lXXas</dc:identifier>
  <dcterms:modified xsi:type="dcterms:W3CDTF">2011-08-01T06:04:30Z</dcterms:modified>
  <cp:revision>1</cp:revision>
  <dc:title>Presentacion-Practica3-KPaltin,SAndrade</dc:title>
</cp:coreProperties>
</file>