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9" r:id="rId4"/>
    <p:sldId id="260" r:id="rId5"/>
    <p:sldId id="261" r:id="rId6"/>
    <p:sldId id="264" r:id="rId7"/>
    <p:sldId id="258" r:id="rId8"/>
    <p:sldId id="262" r:id="rId9"/>
    <p:sldId id="263" r:id="rId10"/>
    <p:sldId id="265" r:id="rId11"/>
    <p:sldId id="266" r:id="rId12"/>
    <p:sldId id="267" r:id="rId13"/>
    <p:sldId id="269" r:id="rId14"/>
    <p:sldId id="270" r:id="rId15"/>
    <p:sldId id="272" r:id="rId16"/>
    <p:sldId id="273" r:id="rId17"/>
    <p:sldId id="275" r:id="rId18"/>
    <p:sldId id="268" r:id="rId19"/>
    <p:sldId id="271"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3" r:id="rId35"/>
    <p:sldId id="291" r:id="rId36"/>
    <p:sldId id="290" r:id="rId37"/>
    <p:sldId id="296" r:id="rId38"/>
    <p:sldId id="287" r:id="rId39"/>
    <p:sldId id="292" r:id="rId40"/>
    <p:sldId id="294"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707"/>
  </p:normalViewPr>
  <p:slideViewPr>
    <p:cSldViewPr snapToGrid="0" snapToObjects="1">
      <p:cViewPr>
        <p:scale>
          <a:sx n="101" d="100"/>
          <a:sy n="101" d="100"/>
        </p:scale>
        <p:origin x="464" y="35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6771E8B-7053-4F49-B6B3-BD14E1ACB4FA}" type="datetimeFigureOut">
              <a:rPr lang="es-EC" smtClean="0"/>
              <a:t>21/4/21</a:t>
            </a:fld>
            <a:endParaRPr lang="es-EC"/>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0D0E955-A0D8-F047-8681-07C72D3977A1}" type="slidenum">
              <a:rPr lang="es-EC" smtClean="0"/>
              <a:t>‹Nº›</a:t>
            </a:fld>
            <a:endParaRPr lang="es-EC"/>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15749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771E8B-7053-4F49-B6B3-BD14E1ACB4FA}" type="datetimeFigureOut">
              <a:rPr lang="es-EC" smtClean="0"/>
              <a:t>21/4/21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396336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771E8B-7053-4F49-B6B3-BD14E1ACB4FA}" type="datetimeFigureOut">
              <a:rPr lang="es-EC" smtClean="0"/>
              <a:t>21/4/21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362868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771E8B-7053-4F49-B6B3-BD14E1ACB4FA}" type="datetimeFigureOut">
              <a:rPr lang="es-EC" smtClean="0"/>
              <a:t>21/4/21</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26974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6771E8B-7053-4F49-B6B3-BD14E1ACB4FA}" type="datetimeFigureOut">
              <a:rPr lang="es-EC" smtClean="0"/>
              <a:t>21/4/21</a:t>
            </a:fld>
            <a:endParaRPr lang="es-EC"/>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EC"/>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0D0E955-A0D8-F047-8681-07C72D3977A1}" type="slidenum">
              <a:rPr lang="es-EC" smtClean="0"/>
              <a:t>‹Nº›</a:t>
            </a:fld>
            <a:endParaRPr lang="es-EC"/>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374378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6771E8B-7053-4F49-B6B3-BD14E1ACB4FA}" type="datetimeFigureOut">
              <a:rPr lang="es-EC" smtClean="0"/>
              <a:t>21/4/21</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6053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6771E8B-7053-4F49-B6B3-BD14E1ACB4FA}" type="datetimeFigureOut">
              <a:rPr lang="es-EC" smtClean="0"/>
              <a:t>21/4/21</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17807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6771E8B-7053-4F49-B6B3-BD14E1ACB4FA}" type="datetimeFigureOut">
              <a:rPr lang="es-EC" smtClean="0"/>
              <a:t>21/4/21</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137857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1E8B-7053-4F49-B6B3-BD14E1ACB4FA}" type="datetimeFigureOut">
              <a:rPr lang="es-EC" smtClean="0"/>
              <a:t>21/4/21</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0D0E955-A0D8-F047-8681-07C72D3977A1}" type="slidenum">
              <a:rPr lang="es-EC" smtClean="0"/>
              <a:t>‹Nº›</a:t>
            </a:fld>
            <a:endParaRPr lang="es-EC"/>
          </a:p>
        </p:txBody>
      </p:sp>
    </p:spTree>
    <p:extLst>
      <p:ext uri="{BB962C8B-B14F-4D97-AF65-F5344CB8AC3E}">
        <p14:creationId xmlns:p14="http://schemas.microsoft.com/office/powerpoint/2010/main" val="148798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771E8B-7053-4F49-B6B3-BD14E1ACB4FA}" type="datetimeFigureOut">
              <a:rPr lang="es-EC" smtClean="0"/>
              <a:t>21/4/21</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D0E955-A0D8-F047-8681-07C72D3977A1}"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0978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771E8B-7053-4F49-B6B3-BD14E1ACB4FA}" type="datetimeFigureOut">
              <a:rPr lang="es-EC" smtClean="0"/>
              <a:t>21/4/21</a:t>
            </a:fld>
            <a:endParaRPr lang="es-EC"/>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0D0E955-A0D8-F047-8681-07C72D3977A1}" type="slidenum">
              <a:rPr lang="es-EC" smtClean="0"/>
              <a:t>‹Nº›</a:t>
            </a:fld>
            <a:endParaRPr lang="es-EC"/>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37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6771E8B-7053-4F49-B6B3-BD14E1ACB4FA}" type="datetimeFigureOut">
              <a:rPr lang="es-EC" smtClean="0"/>
              <a:t>21/4/21</a:t>
            </a:fld>
            <a:endParaRPr lang="es-EC"/>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EC"/>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0D0E955-A0D8-F047-8681-07C72D3977A1}" type="slidenum">
              <a:rPr lang="es-EC" smtClean="0"/>
              <a:t>‹Nº›</a:t>
            </a:fld>
            <a:endParaRPr lang="es-EC"/>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429772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D8B51-F1E2-A540-9943-404DAA0B5CED}"/>
              </a:ext>
            </a:extLst>
          </p:cNvPr>
          <p:cNvSpPr>
            <a:spLocks noGrp="1"/>
          </p:cNvSpPr>
          <p:nvPr>
            <p:ph type="ctrTitle"/>
          </p:nvPr>
        </p:nvSpPr>
        <p:spPr>
          <a:xfrm>
            <a:off x="1117600" y="1122362"/>
            <a:ext cx="9971314" cy="5118781"/>
          </a:xfrm>
        </p:spPr>
        <p:txBody>
          <a:bodyPr>
            <a:noAutofit/>
          </a:bodyPr>
          <a:lstStyle/>
          <a:p>
            <a:pPr>
              <a:lnSpc>
                <a:spcPct val="150000"/>
              </a:lnSpc>
            </a:pPr>
            <a:r>
              <a:rPr lang="es-EC" sz="3200" dirty="0"/>
              <a:t>UNIVERSIDAD POLITÉCNICA SALESIANA</a:t>
            </a:r>
            <a:br>
              <a:rPr lang="es-EC" sz="3200" dirty="0"/>
            </a:br>
            <a:r>
              <a:rPr lang="es-EC" sz="3200" dirty="0"/>
              <a:t>ESTUDIANTE: KELLY PALTIN</a:t>
            </a:r>
            <a:br>
              <a:rPr lang="es-EC" sz="3200" dirty="0"/>
            </a:br>
            <a:r>
              <a:rPr lang="es-EC" sz="3200" dirty="0"/>
              <a:t>ASIGNATURA: PROGRAMACIÓN ORIENTADA A OBJETOS </a:t>
            </a:r>
            <a:br>
              <a:rPr lang="es-EC" sz="3200" dirty="0"/>
            </a:br>
            <a:r>
              <a:rPr lang="es-EC" sz="3200" dirty="0"/>
              <a:t>DOCENTE: ING. DIEGO QUISI</a:t>
            </a:r>
            <a:br>
              <a:rPr lang="es-EC" sz="3200" dirty="0"/>
            </a:br>
            <a:r>
              <a:rPr lang="es-EC" sz="3200" dirty="0"/>
              <a:t>TEMA: RELACIONES </a:t>
            </a:r>
            <a:r>
              <a:rPr lang="es-EC" sz="3200"/>
              <a:t>ENTRE tipos </a:t>
            </a:r>
            <a:r>
              <a:rPr lang="es-EC" sz="3200" dirty="0"/>
              <a:t>DE CLASE</a:t>
            </a:r>
            <a:br>
              <a:rPr lang="es-EC" sz="3200" dirty="0"/>
            </a:br>
            <a:r>
              <a:rPr lang="es-EC" sz="3200" dirty="0"/>
              <a:t>PERIODO ACADÉMICO: 2021-2021</a:t>
            </a:r>
            <a:br>
              <a:rPr lang="es-EC" sz="3200" dirty="0"/>
            </a:br>
            <a:endParaRPr lang="es-EC" sz="3200" dirty="0"/>
          </a:p>
        </p:txBody>
      </p:sp>
    </p:spTree>
    <p:extLst>
      <p:ext uri="{BB962C8B-B14F-4D97-AF65-F5344CB8AC3E}">
        <p14:creationId xmlns:p14="http://schemas.microsoft.com/office/powerpoint/2010/main" val="191738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2" name="Picture 4" descr="▷ Diagrama de clases. Teoria y ejemplos.">
            <a:extLst>
              <a:ext uri="{FF2B5EF4-FFF2-40B4-BE49-F238E27FC236}">
                <a16:creationId xmlns:a16="http://schemas.microsoft.com/office/drawing/2014/main" id="{475649AD-D1A8-D747-BB7E-3C6177CCBB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1693" y="640080"/>
            <a:ext cx="6725543" cy="5577840"/>
          </a:xfrm>
          <a:prstGeom prst="rect">
            <a:avLst/>
          </a:prstGeom>
          <a:noFill/>
          <a:extLst>
            <a:ext uri="{909E8E84-426E-40DD-AFC4-6F175D3DCCD1}">
              <a14:hiddenFill xmlns:a14="http://schemas.microsoft.com/office/drawing/2010/main">
                <a:solidFill>
                  <a:srgbClr val="FFFFFF"/>
                </a:solidFill>
              </a14:hiddenFill>
            </a:ext>
          </a:extLst>
        </p:spPr>
      </p:pic>
      <p:sp>
        <p:nvSpPr>
          <p:cNvPr id="12296" name="Content Placeholder 12295">
            <a:extLst>
              <a:ext uri="{FF2B5EF4-FFF2-40B4-BE49-F238E27FC236}">
                <a16:creationId xmlns:a16="http://schemas.microsoft.com/office/drawing/2014/main" id="{55E79A2B-0C70-44CC-94D5-CF7F3CCA621E}"/>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TOTAL es la mesa y el PARTE está conformado por las tablas de maderas, ya que es necesario la utilización de las tablas para poder construir la mesa. Pero al llegar a romper, deshacer o destruir la mesa, la función de la mesa ya no existiría, mientras que las tablas no tendrían el mismo efecto, aun permanecen con su existencia.  </a:t>
            </a:r>
          </a:p>
        </p:txBody>
      </p:sp>
      <p:sp>
        <p:nvSpPr>
          <p:cNvPr id="7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7638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2B676-C949-0944-B678-DCC3A075EBEA}"/>
              </a:ext>
            </a:extLst>
          </p:cNvPr>
          <p:cNvSpPr>
            <a:spLocks noGrp="1"/>
          </p:cNvSpPr>
          <p:nvPr>
            <p:ph type="title"/>
          </p:nvPr>
        </p:nvSpPr>
        <p:spPr/>
        <p:txBody>
          <a:bodyPr/>
          <a:lstStyle/>
          <a:p>
            <a:r>
              <a:rPr lang="es-EC" dirty="0"/>
              <a:t>EJEMPLOS DE COMPOSICIÓN</a:t>
            </a:r>
          </a:p>
        </p:txBody>
      </p:sp>
      <p:pic>
        <p:nvPicPr>
          <p:cNvPr id="13314" name="Picture 2" descr="▷ Diagrama de clases. Teoria y ejemplos.">
            <a:extLst>
              <a:ext uri="{FF2B5EF4-FFF2-40B4-BE49-F238E27FC236}">
                <a16:creationId xmlns:a16="http://schemas.microsoft.com/office/drawing/2014/main" id="{B18DC1AD-5E9B-2F41-925D-D6B9F3AE06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183" y="2506134"/>
            <a:ext cx="2095500"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A845F6E-FB9A-D544-A8B8-7EDCFCCF73C0}"/>
              </a:ext>
            </a:extLst>
          </p:cNvPr>
          <p:cNvSpPr txBox="1"/>
          <p:nvPr/>
        </p:nvSpPr>
        <p:spPr>
          <a:xfrm>
            <a:off x="4888524" y="3305908"/>
            <a:ext cx="6232475" cy="1200329"/>
          </a:xfrm>
          <a:prstGeom prst="rect">
            <a:avLst/>
          </a:prstGeom>
          <a:noFill/>
        </p:spPr>
        <p:txBody>
          <a:bodyPr wrap="none" rtlCol="0">
            <a:spAutoFit/>
          </a:bodyPr>
          <a:lstStyle/>
          <a:p>
            <a:r>
              <a:rPr lang="es-ES_tradnl" dirty="0"/>
              <a:t>El vuelo es el objeto TOTAL y el pasajero es el objeto PARTE, </a:t>
            </a:r>
          </a:p>
          <a:p>
            <a:r>
              <a:rPr lang="es-ES_tradnl" dirty="0"/>
              <a:t>esto se da por la razón que existe una vinculación fuerte entre</a:t>
            </a:r>
          </a:p>
          <a:p>
            <a:r>
              <a:rPr lang="es-ES_tradnl" dirty="0"/>
              <a:t>ellas. Si se cancela el vuelo, los pasajeros de aquello también</a:t>
            </a:r>
          </a:p>
          <a:p>
            <a:r>
              <a:rPr lang="es-ES_tradnl" dirty="0"/>
              <a:t>dejarían de existir igualmente.  </a:t>
            </a:r>
          </a:p>
        </p:txBody>
      </p:sp>
    </p:spTree>
    <p:extLst>
      <p:ext uri="{BB962C8B-B14F-4D97-AF65-F5344CB8AC3E}">
        <p14:creationId xmlns:p14="http://schemas.microsoft.com/office/powerpoint/2010/main" val="275436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42" name="Content Placeholder 14341">
            <a:extLst>
              <a:ext uri="{FF2B5EF4-FFF2-40B4-BE49-F238E27FC236}">
                <a16:creationId xmlns:a16="http://schemas.microsoft.com/office/drawing/2014/main" id="{31220DDE-3488-4BB0-AEEC-A540DF0A9E68}"/>
              </a:ext>
            </a:extLst>
          </p:cNvPr>
          <p:cNvSpPr>
            <a:spLocks noGrp="1"/>
          </p:cNvSpPr>
          <p:nvPr>
            <p:ph idx="1"/>
          </p:nvPr>
        </p:nvSpPr>
        <p:spPr>
          <a:xfrm>
            <a:off x="1023563" y="2567354"/>
            <a:ext cx="5072437" cy="3581400"/>
          </a:xfrm>
        </p:spPr>
        <p:txBody>
          <a:bodyPr>
            <a:normAutofit/>
          </a:bodyPr>
          <a:lstStyle/>
          <a:p>
            <a:pPr marL="0" indent="0">
              <a:buNone/>
            </a:pPr>
            <a:r>
              <a:rPr lang="en-US" sz="1800" dirty="0"/>
              <a:t>El caballo es el objeto TOTAL y los objetos PARTE son la cabeza y la pata, dado que para completar</a:t>
            </a:r>
            <a:r>
              <a:rPr lang="es-ES_tradnl" sz="1800" dirty="0"/>
              <a:t> al cabello requiere de sus partes y si en la ocasión en que el caballo deja de existir, por la asociación que tenían, igualmente tendrían que dejar de existir su cabeza y sus patas. </a:t>
            </a:r>
            <a:r>
              <a:rPr lang="en-US" sz="1800" dirty="0"/>
              <a:t> </a:t>
            </a:r>
          </a:p>
        </p:txBody>
      </p:sp>
      <p:pic>
        <p:nvPicPr>
          <p:cNvPr id="14338" name="Picture 2" descr="UML 2.5 Iniciación, ejemplos y ejercicios corregidos (5ª edición) -  Composición">
            <a:extLst>
              <a:ext uri="{FF2B5EF4-FFF2-40B4-BE49-F238E27FC236}">
                <a16:creationId xmlns:a16="http://schemas.microsoft.com/office/drawing/2014/main" id="{17BF173A-555C-F84B-B6BB-E3973395F8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2866" y="2103830"/>
            <a:ext cx="5105445" cy="295690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F052993E-6CC5-CE47-A41E-A73482BC3B14}"/>
              </a:ext>
            </a:extLst>
          </p:cNvPr>
          <p:cNvSpPr txBox="1"/>
          <p:nvPr/>
        </p:nvSpPr>
        <p:spPr>
          <a:xfrm>
            <a:off x="2381693" y="616688"/>
            <a:ext cx="184731" cy="369332"/>
          </a:xfrm>
          <a:prstGeom prst="rect">
            <a:avLst/>
          </a:prstGeom>
          <a:noFill/>
        </p:spPr>
        <p:txBody>
          <a:bodyPr wrap="none" rtlCol="0">
            <a:spAutoFit/>
          </a:bodyPr>
          <a:lstStyle/>
          <a:p>
            <a:endParaRPr lang="es-ES_tradnl" dirty="0"/>
          </a:p>
        </p:txBody>
      </p:sp>
    </p:spTree>
    <p:extLst>
      <p:ext uri="{BB962C8B-B14F-4D97-AF65-F5344CB8AC3E}">
        <p14:creationId xmlns:p14="http://schemas.microsoft.com/office/powerpoint/2010/main" val="202870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602" name="Picture 2" descr="Cómo se crean diagramas de clases con notación UML - IONOS">
            <a:extLst>
              <a:ext uri="{FF2B5EF4-FFF2-40B4-BE49-F238E27FC236}">
                <a16:creationId xmlns:a16="http://schemas.microsoft.com/office/drawing/2014/main" id="{2801D35C-A808-8146-9FB3-C5A21C6E42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10" t="17133" r="11714" b="47256"/>
          <a:stretch/>
        </p:blipFill>
        <p:spPr bwMode="auto">
          <a:xfrm>
            <a:off x="634275" y="2356484"/>
            <a:ext cx="6900380" cy="2145031"/>
          </a:xfrm>
          <a:prstGeom prst="rect">
            <a:avLst/>
          </a:prstGeom>
          <a:noFill/>
          <a:extLst>
            <a:ext uri="{909E8E84-426E-40DD-AFC4-6F175D3DCCD1}">
              <a14:hiddenFill xmlns:a14="http://schemas.microsoft.com/office/drawing/2010/main">
                <a:solidFill>
                  <a:srgbClr val="FFFFFF"/>
                </a:solidFill>
              </a14:hiddenFill>
            </a:ext>
          </a:extLst>
        </p:spPr>
      </p:pic>
      <p:sp>
        <p:nvSpPr>
          <p:cNvPr id="25606" name="Content Placeholder 25605">
            <a:extLst>
              <a:ext uri="{FF2B5EF4-FFF2-40B4-BE49-F238E27FC236}">
                <a16:creationId xmlns:a16="http://schemas.microsoft.com/office/drawing/2014/main" id="{7734A981-41A4-477E-8E15-DF0883F21974}"/>
              </a:ext>
            </a:extLst>
          </p:cNvPr>
          <p:cNvSpPr>
            <a:spLocks noGrp="1"/>
          </p:cNvSpPr>
          <p:nvPr>
            <p:ph idx="1"/>
          </p:nvPr>
        </p:nvSpPr>
        <p:spPr>
          <a:xfrm>
            <a:off x="8471423" y="2286000"/>
            <a:ext cx="3053039" cy="3931920"/>
          </a:xfrm>
        </p:spPr>
        <p:txBody>
          <a:bodyPr>
            <a:normAutofit/>
          </a:bodyPr>
          <a:lstStyle/>
          <a:p>
            <a:pPr marL="0" indent="0">
              <a:buNone/>
            </a:pPr>
            <a:r>
              <a:rPr lang="en-US" sz="1600" dirty="0"/>
              <a:t>El </a:t>
            </a:r>
            <a:r>
              <a:rPr lang="es-ES_tradnl" sz="1600" dirty="0"/>
              <a:t>árbol es el objeto TOTAL y las varias hojas pertenecientes de ella serian el PARTE. Las hojas son provenientes y crecen por medio del árbol, por lo tanto, en el caso de que el árbol dejaría de existir o se destruyera, sus hojas por la estricta asociación a ella igualmente dejarían de existir conjuntamente.  </a:t>
            </a:r>
            <a:endParaRPr lang="en-US" sz="1600" dirty="0"/>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4776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650" name="Picture 2" descr="Diagrama de Clases - Instinto Binario">
            <a:extLst>
              <a:ext uri="{FF2B5EF4-FFF2-40B4-BE49-F238E27FC236}">
                <a16:creationId xmlns:a16="http://schemas.microsoft.com/office/drawing/2014/main" id="{97E88D46-A4DA-C544-8DD6-FF0BCC10E3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17" t="56578" r="8076" b="12306"/>
          <a:stretch/>
        </p:blipFill>
        <p:spPr bwMode="auto">
          <a:xfrm>
            <a:off x="634275" y="2640650"/>
            <a:ext cx="6900380" cy="1576700"/>
          </a:xfrm>
          <a:prstGeom prst="rect">
            <a:avLst/>
          </a:prstGeom>
          <a:noFill/>
          <a:extLst>
            <a:ext uri="{909E8E84-426E-40DD-AFC4-6F175D3DCCD1}">
              <a14:hiddenFill xmlns:a14="http://schemas.microsoft.com/office/drawing/2010/main">
                <a:solidFill>
                  <a:srgbClr val="FFFFFF"/>
                </a:solidFill>
              </a14:hiddenFill>
            </a:ext>
          </a:extLst>
        </p:spPr>
      </p:pic>
      <p:sp>
        <p:nvSpPr>
          <p:cNvPr id="27654" name="Content Placeholder 27653">
            <a:extLst>
              <a:ext uri="{FF2B5EF4-FFF2-40B4-BE49-F238E27FC236}">
                <a16:creationId xmlns:a16="http://schemas.microsoft.com/office/drawing/2014/main" id="{0BF778ED-4D78-40B0-BD03-A15180F0DBBC}"/>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libro es el objeto es el TOTAL y sus varios capítulos de la cual está conformado por son el PARTE. </a:t>
            </a:r>
          </a:p>
          <a:p>
            <a:pPr marL="0" indent="0">
              <a:buNone/>
            </a:pPr>
            <a:r>
              <a:rPr lang="es-ES_tradnl" sz="1600" dirty="0"/>
              <a:t>El conjunto de capítulos es pertinente al libro, son lo que forman y dan la existencia al libre. Al destruir el libro, los capítulos dentro de ella se destruirían al igual.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4858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674" name="Picture 2" descr="1 UML Diagramas de Clases (UML ilustrado) Universidad de Los Andes Demián  Gutierrez Marzo ppt descargar">
            <a:extLst>
              <a:ext uri="{FF2B5EF4-FFF2-40B4-BE49-F238E27FC236}">
                <a16:creationId xmlns:a16="http://schemas.microsoft.com/office/drawing/2014/main" id="{C118FD0C-F3AD-F940-B7D4-577882515F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54" t="73451" r="22202" b="12118"/>
          <a:stretch/>
        </p:blipFill>
        <p:spPr bwMode="auto">
          <a:xfrm>
            <a:off x="634275" y="2772075"/>
            <a:ext cx="6900380" cy="1313849"/>
          </a:xfrm>
          <a:prstGeom prst="rect">
            <a:avLst/>
          </a:prstGeom>
          <a:noFill/>
          <a:extLst>
            <a:ext uri="{909E8E84-426E-40DD-AFC4-6F175D3DCCD1}">
              <a14:hiddenFill xmlns:a14="http://schemas.microsoft.com/office/drawing/2010/main">
                <a:solidFill>
                  <a:srgbClr val="FFFFFF"/>
                </a:solidFill>
              </a14:hiddenFill>
            </a:ext>
          </a:extLst>
        </p:spPr>
      </p:pic>
      <p:sp>
        <p:nvSpPr>
          <p:cNvPr id="28678" name="Content Placeholder 28677">
            <a:extLst>
              <a:ext uri="{FF2B5EF4-FFF2-40B4-BE49-F238E27FC236}">
                <a16:creationId xmlns:a16="http://schemas.microsoft.com/office/drawing/2014/main" id="{B8ABEADD-5B66-4AD1-8440-57170AF7FAED}"/>
              </a:ext>
            </a:extLst>
          </p:cNvPr>
          <p:cNvSpPr>
            <a:spLocks noGrp="1"/>
          </p:cNvSpPr>
          <p:nvPr>
            <p:ph idx="1"/>
          </p:nvPr>
        </p:nvSpPr>
        <p:spPr>
          <a:xfrm>
            <a:off x="8471423" y="2286000"/>
            <a:ext cx="3053039" cy="3931920"/>
          </a:xfrm>
        </p:spPr>
        <p:txBody>
          <a:bodyPr>
            <a:normAutofit/>
          </a:bodyPr>
          <a:lstStyle/>
          <a:p>
            <a:pPr marL="0" indent="0">
              <a:buNone/>
            </a:pPr>
            <a:r>
              <a:rPr lang="en-US" sz="1600" dirty="0"/>
              <a:t>La </a:t>
            </a:r>
            <a:r>
              <a:rPr lang="es-ES_tradnl" sz="1600" dirty="0"/>
              <a:t>compañía</a:t>
            </a:r>
            <a:r>
              <a:rPr lang="en-US" sz="1600" dirty="0"/>
              <a:t> es el objeto TOTAL</a:t>
            </a:r>
            <a:r>
              <a:rPr lang="es-ES_tradnl" sz="1600" dirty="0"/>
              <a:t> al ser formado por uno a varios departamentos, siendo así el objeto PARTE.</a:t>
            </a:r>
          </a:p>
          <a:p>
            <a:pPr marL="0" indent="0">
              <a:buNone/>
            </a:pPr>
            <a:r>
              <a:rPr lang="es-ES_tradnl" sz="1600" dirty="0"/>
              <a:t>Los departamentos conforman a una compañía para su desempeño y solo trabajan bajo ella, por lo tanto, la dejar de existir la compañía, dejarán de existir los departamentos. </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2490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30" name="Picture 2" descr="ED UD2.11 Diferencias entre COMPOSICIÓN y AGREGACIÓN - YouTube">
            <a:extLst>
              <a:ext uri="{FF2B5EF4-FFF2-40B4-BE49-F238E27FC236}">
                <a16:creationId xmlns:a16="http://schemas.microsoft.com/office/drawing/2014/main" id="{641783A6-D22D-F342-A34B-E1E95E26E3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0" t="2016" r="43386" b="3920"/>
          <a:stretch/>
        </p:blipFill>
        <p:spPr bwMode="auto">
          <a:xfrm>
            <a:off x="1415038" y="640080"/>
            <a:ext cx="5338853" cy="5577840"/>
          </a:xfrm>
          <a:prstGeom prst="rect">
            <a:avLst/>
          </a:prstGeom>
          <a:noFill/>
          <a:extLst>
            <a:ext uri="{909E8E84-426E-40DD-AFC4-6F175D3DCCD1}">
              <a14:hiddenFill xmlns:a14="http://schemas.microsoft.com/office/drawing/2010/main">
                <a:solidFill>
                  <a:srgbClr val="FFFFFF"/>
                </a:solidFill>
              </a14:hiddenFill>
            </a:ext>
          </a:extLst>
        </p:spPr>
      </p:pic>
      <p:sp>
        <p:nvSpPr>
          <p:cNvPr id="22534" name="Content Placeholder 22533">
            <a:extLst>
              <a:ext uri="{FF2B5EF4-FFF2-40B4-BE49-F238E27FC236}">
                <a16:creationId xmlns:a16="http://schemas.microsoft.com/office/drawing/2014/main" id="{F0FA279F-6ECC-48C1-B363-1F614F0E2D68}"/>
              </a:ext>
            </a:extLst>
          </p:cNvPr>
          <p:cNvSpPr>
            <a:spLocks noGrp="1"/>
          </p:cNvSpPr>
          <p:nvPr>
            <p:ph idx="1"/>
          </p:nvPr>
        </p:nvSpPr>
        <p:spPr>
          <a:xfrm>
            <a:off x="8471423" y="2286000"/>
            <a:ext cx="3053039" cy="3931920"/>
          </a:xfrm>
        </p:spPr>
        <p:txBody>
          <a:bodyPr>
            <a:normAutofit/>
          </a:bodyPr>
          <a:lstStyle/>
          <a:p>
            <a:pPr marL="0" indent="0">
              <a:buNone/>
            </a:pPr>
            <a:r>
              <a:rPr lang="es-ES_tradnl" sz="1600" dirty="0"/>
              <a:t>Una persona es el objeto TOTAL y es formado por un cerebro, cero a dos piernas y cero a dos brazos, que son objetos del PARTE. </a:t>
            </a:r>
          </a:p>
          <a:p>
            <a:pPr marL="0" indent="0">
              <a:buNone/>
            </a:pPr>
            <a:r>
              <a:rPr lang="es-ES_tradnl" sz="1600" dirty="0"/>
              <a:t>Que son estrictamente vinculados con el cuerpo, así que, al dejar de existir la persona, igualmente no existieran sus partes ni sus funcionalidades</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2442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66" name="Picture 2" descr="Diagrama de clases para dummies – Mi Camino Master">
            <a:extLst>
              <a:ext uri="{FF2B5EF4-FFF2-40B4-BE49-F238E27FC236}">
                <a16:creationId xmlns:a16="http://schemas.microsoft.com/office/drawing/2014/main" id="{B1F8C12F-F7CA-3A4F-A0D5-64EAD9DE7B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691374"/>
            <a:ext cx="6900380" cy="3475251"/>
          </a:xfrm>
          <a:prstGeom prst="rect">
            <a:avLst/>
          </a:prstGeom>
          <a:noFill/>
          <a:extLst>
            <a:ext uri="{909E8E84-426E-40DD-AFC4-6F175D3DCCD1}">
              <a14:hiddenFill xmlns:a14="http://schemas.microsoft.com/office/drawing/2010/main">
                <a:solidFill>
                  <a:srgbClr val="FFFFFF"/>
                </a:solidFill>
              </a14:hiddenFill>
            </a:ext>
          </a:extLst>
        </p:spPr>
      </p:pic>
      <p:sp>
        <p:nvSpPr>
          <p:cNvPr id="11270" name="Content Placeholder 11269">
            <a:extLst>
              <a:ext uri="{FF2B5EF4-FFF2-40B4-BE49-F238E27FC236}">
                <a16:creationId xmlns:a16="http://schemas.microsoft.com/office/drawing/2014/main" id="{41C6EF90-A2E0-4A26-AF81-F6CF75E0D2F8}"/>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empresa es el objeto TOTAL y el uno a varios empleados son objetos del PARTE. Una empresa cumple su funcionalidad con el trabajo de sus empleados, tienen una asociación fuerte entre ellos. Si la empresa deja de existir, también dejarán de existir sus empleados.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5778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4" name="Picture 4" descr="UML. Diagramas de Estructura Estática">
            <a:extLst>
              <a:ext uri="{FF2B5EF4-FFF2-40B4-BE49-F238E27FC236}">
                <a16:creationId xmlns:a16="http://schemas.microsoft.com/office/drawing/2014/main" id="{876D9EFF-46E7-0146-93D0-BF894BDC85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043869"/>
            <a:ext cx="6900380" cy="4770262"/>
          </a:xfrm>
          <a:prstGeom prst="rect">
            <a:avLst/>
          </a:prstGeom>
          <a:noFill/>
          <a:extLst>
            <a:ext uri="{909E8E84-426E-40DD-AFC4-6F175D3DCCD1}">
              <a14:hiddenFill xmlns:a14="http://schemas.microsoft.com/office/drawing/2010/main">
                <a:solidFill>
                  <a:srgbClr val="FFFFFF"/>
                </a:solidFill>
              </a14:hiddenFill>
            </a:ext>
          </a:extLst>
        </p:spPr>
      </p:pic>
      <p:sp>
        <p:nvSpPr>
          <p:cNvPr id="15368" name="Content Placeholder 15367">
            <a:extLst>
              <a:ext uri="{FF2B5EF4-FFF2-40B4-BE49-F238E27FC236}">
                <a16:creationId xmlns:a16="http://schemas.microsoft.com/office/drawing/2014/main" id="{4BCD6E04-7A93-421B-BDE4-F96A60C8F58E}"/>
              </a:ext>
            </a:extLst>
          </p:cNvPr>
          <p:cNvSpPr>
            <a:spLocks noGrp="1"/>
          </p:cNvSpPr>
          <p:nvPr>
            <p:ph idx="1"/>
          </p:nvPr>
        </p:nvSpPr>
        <p:spPr>
          <a:xfrm>
            <a:off x="8471423" y="1680519"/>
            <a:ext cx="3053039" cy="4537401"/>
          </a:xfrm>
        </p:spPr>
        <p:txBody>
          <a:bodyPr>
            <a:normAutofit/>
          </a:bodyPr>
          <a:lstStyle/>
          <a:p>
            <a:pPr marL="0" indent="0">
              <a:buNone/>
            </a:pPr>
            <a:r>
              <a:rPr lang="en-US" sz="1600" dirty="0"/>
              <a:t>El </a:t>
            </a:r>
            <a:r>
              <a:rPr lang="es-ES_tradnl" sz="1600" dirty="0"/>
              <a:t>automóvil es el objeto TOTAL, de la cual necesita de el motor, un sistema de freno y un sistema de combustible, lo cual vendrían a ser los objetos PARTE. Para que el vehículo pueda realizar su acción, necesita de sus partes. En el momento cuando el automóvil se destruya, igualmente serán destruidos sus partes ya que no tendrán mas función aparte de conformar el automóvil. </a:t>
            </a:r>
            <a:endParaRPr lang="en-US" sz="1600" dirty="0"/>
          </a:p>
        </p:txBody>
      </p:sp>
      <p:sp>
        <p:nvSpPr>
          <p:cNvPr id="7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5768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698" name="Picture 2" descr="UML - Agregación y Composición - Solvetic">
            <a:extLst>
              <a:ext uri="{FF2B5EF4-FFF2-40B4-BE49-F238E27FC236}">
                <a16:creationId xmlns:a16="http://schemas.microsoft.com/office/drawing/2014/main" id="{CBEF2C54-0F98-BF4A-B16B-ABA6F46CA3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317484"/>
            <a:ext cx="6900380" cy="4223032"/>
          </a:xfrm>
          <a:prstGeom prst="rect">
            <a:avLst/>
          </a:prstGeom>
          <a:noFill/>
          <a:extLst>
            <a:ext uri="{909E8E84-426E-40DD-AFC4-6F175D3DCCD1}">
              <a14:hiddenFill xmlns:a14="http://schemas.microsoft.com/office/drawing/2010/main">
                <a:solidFill>
                  <a:srgbClr val="FFFFFF"/>
                </a:solidFill>
              </a14:hiddenFill>
            </a:ext>
          </a:extLst>
        </p:spPr>
      </p:pic>
      <p:sp>
        <p:nvSpPr>
          <p:cNvPr id="29702" name="Content Placeholder 29701">
            <a:extLst>
              <a:ext uri="{FF2B5EF4-FFF2-40B4-BE49-F238E27FC236}">
                <a16:creationId xmlns:a16="http://schemas.microsoft.com/office/drawing/2014/main" id="{E126C907-0E86-451E-AF9E-AABE22F7CB4E}"/>
              </a:ext>
            </a:extLst>
          </p:cNvPr>
          <p:cNvSpPr>
            <a:spLocks noGrp="1"/>
          </p:cNvSpPr>
          <p:nvPr>
            <p:ph idx="1"/>
          </p:nvPr>
        </p:nvSpPr>
        <p:spPr>
          <a:xfrm>
            <a:off x="8471423" y="2286000"/>
            <a:ext cx="3053039" cy="3931920"/>
          </a:xfrm>
        </p:spPr>
        <p:txBody>
          <a:bodyPr>
            <a:normAutofit/>
          </a:bodyPr>
          <a:lstStyle/>
          <a:p>
            <a:pPr marL="0" indent="0">
              <a:buNone/>
            </a:pPr>
            <a:r>
              <a:rPr lang="en-US" sz="1600" dirty="0"/>
              <a:t>La mesa</a:t>
            </a:r>
            <a:r>
              <a:rPr lang="es-ES_tradnl" sz="1600" dirty="0"/>
              <a:t> de café es el objeto TOTAL </a:t>
            </a:r>
            <a:r>
              <a:rPr lang="en-US" sz="1600" dirty="0"/>
              <a:t>y la </a:t>
            </a:r>
            <a:r>
              <a:rPr lang="es-ES_tradnl" sz="1600" dirty="0"/>
              <a:t>superficie</a:t>
            </a:r>
            <a:r>
              <a:rPr lang="en-US" sz="1600" dirty="0"/>
              <a:t> de la mesa y la pata</a:t>
            </a:r>
            <a:r>
              <a:rPr lang="es-ES_tradnl" sz="1600" dirty="0"/>
              <a:t> son objetos del PARTE.</a:t>
            </a:r>
          </a:p>
          <a:p>
            <a:pPr marL="0" indent="0">
              <a:buNone/>
            </a:pPr>
            <a:r>
              <a:rPr lang="es-ES_tradnl" sz="1600" dirty="0"/>
              <a:t>Ya que la superficie y la plata son fuertemente asociados con la existencia de la mesa de café, si se destruyera la mesa de café también se destruyera sus partes.    </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3706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6039A-F77B-C446-89ED-21DCE87D463B}"/>
              </a:ext>
            </a:extLst>
          </p:cNvPr>
          <p:cNvSpPr>
            <a:spLocks noGrp="1"/>
          </p:cNvSpPr>
          <p:nvPr>
            <p:ph type="title"/>
          </p:nvPr>
        </p:nvSpPr>
        <p:spPr>
          <a:xfrm>
            <a:off x="1295400" y="627185"/>
            <a:ext cx="9601200" cy="664029"/>
          </a:xfrm>
        </p:spPr>
        <p:txBody>
          <a:bodyPr>
            <a:normAutofit fontScale="90000"/>
          </a:bodyPr>
          <a:lstStyle/>
          <a:p>
            <a:r>
              <a:rPr lang="es-EC" dirty="0"/>
              <a:t>EJEMPLOS DE AGREGACIÓN</a:t>
            </a:r>
          </a:p>
        </p:txBody>
      </p:sp>
      <p:pic>
        <p:nvPicPr>
          <p:cNvPr id="17410" name="Picture 2" descr="“Un modelo es una abstracción de algo, que se elabora para comprender ese  algo antes de construirlo El modelo omite detalles que no resultan  esenciales para la comprensión del original y por lo tanto facilita dicha  comprensión”. (Monografías, (s/f)) [5 ...">
            <a:extLst>
              <a:ext uri="{FF2B5EF4-FFF2-40B4-BE49-F238E27FC236}">
                <a16:creationId xmlns:a16="http://schemas.microsoft.com/office/drawing/2014/main" id="{2D338BD3-056C-744F-8CA2-424FAE71B7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6314" y="2406190"/>
            <a:ext cx="4363112" cy="249761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A227D57-EB7C-CC4A-B367-1539090C23B7}"/>
              </a:ext>
            </a:extLst>
          </p:cNvPr>
          <p:cNvSpPr txBox="1"/>
          <p:nvPr/>
        </p:nvSpPr>
        <p:spPr>
          <a:xfrm>
            <a:off x="5759426" y="2916332"/>
            <a:ext cx="6324745" cy="1477328"/>
          </a:xfrm>
          <a:prstGeom prst="rect">
            <a:avLst/>
          </a:prstGeom>
          <a:noFill/>
        </p:spPr>
        <p:txBody>
          <a:bodyPr wrap="none" rtlCol="0">
            <a:spAutoFit/>
          </a:bodyPr>
          <a:lstStyle/>
          <a:p>
            <a:r>
              <a:rPr lang="es-EC" dirty="0"/>
              <a:t>En esta situación, el objeto del TODO es el ordenador</a:t>
            </a:r>
          </a:p>
          <a:p>
            <a:r>
              <a:rPr lang="es-EC" dirty="0"/>
              <a:t>y el CPU, la pantalla, el teclado son el PARTE, son aparatos </a:t>
            </a:r>
          </a:p>
          <a:p>
            <a:r>
              <a:rPr lang="es-EC" dirty="0"/>
              <a:t>que conforman parte del ordenador, pero si no llega a</a:t>
            </a:r>
          </a:p>
          <a:p>
            <a:r>
              <a:rPr lang="es-EC" dirty="0"/>
              <a:t>completarse el ordenador aún existirán las demás partes por si</a:t>
            </a:r>
          </a:p>
          <a:p>
            <a:r>
              <a:rPr lang="es-EC" dirty="0"/>
              <a:t>solos. </a:t>
            </a:r>
          </a:p>
        </p:txBody>
      </p:sp>
    </p:spTree>
    <p:extLst>
      <p:ext uri="{BB962C8B-B14F-4D97-AF65-F5344CB8AC3E}">
        <p14:creationId xmlns:p14="http://schemas.microsoft.com/office/powerpoint/2010/main" val="120634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0" name="Content Placeholder 16389">
            <a:extLst>
              <a:ext uri="{FF2B5EF4-FFF2-40B4-BE49-F238E27FC236}">
                <a16:creationId xmlns:a16="http://schemas.microsoft.com/office/drawing/2014/main" id="{9EE9FDDF-0A39-4281-8612-1B9A088F5963}"/>
              </a:ext>
            </a:extLst>
          </p:cNvPr>
          <p:cNvSpPr>
            <a:spLocks noGrp="1"/>
          </p:cNvSpPr>
          <p:nvPr>
            <p:ph idx="1"/>
          </p:nvPr>
        </p:nvSpPr>
        <p:spPr>
          <a:xfrm>
            <a:off x="1023562" y="2286000"/>
            <a:ext cx="5072437" cy="3581400"/>
          </a:xfrm>
        </p:spPr>
        <p:txBody>
          <a:bodyPr>
            <a:normAutofit/>
          </a:bodyPr>
          <a:lstStyle/>
          <a:p>
            <a:pPr marL="0" indent="0">
              <a:buNone/>
            </a:pPr>
            <a:r>
              <a:rPr lang="es-ES_tradnl" sz="1800" dirty="0"/>
              <a:t>El interfaz de cliente es el objeto TOTAL y la pantalla, impresora de recibos, el teclado y el altavoz son objetos del PARTE.</a:t>
            </a:r>
          </a:p>
          <a:p>
            <a:pPr marL="0" indent="0">
              <a:buNone/>
            </a:pPr>
            <a:r>
              <a:rPr lang="es-ES_tradnl" sz="1800" dirty="0"/>
              <a:t>El interfaz de cliente no puede existir sin sus partes para su funcionamiento. Al dejar de existir, lo hará conjuntamente el total con sus partes. </a:t>
            </a:r>
          </a:p>
        </p:txBody>
      </p:sp>
      <p:pic>
        <p:nvPicPr>
          <p:cNvPr id="16386" name="Picture 2" descr="Directriz: Agregación">
            <a:extLst>
              <a:ext uri="{FF2B5EF4-FFF2-40B4-BE49-F238E27FC236}">
                <a16:creationId xmlns:a16="http://schemas.microsoft.com/office/drawing/2014/main" id="{5331325F-FA03-E14E-B306-B9CA324B94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2174235"/>
            <a:ext cx="5450861" cy="232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3448F-7036-BE46-9B21-2DD9A7C21E55}"/>
              </a:ext>
            </a:extLst>
          </p:cNvPr>
          <p:cNvSpPr>
            <a:spLocks noGrp="1"/>
          </p:cNvSpPr>
          <p:nvPr>
            <p:ph type="title"/>
          </p:nvPr>
        </p:nvSpPr>
        <p:spPr>
          <a:xfrm>
            <a:off x="1390650" y="685800"/>
            <a:ext cx="9886950" cy="1485900"/>
          </a:xfrm>
        </p:spPr>
        <p:txBody>
          <a:bodyPr>
            <a:normAutofit/>
          </a:bodyPr>
          <a:lstStyle/>
          <a:p>
            <a:r>
              <a:rPr lang="es-EC"/>
              <a:t>EJEMPLOS DE HERENCIA</a:t>
            </a:r>
          </a:p>
        </p:txBody>
      </p:sp>
      <p:pic>
        <p:nvPicPr>
          <p:cNvPr id="1026" name="Picture 2" descr="Diagrama de clases - Dos Ideas.">
            <a:extLst>
              <a:ext uri="{FF2B5EF4-FFF2-40B4-BE49-F238E27FC236}">
                <a16:creationId xmlns:a16="http://schemas.microsoft.com/office/drawing/2014/main" id="{852A43AB-A0D6-CE4F-AB4C-1E5E35FA0E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518"/>
          <a:stretch/>
        </p:blipFill>
        <p:spPr bwMode="auto">
          <a:xfrm>
            <a:off x="1390650" y="2401557"/>
            <a:ext cx="3486150" cy="3465843"/>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49BCA53D-3636-4B28-907C-D8D10CA1DB96}"/>
              </a:ext>
            </a:extLst>
          </p:cNvPr>
          <p:cNvSpPr>
            <a:spLocks noGrp="1"/>
          </p:cNvSpPr>
          <p:nvPr>
            <p:ph idx="1"/>
          </p:nvPr>
        </p:nvSpPr>
        <p:spPr>
          <a:xfrm>
            <a:off x="5100824" y="2286000"/>
            <a:ext cx="6176776" cy="3581400"/>
          </a:xfrm>
        </p:spPr>
        <p:txBody>
          <a:bodyPr>
            <a:normAutofit/>
          </a:bodyPr>
          <a:lstStyle/>
          <a:p>
            <a:pPr marL="0" indent="0">
              <a:buNone/>
            </a:pPr>
            <a:r>
              <a:rPr lang="en-US" dirty="0"/>
              <a:t>L</a:t>
            </a:r>
            <a:r>
              <a:rPr lang="es-ES_tradnl" dirty="0"/>
              <a:t>a Zona Geográfica es el elemento general, siendo el PADRE de los demás elementos más específicos. En este caso, las clases País y Provincia son los HIJOS.</a:t>
            </a:r>
          </a:p>
          <a:p>
            <a:pPr marL="0" indent="0">
              <a:buNone/>
            </a:pPr>
            <a:r>
              <a:rPr lang="es-ES_tradnl" dirty="0"/>
              <a:t>La zona geográfica es la manera más generalizada para referirse a gran parte de un terreno. País y provincia son elementos para lugares más determinados en un terreno. Tiene atributos compartidos como nombre y superficie para su identificación y ubicación. </a:t>
            </a:r>
            <a:endParaRPr lang="en-US" dirty="0"/>
          </a:p>
        </p:txBody>
      </p:sp>
    </p:spTree>
    <p:extLst>
      <p:ext uri="{BB962C8B-B14F-4D97-AF65-F5344CB8AC3E}">
        <p14:creationId xmlns:p14="http://schemas.microsoft.com/office/powerpoint/2010/main" val="331291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 Diagrama de clases. Teoria y ejemplos.">
            <a:extLst>
              <a:ext uri="{FF2B5EF4-FFF2-40B4-BE49-F238E27FC236}">
                <a16:creationId xmlns:a16="http://schemas.microsoft.com/office/drawing/2014/main" id="{CBB5F95F-97D2-FB44-BA85-0E5C569717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581" y="640080"/>
            <a:ext cx="6685767" cy="5577840"/>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ED8C0DEC-16AF-4D51-B3D5-82C8F4789466}"/>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elemento Animal es el PADRE mientras que los elementos Pez, Perro y Gato son los HIJOS.</a:t>
            </a:r>
          </a:p>
          <a:p>
            <a:pPr marL="0" indent="0">
              <a:buNone/>
            </a:pPr>
            <a:r>
              <a:rPr lang="es-ES_tradnl" sz="1600" dirty="0"/>
              <a:t>Animal de manera generalizado es un ser humano que respira, lo cual puede ser ese atribuido compartido entre animales más específicos como pez, perro y gato. </a:t>
            </a:r>
          </a:p>
          <a:p>
            <a:pPr marL="0" indent="0">
              <a:buNone/>
            </a:pPr>
            <a:endParaRPr lang="en-US" sz="1600" dirty="0"/>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11723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0" name="Content Placeholder 3077">
            <a:extLst>
              <a:ext uri="{FF2B5EF4-FFF2-40B4-BE49-F238E27FC236}">
                <a16:creationId xmlns:a16="http://schemas.microsoft.com/office/drawing/2014/main" id="{648386F6-4861-467C-8BB7-DEE2B7D9A989}"/>
              </a:ext>
            </a:extLst>
          </p:cNvPr>
          <p:cNvSpPr>
            <a:spLocks noGrp="1"/>
          </p:cNvSpPr>
          <p:nvPr>
            <p:ph idx="1"/>
          </p:nvPr>
        </p:nvSpPr>
        <p:spPr>
          <a:xfrm>
            <a:off x="1023562" y="2286000"/>
            <a:ext cx="5072437" cy="3581400"/>
          </a:xfrm>
        </p:spPr>
        <p:txBody>
          <a:bodyPr>
            <a:normAutofit/>
          </a:bodyPr>
          <a:lstStyle/>
          <a:p>
            <a:pPr marL="0" indent="0">
              <a:buNone/>
            </a:pPr>
            <a:r>
              <a:rPr lang="es-ES_tradnl" sz="1800" dirty="0"/>
              <a:t>El animal es el elemento generalizado, siendo así el PADRE, de ahí se va especificando según la dieta del animal como herbívoro, omnívoro y carnívoro, son HIJOS.</a:t>
            </a:r>
          </a:p>
          <a:p>
            <a:pPr marL="0" indent="0">
              <a:buNone/>
            </a:pPr>
            <a:r>
              <a:rPr lang="es-ES_tradnl" sz="1800" dirty="0"/>
              <a:t>Entre ellos también se van especificando aún más demostrando ejemplos de animales que siguen dicha dieta. Para herbívoro (PADRE), son vaca y conejo HIJOS, para omnívoro (PADRE), una persona es HIJO y para carnívoro (PADRE), el león es HIJO.  </a:t>
            </a:r>
          </a:p>
        </p:txBody>
      </p:sp>
      <p:pic>
        <p:nvPicPr>
          <p:cNvPr id="3074" name="Picture 2" descr="El Lenguaje Unificado de Modelado (UML)">
            <a:extLst>
              <a:ext uri="{FF2B5EF4-FFF2-40B4-BE49-F238E27FC236}">
                <a16:creationId xmlns:a16="http://schemas.microsoft.com/office/drawing/2014/main" id="{33E2BDC9-7125-FB4B-8015-9F96BDEEB2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0324" y="2684584"/>
            <a:ext cx="5710616" cy="258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43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Programación Orientada a Objetos con C++ · Laboratorio de Sistemas  Complejos Naturales">
            <a:extLst>
              <a:ext uri="{FF2B5EF4-FFF2-40B4-BE49-F238E27FC236}">
                <a16:creationId xmlns:a16="http://schemas.microsoft.com/office/drawing/2014/main" id="{F250CB1E-9336-AE4A-A8D5-AF94A2532A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4216" y="640080"/>
            <a:ext cx="6320498" cy="5577840"/>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DC8BCE9B-7D89-4B40-B107-9F4816DDBFBC}"/>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figura es el elemento más generalizado (PADRE), esta especificando comparte atributos para calcular perímetro y área de dichas figuras ya más  específicas, siendo el circulo y cuadrado (HIJOS)</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64017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Ejemplos De Diagramas De Clases En Java - Compartir Ejemplos">
            <a:extLst>
              <a:ext uri="{FF2B5EF4-FFF2-40B4-BE49-F238E27FC236}">
                <a16:creationId xmlns:a16="http://schemas.microsoft.com/office/drawing/2014/main" id="{3906A127-DDE7-B341-A672-9D84FB96AC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788215"/>
            <a:ext cx="6900380" cy="5281570"/>
          </a:xfrm>
          <a:prstGeom prst="rect">
            <a:avLst/>
          </a:prstGeom>
          <a:noFill/>
          <a:extLst>
            <a:ext uri="{909E8E84-426E-40DD-AFC4-6F175D3DCCD1}">
              <a14:hiddenFill xmlns:a14="http://schemas.microsoft.com/office/drawing/2010/main">
                <a:solidFill>
                  <a:srgbClr val="FFFFFF"/>
                </a:solidFill>
              </a14:hiddenFill>
            </a:ext>
          </a:extLst>
        </p:spPr>
      </p:pic>
      <p:sp>
        <p:nvSpPr>
          <p:cNvPr id="5126" name="Content Placeholder 5125">
            <a:extLst>
              <a:ext uri="{FF2B5EF4-FFF2-40B4-BE49-F238E27FC236}">
                <a16:creationId xmlns:a16="http://schemas.microsoft.com/office/drawing/2014/main" id="{6F77FB6D-5634-4BA4-AF4F-B5F58A45240B}"/>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operación es el elemento PADRE que contiene dos números, una operación y un resultado, de la cual se generalizan sus operaciones, en suma, resta, multiplicación y división, siendo estas los HIJOS. Y comparten los atributos de los números, operaciones y resultados.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7409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0" name="Content Placeholder 6149">
            <a:extLst>
              <a:ext uri="{FF2B5EF4-FFF2-40B4-BE49-F238E27FC236}">
                <a16:creationId xmlns:a16="http://schemas.microsoft.com/office/drawing/2014/main" id="{4DD11D5F-754C-4727-B7B9-568F039753A4}"/>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escuela es el elemento mas generalizado (PADRE), donde de ahí se podían ir especificando en tipos de primaria, secundaria y terciaria (HIJOS).</a:t>
            </a:r>
          </a:p>
          <a:p>
            <a:pPr marL="0" indent="0">
              <a:buNone/>
            </a:pPr>
            <a:r>
              <a:rPr lang="es-ES_tradnl" sz="1600" dirty="0"/>
              <a:t>De la misma manera, en el terciaria (PADRE) puede irse especificando un tanto más de manera pública y privada (HIJOS).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148" name="Picture 4" descr="UML: Relaciones entre Clases - UmainClass">
            <a:extLst>
              <a:ext uri="{FF2B5EF4-FFF2-40B4-BE49-F238E27FC236}">
                <a16:creationId xmlns:a16="http://schemas.microsoft.com/office/drawing/2014/main" id="{6F866913-080C-8143-82DF-BE3B2B688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92" y="1252997"/>
            <a:ext cx="6194131" cy="445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11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Herencias (&quot;Inheritance&quot;), Condicionales y Ciclos">
            <a:extLst>
              <a:ext uri="{FF2B5EF4-FFF2-40B4-BE49-F238E27FC236}">
                <a16:creationId xmlns:a16="http://schemas.microsoft.com/office/drawing/2014/main" id="{EC6E70AD-B363-294F-AF04-805287B569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839070"/>
            <a:ext cx="6900380" cy="5179860"/>
          </a:xfrm>
          <a:prstGeom prst="rect">
            <a:avLst/>
          </a:prstGeom>
          <a:noFill/>
          <a:extLst>
            <a:ext uri="{909E8E84-426E-40DD-AFC4-6F175D3DCCD1}">
              <a14:hiddenFill xmlns:a14="http://schemas.microsoft.com/office/drawing/2010/main">
                <a:solidFill>
                  <a:srgbClr val="FFFFFF"/>
                </a:solidFill>
              </a14:hiddenFill>
            </a:ext>
          </a:extLst>
        </p:spPr>
      </p:pic>
      <p:sp>
        <p:nvSpPr>
          <p:cNvPr id="7174" name="Content Placeholder 7173">
            <a:extLst>
              <a:ext uri="{FF2B5EF4-FFF2-40B4-BE49-F238E27FC236}">
                <a16:creationId xmlns:a16="http://schemas.microsoft.com/office/drawing/2014/main" id="{FC2534A6-8E8F-4DF8-BE0E-E7E9585011DB}"/>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instrumento (PADRE) es el elemento más amplio y de esa manera contiene una gran variedad de instrumento en ella como, aquí podemos ver, la guitarra, el piano y el saxofón, identificándolos a ellos como HIJOS. Pueden compartir atributos como las notas musicales.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607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Diagrama de Clases - Instinto Binario">
            <a:extLst>
              <a:ext uri="{FF2B5EF4-FFF2-40B4-BE49-F238E27FC236}">
                <a16:creationId xmlns:a16="http://schemas.microsoft.com/office/drawing/2014/main" id="{FF7562D5-8923-D940-8786-9647410D23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996614"/>
            <a:ext cx="6900380" cy="4864772"/>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5910B79D-1206-4C5B-B335-01232971736D}"/>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vehículo es el PADRE por ser el elemento generalizado de un grupo de medio de transporte. El coche, la moto y el camión son todos especificaciones que pertenecen a medios de transporte, por esa razón son HIJOS.</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969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Cómo se crean diagramas de clases con notación UML - IONOS">
            <a:extLst>
              <a:ext uri="{FF2B5EF4-FFF2-40B4-BE49-F238E27FC236}">
                <a16:creationId xmlns:a16="http://schemas.microsoft.com/office/drawing/2014/main" id="{AB5D743F-8FEF-A74B-B3B7-6C13B645E1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457463"/>
            <a:ext cx="6900380" cy="3943074"/>
          </a:xfrm>
          <a:prstGeom prst="rect">
            <a:avLst/>
          </a:prstGeom>
          <a:noFill/>
          <a:extLst>
            <a:ext uri="{909E8E84-426E-40DD-AFC4-6F175D3DCCD1}">
              <a14:hiddenFill xmlns:a14="http://schemas.microsoft.com/office/drawing/2010/main">
                <a:solidFill>
                  <a:srgbClr val="FFFFFF"/>
                </a:solidFill>
              </a14:hiddenFill>
            </a:ext>
          </a:extLst>
        </p:spPr>
      </p:pic>
      <p:sp>
        <p:nvSpPr>
          <p:cNvPr id="9222" name="Content Placeholder 9221">
            <a:extLst>
              <a:ext uri="{FF2B5EF4-FFF2-40B4-BE49-F238E27FC236}">
                <a16:creationId xmlns:a16="http://schemas.microsoft.com/office/drawing/2014/main" id="{9B07A339-9344-4637-894B-3B95784A326E}"/>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asterácea es el elemento de la familia de flores generalizados, siendo así el PADRE. Entonces el girasol, la dalia y el crisantemo son ejemplos y especificaciones de las flores que pertenecen a dicha familia, siendo los HIJOS.</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197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578" name="Picture 2" descr="Cómo se crean diagramas de clases con notación UML - IONOS">
            <a:extLst>
              <a:ext uri="{FF2B5EF4-FFF2-40B4-BE49-F238E27FC236}">
                <a16:creationId xmlns:a16="http://schemas.microsoft.com/office/drawing/2014/main" id="{DC2D4E80-7335-2E4E-8B2F-B994DFEA2D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73" t="62150" r="11309" b="4591"/>
          <a:stretch/>
        </p:blipFill>
        <p:spPr bwMode="auto">
          <a:xfrm>
            <a:off x="634275" y="2472227"/>
            <a:ext cx="6900380" cy="1913547"/>
          </a:xfrm>
          <a:prstGeom prst="rect">
            <a:avLst/>
          </a:prstGeom>
          <a:noFill/>
          <a:extLst>
            <a:ext uri="{909E8E84-426E-40DD-AFC4-6F175D3DCCD1}">
              <a14:hiddenFill xmlns:a14="http://schemas.microsoft.com/office/drawing/2010/main">
                <a:solidFill>
                  <a:srgbClr val="FFFFFF"/>
                </a:solidFill>
              </a14:hiddenFill>
            </a:ext>
          </a:extLst>
        </p:spPr>
      </p:pic>
      <p:sp>
        <p:nvSpPr>
          <p:cNvPr id="24582" name="Content Placeholder 24581">
            <a:extLst>
              <a:ext uri="{FF2B5EF4-FFF2-40B4-BE49-F238E27FC236}">
                <a16:creationId xmlns:a16="http://schemas.microsoft.com/office/drawing/2014/main" id="{BF0BC862-5D5D-4CE3-9D18-1FFDCCAD576C}"/>
              </a:ext>
            </a:extLst>
          </p:cNvPr>
          <p:cNvSpPr>
            <a:spLocks noGrp="1"/>
          </p:cNvSpPr>
          <p:nvPr>
            <p:ph idx="1"/>
          </p:nvPr>
        </p:nvSpPr>
        <p:spPr>
          <a:xfrm>
            <a:off x="8504686" y="2168731"/>
            <a:ext cx="3053039" cy="2545251"/>
          </a:xfrm>
        </p:spPr>
        <p:txBody>
          <a:bodyPr>
            <a:normAutofit/>
          </a:bodyPr>
          <a:lstStyle/>
          <a:p>
            <a:pPr marL="0" indent="0">
              <a:buNone/>
            </a:pPr>
            <a:r>
              <a:rPr lang="en-US" sz="1600" dirty="0"/>
              <a:t>Una tienda de </a:t>
            </a:r>
            <a:r>
              <a:rPr lang="es-ES_tradnl" sz="1600" dirty="0"/>
              <a:t>libros</a:t>
            </a:r>
            <a:r>
              <a:rPr lang="en-US" sz="1600" dirty="0"/>
              <a:t> es el gran TOTAL y varios libros forman parte de ella, siendo el PARTE para completer su </a:t>
            </a:r>
            <a:r>
              <a:rPr lang="es-ES_tradnl" sz="1600" dirty="0"/>
              <a:t>propósito. Pero, por ejemplo, se llega a cerrar o terminar la tienda no dejaran de existir los libros que se mantenían en ella.  </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09127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6" name="Content Placeholder 10245">
            <a:extLst>
              <a:ext uri="{FF2B5EF4-FFF2-40B4-BE49-F238E27FC236}">
                <a16:creationId xmlns:a16="http://schemas.microsoft.com/office/drawing/2014/main" id="{EF4A74D6-AC5A-4D6C-96C3-D2BAC8572BFC}"/>
              </a:ext>
            </a:extLst>
          </p:cNvPr>
          <p:cNvSpPr>
            <a:spLocks noGrp="1"/>
          </p:cNvSpPr>
          <p:nvPr>
            <p:ph idx="1"/>
          </p:nvPr>
        </p:nvSpPr>
        <p:spPr>
          <a:xfrm>
            <a:off x="8471423" y="2286000"/>
            <a:ext cx="3053039" cy="3931920"/>
          </a:xfrm>
        </p:spPr>
        <p:txBody>
          <a:bodyPr>
            <a:normAutofit/>
          </a:bodyPr>
          <a:lstStyle/>
          <a:p>
            <a:pPr marL="0" indent="0">
              <a:buNone/>
            </a:pPr>
            <a:r>
              <a:rPr lang="es-ES_tradnl" sz="1600" dirty="0"/>
              <a:t>Una persona es el elemento que puede globalizar una gran variedad de ocupaciones y posiciones, por lo tanto, es el elemento PADRE; lo cual con estos ejemplos Podemos especificando como profesor y estudiante, estos son los elementos HIJOS.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0244" name="Picture 4" descr="1 UML Diagramas de Clases (UML ilustrado) Universidad de Los Andes Demián  Gutierrez Marzo ppt descargar">
            <a:extLst>
              <a:ext uri="{FF2B5EF4-FFF2-40B4-BE49-F238E27FC236}">
                <a16:creationId xmlns:a16="http://schemas.microsoft.com/office/drawing/2014/main" id="{6DF83016-DDEA-0140-BC3F-6F76FE8160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81" t="44786" r="50000" b="9334"/>
          <a:stretch/>
        </p:blipFill>
        <p:spPr bwMode="auto">
          <a:xfrm>
            <a:off x="2234922" y="1855763"/>
            <a:ext cx="4183463" cy="314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8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93587-D73F-D449-A2A8-F01326A31103}"/>
              </a:ext>
            </a:extLst>
          </p:cNvPr>
          <p:cNvSpPr>
            <a:spLocks noGrp="1"/>
          </p:cNvSpPr>
          <p:nvPr>
            <p:ph type="title"/>
          </p:nvPr>
        </p:nvSpPr>
        <p:spPr/>
        <p:txBody>
          <a:bodyPr/>
          <a:lstStyle/>
          <a:p>
            <a:r>
              <a:rPr lang="es-EC" dirty="0"/>
              <a:t>EJEMPLOS DE DEPENDENCIA</a:t>
            </a:r>
          </a:p>
        </p:txBody>
      </p:sp>
      <p:pic>
        <p:nvPicPr>
          <p:cNvPr id="30722" name="Picture 2" descr="Diagrama de clases">
            <a:extLst>
              <a:ext uri="{FF2B5EF4-FFF2-40B4-BE49-F238E27FC236}">
                <a16:creationId xmlns:a16="http://schemas.microsoft.com/office/drawing/2014/main" id="{C67E3EAD-2D04-A342-B3D1-23B0916126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454" t="42368" r="14927" b="32979"/>
          <a:stretch/>
        </p:blipFill>
        <p:spPr bwMode="auto">
          <a:xfrm>
            <a:off x="1461307" y="3252389"/>
            <a:ext cx="4456044" cy="112031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8E3CCE37-ED22-E04E-83DA-AA135B4FFBA4}"/>
              </a:ext>
            </a:extLst>
          </p:cNvPr>
          <p:cNvSpPr txBox="1"/>
          <p:nvPr/>
        </p:nvSpPr>
        <p:spPr>
          <a:xfrm>
            <a:off x="6274651" y="3212383"/>
            <a:ext cx="5748690" cy="1200329"/>
          </a:xfrm>
          <a:prstGeom prst="rect">
            <a:avLst/>
          </a:prstGeom>
          <a:noFill/>
        </p:spPr>
        <p:txBody>
          <a:bodyPr wrap="none" rtlCol="0">
            <a:spAutoFit/>
          </a:bodyPr>
          <a:lstStyle/>
          <a:p>
            <a:r>
              <a:rPr lang="es-ES_tradnl" dirty="0"/>
              <a:t>Es necesario el uso de una ventana para la </a:t>
            </a:r>
          </a:p>
          <a:p>
            <a:r>
              <a:rPr lang="es-ES_tradnl" dirty="0"/>
              <a:t>representación visual de la ejecución de una aplicación, </a:t>
            </a:r>
          </a:p>
          <a:p>
            <a:r>
              <a:rPr lang="es-ES_tradnl" dirty="0"/>
              <a:t>de esa manera la Aplicación es la CLASE DEPENDIENTE y</a:t>
            </a:r>
          </a:p>
          <a:p>
            <a:r>
              <a:rPr lang="es-ES_tradnl" dirty="0"/>
              <a:t>la Ventana es la CLASE INDEPENDIENTE.</a:t>
            </a:r>
          </a:p>
        </p:txBody>
      </p:sp>
    </p:spTree>
    <p:extLst>
      <p:ext uri="{BB962C8B-B14F-4D97-AF65-F5344CB8AC3E}">
        <p14:creationId xmlns:p14="http://schemas.microsoft.com/office/powerpoint/2010/main" val="170506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842" name="Picture 2" descr="Pensamientos, solo eso: UML Relaciones, Composicion, Agregacion,  Asociacion, Dependencia, Generalizacion, Realizacion">
            <a:extLst>
              <a:ext uri="{FF2B5EF4-FFF2-40B4-BE49-F238E27FC236}">
                <a16:creationId xmlns:a16="http://schemas.microsoft.com/office/drawing/2014/main" id="{E544298A-375F-824F-A38A-556C8E57DB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11" t="28308" r="25777" b="51711"/>
          <a:stretch/>
        </p:blipFill>
        <p:spPr bwMode="auto">
          <a:xfrm>
            <a:off x="634275" y="2612136"/>
            <a:ext cx="6900380" cy="1633727"/>
          </a:xfrm>
          <a:prstGeom prst="rect">
            <a:avLst/>
          </a:prstGeom>
          <a:noFill/>
          <a:extLst>
            <a:ext uri="{909E8E84-426E-40DD-AFC4-6F175D3DCCD1}">
              <a14:hiddenFill xmlns:a14="http://schemas.microsoft.com/office/drawing/2010/main">
                <a:solidFill>
                  <a:srgbClr val="FFFFFF"/>
                </a:solidFill>
              </a14:hiddenFill>
            </a:ext>
          </a:extLst>
        </p:spPr>
      </p:pic>
      <p:sp>
        <p:nvSpPr>
          <p:cNvPr id="35846" name="Content Placeholder 35845">
            <a:extLst>
              <a:ext uri="{FF2B5EF4-FFF2-40B4-BE49-F238E27FC236}">
                <a16:creationId xmlns:a16="http://schemas.microsoft.com/office/drawing/2014/main" id="{ACE65617-A647-4C4D-B162-48BCFA2A3DFF}"/>
              </a:ext>
            </a:extLst>
          </p:cNvPr>
          <p:cNvSpPr>
            <a:spLocks noGrp="1"/>
          </p:cNvSpPr>
          <p:nvPr>
            <p:ph idx="1"/>
          </p:nvPr>
        </p:nvSpPr>
        <p:spPr>
          <a:xfrm>
            <a:off x="8471423" y="2286000"/>
            <a:ext cx="3053039" cy="3931920"/>
          </a:xfrm>
        </p:spPr>
        <p:txBody>
          <a:bodyPr>
            <a:normAutofit/>
          </a:bodyPr>
          <a:lstStyle/>
          <a:p>
            <a:pPr marL="0" indent="0">
              <a:buNone/>
            </a:pPr>
            <a:r>
              <a:rPr lang="es-ES_tradnl" sz="1600" dirty="0"/>
              <a:t>Si uno va a realizar un viaje se depende de un medio de transporte para transportarse al destino deseado, entonces la CLASE DENPENDIENTE es MedioDeTransporte y la CLASE INDEPENDIENTE es Viaje.</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06322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866" name="Picture 2" descr="Curso Uml 2.1 Diagramas De Cu Y Clases">
            <a:extLst>
              <a:ext uri="{FF2B5EF4-FFF2-40B4-BE49-F238E27FC236}">
                <a16:creationId xmlns:a16="http://schemas.microsoft.com/office/drawing/2014/main" id="{835032E3-4B5D-9044-B736-6F90F98E73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00" t="45328" r="16350" b="26180"/>
          <a:stretch/>
        </p:blipFill>
        <p:spPr bwMode="auto">
          <a:xfrm>
            <a:off x="634275" y="2312767"/>
            <a:ext cx="6900380" cy="2232465"/>
          </a:xfrm>
          <a:prstGeom prst="rect">
            <a:avLst/>
          </a:prstGeom>
          <a:noFill/>
          <a:extLst>
            <a:ext uri="{909E8E84-426E-40DD-AFC4-6F175D3DCCD1}">
              <a14:hiddenFill xmlns:a14="http://schemas.microsoft.com/office/drawing/2010/main">
                <a:solidFill>
                  <a:srgbClr val="FFFFFF"/>
                </a:solidFill>
              </a14:hiddenFill>
            </a:ext>
          </a:extLst>
        </p:spPr>
      </p:pic>
      <p:sp>
        <p:nvSpPr>
          <p:cNvPr id="36870" name="Content Placeholder 36869">
            <a:extLst>
              <a:ext uri="{FF2B5EF4-FFF2-40B4-BE49-F238E27FC236}">
                <a16:creationId xmlns:a16="http://schemas.microsoft.com/office/drawing/2014/main" id="{3B024D7B-82B8-458D-9392-B3141CF4AE7C}"/>
              </a:ext>
            </a:extLst>
          </p:cNvPr>
          <p:cNvSpPr>
            <a:spLocks noGrp="1"/>
          </p:cNvSpPr>
          <p:nvPr>
            <p:ph idx="1"/>
          </p:nvPr>
        </p:nvSpPr>
        <p:spPr>
          <a:xfrm>
            <a:off x="8471423" y="2286000"/>
            <a:ext cx="3053039" cy="3931920"/>
          </a:xfrm>
        </p:spPr>
        <p:txBody>
          <a:bodyPr>
            <a:normAutofit/>
          </a:bodyPr>
          <a:lstStyle/>
          <a:p>
            <a:pPr marL="0" indent="0">
              <a:buNone/>
            </a:pPr>
            <a:r>
              <a:rPr lang="es-ES_tradnl" sz="1600" dirty="0"/>
              <a:t>Existe una dependencia a un canal de parte de una película o video para poder reproducirlo visualmente, dando de esa manera la posición de CLASE DEPENDIENTE es PeliculaVideo y así la CLASE INDEPENDIENTE es Canal.</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1180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90" name="Picture 2" descr="Dependencia – Programación Orientada a Objetos">
            <a:extLst>
              <a:ext uri="{FF2B5EF4-FFF2-40B4-BE49-F238E27FC236}">
                <a16:creationId xmlns:a16="http://schemas.microsoft.com/office/drawing/2014/main" id="{B15E7D8F-E623-B446-92BC-63A25772B1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6764" y="640080"/>
            <a:ext cx="5817747" cy="5577840"/>
          </a:xfrm>
          <a:prstGeom prst="rect">
            <a:avLst/>
          </a:prstGeom>
          <a:noFill/>
          <a:extLst>
            <a:ext uri="{909E8E84-426E-40DD-AFC4-6F175D3DCCD1}">
              <a14:hiddenFill xmlns:a14="http://schemas.microsoft.com/office/drawing/2010/main">
                <a:solidFill>
                  <a:srgbClr val="FFFFFF"/>
                </a:solidFill>
              </a14:hiddenFill>
            </a:ext>
          </a:extLst>
        </p:spPr>
      </p:pic>
      <p:sp>
        <p:nvSpPr>
          <p:cNvPr id="37894" name="Content Placeholder 37893">
            <a:extLst>
              <a:ext uri="{FF2B5EF4-FFF2-40B4-BE49-F238E27FC236}">
                <a16:creationId xmlns:a16="http://schemas.microsoft.com/office/drawing/2014/main" id="{0E17AF7C-AED1-4340-802A-BB3B413208BB}"/>
              </a:ext>
            </a:extLst>
          </p:cNvPr>
          <p:cNvSpPr>
            <a:spLocks noGrp="1"/>
          </p:cNvSpPr>
          <p:nvPr>
            <p:ph idx="1"/>
          </p:nvPr>
        </p:nvSpPr>
        <p:spPr>
          <a:xfrm>
            <a:off x="8498020" y="1897380"/>
            <a:ext cx="3053039" cy="3931920"/>
          </a:xfrm>
        </p:spPr>
        <p:txBody>
          <a:bodyPr>
            <a:normAutofit/>
          </a:bodyPr>
          <a:lstStyle/>
          <a:p>
            <a:pPr marL="0" indent="0">
              <a:buNone/>
            </a:pPr>
            <a:r>
              <a:rPr lang="es-ES_tradnl" sz="1600" dirty="0"/>
              <a:t>La acción de imprimir tiene su dependencia en el papel en la cual se debe realizar su acción en, de esa manera la CLASE DEPENDIENTE es la clase Impresora y la CLASE INDEPENDIENTE es la clase Papel.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50195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descr="Clases UML a Código Java">
            <a:extLst>
              <a:ext uri="{FF2B5EF4-FFF2-40B4-BE49-F238E27FC236}">
                <a16:creationId xmlns:a16="http://schemas.microsoft.com/office/drawing/2014/main" id="{0B5C9DAB-A329-6E4E-84FC-E6AF6AF11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80" b="66142"/>
          <a:stretch/>
        </p:blipFill>
        <p:spPr bwMode="auto">
          <a:xfrm>
            <a:off x="667538" y="2286000"/>
            <a:ext cx="6900380" cy="1880541"/>
          </a:xfrm>
          <a:prstGeom prst="rect">
            <a:avLst/>
          </a:prstGeom>
          <a:noFill/>
          <a:extLst>
            <a:ext uri="{909E8E84-426E-40DD-AFC4-6F175D3DCCD1}">
              <a14:hiddenFill xmlns:a14="http://schemas.microsoft.com/office/drawing/2010/main">
                <a:solidFill>
                  <a:srgbClr val="FFFFFF"/>
                </a:solidFill>
              </a14:hiddenFill>
            </a:ext>
          </a:extLst>
        </p:spPr>
      </p:pic>
      <p:sp>
        <p:nvSpPr>
          <p:cNvPr id="40966" name="Content Placeholder 40965">
            <a:extLst>
              <a:ext uri="{FF2B5EF4-FFF2-40B4-BE49-F238E27FC236}">
                <a16:creationId xmlns:a16="http://schemas.microsoft.com/office/drawing/2014/main" id="{4A9BCB19-2A06-4159-9E30-19893E83C8B8}"/>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acción del entrenador de futbol tiene su dependencia de realizar el entrenamiento a un futbolista, por lo tanto, la clase EntrenadorDeFutbol es la CLASE DEPENDIENTE y la clase Futbolista es la CLASE INDEPENDIENTE.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6691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914" name="Picture 2" descr="Diagrama de clases - Wikipedia, la enciclopedia libre">
            <a:extLst>
              <a:ext uri="{FF2B5EF4-FFF2-40B4-BE49-F238E27FC236}">
                <a16:creationId xmlns:a16="http://schemas.microsoft.com/office/drawing/2014/main" id="{3977A72A-184E-7C48-947B-166FD85EBA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515" t="53295" r="41561" b="8766"/>
          <a:stretch/>
        </p:blipFill>
        <p:spPr bwMode="auto">
          <a:xfrm>
            <a:off x="2652437" y="1030553"/>
            <a:ext cx="2909383" cy="4796893"/>
          </a:xfrm>
          <a:prstGeom prst="rect">
            <a:avLst/>
          </a:prstGeom>
          <a:noFill/>
          <a:extLst>
            <a:ext uri="{909E8E84-426E-40DD-AFC4-6F175D3DCCD1}">
              <a14:hiddenFill xmlns:a14="http://schemas.microsoft.com/office/drawing/2010/main">
                <a:solidFill>
                  <a:srgbClr val="FFFFFF"/>
                </a:solidFill>
              </a14:hiddenFill>
            </a:ext>
          </a:extLst>
        </p:spPr>
      </p:pic>
      <p:sp>
        <p:nvSpPr>
          <p:cNvPr id="38918" name="Content Placeholder 38917">
            <a:extLst>
              <a:ext uri="{FF2B5EF4-FFF2-40B4-BE49-F238E27FC236}">
                <a16:creationId xmlns:a16="http://schemas.microsoft.com/office/drawing/2014/main" id="{1BBCEB9A-61EF-4AE5-89FD-708AB94D11F7}"/>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doctor de cero a uno, para poder realizar su profesión, debe pertenecer a un departamento para desempeñar su labor, entonces la clase Departamento es la CLASE INDEPENDIENTE y la clase Doctor es la CLASE DEPENDIENTE .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5231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746" name="Picture 2" descr="Diagrama de Clases">
            <a:extLst>
              <a:ext uri="{FF2B5EF4-FFF2-40B4-BE49-F238E27FC236}">
                <a16:creationId xmlns:a16="http://schemas.microsoft.com/office/drawing/2014/main" id="{A0845DAA-3428-314E-A6C5-DF59F9B1B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8" b="63200"/>
          <a:stretch/>
        </p:blipFill>
        <p:spPr bwMode="auto">
          <a:xfrm>
            <a:off x="634275" y="2550566"/>
            <a:ext cx="6900380" cy="1756867"/>
          </a:xfrm>
          <a:prstGeom prst="rect">
            <a:avLst/>
          </a:prstGeom>
          <a:noFill/>
          <a:extLst>
            <a:ext uri="{909E8E84-426E-40DD-AFC4-6F175D3DCCD1}">
              <a14:hiddenFill xmlns:a14="http://schemas.microsoft.com/office/drawing/2010/main">
                <a:solidFill>
                  <a:srgbClr val="FFFFFF"/>
                </a:solidFill>
              </a14:hiddenFill>
            </a:ext>
          </a:extLst>
        </p:spPr>
      </p:pic>
      <p:sp>
        <p:nvSpPr>
          <p:cNvPr id="31750" name="Content Placeholder 31749">
            <a:extLst>
              <a:ext uri="{FF2B5EF4-FFF2-40B4-BE49-F238E27FC236}">
                <a16:creationId xmlns:a16="http://schemas.microsoft.com/office/drawing/2014/main" id="{2B53CC1F-DB15-4C69-9CAB-B19AB05454F8}"/>
              </a:ext>
            </a:extLst>
          </p:cNvPr>
          <p:cNvSpPr>
            <a:spLocks noGrp="1"/>
          </p:cNvSpPr>
          <p:nvPr>
            <p:ph idx="1"/>
          </p:nvPr>
        </p:nvSpPr>
        <p:spPr>
          <a:xfrm>
            <a:off x="8471423" y="2286000"/>
            <a:ext cx="3053039" cy="3931920"/>
          </a:xfrm>
        </p:spPr>
        <p:txBody>
          <a:bodyPr>
            <a:normAutofit/>
          </a:bodyPr>
          <a:lstStyle/>
          <a:p>
            <a:pPr marL="0" indent="0">
              <a:buNone/>
            </a:pPr>
            <a:r>
              <a:rPr lang="es-ES_tradnl" sz="1600" dirty="0"/>
              <a:t>Se necesita usar la información del ítem de la cual se esta haciendo el pedido, es necesario depender de esta información para poder continuar con el proceso del pedido, por eso Pedido es la CLASE DEPENDIENTE y el ItemPedido es la CLASE INDEPENDIENTE.</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04921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70" name="Picture 2" descr="Ejemplos de diagramas de clases">
            <a:extLst>
              <a:ext uri="{FF2B5EF4-FFF2-40B4-BE49-F238E27FC236}">
                <a16:creationId xmlns:a16="http://schemas.microsoft.com/office/drawing/2014/main" id="{3AD13F75-2B05-9845-B0FA-0BB81D9C09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5" t="31914" r="48714" b="43941"/>
          <a:stretch/>
        </p:blipFill>
        <p:spPr bwMode="auto">
          <a:xfrm>
            <a:off x="634275" y="2440043"/>
            <a:ext cx="6900380" cy="1977914"/>
          </a:xfrm>
          <a:prstGeom prst="rect">
            <a:avLst/>
          </a:prstGeom>
          <a:noFill/>
          <a:extLst>
            <a:ext uri="{909E8E84-426E-40DD-AFC4-6F175D3DCCD1}">
              <a14:hiddenFill xmlns:a14="http://schemas.microsoft.com/office/drawing/2010/main">
                <a:solidFill>
                  <a:srgbClr val="FFFFFF"/>
                </a:solidFill>
              </a14:hiddenFill>
            </a:ext>
          </a:extLst>
        </p:spPr>
      </p:pic>
      <p:sp>
        <p:nvSpPr>
          <p:cNvPr id="32774" name="Content Placeholder 32773">
            <a:extLst>
              <a:ext uri="{FF2B5EF4-FFF2-40B4-BE49-F238E27FC236}">
                <a16:creationId xmlns:a16="http://schemas.microsoft.com/office/drawing/2014/main" id="{40CDA156-CD5F-431C-BA7A-9F28527F507B}"/>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acción de empacar depende de las manzanas para tener el material con la cual se debe continuar el proceso de empacar, así que el Empacar es la CLASE DEPENDIENTE y Manzanas es la CLASE INDEPENDIENTE.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019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938" name="Picture 2" descr="Diagrama de clases - Dos Ideas.">
            <a:extLst>
              <a:ext uri="{FF2B5EF4-FFF2-40B4-BE49-F238E27FC236}">
                <a16:creationId xmlns:a16="http://schemas.microsoft.com/office/drawing/2014/main" id="{ACB9AC99-BD73-9D42-B336-8AEB060097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043" b="47068"/>
          <a:stretch/>
        </p:blipFill>
        <p:spPr bwMode="auto">
          <a:xfrm>
            <a:off x="1462998" y="640080"/>
            <a:ext cx="5242935" cy="5577840"/>
          </a:xfrm>
          <a:prstGeom prst="rect">
            <a:avLst/>
          </a:prstGeom>
          <a:noFill/>
          <a:extLst>
            <a:ext uri="{909E8E84-426E-40DD-AFC4-6F175D3DCCD1}">
              <a14:hiddenFill xmlns:a14="http://schemas.microsoft.com/office/drawing/2010/main">
                <a:solidFill>
                  <a:srgbClr val="FFFFFF"/>
                </a:solidFill>
              </a14:hiddenFill>
            </a:ext>
          </a:extLst>
        </p:spPr>
      </p:pic>
      <p:sp>
        <p:nvSpPr>
          <p:cNvPr id="39942" name="Content Placeholder 39941">
            <a:extLst>
              <a:ext uri="{FF2B5EF4-FFF2-40B4-BE49-F238E27FC236}">
                <a16:creationId xmlns:a16="http://schemas.microsoft.com/office/drawing/2014/main" id="{A52EFC7F-4B6E-4FE2-812F-C30735B82DAA}"/>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 localidad usa y depende en la información validada por el servicio del código postal en una localidad para la identificación de sus respectivos habitantes, por ello la CLASE DEPENDIENTE es la clase Localidad y la CLASE INDEPENDIENTE es la clase CodigoPostalService.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95839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626" name="Picture 2" descr="Diagrama de Clases - Instinto Binario">
            <a:extLst>
              <a:ext uri="{FF2B5EF4-FFF2-40B4-BE49-F238E27FC236}">
                <a16:creationId xmlns:a16="http://schemas.microsoft.com/office/drawing/2014/main" id="{2015D135-EFBA-3E40-97D0-D3D7238594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1" t="14629" r="14001" b="50070"/>
          <a:stretch/>
        </p:blipFill>
        <p:spPr bwMode="auto">
          <a:xfrm>
            <a:off x="634275" y="2464262"/>
            <a:ext cx="6900380" cy="1929475"/>
          </a:xfrm>
          <a:prstGeom prst="rect">
            <a:avLst/>
          </a:prstGeom>
          <a:noFill/>
          <a:extLst>
            <a:ext uri="{909E8E84-426E-40DD-AFC4-6F175D3DCCD1}">
              <a14:hiddenFill xmlns:a14="http://schemas.microsoft.com/office/drawing/2010/main">
                <a:solidFill>
                  <a:srgbClr val="FFFFFF"/>
                </a:solidFill>
              </a14:hiddenFill>
            </a:ext>
          </a:extLst>
        </p:spPr>
      </p:pic>
      <p:sp>
        <p:nvSpPr>
          <p:cNvPr id="26630" name="Content Placeholder 26629">
            <a:extLst>
              <a:ext uri="{FF2B5EF4-FFF2-40B4-BE49-F238E27FC236}">
                <a16:creationId xmlns:a16="http://schemas.microsoft.com/office/drawing/2014/main" id="{4EFD96F0-EE84-424E-9587-255D5C1DACD1}"/>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vehículo es el TOTAL y la rueda es el PARTE, el objeto del vehículo está conformado por las cuatro ruedas para cumplir sus acciones. Como las ruedas ya cumplían con su existencia previamente al vehículo, si el vehículo deja de existir eso no afectará de ninguna manera a las ruedas. </a:t>
            </a:r>
          </a:p>
        </p:txBody>
      </p:sp>
      <p:sp>
        <p:nvSpPr>
          <p:cNvPr id="19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9219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818" name="Picture 2" descr="Relaciones entre clases | Ingenieria en Software">
            <a:extLst>
              <a:ext uri="{FF2B5EF4-FFF2-40B4-BE49-F238E27FC236}">
                <a16:creationId xmlns:a16="http://schemas.microsoft.com/office/drawing/2014/main" id="{1E60E131-5545-544D-B097-5ED52B472C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3" t="3178" r="41208" b="27273"/>
          <a:stretch/>
        </p:blipFill>
        <p:spPr bwMode="auto">
          <a:xfrm>
            <a:off x="1533850" y="1701781"/>
            <a:ext cx="4929809" cy="3454438"/>
          </a:xfrm>
          <a:prstGeom prst="rect">
            <a:avLst/>
          </a:prstGeom>
          <a:noFill/>
          <a:extLst>
            <a:ext uri="{909E8E84-426E-40DD-AFC4-6F175D3DCCD1}">
              <a14:hiddenFill xmlns:a14="http://schemas.microsoft.com/office/drawing/2010/main">
                <a:solidFill>
                  <a:srgbClr val="FFFFFF"/>
                </a:solidFill>
              </a14:hiddenFill>
            </a:ext>
          </a:extLst>
        </p:spPr>
      </p:pic>
      <p:sp>
        <p:nvSpPr>
          <p:cNvPr id="34822" name="Content Placeholder 34821">
            <a:extLst>
              <a:ext uri="{FF2B5EF4-FFF2-40B4-BE49-F238E27FC236}">
                <a16:creationId xmlns:a16="http://schemas.microsoft.com/office/drawing/2014/main" id="{AE4355A7-80A4-49D6-B874-32D32C2A71C2}"/>
              </a:ext>
            </a:extLst>
          </p:cNvPr>
          <p:cNvSpPr>
            <a:spLocks noGrp="1"/>
          </p:cNvSpPr>
          <p:nvPr>
            <p:ph idx="1"/>
          </p:nvPr>
        </p:nvSpPr>
        <p:spPr>
          <a:xfrm>
            <a:off x="8471423" y="2286000"/>
            <a:ext cx="3053039" cy="3931920"/>
          </a:xfrm>
        </p:spPr>
        <p:txBody>
          <a:bodyPr>
            <a:normAutofit/>
          </a:bodyPr>
          <a:lstStyle/>
          <a:p>
            <a:pPr marL="0" indent="0">
              <a:buNone/>
            </a:pPr>
            <a:r>
              <a:rPr lang="es-ES_tradnl" sz="1600" dirty="0"/>
              <a:t>Para resolver una ecuación de la clase Ecuación (CLASE DEPENDIENTE)  es dependiente de las formulas que ofrece la clase Math (CLASE INDEPENDIENTE) para realizar sus operaciones.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2396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4" name="Picture 2" descr="Ejemplos de diagramas de clases">
            <a:extLst>
              <a:ext uri="{FF2B5EF4-FFF2-40B4-BE49-F238E27FC236}">
                <a16:creationId xmlns:a16="http://schemas.microsoft.com/office/drawing/2014/main" id="{7AA2AA68-8623-3F44-9EE4-CED681C9F3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68" t="31915" r="21730" b="47271"/>
          <a:stretch/>
        </p:blipFill>
        <p:spPr bwMode="auto">
          <a:xfrm>
            <a:off x="634275" y="2537383"/>
            <a:ext cx="6900380" cy="1783234"/>
          </a:xfrm>
          <a:prstGeom prst="rect">
            <a:avLst/>
          </a:prstGeom>
          <a:noFill/>
          <a:extLst>
            <a:ext uri="{909E8E84-426E-40DD-AFC4-6F175D3DCCD1}">
              <a14:hiddenFill xmlns:a14="http://schemas.microsoft.com/office/drawing/2010/main">
                <a:solidFill>
                  <a:srgbClr val="FFFFFF"/>
                </a:solidFill>
              </a14:hiddenFill>
            </a:ext>
          </a:extLst>
        </p:spPr>
      </p:pic>
      <p:sp>
        <p:nvSpPr>
          <p:cNvPr id="33798" name="Content Placeholder 33797">
            <a:extLst>
              <a:ext uri="{FF2B5EF4-FFF2-40B4-BE49-F238E27FC236}">
                <a16:creationId xmlns:a16="http://schemas.microsoft.com/office/drawing/2014/main" id="{6D99A81F-CDF2-4D2A-BEE8-698E51C7DDDD}"/>
              </a:ext>
            </a:extLst>
          </p:cNvPr>
          <p:cNvSpPr>
            <a:spLocks noGrp="1"/>
          </p:cNvSpPr>
          <p:nvPr>
            <p:ph idx="1"/>
          </p:nvPr>
        </p:nvSpPr>
        <p:spPr>
          <a:xfrm>
            <a:off x="8471423" y="2286000"/>
            <a:ext cx="3053039" cy="3931920"/>
          </a:xfrm>
        </p:spPr>
        <p:txBody>
          <a:bodyPr>
            <a:normAutofit/>
          </a:bodyPr>
          <a:lstStyle/>
          <a:p>
            <a:pPr marL="0" indent="0">
              <a:buNone/>
            </a:pPr>
            <a:r>
              <a:rPr lang="es-ES_tradnl" sz="1600" dirty="0"/>
              <a:t>Las manzanas son dependientes del agricultor para las acciones de agrupar, clasificar y empacar, por lo tanto, Manzanas es la CLASE DEPENDIENTE y Agricultor es la CLASE INDEPENDIENTE. </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7172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54" name="Picture 2" descr="UML diseño de agregación vs composición – Peke Press">
            <a:extLst>
              <a:ext uri="{FF2B5EF4-FFF2-40B4-BE49-F238E27FC236}">
                <a16:creationId xmlns:a16="http://schemas.microsoft.com/office/drawing/2014/main" id="{760C6831-8B72-C445-BF47-8782C47262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6207" y="1065106"/>
            <a:ext cx="4807918" cy="4727787"/>
          </a:xfrm>
          <a:prstGeom prst="rect">
            <a:avLst/>
          </a:prstGeom>
          <a:noFill/>
          <a:extLst>
            <a:ext uri="{909E8E84-426E-40DD-AFC4-6F175D3DCCD1}">
              <a14:hiddenFill xmlns:a14="http://schemas.microsoft.com/office/drawing/2010/main">
                <a:solidFill>
                  <a:srgbClr val="FFFFFF"/>
                </a:solidFill>
              </a14:hiddenFill>
            </a:ext>
          </a:extLst>
        </p:spPr>
      </p:pic>
      <p:sp>
        <p:nvSpPr>
          <p:cNvPr id="23558" name="Content Placeholder 23557">
            <a:extLst>
              <a:ext uri="{FF2B5EF4-FFF2-40B4-BE49-F238E27FC236}">
                <a16:creationId xmlns:a16="http://schemas.microsoft.com/office/drawing/2014/main" id="{754E8B97-9610-4776-8644-07C4456D7179}"/>
              </a:ext>
            </a:extLst>
          </p:cNvPr>
          <p:cNvSpPr>
            <a:spLocks noGrp="1"/>
          </p:cNvSpPr>
          <p:nvPr>
            <p:ph idx="1"/>
          </p:nvPr>
        </p:nvSpPr>
        <p:spPr>
          <a:xfrm>
            <a:off x="8471423" y="2286000"/>
            <a:ext cx="3053039" cy="3931920"/>
          </a:xfrm>
        </p:spPr>
        <p:txBody>
          <a:bodyPr>
            <a:normAutofit/>
          </a:bodyPr>
          <a:lstStyle/>
          <a:p>
            <a:pPr marL="0" indent="0">
              <a:buNone/>
            </a:pPr>
            <a:r>
              <a:rPr lang="en-US" sz="1600" dirty="0"/>
              <a:t>La </a:t>
            </a:r>
            <a:r>
              <a:rPr lang="es-ES_tradnl" sz="1600" dirty="0"/>
              <a:t>cuidad es el TOTAL y el aeropuerto es el PARTE porque en una cuidad se pueden encontrar varios aeropuertos dentro de ellas. Pero los aeropuertos no dejarían de existir si dicha cuidad a la cual pertenecen ya no existiera. </a:t>
            </a:r>
            <a:endParaRPr lang="en-US" sz="1600" dirty="0"/>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1443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0" name="Content Placeholder 18437">
            <a:extLst>
              <a:ext uri="{FF2B5EF4-FFF2-40B4-BE49-F238E27FC236}">
                <a16:creationId xmlns:a16="http://schemas.microsoft.com/office/drawing/2014/main" id="{060DED86-FFA0-4FED-823B-E9ABE3796ED5}"/>
              </a:ext>
            </a:extLst>
          </p:cNvPr>
          <p:cNvSpPr>
            <a:spLocks noGrp="1"/>
          </p:cNvSpPr>
          <p:nvPr>
            <p:ph idx="1"/>
          </p:nvPr>
        </p:nvSpPr>
        <p:spPr>
          <a:xfrm>
            <a:off x="1023562" y="2286000"/>
            <a:ext cx="5072437" cy="3581400"/>
          </a:xfrm>
        </p:spPr>
        <p:txBody>
          <a:bodyPr>
            <a:normAutofit/>
          </a:bodyPr>
          <a:lstStyle/>
          <a:p>
            <a:pPr marL="0" indent="0">
              <a:buNone/>
            </a:pPr>
            <a:r>
              <a:rPr lang="en-US" sz="1800" dirty="0"/>
              <a:t>La ca</a:t>
            </a:r>
            <a:r>
              <a:rPr lang="es-ES_tradnl" sz="1800" dirty="0"/>
              <a:t>sa es el TOTAL que está conformado por los cuartos como el salón, varios dormitorios, una cocina y varios baños, entonces estos vendrían a ser el PARTE. Los cuatros ya son existes previamente a la casa, por lo que, si se llegara a destruir la casa, sus partes permanecerán existentes. </a:t>
            </a:r>
            <a:endParaRPr lang="en-US" sz="1800" dirty="0"/>
          </a:p>
        </p:txBody>
      </p:sp>
      <p:pic>
        <p:nvPicPr>
          <p:cNvPr id="18434" name="Picture 2" descr="El Lenguaje Unificado de Modelado (UML)">
            <a:extLst>
              <a:ext uri="{FF2B5EF4-FFF2-40B4-BE49-F238E27FC236}">
                <a16:creationId xmlns:a16="http://schemas.microsoft.com/office/drawing/2014/main" id="{8B285D9E-CB4C-AA4F-BD73-0E190C06C9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0408" y="1629507"/>
            <a:ext cx="5393497" cy="334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19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58" name="Picture 2" descr="Ingeniería Systems: Agregación, composición, interfaces y realización -  Parte 1 de 2">
            <a:extLst>
              <a:ext uri="{FF2B5EF4-FFF2-40B4-BE49-F238E27FC236}">
                <a16:creationId xmlns:a16="http://schemas.microsoft.com/office/drawing/2014/main" id="{FE1A4D51-6565-764A-96CC-622DDE834B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5" y="1916678"/>
            <a:ext cx="6900380" cy="3024644"/>
          </a:xfrm>
          <a:prstGeom prst="rect">
            <a:avLst/>
          </a:prstGeom>
          <a:noFill/>
          <a:extLst>
            <a:ext uri="{909E8E84-426E-40DD-AFC4-6F175D3DCCD1}">
              <a14:hiddenFill xmlns:a14="http://schemas.microsoft.com/office/drawing/2010/main">
                <a:solidFill>
                  <a:srgbClr val="FFFFFF"/>
                </a:solidFill>
              </a14:hiddenFill>
            </a:ext>
          </a:extLst>
        </p:spPr>
      </p:pic>
      <p:sp>
        <p:nvSpPr>
          <p:cNvPr id="19462" name="Content Placeholder 19461">
            <a:extLst>
              <a:ext uri="{FF2B5EF4-FFF2-40B4-BE49-F238E27FC236}">
                <a16:creationId xmlns:a16="http://schemas.microsoft.com/office/drawing/2014/main" id="{338A4B99-C38C-47BC-97D2-04604CE9522F}"/>
              </a:ext>
            </a:extLst>
          </p:cNvPr>
          <p:cNvSpPr>
            <a:spLocks noGrp="1"/>
          </p:cNvSpPr>
          <p:nvPr>
            <p:ph idx="1"/>
          </p:nvPr>
        </p:nvSpPr>
        <p:spPr>
          <a:xfrm>
            <a:off x="8568711" y="2192215"/>
            <a:ext cx="3053039" cy="2473569"/>
          </a:xfrm>
        </p:spPr>
        <p:txBody>
          <a:bodyPr>
            <a:normAutofit/>
          </a:bodyPr>
          <a:lstStyle/>
          <a:p>
            <a:pPr marL="0" indent="0">
              <a:buNone/>
            </a:pPr>
            <a:r>
              <a:rPr lang="en-US" sz="1600" dirty="0"/>
              <a:t>La comida, </a:t>
            </a:r>
            <a:r>
              <a:rPr lang="es-ES_tradnl" sz="1600" dirty="0"/>
              <a:t>siendo</a:t>
            </a:r>
            <a:r>
              <a:rPr lang="en-US" sz="1600" dirty="0"/>
              <a:t> la acción de comer,</a:t>
            </a:r>
            <a:r>
              <a:rPr lang="es-ES_tradnl" sz="1600" dirty="0"/>
              <a:t> es</a:t>
            </a:r>
            <a:r>
              <a:rPr lang="en-US" sz="1600" dirty="0"/>
              <a:t> la TOTALIDAD, que de la cual es conformada por la comida en sí, por una ensalada, un plato fuerte y un postre</a:t>
            </a:r>
            <a:r>
              <a:rPr lang="es-ES_tradnl" sz="1600" dirty="0"/>
              <a:t>, y así ellos son el PARTE</a:t>
            </a:r>
            <a:r>
              <a:rPr lang="en-US" sz="1600" dirty="0"/>
              <a:t>. Pero si se destruye la comida, no se </a:t>
            </a:r>
            <a:r>
              <a:rPr lang="es-ES_tradnl" sz="1600" dirty="0"/>
              <a:t>destruye las partes que conformaba la comida ya que pueden existir sin el total.</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9" name="Picture 2" descr="Ingeniería Systems: Agregación, composición, interfaces y realización -  Parte 1 de 2">
            <a:extLst>
              <a:ext uri="{FF2B5EF4-FFF2-40B4-BE49-F238E27FC236}">
                <a16:creationId xmlns:a16="http://schemas.microsoft.com/office/drawing/2014/main" id="{25C03800-5858-3E4C-AA75-499543BD16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392" y="1916678"/>
            <a:ext cx="6900380" cy="302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06" name="Picture 2" descr="ED UD2.11 Diferencias entre COMPOSICIÓN y AGREGACIÓN - YouTube">
            <a:extLst>
              <a:ext uri="{FF2B5EF4-FFF2-40B4-BE49-F238E27FC236}">
                <a16:creationId xmlns:a16="http://schemas.microsoft.com/office/drawing/2014/main" id="{D632C4F5-F320-7249-A7EE-1A02EBC9D6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496" t="20325" r="5025" b="44737"/>
          <a:stretch/>
        </p:blipFill>
        <p:spPr bwMode="auto">
          <a:xfrm>
            <a:off x="634275" y="2161113"/>
            <a:ext cx="6900380" cy="2535773"/>
          </a:xfrm>
          <a:prstGeom prst="rect">
            <a:avLst/>
          </a:prstGeom>
          <a:noFill/>
          <a:extLst>
            <a:ext uri="{909E8E84-426E-40DD-AFC4-6F175D3DCCD1}">
              <a14:hiddenFill xmlns:a14="http://schemas.microsoft.com/office/drawing/2010/main">
                <a:solidFill>
                  <a:srgbClr val="FFFFFF"/>
                </a:solidFill>
              </a14:hiddenFill>
            </a:ext>
          </a:extLst>
        </p:spPr>
      </p:pic>
      <p:sp>
        <p:nvSpPr>
          <p:cNvPr id="21510" name="Content Placeholder 21509">
            <a:extLst>
              <a:ext uri="{FF2B5EF4-FFF2-40B4-BE49-F238E27FC236}">
                <a16:creationId xmlns:a16="http://schemas.microsoft.com/office/drawing/2014/main" id="{6196E247-B163-441B-8E50-7C82EC183614}"/>
              </a:ext>
            </a:extLst>
          </p:cNvPr>
          <p:cNvSpPr>
            <a:spLocks noGrp="1"/>
          </p:cNvSpPr>
          <p:nvPr>
            <p:ph idx="1"/>
          </p:nvPr>
        </p:nvSpPr>
        <p:spPr>
          <a:xfrm>
            <a:off x="8471423" y="2286000"/>
            <a:ext cx="3053039" cy="3931920"/>
          </a:xfrm>
        </p:spPr>
        <p:txBody>
          <a:bodyPr>
            <a:normAutofit/>
          </a:bodyPr>
          <a:lstStyle/>
          <a:p>
            <a:pPr marL="0" indent="0">
              <a:buNone/>
            </a:pPr>
            <a:r>
              <a:rPr lang="es-ES_tradnl" sz="1600" dirty="0"/>
              <a:t>El chaleco pertenece a la persona, pero si la persona dejaría de existir, el chaleco no tendría el mismo efecto y seguirá existiendo sin problema. Por los tanto, la TOTAL es la persona y el PARTE es el chaleco.  </a:t>
            </a:r>
            <a:r>
              <a:rPr lang="en-US" sz="1600" dirty="0"/>
              <a:t>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6853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82" name="Picture 2" descr="Ingeniería Systems: Agregación, composición, interfaces y realización -  Parte 1 de 2">
            <a:extLst>
              <a:ext uri="{FF2B5EF4-FFF2-40B4-BE49-F238E27FC236}">
                <a16:creationId xmlns:a16="http://schemas.microsoft.com/office/drawing/2014/main" id="{6CC5206D-125B-5C41-8895-703FBCE021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8729" y="1463040"/>
            <a:ext cx="7345977" cy="3931919"/>
          </a:xfrm>
          <a:prstGeom prst="rect">
            <a:avLst/>
          </a:prstGeom>
          <a:noFill/>
          <a:extLst>
            <a:ext uri="{909E8E84-426E-40DD-AFC4-6F175D3DCCD1}">
              <a14:hiddenFill xmlns:a14="http://schemas.microsoft.com/office/drawing/2010/main">
                <a:solidFill>
                  <a:srgbClr val="FFFFFF"/>
                </a:solidFill>
              </a14:hiddenFill>
            </a:ext>
          </a:extLst>
        </p:spPr>
      </p:pic>
      <p:sp>
        <p:nvSpPr>
          <p:cNvPr id="20486" name="Content Placeholder 20485">
            <a:extLst>
              <a:ext uri="{FF2B5EF4-FFF2-40B4-BE49-F238E27FC236}">
                <a16:creationId xmlns:a16="http://schemas.microsoft.com/office/drawing/2014/main" id="{A2F83183-824C-4614-848D-A93AD530D17F}"/>
              </a:ext>
            </a:extLst>
          </p:cNvPr>
          <p:cNvSpPr>
            <a:spLocks noGrp="1"/>
          </p:cNvSpPr>
          <p:nvPr>
            <p:ph idx="1"/>
          </p:nvPr>
        </p:nvSpPr>
        <p:spPr>
          <a:xfrm>
            <a:off x="8471423" y="1019907"/>
            <a:ext cx="3401848" cy="5568461"/>
          </a:xfrm>
        </p:spPr>
        <p:txBody>
          <a:bodyPr>
            <a:normAutofit/>
          </a:bodyPr>
          <a:lstStyle/>
          <a:p>
            <a:pPr marL="0" indent="0">
              <a:buNone/>
            </a:pPr>
            <a:r>
              <a:rPr lang="es-ES_tradnl" sz="1600" dirty="0"/>
              <a:t>En esta situación, el equipo de computo es el objeto TOTAL y es formado por dos altavoces, un gabinete, un teclado, un monitor y un ratón, estos siendo el objeto PARTE, que tiene relación entre ellos para su funcionamiento, pero si el equipo de computo dejaría de existir, sus partes no serían afectados.</a:t>
            </a:r>
          </a:p>
          <a:p>
            <a:pPr marL="0" indent="0">
              <a:buNone/>
            </a:pPr>
            <a:r>
              <a:rPr lang="es-ES_tradnl" sz="1600" dirty="0"/>
              <a:t>Además, el gabinete, al ser un parte, es también un objeto TOTAL y sus objetos PARTE son de uno a varias unidades de disco, varios RAM, un CD-ROM, una tarjeta video y una tarjeta sonido. Igualmente, si el gabinete dejaría de existir, sus partes no.  </a:t>
            </a:r>
          </a:p>
          <a:p>
            <a:pPr marL="0" indent="0">
              <a:buNone/>
            </a:pPr>
            <a:r>
              <a:rPr lang="es-ES_tradnl" sz="1600" dirty="0"/>
              <a:t>También, el ratón es un objeto TOTAL, el uno a tres botones y una bola son objetos del PARTE, que seguirán existiendo si el ratón no.       </a:t>
            </a:r>
          </a:p>
        </p:txBody>
      </p:sp>
      <p:sp>
        <p:nvSpPr>
          <p:cNvPr id="7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84669230"/>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{13C4D8DA-0894-D345-824A-CDD3361D1268}tf10001072</Template>
  <TotalTime>861</TotalTime>
  <Words>2120</Words>
  <Application>Microsoft Macintosh PowerPoint</Application>
  <PresentationFormat>Panorámica</PresentationFormat>
  <Paragraphs>66</Paragraphs>
  <Slides>41</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41</vt:i4>
      </vt:variant>
    </vt:vector>
  </HeadingPairs>
  <TitlesOfParts>
    <vt:vector size="43" baseType="lpstr">
      <vt:lpstr>Franklin Gothic Book</vt:lpstr>
      <vt:lpstr>Recorte</vt:lpstr>
      <vt:lpstr>UNIVERSIDAD POLITÉCNICA SALESIANA ESTUDIANTE: KELLY PALTIN ASIGNATURA: PROGRAMACIÓN ORIENTADA A OBJETOS  DOCENTE: ING. DIEGO QUISI TEMA: RELACIONES ENTRE tipos DE CLASE PERIODO ACADÉMICO: 2021-2021 </vt:lpstr>
      <vt:lpstr>EJEMPLOS DE AGREGACIÓN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DE COMPOSICIÓN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DE HERENCIA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DE DEPENDENCIA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POLITÉCNICA SALESIANA ESTUDIANTE: KELLY PALTIN ASIGNATURA: PROGRAMACIÓN ORIENTADA A OBJETOS  DOCENTE: ING. DIEGO QUISI TEMA: DIAGRAMAS DE CLASE PERIODO ACADÉMICO: 2021-2021 </dc:title>
  <dc:creator>Est. Kelly Denise Paltin Guzman</dc:creator>
  <cp:lastModifiedBy>Est. Kelly Denise Paltin Guzman</cp:lastModifiedBy>
  <cp:revision>48</cp:revision>
  <dcterms:created xsi:type="dcterms:W3CDTF">2021-04-20T22:36:45Z</dcterms:created>
  <dcterms:modified xsi:type="dcterms:W3CDTF">2021-04-21T12:58:58Z</dcterms:modified>
</cp:coreProperties>
</file>