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sldIdLst>
    <p:sldId id="256" r:id="rId2"/>
    <p:sldId id="275" r:id="rId3"/>
    <p:sldId id="257" r:id="rId4"/>
    <p:sldId id="273" r:id="rId5"/>
    <p:sldId id="258" r:id="rId6"/>
    <p:sldId id="274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8"/>
    <p:restoredTop sz="91360"/>
  </p:normalViewPr>
  <p:slideViewPr>
    <p:cSldViewPr snapToGrid="0" snapToObjects="1">
      <p:cViewPr>
        <p:scale>
          <a:sx n="100" d="100"/>
          <a:sy n="100" d="100"/>
        </p:scale>
        <p:origin x="5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0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025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136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7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42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3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051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4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8011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602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97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F94CBCA-3358-B541-AD29-C791805D4C1F}" type="datetimeFigureOut">
              <a:rPr lang="es-ES_tradnl" smtClean="0"/>
              <a:t>28/6/21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CA293-A193-C740-A524-38DDF7D5E3F0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7581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gif"/><Relationship Id="rId4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6B07B-719E-924B-923A-E389E4017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57" y="382773"/>
            <a:ext cx="7402286" cy="404771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s-ES_tradnl" sz="1800" b="1" dirty="0"/>
              <a:t>UNIVERSIDAD POLITÉCNICA SALESIANA</a:t>
            </a:r>
            <a:br>
              <a:rPr lang="es-ES_tradnl" sz="1600" dirty="0"/>
            </a:br>
            <a:br>
              <a:rPr lang="es-ES_tradnl" sz="1600" dirty="0"/>
            </a:br>
            <a:r>
              <a:rPr lang="es-ES_tradnl" sz="1600" b="1" dirty="0"/>
              <a:t>ESTUDIANTE:</a:t>
            </a:r>
            <a:br>
              <a:rPr lang="es-ES_tradnl" sz="1600" dirty="0"/>
            </a:br>
            <a:r>
              <a:rPr lang="es-ES_tradnl" sz="1600" dirty="0"/>
              <a:t>KELLY  PALTIN</a:t>
            </a:r>
            <a:br>
              <a:rPr lang="es-ES_tradnl" sz="1600" dirty="0"/>
            </a:br>
            <a:br>
              <a:rPr lang="es-ES_tradnl" sz="1600" dirty="0"/>
            </a:br>
            <a:r>
              <a:rPr lang="es-ES_tradnl" sz="1600" b="1" dirty="0"/>
              <a:t>ASIGNATURA:</a:t>
            </a:r>
            <a:br>
              <a:rPr lang="es-ES_tradnl" sz="1600" dirty="0"/>
            </a:br>
            <a:r>
              <a:rPr lang="es-ES_tradnl" sz="1600" dirty="0"/>
              <a:t>PROGRAMACIÓN  ORIENTADA  A OBJETOS</a:t>
            </a:r>
            <a:br>
              <a:rPr lang="es-ES_tradnl" sz="1600" dirty="0"/>
            </a:br>
            <a:br>
              <a:rPr lang="es-ES_tradnl" sz="1600" dirty="0"/>
            </a:br>
            <a:r>
              <a:rPr lang="es-ES_tradnl" sz="1600" b="1" dirty="0"/>
              <a:t>TEMA:</a:t>
            </a:r>
            <a:br>
              <a:rPr lang="es-ES_tradnl" sz="1600" dirty="0"/>
            </a:br>
            <a:r>
              <a:rPr lang="es-ES_tradnl" sz="1600" dirty="0"/>
              <a:t>COMPONENTES DE SWING</a:t>
            </a:r>
            <a:br>
              <a:rPr lang="es-ES_tradnl" sz="1600" dirty="0"/>
            </a:br>
            <a:br>
              <a:rPr lang="es-ES_tradnl" sz="1600" dirty="0"/>
            </a:br>
            <a:r>
              <a:rPr lang="es-ES_tradnl" sz="1600" b="1" dirty="0"/>
              <a:t>DOCENTE:</a:t>
            </a:r>
            <a:br>
              <a:rPr lang="es-ES_tradnl" sz="1600" dirty="0"/>
            </a:br>
            <a:r>
              <a:rPr lang="es-ES_tradnl" sz="1600" dirty="0"/>
              <a:t>DIEGO  QUISI</a:t>
            </a:r>
            <a:br>
              <a:rPr lang="es-ES_tradnl" sz="1600" dirty="0"/>
            </a:br>
            <a:br>
              <a:rPr lang="es-ES_tradnl" sz="1600" b="1" dirty="0"/>
            </a:br>
            <a:r>
              <a:rPr lang="es-ES_tradnl" sz="1600" b="1" dirty="0"/>
              <a:t>FECHA:</a:t>
            </a:r>
            <a:br>
              <a:rPr lang="es-ES_tradnl" sz="1600" dirty="0"/>
            </a:br>
            <a:r>
              <a:rPr lang="es-ES_tradnl" sz="1600" dirty="0"/>
              <a:t>27  DE  JUNIO  DE  2021</a:t>
            </a:r>
          </a:p>
        </p:txBody>
      </p:sp>
    </p:spTree>
    <p:extLst>
      <p:ext uri="{BB962C8B-B14F-4D97-AF65-F5344CB8AC3E}">
        <p14:creationId xmlns:p14="http://schemas.microsoft.com/office/powerpoint/2010/main" val="193915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C4D72-2B81-0842-8AB0-DC8261EE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3" y="318981"/>
            <a:ext cx="7958331" cy="1077229"/>
          </a:xfrm>
        </p:spPr>
        <p:txBody>
          <a:bodyPr/>
          <a:lstStyle/>
          <a:p>
            <a:pPr algn="ctr"/>
            <a:r>
              <a:rPr lang="es-ES_tradnl" b="1" dirty="0"/>
              <a:t>SWING CONTROLS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091C21-39E6-3C44-80BA-1DEF8F4DC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9782" y="867858"/>
            <a:ext cx="3832436" cy="27989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D6DE1C-C7D9-F043-B6A7-33CBCBDAFEAA}"/>
              </a:ext>
            </a:extLst>
          </p:cNvPr>
          <p:cNvSpPr txBox="1"/>
          <p:nvPr/>
        </p:nvSpPr>
        <p:spPr>
          <a:xfrm>
            <a:off x="857316" y="1226453"/>
            <a:ext cx="10477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Text Area (Área de Texto): </a:t>
            </a:r>
            <a:r>
              <a:rPr lang="es-ES_tradnl" dirty="0"/>
              <a:t>Presenta un área de varias líneas que muestra textos sin adornos.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Scroll Bar (Barra de Desplazamiento): </a:t>
            </a:r>
            <a:r>
              <a:rPr lang="es-ES_tradnl" dirty="0"/>
              <a:t>Permite ajustar el contenido del área visible de otro componente.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Slider (Deslizador): </a:t>
            </a:r>
            <a:r>
              <a:rPr lang="es-ES_tradnl" dirty="0"/>
              <a:t>Permite seleccionar gráficamente un valor al deslizar un botón dentro de un intervalo limitado.</a:t>
            </a:r>
          </a:p>
        </p:txBody>
      </p:sp>
      <p:pic>
        <p:nvPicPr>
          <p:cNvPr id="10242" name="Picture 2" descr="How to Use Text Areas (The Java™ Tutorials &amp;gt; Creating a GUI With JFC/Swing  &amp;gt; Using Swing Components)">
            <a:extLst>
              <a:ext uri="{FF2B5EF4-FFF2-40B4-BE49-F238E27FC236}">
                <a16:creationId xmlns:a16="http://schemas.microsoft.com/office/drawing/2014/main" id="{E6BCA132-30FB-2543-9A8C-7E820316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022" y="1632684"/>
            <a:ext cx="2109948" cy="15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 quick demonstration of JScrollBar both vertical and horizontal : ScrollBar  « Swing JFC « Java">
            <a:extLst>
              <a:ext uri="{FF2B5EF4-FFF2-40B4-BE49-F238E27FC236}">
                <a16:creationId xmlns:a16="http://schemas.microsoft.com/office/drawing/2014/main" id="{D394F55E-3D56-B749-B8CE-7F29F14F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255" y="3618432"/>
            <a:ext cx="2703483" cy="142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ómo usar Sliders en Java - Para Dummies">
            <a:extLst>
              <a:ext uri="{FF2B5EF4-FFF2-40B4-BE49-F238E27FC236}">
                <a16:creationId xmlns:a16="http://schemas.microsoft.com/office/drawing/2014/main" id="{2A8F7872-A410-174E-836F-BD1228BE3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69" y="5473770"/>
            <a:ext cx="2466256" cy="129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1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C8E2E-49AA-034A-BADA-F4D83CD3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29" y="182576"/>
            <a:ext cx="7958331" cy="1077229"/>
          </a:xfrm>
        </p:spPr>
        <p:txBody>
          <a:bodyPr/>
          <a:lstStyle/>
          <a:p>
            <a:pPr algn="ctr"/>
            <a:r>
              <a:rPr lang="es-ES_tradnl" b="1" dirty="0"/>
              <a:t>SWING CONTROLS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4DF93D5-48EA-1C48-B203-1A1320B8D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928" y="787745"/>
            <a:ext cx="4248144" cy="22136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6A37C57-2536-8D45-9969-6C54458976F6}"/>
              </a:ext>
            </a:extLst>
          </p:cNvPr>
          <p:cNvSpPr txBox="1"/>
          <p:nvPr/>
        </p:nvSpPr>
        <p:spPr>
          <a:xfrm>
            <a:off x="992777" y="1158257"/>
            <a:ext cx="104502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Progress Bar (Barra de Progreso): </a:t>
            </a:r>
            <a:r>
              <a:rPr lang="es-ES_tradnl" dirty="0"/>
              <a:t>Informa el progreso de un trabajo, mostrando un porcentaje de realización o una visualización textual del porcentaje.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Formatted Field (Cuadro Formateado): </a:t>
            </a:r>
            <a:r>
              <a:rPr lang="es-ES_tradnl" dirty="0"/>
              <a:t>Permite editar un valor formateado (línea de texto), así como recuperar un objeto particular una vez el texto haya sido editado.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Password Field (Cuadro de Contraseña): </a:t>
            </a:r>
            <a:r>
              <a:rPr lang="es-ES_tradnl" dirty="0"/>
              <a:t>Permite editar una línea individual de texto donde se indica lo que se ha teclado, pero sin mostrar los </a:t>
            </a:r>
            <a:r>
              <a:rPr lang="es-ES_tradnl" dirty="0" err="1"/>
              <a:t>carácteres</a:t>
            </a:r>
            <a:r>
              <a:rPr lang="es-ES_tradnl" dirty="0"/>
              <a:t> originales. </a:t>
            </a:r>
          </a:p>
        </p:txBody>
      </p:sp>
      <p:pic>
        <p:nvPicPr>
          <p:cNvPr id="11266" name="Picture 2" descr="Como puedo hacer un ProgressBar de forma correcta? | Java México">
            <a:extLst>
              <a:ext uri="{FF2B5EF4-FFF2-40B4-BE49-F238E27FC236}">
                <a16:creationId xmlns:a16="http://schemas.microsoft.com/office/drawing/2014/main" id="{A9DA644F-3DBC-E246-8139-5F4BCB088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t="10229" r="5595" b="18540"/>
          <a:stretch/>
        </p:blipFill>
        <p:spPr bwMode="auto">
          <a:xfrm>
            <a:off x="4582251" y="1839785"/>
            <a:ext cx="3027498" cy="114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ow to Use Formatted Text Fields (The Java™ Tutorials &amp;gt; Creating a GUI With  JFC/Swing &amp;gt; Using Swing Components)">
            <a:extLst>
              <a:ext uri="{FF2B5EF4-FFF2-40B4-BE49-F238E27FC236}">
                <a16:creationId xmlns:a16="http://schemas.microsoft.com/office/drawing/2014/main" id="{3552F05F-0991-3643-96C8-545249B4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807" y="3749781"/>
            <a:ext cx="2531193" cy="149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ow to Use Password Fields (The Java™ Tutorials &amp;gt; Creating a GUI With  JFC/Swing &amp;gt; Using Swing Components)">
            <a:extLst>
              <a:ext uri="{FF2B5EF4-FFF2-40B4-BE49-F238E27FC236}">
                <a16:creationId xmlns:a16="http://schemas.microsoft.com/office/drawing/2014/main" id="{B7A68404-6E43-094E-890A-3ED47F92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02" y="5899649"/>
            <a:ext cx="3200036" cy="94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4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6DC0E-41F7-7C4E-9734-3C54CCA1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493" y="142972"/>
            <a:ext cx="6479011" cy="649269"/>
          </a:xfrm>
        </p:spPr>
        <p:txBody>
          <a:bodyPr/>
          <a:lstStyle/>
          <a:p>
            <a:pPr algn="ctr"/>
            <a:r>
              <a:rPr lang="es-ES_tradnl" b="1" dirty="0"/>
              <a:t>SWING CONTROLS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8D9D03-FDA2-4348-AF4C-18ED07DE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376" y="792241"/>
            <a:ext cx="4413248" cy="28958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CD7C04-3CBA-7E44-9E61-BF8146DDD47C}"/>
              </a:ext>
            </a:extLst>
          </p:cNvPr>
          <p:cNvSpPr txBox="1"/>
          <p:nvPr/>
        </p:nvSpPr>
        <p:spPr>
          <a:xfrm>
            <a:off x="1054100" y="1237157"/>
            <a:ext cx="10223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Spinner: </a:t>
            </a:r>
            <a:r>
              <a:rPr lang="es-ES_tradnl" dirty="0"/>
              <a:t>Es un cuadro de entrada de una línea individual que permite seleccionar un número o valor de una secuencia ordenada.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Separator (Separador): </a:t>
            </a:r>
            <a:r>
              <a:rPr lang="es-ES_tradnl" dirty="0"/>
              <a:t>Componente con una utilidad diversa para realizar líneas divisorias.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Text Pane (Panel de Texto): </a:t>
            </a:r>
            <a:r>
              <a:rPr lang="es-ES_tradnl" dirty="0"/>
              <a:t>Un componente de texto que se puede marcar con atributos que se representarán gráficamente.</a:t>
            </a:r>
          </a:p>
        </p:txBody>
      </p:sp>
      <p:pic>
        <p:nvPicPr>
          <p:cNvPr id="12290" name="Picture 2" descr="Cómo crear un control de número en Java - Para Dummies">
            <a:extLst>
              <a:ext uri="{FF2B5EF4-FFF2-40B4-BE49-F238E27FC236}">
                <a16:creationId xmlns:a16="http://schemas.microsoft.com/office/drawing/2014/main" id="{A1EC240C-563E-7142-8B15-F2CBC3D87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26" y="1856913"/>
            <a:ext cx="2658912" cy="12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Java JSeparator Example - JavaScan.com">
            <a:extLst>
              <a:ext uri="{FF2B5EF4-FFF2-40B4-BE49-F238E27FC236}">
                <a16:creationId xmlns:a16="http://schemas.microsoft.com/office/drawing/2014/main" id="{C92A2298-A869-FD4C-AF86-138C6EA4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49" y="3543716"/>
            <a:ext cx="3570424" cy="12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Ejemplo de JEditorPane y JTextPane">
            <a:extLst>
              <a:ext uri="{FF2B5EF4-FFF2-40B4-BE49-F238E27FC236}">
                <a16:creationId xmlns:a16="http://schemas.microsoft.com/office/drawing/2014/main" id="{6665924B-3200-0C46-9AC4-198D5A9A0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67" y="5226975"/>
            <a:ext cx="1797262" cy="15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6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21257-FE28-394C-BBB3-3A18ADA5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242" y="251161"/>
            <a:ext cx="6017515" cy="554019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b="1" dirty="0"/>
              <a:t>SWING CONTROLS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14D620-464A-7544-BB5A-3236F9149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0698" y="744277"/>
            <a:ext cx="3530601" cy="25785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25F4E3-1459-C440-826D-D24695FB967D}"/>
              </a:ext>
            </a:extLst>
          </p:cNvPr>
          <p:cNvSpPr txBox="1"/>
          <p:nvPr/>
        </p:nvSpPr>
        <p:spPr>
          <a:xfrm>
            <a:off x="1898647" y="1623167"/>
            <a:ext cx="56515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Editor Pane (Panel Editor): </a:t>
            </a:r>
            <a:r>
              <a:rPr lang="es-ES_tradnl" dirty="0"/>
              <a:t>Es un componente de texto que sirve para editar diferentes contenidos.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Tree (Árbol): </a:t>
            </a:r>
            <a:r>
              <a:rPr lang="es-ES_tradnl" dirty="0"/>
              <a:t>Permite un control que muestra un conjunto de datos jerárquicos.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Table (Tabla): </a:t>
            </a:r>
            <a:r>
              <a:rPr lang="es-ES_tradnl" dirty="0"/>
              <a:t>Es utilizado para mostrar y editar las habituales tablas bidimensionales con celdas.</a:t>
            </a:r>
          </a:p>
        </p:txBody>
      </p:sp>
      <p:pic>
        <p:nvPicPr>
          <p:cNvPr id="13314" name="Picture 2" descr="Editing HTML in an Editor Pane">
            <a:extLst>
              <a:ext uri="{FF2B5EF4-FFF2-40B4-BE49-F238E27FC236}">
                <a16:creationId xmlns:a16="http://schemas.microsoft.com/office/drawing/2014/main" id="{CCB58486-0952-E743-8AE3-C39444FA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11" y="1050140"/>
            <a:ext cx="2207001" cy="220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Java JTree - javatpoint">
            <a:extLst>
              <a:ext uri="{FF2B5EF4-FFF2-40B4-BE49-F238E27FC236}">
                <a16:creationId xmlns:a16="http://schemas.microsoft.com/office/drawing/2014/main" id="{FAE46C76-7F57-9447-AFA3-A17FA5D40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684" y="3377981"/>
            <a:ext cx="2059228" cy="201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oDejaVu: Ejemplo JTable">
            <a:extLst>
              <a:ext uri="{FF2B5EF4-FFF2-40B4-BE49-F238E27FC236}">
                <a16:creationId xmlns:a16="http://schemas.microsoft.com/office/drawing/2014/main" id="{8C0221D9-8203-394A-B3C2-608A02AB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01" y="5511670"/>
            <a:ext cx="2733994" cy="12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A7D21-AF14-3041-BB8A-7F2041C1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404" y="227582"/>
            <a:ext cx="4627192" cy="647701"/>
          </a:xfrm>
        </p:spPr>
        <p:txBody>
          <a:bodyPr/>
          <a:lstStyle/>
          <a:p>
            <a:pPr algn="ctr"/>
            <a:r>
              <a:rPr lang="es-ES_tradnl" b="1" dirty="0"/>
              <a:t>SWING MENUS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514C485-6E14-184D-A672-C1D5009F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074" y="782558"/>
            <a:ext cx="3565525" cy="39854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DC9DFE9-3D41-FA42-A668-E3AEA4D03C00}"/>
              </a:ext>
            </a:extLst>
          </p:cNvPr>
          <p:cNvSpPr txBox="1"/>
          <p:nvPr/>
        </p:nvSpPr>
        <p:spPr>
          <a:xfrm>
            <a:off x="1030098" y="1552229"/>
            <a:ext cx="5226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Menu Bar (Barra de Menú): </a:t>
            </a:r>
            <a:r>
              <a:rPr lang="es-ES_tradnl" dirty="0"/>
              <a:t>Permite la creación de un contenedor para menús y los elementos de un menú.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Menu (Menú): </a:t>
            </a:r>
            <a:r>
              <a:rPr lang="es-ES_tradnl" dirty="0"/>
              <a:t>Permite la creación de un menú para elementos de menú y submenú.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Menu Item (Elemento de Menú): </a:t>
            </a:r>
            <a:r>
              <a:rPr lang="es-ES_tradnl" dirty="0"/>
              <a:t>Tiene la función de añadir un elemento individual de un menú.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Menu Item / CheckBox (Elemento de Menú / Casilla de Activación): </a:t>
            </a:r>
            <a:r>
              <a:rPr lang="es-ES_tradnl" dirty="0"/>
              <a:t>Permite crear un elemento casilla de activación en un menú.</a:t>
            </a:r>
          </a:p>
        </p:txBody>
      </p:sp>
      <p:pic>
        <p:nvPicPr>
          <p:cNvPr id="14338" name="Picture 2" descr="Como colocar un menú en una aplicación gráfica en Java | Disco Duro de Roer">
            <a:extLst>
              <a:ext uri="{FF2B5EF4-FFF2-40B4-BE49-F238E27FC236}">
                <a16:creationId xmlns:a16="http://schemas.microsoft.com/office/drawing/2014/main" id="{688AB428-9C0E-7842-B3C9-53CB15EE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5" y="1289353"/>
            <a:ext cx="2236679" cy="147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Ejemplos de Swing - Agregar separador - it-brain.online">
            <a:extLst>
              <a:ext uri="{FF2B5EF4-FFF2-40B4-BE49-F238E27FC236}">
                <a16:creationId xmlns:a16="http://schemas.microsoft.com/office/drawing/2014/main" id="{60F650F1-1023-1645-8D15-AB955B25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45" y="2498020"/>
            <a:ext cx="2532266" cy="186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JMenuItem Events With An ActionListener - JavaScan.com">
            <a:extLst>
              <a:ext uri="{FF2B5EF4-FFF2-40B4-BE49-F238E27FC236}">
                <a16:creationId xmlns:a16="http://schemas.microsoft.com/office/drawing/2014/main" id="{6A6ED596-E64E-DB43-9D9D-D521951A4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1" t="27297" r="19416" b="11317"/>
          <a:stretch/>
        </p:blipFill>
        <p:spPr bwMode="auto">
          <a:xfrm>
            <a:off x="6283294" y="3849066"/>
            <a:ext cx="2331881" cy="147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 descr="Java Util: Java: Menu con swing.">
            <a:extLst>
              <a:ext uri="{FF2B5EF4-FFF2-40B4-BE49-F238E27FC236}">
                <a16:creationId xmlns:a16="http://schemas.microsoft.com/office/drawing/2014/main" id="{2016CE57-A4FB-7348-8E94-4F3FE8125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992" y="4832656"/>
            <a:ext cx="2466171" cy="186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69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C1616-C9EF-8449-B1D2-7172F958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356" y="172433"/>
            <a:ext cx="5379667" cy="673100"/>
          </a:xfrm>
        </p:spPr>
        <p:txBody>
          <a:bodyPr/>
          <a:lstStyle/>
          <a:p>
            <a:pPr algn="ctr"/>
            <a:r>
              <a:rPr lang="es-ES_tradnl" b="1" dirty="0"/>
              <a:t>SWING MENUS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0DE3F367-CFDB-E84B-86BF-6B5838DD0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0"/>
          <a:stretch/>
        </p:blipFill>
        <p:spPr>
          <a:xfrm>
            <a:off x="4931921" y="741311"/>
            <a:ext cx="2755095" cy="50734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588901-281E-7145-9DF7-DCB0E6DC1070}"/>
              </a:ext>
            </a:extLst>
          </p:cNvPr>
          <p:cNvSpPr txBox="1"/>
          <p:nvPr/>
        </p:nvSpPr>
        <p:spPr>
          <a:xfrm>
            <a:off x="1008379" y="1305341"/>
            <a:ext cx="10675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Menu Item / RadioButton (Elemento de Menú / Botón de Opción): </a:t>
            </a:r>
            <a:r>
              <a:rPr lang="es-ES_tradnl" dirty="0"/>
              <a:t>Permite crear un elemento con un botón de opción en un menú.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Popup Menu (Menú Emergente): </a:t>
            </a:r>
            <a:r>
              <a:rPr lang="es-ES_tradnl" dirty="0"/>
              <a:t>Se crea una pequeña ventana que emerge y muestra varias opciones.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Separator (Separador): </a:t>
            </a:r>
            <a:r>
              <a:rPr lang="es-ES_tradnl" dirty="0"/>
              <a:t>Es un componente que sirve de utilidad diversa para realizar líneas divisorias dentro de un menú. </a:t>
            </a:r>
          </a:p>
        </p:txBody>
      </p:sp>
      <p:pic>
        <p:nvPicPr>
          <p:cNvPr id="15362" name="Picture 2" descr="Java Util: Java: Menu con swing.">
            <a:extLst>
              <a:ext uri="{FF2B5EF4-FFF2-40B4-BE49-F238E27FC236}">
                <a16:creationId xmlns:a16="http://schemas.microsoft.com/office/drawing/2014/main" id="{7E6E992C-0D2A-4A43-8C54-D28DF95A8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20"/>
          <a:stretch/>
        </p:blipFill>
        <p:spPr bwMode="auto">
          <a:xfrm>
            <a:off x="5170195" y="1696518"/>
            <a:ext cx="2278546" cy="127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Menu Flotante java">
            <a:extLst>
              <a:ext uri="{FF2B5EF4-FFF2-40B4-BE49-F238E27FC236}">
                <a16:creationId xmlns:a16="http://schemas.microsoft.com/office/drawing/2014/main" id="{B4A21D69-0B84-1A47-9353-DD80C3595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921" y="3360369"/>
            <a:ext cx="2681654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Java JSeparator - javatpoint">
            <a:extLst>
              <a:ext uri="{FF2B5EF4-FFF2-40B4-BE49-F238E27FC236}">
                <a16:creationId xmlns:a16="http://schemas.microsoft.com/office/drawing/2014/main" id="{2C1F99A2-2B1B-0549-851C-00E4F8487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305" y="5237766"/>
            <a:ext cx="2424886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7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7C8A-7914-5041-ACFC-57EFBABC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204" y="252170"/>
            <a:ext cx="5541592" cy="630219"/>
          </a:xfrm>
        </p:spPr>
        <p:txBody>
          <a:bodyPr/>
          <a:lstStyle/>
          <a:p>
            <a:pPr algn="ctr"/>
            <a:r>
              <a:rPr lang="es-ES_tradnl" b="1" dirty="0"/>
              <a:t>SWING WINDOWS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3F4F02-D157-5540-B211-2AA1B7AA5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9850" y="845648"/>
            <a:ext cx="4432300" cy="2794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AE03722-4445-1C4B-84E0-B7AD98BAD9DF}"/>
              </a:ext>
            </a:extLst>
          </p:cNvPr>
          <p:cNvSpPr txBox="1"/>
          <p:nvPr/>
        </p:nvSpPr>
        <p:spPr>
          <a:xfrm>
            <a:off x="969645" y="1546285"/>
            <a:ext cx="6231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Dialog (Diálogo): </a:t>
            </a:r>
            <a:r>
              <a:rPr lang="es-ES_tradnl" dirty="0"/>
              <a:t>Es un componente que sirve para presentar diálogos que son ventanas auxiliares que se presentan cuando de registra un evento dentro de un programa.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Frame (Marco): </a:t>
            </a:r>
            <a:r>
              <a:rPr lang="es-ES_tradnl" dirty="0"/>
              <a:t>Sirve para generar ventanas sobre las cuales se podrían añadir distintos objetos con los que podrá  interactuar o no el usuario.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Color Chooser (Selector de Color): </a:t>
            </a:r>
            <a:r>
              <a:rPr lang="es-ES_tradnl" dirty="0"/>
              <a:t>Es un componente que ayuda a seleccionar un color de una forma más atractiva para el usuario.</a:t>
            </a:r>
          </a:p>
        </p:txBody>
      </p:sp>
      <p:pic>
        <p:nvPicPr>
          <p:cNvPr id="1028" name="Picture 4" descr="Jframe - Wikipedia, la enciclopedia libre">
            <a:extLst>
              <a:ext uri="{FF2B5EF4-FFF2-40B4-BE49-F238E27FC236}">
                <a16:creationId xmlns:a16="http://schemas.microsoft.com/office/drawing/2014/main" id="{E29843AB-5040-A342-89DB-BFC05698D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17" y="2988570"/>
            <a:ext cx="2008686" cy="16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 Swing and Dialog (JDialog) - Example">
            <a:extLst>
              <a:ext uri="{FF2B5EF4-FFF2-40B4-BE49-F238E27FC236}">
                <a16:creationId xmlns:a16="http://schemas.microsoft.com/office/drawing/2014/main" id="{FA03D011-3B56-BE4B-B7AA-30A134A8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846" y="1199170"/>
            <a:ext cx="2484629" cy="163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JColorChooser - javatpoint">
            <a:extLst>
              <a:ext uri="{FF2B5EF4-FFF2-40B4-BE49-F238E27FC236}">
                <a16:creationId xmlns:a16="http://schemas.microsoft.com/office/drawing/2014/main" id="{0F64AA9A-3A79-7446-8370-E29D84A30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1" t="21366" r="4936" b="4897"/>
          <a:stretch/>
        </p:blipFill>
        <p:spPr bwMode="auto">
          <a:xfrm>
            <a:off x="7850465" y="4777970"/>
            <a:ext cx="3147735" cy="196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7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02948-4238-3143-989C-A01057FF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289" y="283338"/>
            <a:ext cx="5665417" cy="611169"/>
          </a:xfrm>
        </p:spPr>
        <p:txBody>
          <a:bodyPr/>
          <a:lstStyle/>
          <a:p>
            <a:pPr algn="ctr"/>
            <a:r>
              <a:rPr lang="es-ES_tradnl" b="1" dirty="0"/>
              <a:t>SWING WINDOWS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FB4D0A-3C2B-6549-8138-CF63D1B9C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747" y="917119"/>
            <a:ext cx="2730500" cy="3048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82CEAD-D6AB-D04A-BE4A-7597E9E913E8}"/>
              </a:ext>
            </a:extLst>
          </p:cNvPr>
          <p:cNvSpPr txBox="1"/>
          <p:nvPr/>
        </p:nvSpPr>
        <p:spPr>
          <a:xfrm>
            <a:off x="1041400" y="1381879"/>
            <a:ext cx="10274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File Chooser (Selector de Archivos): </a:t>
            </a:r>
            <a:r>
              <a:rPr lang="es-ES_tradnl" dirty="0"/>
              <a:t>Sirve para abrir un cuadro de diálogo para seleccionar un archivo y poder trabajar con este archivo mediante sus métodos y propiedades.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Option Pane (Panel de Opciones): </a:t>
            </a:r>
            <a:r>
              <a:rPr lang="es-ES_tradnl" dirty="0"/>
              <a:t>Facilita la creación de un cuadro de diálogo estándar que solicita a los usuarios un valor o les informa algo.</a:t>
            </a:r>
            <a:endParaRPr lang="es-ES_tradnl" b="1" dirty="0"/>
          </a:p>
        </p:txBody>
      </p:sp>
      <p:pic>
        <p:nvPicPr>
          <p:cNvPr id="16386" name="Picture 2" descr="JFileChooser Java Swing">
            <a:extLst>
              <a:ext uri="{FF2B5EF4-FFF2-40B4-BE49-F238E27FC236}">
                <a16:creationId xmlns:a16="http://schemas.microsoft.com/office/drawing/2014/main" id="{65A3B1E9-BCA5-1B46-9CCB-67A3A64E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81" y="2128692"/>
            <a:ext cx="3668431" cy="247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CoDejaVu: Ejemplo JOptionPane">
            <a:extLst>
              <a:ext uri="{FF2B5EF4-FFF2-40B4-BE49-F238E27FC236}">
                <a16:creationId xmlns:a16="http://schemas.microsoft.com/office/drawing/2014/main" id="{B4ABB210-3A0A-5C4F-B99D-96F1B821C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" t="8551" r="3196" b="7515"/>
          <a:stretch/>
        </p:blipFill>
        <p:spPr bwMode="auto">
          <a:xfrm>
            <a:off x="4231840" y="5395989"/>
            <a:ext cx="3893420" cy="131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88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FDD8D-2EA8-7A46-A950-DB2A2368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614" y="320712"/>
            <a:ext cx="6560767" cy="592119"/>
          </a:xfrm>
        </p:spPr>
        <p:txBody>
          <a:bodyPr/>
          <a:lstStyle/>
          <a:p>
            <a:pPr algn="ctr"/>
            <a:r>
              <a:rPr lang="es-ES_tradnl" b="1" dirty="0"/>
              <a:t>SWING FILLERS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7B1AFE1-9EF5-084E-A134-0B27038EA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047" y="1027112"/>
            <a:ext cx="4533900" cy="3175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1E0650-FC9F-0745-BBD1-002F628903F4}"/>
              </a:ext>
            </a:extLst>
          </p:cNvPr>
          <p:cNvSpPr txBox="1"/>
          <p:nvPr/>
        </p:nvSpPr>
        <p:spPr>
          <a:xfrm>
            <a:off x="1016000" y="1573194"/>
            <a:ext cx="10325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Glue (Pegamento): </a:t>
            </a:r>
            <a:r>
              <a:rPr lang="es-ES_tradnl" dirty="0"/>
              <a:t>Es un componente invisible de peso ligero que crece lo necesario para absorber cualquier espacio extra en su contenedor.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Horizontal Glue (Pegamento Horizontal):  </a:t>
            </a:r>
            <a:r>
              <a:rPr lang="es-ES_tradnl" dirty="0"/>
              <a:t>Esto permitirá absorber el espacio horizontal adicional entre dos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Horizontal Strut (Puntal Horizontal): </a:t>
            </a:r>
            <a:r>
              <a:rPr lang="es-ES_tradnl" dirty="0"/>
              <a:t>Es un componente de soporte horizontal que coloca a la cantidad de espacio entre los componentes de ambos lados. </a:t>
            </a:r>
            <a:endParaRPr lang="es-ES_tradnl" b="1" dirty="0"/>
          </a:p>
        </p:txBody>
      </p:sp>
      <p:pic>
        <p:nvPicPr>
          <p:cNvPr id="17412" name="Picture 4" descr="Creating Rigid Areas: Strut : Box « Swing « Java Tutorial">
            <a:extLst>
              <a:ext uri="{FF2B5EF4-FFF2-40B4-BE49-F238E27FC236}">
                <a16:creationId xmlns:a16="http://schemas.microsoft.com/office/drawing/2014/main" id="{A0AE3382-E2E8-7E4C-BF14-FD7F0110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97" y="4581488"/>
            <a:ext cx="31750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91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2F46-33F3-3C40-A1BF-01303F03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054" y="281186"/>
            <a:ext cx="7179892" cy="573069"/>
          </a:xfrm>
        </p:spPr>
        <p:txBody>
          <a:bodyPr/>
          <a:lstStyle/>
          <a:p>
            <a:pPr algn="ctr"/>
            <a:r>
              <a:rPr lang="es-ES_tradnl" b="1" dirty="0"/>
              <a:t>SWING FILLERS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3BBF11-446C-2C4D-BA19-D5D42FB3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300" y="866955"/>
            <a:ext cx="4343400" cy="2794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F15DE4B-8B11-C747-A41D-90168941B9AA}"/>
              </a:ext>
            </a:extLst>
          </p:cNvPr>
          <p:cNvSpPr txBox="1"/>
          <p:nvPr/>
        </p:nvSpPr>
        <p:spPr>
          <a:xfrm>
            <a:off x="1020761" y="1276350"/>
            <a:ext cx="102949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Rigid Area (Área Rígida): </a:t>
            </a:r>
            <a:r>
              <a:rPr lang="es-ES_tradnl" dirty="0"/>
              <a:t>Se utiliza cuando queremos un espacio fijo entre los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Vertical Glue (Pegamento Vertical): </a:t>
            </a:r>
            <a:r>
              <a:rPr lang="es-ES_tradnl" dirty="0"/>
              <a:t>Esto permitirá absorber el espacio vertical adicional entre dos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Vertical Strut (Puntal Vertical): </a:t>
            </a:r>
            <a:r>
              <a:rPr lang="es-ES_tradnl" dirty="0"/>
              <a:t>Es un componente de puntal que coloca la cantidad especificada de espacio entre los componentes anteriores y por debajo de este.</a:t>
            </a:r>
          </a:p>
        </p:txBody>
      </p:sp>
      <p:pic>
        <p:nvPicPr>
          <p:cNvPr id="9218" name="Picture 2" descr="Rigid Area Filler in Java Swing Example - Computer Notes">
            <a:extLst>
              <a:ext uri="{FF2B5EF4-FFF2-40B4-BE49-F238E27FC236}">
                <a16:creationId xmlns:a16="http://schemas.microsoft.com/office/drawing/2014/main" id="{E3032E69-8426-FD49-865A-2CBBF77EC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00" t="24392" r="8600" b="17467"/>
          <a:stretch/>
        </p:blipFill>
        <p:spPr bwMode="auto">
          <a:xfrm>
            <a:off x="4763924" y="1668945"/>
            <a:ext cx="2664152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wing y JFC (Java Foundation Classes). Programación en Castellano.">
            <a:extLst>
              <a:ext uri="{FF2B5EF4-FFF2-40B4-BE49-F238E27FC236}">
                <a16:creationId xmlns:a16="http://schemas.microsoft.com/office/drawing/2014/main" id="{9E259138-F147-D041-BAE4-2B0B8027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24" y="3646790"/>
            <a:ext cx="24638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26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74049-93B7-444C-8B41-5AE426FC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043" y="909452"/>
            <a:ext cx="7958331" cy="1077229"/>
          </a:xfrm>
        </p:spPr>
        <p:txBody>
          <a:bodyPr/>
          <a:lstStyle/>
          <a:p>
            <a:pPr algn="ctr"/>
            <a:r>
              <a:rPr lang="es-ES_tradnl" b="1" dirty="0"/>
              <a:t>COMPONENTES SWING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04EE1-DA16-8C4D-A781-7E0CF0D8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834" y="1430086"/>
            <a:ext cx="7796540" cy="3997828"/>
          </a:xfrm>
        </p:spPr>
        <p:txBody>
          <a:bodyPr/>
          <a:lstStyle/>
          <a:p>
            <a:r>
              <a:rPr lang="es-ES_tradnl" dirty="0"/>
              <a:t>Java Swing es un paquete en java, de la cual nos provee herramientas o facilidades para la construcción de interfaces gráficas de usuario.</a:t>
            </a:r>
          </a:p>
          <a:p>
            <a:r>
              <a:rPr lang="es-ES_tradnl" dirty="0"/>
              <a:t>Los componentes swing sirve como una biblioteca gráfica para Java, en ella se incluyen widgets para una interfaz gráfica de usuario. </a:t>
            </a:r>
          </a:p>
        </p:txBody>
      </p:sp>
    </p:spTree>
    <p:extLst>
      <p:ext uri="{BB962C8B-B14F-4D97-AF65-F5344CB8AC3E}">
        <p14:creationId xmlns:p14="http://schemas.microsoft.com/office/powerpoint/2010/main" val="348706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5932B-EE43-A848-AD5C-74381136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034" y="2890385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s-ES_tradnl" sz="6600" b="1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2535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BB87B-AB83-EB4D-B877-0F2C2F65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2" y="295768"/>
            <a:ext cx="7958331" cy="622538"/>
          </a:xfrm>
        </p:spPr>
        <p:txBody>
          <a:bodyPr/>
          <a:lstStyle/>
          <a:p>
            <a:pPr algn="ctr"/>
            <a:r>
              <a:rPr lang="es-ES_tradnl" b="1" dirty="0"/>
              <a:t>SWING CONTAINERS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E6831655-FC90-0440-9E7C-39804962D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50000" b="4607"/>
          <a:stretch/>
        </p:blipFill>
        <p:spPr>
          <a:xfrm>
            <a:off x="4604619" y="1002000"/>
            <a:ext cx="2982755" cy="324838"/>
          </a:xfr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4909FBF-DE63-4545-B8F3-30D4D5F14A31}"/>
              </a:ext>
            </a:extLst>
          </p:cNvPr>
          <p:cNvSpPr txBox="1"/>
          <p:nvPr/>
        </p:nvSpPr>
        <p:spPr>
          <a:xfrm>
            <a:off x="1317683" y="2103204"/>
            <a:ext cx="6309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Panel: </a:t>
            </a:r>
            <a:r>
              <a:rPr lang="es-ES_tradnl" dirty="0"/>
              <a:t>Permite la creación de paneles independientes donde se pueden almacenar otras componentes.</a:t>
            </a:r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Tabbed Pane (Panel con Pestañas): </a:t>
            </a:r>
            <a:r>
              <a:rPr lang="es-ES_tradnl" dirty="0"/>
              <a:t>Permite la creación de pestañas y cada pestaña representa un contenedor independiente.</a:t>
            </a:r>
          </a:p>
        </p:txBody>
      </p:sp>
      <p:pic>
        <p:nvPicPr>
          <p:cNvPr id="2050" name="Picture 2" descr="Java JPanel - javatpoint">
            <a:extLst>
              <a:ext uri="{FF2B5EF4-FFF2-40B4-BE49-F238E27FC236}">
                <a16:creationId xmlns:a16="http://schemas.microsoft.com/office/drawing/2014/main" id="{434B31C3-06F2-C14A-8457-88E814AFC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234" y="1326838"/>
            <a:ext cx="2319141" cy="236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TabbedPane | My Java Zone">
            <a:extLst>
              <a:ext uri="{FF2B5EF4-FFF2-40B4-BE49-F238E27FC236}">
                <a16:creationId xmlns:a16="http://schemas.microsoft.com/office/drawing/2014/main" id="{59CA445F-1295-1C40-82D7-5C0A2AE3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462" y="3929693"/>
            <a:ext cx="3172684" cy="252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D91EF-8598-E743-8EDA-2A9E94BE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734" y="269441"/>
            <a:ext cx="7958331" cy="705117"/>
          </a:xfrm>
        </p:spPr>
        <p:txBody>
          <a:bodyPr/>
          <a:lstStyle/>
          <a:p>
            <a:pPr algn="ctr"/>
            <a:r>
              <a:rPr lang="es-ES_tradnl" b="1" dirty="0"/>
              <a:t>SWING CONTAINERS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92708-7164-3C44-B6FD-1578E0D6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02" y="2020216"/>
            <a:ext cx="6418017" cy="39978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Split Pane (Panel Divisor): </a:t>
            </a:r>
            <a:r>
              <a:rPr lang="es-ES_tradnl" dirty="0"/>
              <a:t>Permite la creación de un contenedor dividido en dos secciones.</a:t>
            </a:r>
          </a:p>
          <a:p>
            <a:pPr marL="0" indent="0">
              <a:buNone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Scroll Pane (Panel de Desplazamiento): </a:t>
            </a:r>
            <a:r>
              <a:rPr lang="es-ES_tradnl" dirty="0"/>
              <a:t>Permite la vinculación de barras de desplazamiento en un contenedor.</a:t>
            </a:r>
            <a:endParaRPr lang="es-ES_tradnl" b="1" dirty="0"/>
          </a:p>
          <a:p>
            <a:endParaRPr lang="es-ES_tradnl" dirty="0"/>
          </a:p>
        </p:txBody>
      </p:sp>
      <p:pic>
        <p:nvPicPr>
          <p:cNvPr id="5" name="Marcador de contenido 12">
            <a:extLst>
              <a:ext uri="{FF2B5EF4-FFF2-40B4-BE49-F238E27FC236}">
                <a16:creationId xmlns:a16="http://schemas.microsoft.com/office/drawing/2014/main" id="{A731D4E4-FB01-9444-895E-C67535C2E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86" t="-4"/>
          <a:stretch/>
        </p:blipFill>
        <p:spPr>
          <a:xfrm>
            <a:off x="4758702" y="974558"/>
            <a:ext cx="2846393" cy="340541"/>
          </a:xfrm>
          <a:prstGeom prst="rect">
            <a:avLst/>
          </a:prstGeom>
        </p:spPr>
      </p:pic>
      <p:pic>
        <p:nvPicPr>
          <p:cNvPr id="3074" name="Picture 2" descr="Struggle with JSplitPane - Stack Overflow">
            <a:extLst>
              <a:ext uri="{FF2B5EF4-FFF2-40B4-BE49-F238E27FC236}">
                <a16:creationId xmlns:a16="http://schemas.microsoft.com/office/drawing/2014/main" id="{358FD81E-3C00-3747-B1DD-9A8A5850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19" y="1679675"/>
            <a:ext cx="3712770" cy="201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jemplo JScrollPane en Swing – Mas que programar">
            <a:extLst>
              <a:ext uri="{FF2B5EF4-FFF2-40B4-BE49-F238E27FC236}">
                <a16:creationId xmlns:a16="http://schemas.microsoft.com/office/drawing/2014/main" id="{DCEF7420-7D79-8D4F-9984-C31FF89EE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57" y="4019130"/>
            <a:ext cx="3541320" cy="215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33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EDFD-4DDD-8140-910F-2665DC7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187" y="307312"/>
            <a:ext cx="6983623" cy="813916"/>
          </a:xfrm>
        </p:spPr>
        <p:txBody>
          <a:bodyPr>
            <a:noAutofit/>
          </a:bodyPr>
          <a:lstStyle/>
          <a:p>
            <a:pPr algn="ctr"/>
            <a:r>
              <a:rPr lang="es-ES_tradnl" b="1" dirty="0"/>
              <a:t>SWING CONTAINERS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F3ACCD-6B42-8D49-AEEA-8E2237F40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r="50000" b="-30"/>
          <a:stretch/>
        </p:blipFill>
        <p:spPr>
          <a:xfrm>
            <a:off x="4251322" y="1023591"/>
            <a:ext cx="3664760" cy="392229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20239C7-E9F6-2441-9F0E-5099C1051B8A}"/>
              </a:ext>
            </a:extLst>
          </p:cNvPr>
          <p:cNvSpPr txBox="1"/>
          <p:nvPr/>
        </p:nvSpPr>
        <p:spPr>
          <a:xfrm>
            <a:off x="1068612" y="1568787"/>
            <a:ext cx="10348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Tool Bar (Barra de Herramientas): T</a:t>
            </a:r>
            <a:r>
              <a:rPr lang="es-ES_tradnl" dirty="0"/>
              <a:t>iene la función de introducir una barra de herramientas para visualizar acciones o controles utilizados habitualmente.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Desktop Pane (Panel de Escritorio): </a:t>
            </a:r>
            <a:r>
              <a:rPr lang="es-ES_tradnl" dirty="0"/>
              <a:t>Esta permite crear varias ventanas dentro de una ventana principal.</a:t>
            </a:r>
          </a:p>
        </p:txBody>
      </p:sp>
      <p:pic>
        <p:nvPicPr>
          <p:cNvPr id="4098" name="Picture 2" descr="Swing ToolBar Demo : Toolbar « Swing JFC « Java">
            <a:extLst>
              <a:ext uri="{FF2B5EF4-FFF2-40B4-BE49-F238E27FC236}">
                <a16:creationId xmlns:a16="http://schemas.microsoft.com/office/drawing/2014/main" id="{B905DC7E-A528-7943-82E0-9F4E20C5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1" y="2266950"/>
            <a:ext cx="3787777" cy="133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DesktopPane - Java Tutorial">
            <a:extLst>
              <a:ext uri="{FF2B5EF4-FFF2-40B4-BE49-F238E27FC236}">
                <a16:creationId xmlns:a16="http://schemas.microsoft.com/office/drawing/2014/main" id="{B42BD5E6-30C8-5E42-9D5D-B81E8F63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377" y="4299856"/>
            <a:ext cx="3503241" cy="22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9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2EF5D-1750-BB49-A210-02836602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54" y="257212"/>
            <a:ext cx="6519492" cy="550844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b="1" dirty="0"/>
              <a:t>SWING CONTAINERS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35A22-D37A-4540-B5DE-4DD742BC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999" y="1430086"/>
            <a:ext cx="10094001" cy="399782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Internal</a:t>
            </a:r>
            <a:r>
              <a:rPr lang="es-ES_tradnl" b="1" dirty="0"/>
              <a:t> </a:t>
            </a:r>
            <a:r>
              <a:rPr lang="es-ES_tradnl" b="1" dirty="0" err="1"/>
              <a:t>Frame</a:t>
            </a:r>
            <a:r>
              <a:rPr lang="es-ES_tradnl" b="1" dirty="0"/>
              <a:t> (Ventana Interna): </a:t>
            </a:r>
            <a:r>
              <a:rPr lang="es-ES_tradnl" dirty="0"/>
              <a:t>Puede mostrar una ventana dentro de otra ventana.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err="1"/>
              <a:t>Layered</a:t>
            </a:r>
            <a:r>
              <a:rPr lang="es-ES_tradnl" b="1" dirty="0"/>
              <a:t> Pane (Panel con Capas): </a:t>
            </a:r>
            <a:r>
              <a:rPr lang="es-ES_tradnl" dirty="0"/>
              <a:t>Es un componente que nos proporciona una tercera dimensión para posicionar componentes, se puede considerarlo como una profundidad.</a:t>
            </a:r>
            <a:endParaRPr lang="es-ES_tradnl" b="1" dirty="0"/>
          </a:p>
          <a:p>
            <a:endParaRPr lang="es-ES_tradnl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9B1152D8-F73E-D74B-81B9-DA2502A0F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9342"/>
          <a:stretch/>
        </p:blipFill>
        <p:spPr>
          <a:xfrm>
            <a:off x="4263622" y="808056"/>
            <a:ext cx="3664756" cy="355485"/>
          </a:xfrm>
          <a:prstGeom prst="rect">
            <a:avLst/>
          </a:prstGeom>
        </p:spPr>
      </p:pic>
      <p:pic>
        <p:nvPicPr>
          <p:cNvPr id="5122" name="Picture 2" descr="Java Examples | Swing | JInternalFrame">
            <a:extLst>
              <a:ext uri="{FF2B5EF4-FFF2-40B4-BE49-F238E27FC236}">
                <a16:creationId xmlns:a16="http://schemas.microsoft.com/office/drawing/2014/main" id="{8C1D572D-1B7E-4B41-9839-6D538857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1854085"/>
            <a:ext cx="2222615" cy="222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ava JLayeredPane - javatpoint">
            <a:extLst>
              <a:ext uri="{FF2B5EF4-FFF2-40B4-BE49-F238E27FC236}">
                <a16:creationId xmlns:a16="http://schemas.microsoft.com/office/drawing/2014/main" id="{714D9D47-3BED-064D-A99C-AA6C5E88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80" y="4956563"/>
            <a:ext cx="2666153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89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3065F-05C7-D34C-A9D1-EC55CA8A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05232"/>
            <a:ext cx="7958331" cy="698015"/>
          </a:xfrm>
        </p:spPr>
        <p:txBody>
          <a:bodyPr/>
          <a:lstStyle/>
          <a:p>
            <a:pPr algn="ctr"/>
            <a:r>
              <a:rPr lang="es-ES_tradnl" b="1" dirty="0"/>
              <a:t>SWING CONTROLS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B18180-EAB7-334A-AAD9-F3400269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9" t="-10500"/>
          <a:stretch/>
        </p:blipFill>
        <p:spPr>
          <a:xfrm>
            <a:off x="3869522" y="887049"/>
            <a:ext cx="4452956" cy="30034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B7B03F-EF4B-F744-9C13-0D3372025CCE}"/>
              </a:ext>
            </a:extLst>
          </p:cNvPr>
          <p:cNvSpPr txBox="1"/>
          <p:nvPr/>
        </p:nvSpPr>
        <p:spPr>
          <a:xfrm>
            <a:off x="1124004" y="1292324"/>
            <a:ext cx="101461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Label (Etiqueta): </a:t>
            </a:r>
            <a:r>
              <a:rPr lang="es-ES_tradnl" dirty="0"/>
              <a:t>Permite vincular etiquetas, tanto de texto como de imágenes.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Button (Botón): </a:t>
            </a:r>
            <a:r>
              <a:rPr lang="es-ES_tradnl" dirty="0"/>
              <a:t>Permite vincular botones simples con la función de “oprimir”.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Toggle Button (Botón de dos posiciones): </a:t>
            </a:r>
            <a:r>
              <a:rPr lang="es-ES_tradnl" dirty="0"/>
              <a:t>Es un botón que al oprimirlo se quedará presionado hasta que se ejecuta otro evento.</a:t>
            </a:r>
            <a:r>
              <a:rPr lang="es-ES_tradnl" b="1" dirty="0"/>
              <a:t> </a:t>
            </a:r>
          </a:p>
        </p:txBody>
      </p:sp>
      <p:pic>
        <p:nvPicPr>
          <p:cNvPr id="6146" name="Picture 2" descr="JLabel en Java Swing - Cursos de Java">
            <a:extLst>
              <a:ext uri="{FF2B5EF4-FFF2-40B4-BE49-F238E27FC236}">
                <a16:creationId xmlns:a16="http://schemas.microsoft.com/office/drawing/2014/main" id="{C5A86081-3490-D244-8086-5C9EE6A6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47" y="1822113"/>
            <a:ext cx="2117505" cy="112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wing - JButton">
            <a:extLst>
              <a:ext uri="{FF2B5EF4-FFF2-40B4-BE49-F238E27FC236}">
                <a16:creationId xmlns:a16="http://schemas.microsoft.com/office/drawing/2014/main" id="{BBE3AFAD-69B5-DD44-8C79-A206865D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99" y="3429000"/>
            <a:ext cx="22098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Using JToggleButton | Salah Triki&amp;#39;s Blog">
            <a:extLst>
              <a:ext uri="{FF2B5EF4-FFF2-40B4-BE49-F238E27FC236}">
                <a16:creationId xmlns:a16="http://schemas.microsoft.com/office/drawing/2014/main" id="{C3823B75-EAF7-3E43-984F-624F3AED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47" y="5577811"/>
            <a:ext cx="2319663" cy="112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78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22593-2DC3-1042-A0DA-A19ADBB3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29" y="288752"/>
            <a:ext cx="7958331" cy="689148"/>
          </a:xfrm>
        </p:spPr>
        <p:txBody>
          <a:bodyPr/>
          <a:lstStyle/>
          <a:p>
            <a:pPr algn="ctr"/>
            <a:r>
              <a:rPr lang="es-ES_tradnl" b="1" dirty="0"/>
              <a:t>SWING CONTROLS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C587E8-436D-204F-BED2-F2EEF08CB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254" y="852695"/>
            <a:ext cx="5077492" cy="30618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F56055-0AF5-5643-97A4-DBD73BF8A399}"/>
              </a:ext>
            </a:extLst>
          </p:cNvPr>
          <p:cNvSpPr txBox="1"/>
          <p:nvPr/>
        </p:nvSpPr>
        <p:spPr>
          <a:xfrm>
            <a:off x="1138696" y="1527238"/>
            <a:ext cx="54223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Check Box (Casilla de Activación): </a:t>
            </a:r>
            <a:r>
              <a:rPr lang="es-ES_tradnl" dirty="0"/>
              <a:t>Da la función de casillas de verificación, ideal para selección múltiples.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Radio Button (Botón de Opción): </a:t>
            </a:r>
            <a:r>
              <a:rPr lang="es-ES_tradnl" dirty="0"/>
              <a:t>Permite presentar opciones de selección similares a las Check Box, solo que el enfoque de estas es de única selección.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Button Group (Grupo de Botones): </a:t>
            </a:r>
            <a:r>
              <a:rPr lang="es-ES_tradnl" dirty="0"/>
              <a:t>Permite elegir una sola opción de un conjunto de elementos. </a:t>
            </a:r>
          </a:p>
        </p:txBody>
      </p:sp>
      <p:pic>
        <p:nvPicPr>
          <p:cNvPr id="7170" name="Picture 2" descr="Java">
            <a:extLst>
              <a:ext uri="{FF2B5EF4-FFF2-40B4-BE49-F238E27FC236}">
                <a16:creationId xmlns:a16="http://schemas.microsoft.com/office/drawing/2014/main" id="{A3E3F328-B0AB-5640-9B4A-2B330B94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319" y="1237859"/>
            <a:ext cx="2259985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rogramacion II: Uso de RadioButtons en Java">
            <a:extLst>
              <a:ext uri="{FF2B5EF4-FFF2-40B4-BE49-F238E27FC236}">
                <a16:creationId xmlns:a16="http://schemas.microsoft.com/office/drawing/2014/main" id="{EC37B2F9-3DE2-024F-B947-4B68C737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272" y="3071168"/>
            <a:ext cx="2547998" cy="15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inding the selected button in a ButtonGroup : ButtonGroup « Swing « Java  Tutorial">
            <a:extLst>
              <a:ext uri="{FF2B5EF4-FFF2-40B4-BE49-F238E27FC236}">
                <a16:creationId xmlns:a16="http://schemas.microsoft.com/office/drawing/2014/main" id="{16D97EC1-3A3A-E745-AE4C-F5D772B7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303" y="4831072"/>
            <a:ext cx="2830925" cy="188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79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2DF88-CD0E-1C4F-AB7E-9CD180D2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630" y="250599"/>
            <a:ext cx="7476737" cy="859970"/>
          </a:xfrm>
        </p:spPr>
        <p:txBody>
          <a:bodyPr/>
          <a:lstStyle/>
          <a:p>
            <a:pPr algn="ctr"/>
            <a:r>
              <a:rPr lang="es-ES_tradnl" b="1" dirty="0"/>
              <a:t>SWING CONTROLS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51A52D-9B8F-8F42-8B51-142725545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928" y="794596"/>
            <a:ext cx="5350137" cy="34472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85C8A8-3C58-BC4E-968F-DCCA66A35515}"/>
              </a:ext>
            </a:extLst>
          </p:cNvPr>
          <p:cNvSpPr txBox="1"/>
          <p:nvPr/>
        </p:nvSpPr>
        <p:spPr>
          <a:xfrm>
            <a:off x="1281672" y="1703916"/>
            <a:ext cx="63703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Combo Box (Lista Desplegable): </a:t>
            </a:r>
            <a:r>
              <a:rPr lang="es-ES_tradnl" dirty="0"/>
              <a:t>Permite mostrar una lista de elementos como un combo de selección.</a:t>
            </a:r>
            <a:endParaRPr lang="es-ES_tradnl" b="1" dirty="0"/>
          </a:p>
          <a:p>
            <a:endParaRPr lang="es-ES_tradnl" b="1" dirty="0"/>
          </a:p>
          <a:p>
            <a:endParaRPr lang="es-ES_tradnl" b="1" dirty="0"/>
          </a:p>
          <a:p>
            <a:endParaRPr lang="es-ES_tradnl" b="1" dirty="0"/>
          </a:p>
          <a:p>
            <a:endParaRPr lang="es-ES_tradnl" b="1" dirty="0"/>
          </a:p>
          <a:p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List (Lista): </a:t>
            </a:r>
            <a:r>
              <a:rPr lang="es-ES_tradnl" dirty="0"/>
              <a:t>Permite seleccionar uno o más objetos de una lista.</a:t>
            </a:r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b="1" dirty="0"/>
          </a:p>
          <a:p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Text Field (Campo de Texto): </a:t>
            </a:r>
            <a:r>
              <a:rPr lang="es-ES_tradnl" dirty="0"/>
              <a:t>Componente que permite editar una línea individual de texto.</a:t>
            </a:r>
            <a:endParaRPr lang="es-ES_tradnl" b="1" dirty="0"/>
          </a:p>
          <a:p>
            <a:endParaRPr lang="es-ES_tradnl" dirty="0"/>
          </a:p>
        </p:txBody>
      </p:sp>
      <p:pic>
        <p:nvPicPr>
          <p:cNvPr id="8194" name="Picture 2" descr="CoDejaVu: Uso Básico de JComboBox en Java">
            <a:extLst>
              <a:ext uri="{FF2B5EF4-FFF2-40B4-BE49-F238E27FC236}">
                <a16:creationId xmlns:a16="http://schemas.microsoft.com/office/drawing/2014/main" id="{C58AE690-38A0-0C4F-A33C-8F0E073186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t="7746" r="2359" b="-1550"/>
          <a:stretch/>
        </p:blipFill>
        <p:spPr bwMode="auto">
          <a:xfrm>
            <a:off x="7894473" y="1329531"/>
            <a:ext cx="2914309" cy="15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log - Carlos Privitera: Ejemplo de código Java para comprender el  funcionamiento del componente JList">
            <a:extLst>
              <a:ext uri="{FF2B5EF4-FFF2-40B4-BE49-F238E27FC236}">
                <a16:creationId xmlns:a16="http://schemas.microsoft.com/office/drawing/2014/main" id="{FE377E9C-5999-3C40-926B-02BE8EBE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869" y="3074973"/>
            <a:ext cx="2719516" cy="19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Swing - JTextField">
            <a:extLst>
              <a:ext uri="{FF2B5EF4-FFF2-40B4-BE49-F238E27FC236}">
                <a16:creationId xmlns:a16="http://schemas.microsoft.com/office/drawing/2014/main" id="{745AF738-F7F3-A741-BE95-AA37D89C4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7"/>
          <a:stretch/>
        </p:blipFill>
        <p:spPr bwMode="auto">
          <a:xfrm>
            <a:off x="7725167" y="5210921"/>
            <a:ext cx="3252920" cy="136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6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{FCF55C2F-7BFE-4340-A25B-8B7D197319A1}tf16401378</Template>
  <TotalTime>668</TotalTime>
  <Words>1122</Words>
  <Application>Microsoft Macintosh PowerPoint</Application>
  <PresentationFormat>Panorámica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MS Shell Dlg 2</vt:lpstr>
      <vt:lpstr>Wingdings</vt:lpstr>
      <vt:lpstr>Wingdings 3</vt:lpstr>
      <vt:lpstr>Madison</vt:lpstr>
      <vt:lpstr>UNIVERSIDAD POLITÉCNICA SALESIANA  ESTUDIANTE: KELLY  PALTIN  ASIGNATURA: PROGRAMACIÓN  ORIENTADA  A OBJETOS  TEMA: COMPONENTES DE SWING  DOCENTE: DIEGO  QUISI  FECHA: 27  DE  JUNIO  DE  2021</vt:lpstr>
      <vt:lpstr>COMPONENTES SWING EN JAVA</vt:lpstr>
      <vt:lpstr>SWING CONTAINERS</vt:lpstr>
      <vt:lpstr>SWING CONTAINERS</vt:lpstr>
      <vt:lpstr>SWING CONTAINERS</vt:lpstr>
      <vt:lpstr>SWING CONTAINERS</vt:lpstr>
      <vt:lpstr>SWING CONTROLS</vt:lpstr>
      <vt:lpstr>SWING CONTROLS</vt:lpstr>
      <vt:lpstr>SWING CONTROLS</vt:lpstr>
      <vt:lpstr>SWING CONTROLS</vt:lpstr>
      <vt:lpstr>SWING CONTROLS</vt:lpstr>
      <vt:lpstr>SWING CONTROLS</vt:lpstr>
      <vt:lpstr>SWING CONTROLS</vt:lpstr>
      <vt:lpstr>SWING MENUS</vt:lpstr>
      <vt:lpstr>SWING MENUS</vt:lpstr>
      <vt:lpstr>SWING WINDOWS</vt:lpstr>
      <vt:lpstr>SWING WINDOWS</vt:lpstr>
      <vt:lpstr>SWING FILLERS</vt:lpstr>
      <vt:lpstr>SWING FILLERS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Politécnica salesiana  Estudiante: Kelly  Paltin  asignatura: programación  orientada  a objetos  tema: diseño  de  interfaces  docente: diego  quisi  fecha: 15  de  junio  de  2021</dc:title>
  <dc:creator>Est. Kelly Denise Paltin Guzman</dc:creator>
  <cp:lastModifiedBy>Est. Kelly Denise Paltin Guzman</cp:lastModifiedBy>
  <cp:revision>84</cp:revision>
  <dcterms:created xsi:type="dcterms:W3CDTF">2021-06-27T16:09:13Z</dcterms:created>
  <dcterms:modified xsi:type="dcterms:W3CDTF">2021-06-28T15:42:20Z</dcterms:modified>
</cp:coreProperties>
</file>