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3"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[YrOverYrClustering (1) (1).csv]Sheet1!PivotTable4</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Average of Year.over.Year.2Br.</c:v>
                </c:pt>
              </c:strCache>
            </c:strRef>
          </c:tx>
          <c:spPr>
            <a:solidFill>
              <a:schemeClr val="accent1"/>
            </a:solidFill>
            <a:ln>
              <a:noFill/>
            </a:ln>
            <a:effectLst/>
          </c:spPr>
          <c:invertIfNegative val="0"/>
          <c:cat>
            <c:strRef>
              <c:f>Sheet1!$A$4:$A$7</c:f>
              <c:strCache>
                <c:ptCount val="3"/>
                <c:pt idx="0">
                  <c:v>1</c:v>
                </c:pt>
                <c:pt idx="1">
                  <c:v>2</c:v>
                </c:pt>
                <c:pt idx="2">
                  <c:v>3</c:v>
                </c:pt>
              </c:strCache>
            </c:strRef>
          </c:cat>
          <c:val>
            <c:numRef>
              <c:f>Sheet1!$B$4:$B$7</c:f>
              <c:numCache>
                <c:formatCode>General</c:formatCode>
                <c:ptCount val="3"/>
                <c:pt idx="0">
                  <c:v>9.142222222222221E-2</c:v>
                </c:pt>
                <c:pt idx="1">
                  <c:v>1.8895238095238097E-2</c:v>
                </c:pt>
                <c:pt idx="2">
                  <c:v>-0.81604999999999994</c:v>
                </c:pt>
              </c:numCache>
            </c:numRef>
          </c:val>
          <c:extLst>
            <c:ext xmlns:c16="http://schemas.microsoft.com/office/drawing/2014/chart" uri="{C3380CC4-5D6E-409C-BE32-E72D297353CC}">
              <c16:uniqueId val="{00000000-F105-4565-8D70-737C3CEFB734}"/>
            </c:ext>
          </c:extLst>
        </c:ser>
        <c:ser>
          <c:idx val="1"/>
          <c:order val="1"/>
          <c:tx>
            <c:strRef>
              <c:f>Sheet1!$C$3</c:f>
              <c:strCache>
                <c:ptCount val="1"/>
                <c:pt idx="0">
                  <c:v>Average of Year.over.Year.3Br.</c:v>
                </c:pt>
              </c:strCache>
            </c:strRef>
          </c:tx>
          <c:spPr>
            <a:solidFill>
              <a:schemeClr val="accent2"/>
            </a:solidFill>
            <a:ln>
              <a:noFill/>
            </a:ln>
            <a:effectLst/>
          </c:spPr>
          <c:invertIfNegative val="0"/>
          <c:cat>
            <c:strRef>
              <c:f>Sheet1!$A$4:$A$7</c:f>
              <c:strCache>
                <c:ptCount val="3"/>
                <c:pt idx="0">
                  <c:v>1</c:v>
                </c:pt>
                <c:pt idx="1">
                  <c:v>2</c:v>
                </c:pt>
                <c:pt idx="2">
                  <c:v>3</c:v>
                </c:pt>
              </c:strCache>
            </c:strRef>
          </c:cat>
          <c:val>
            <c:numRef>
              <c:f>Sheet1!$C$4:$C$7</c:f>
              <c:numCache>
                <c:formatCode>General</c:formatCode>
                <c:ptCount val="3"/>
                <c:pt idx="0">
                  <c:v>0.20272222222222222</c:v>
                </c:pt>
                <c:pt idx="1">
                  <c:v>1.9628571428571429E-2</c:v>
                </c:pt>
                <c:pt idx="2">
                  <c:v>-0.90395000000000003</c:v>
                </c:pt>
              </c:numCache>
            </c:numRef>
          </c:val>
          <c:extLst>
            <c:ext xmlns:c16="http://schemas.microsoft.com/office/drawing/2014/chart" uri="{C3380CC4-5D6E-409C-BE32-E72D297353CC}">
              <c16:uniqueId val="{00000001-F105-4565-8D70-737C3CEFB734}"/>
            </c:ext>
          </c:extLst>
        </c:ser>
        <c:ser>
          <c:idx val="2"/>
          <c:order val="2"/>
          <c:tx>
            <c:strRef>
              <c:f>Sheet1!$D$3</c:f>
              <c:strCache>
                <c:ptCount val="1"/>
                <c:pt idx="0">
                  <c:v>Average of Year.over.Year.4Br.</c:v>
                </c:pt>
              </c:strCache>
            </c:strRef>
          </c:tx>
          <c:spPr>
            <a:solidFill>
              <a:schemeClr val="accent3"/>
            </a:solidFill>
            <a:ln>
              <a:noFill/>
            </a:ln>
            <a:effectLst/>
          </c:spPr>
          <c:invertIfNegative val="0"/>
          <c:cat>
            <c:strRef>
              <c:f>Sheet1!$A$4:$A$7</c:f>
              <c:strCache>
                <c:ptCount val="3"/>
                <c:pt idx="0">
                  <c:v>1</c:v>
                </c:pt>
                <c:pt idx="1">
                  <c:v>2</c:v>
                </c:pt>
                <c:pt idx="2">
                  <c:v>3</c:v>
                </c:pt>
              </c:strCache>
            </c:strRef>
          </c:cat>
          <c:val>
            <c:numRef>
              <c:f>Sheet1!$D$4:$D$7</c:f>
              <c:numCache>
                <c:formatCode>General</c:formatCode>
                <c:ptCount val="3"/>
                <c:pt idx="0">
                  <c:v>0.11855555555555555</c:v>
                </c:pt>
                <c:pt idx="1">
                  <c:v>2.063333333333333E-2</c:v>
                </c:pt>
                <c:pt idx="2">
                  <c:v>-0.77329999999999999</c:v>
                </c:pt>
              </c:numCache>
            </c:numRef>
          </c:val>
          <c:extLst>
            <c:ext xmlns:c16="http://schemas.microsoft.com/office/drawing/2014/chart" uri="{C3380CC4-5D6E-409C-BE32-E72D297353CC}">
              <c16:uniqueId val="{00000002-F105-4565-8D70-737C3CEFB734}"/>
            </c:ext>
          </c:extLst>
        </c:ser>
        <c:ser>
          <c:idx val="3"/>
          <c:order val="3"/>
          <c:tx>
            <c:strRef>
              <c:f>Sheet1!$E$3</c:f>
              <c:strCache>
                <c:ptCount val="1"/>
                <c:pt idx="0">
                  <c:v>Average of Year.over.Year.5Br.</c:v>
                </c:pt>
              </c:strCache>
            </c:strRef>
          </c:tx>
          <c:spPr>
            <a:solidFill>
              <a:schemeClr val="accent4"/>
            </a:solidFill>
            <a:ln>
              <a:noFill/>
            </a:ln>
            <a:effectLst/>
          </c:spPr>
          <c:invertIfNegative val="0"/>
          <c:cat>
            <c:strRef>
              <c:f>Sheet1!$A$4:$A$7</c:f>
              <c:strCache>
                <c:ptCount val="3"/>
                <c:pt idx="0">
                  <c:v>1</c:v>
                </c:pt>
                <c:pt idx="1">
                  <c:v>2</c:v>
                </c:pt>
                <c:pt idx="2">
                  <c:v>3</c:v>
                </c:pt>
              </c:strCache>
            </c:strRef>
          </c:cat>
          <c:val>
            <c:numRef>
              <c:f>Sheet1!$E$4:$E$7</c:f>
              <c:numCache>
                <c:formatCode>General</c:formatCode>
                <c:ptCount val="3"/>
                <c:pt idx="0">
                  <c:v>0.59627777777777757</c:v>
                </c:pt>
                <c:pt idx="1">
                  <c:v>1.4757142857142861E-2</c:v>
                </c:pt>
                <c:pt idx="2">
                  <c:v>-0.5696</c:v>
                </c:pt>
              </c:numCache>
            </c:numRef>
          </c:val>
          <c:extLst>
            <c:ext xmlns:c16="http://schemas.microsoft.com/office/drawing/2014/chart" uri="{C3380CC4-5D6E-409C-BE32-E72D297353CC}">
              <c16:uniqueId val="{00000003-F105-4565-8D70-737C3CEFB734}"/>
            </c:ext>
          </c:extLst>
        </c:ser>
        <c:ser>
          <c:idx val="4"/>
          <c:order val="4"/>
          <c:tx>
            <c:strRef>
              <c:f>Sheet1!$F$3</c:f>
              <c:strCache>
                <c:ptCount val="1"/>
                <c:pt idx="0">
                  <c:v>Average of Year.over.Year.All.Homes.</c:v>
                </c:pt>
              </c:strCache>
            </c:strRef>
          </c:tx>
          <c:spPr>
            <a:solidFill>
              <a:schemeClr val="accent5"/>
            </a:solidFill>
            <a:ln>
              <a:noFill/>
            </a:ln>
            <a:effectLst/>
          </c:spPr>
          <c:invertIfNegative val="0"/>
          <c:cat>
            <c:strRef>
              <c:f>Sheet1!$A$4:$A$7</c:f>
              <c:strCache>
                <c:ptCount val="3"/>
                <c:pt idx="0">
                  <c:v>1</c:v>
                </c:pt>
                <c:pt idx="1">
                  <c:v>2</c:v>
                </c:pt>
                <c:pt idx="2">
                  <c:v>3</c:v>
                </c:pt>
              </c:strCache>
            </c:strRef>
          </c:cat>
          <c:val>
            <c:numRef>
              <c:f>Sheet1!$F$4:$F$7</c:f>
              <c:numCache>
                <c:formatCode>General</c:formatCode>
                <c:ptCount val="3"/>
                <c:pt idx="0">
                  <c:v>0.26533333333333331</c:v>
                </c:pt>
                <c:pt idx="1">
                  <c:v>6.8099999999999994E-2</c:v>
                </c:pt>
                <c:pt idx="2">
                  <c:v>-0.97205000000000008</c:v>
                </c:pt>
              </c:numCache>
            </c:numRef>
          </c:val>
          <c:extLst>
            <c:ext xmlns:c16="http://schemas.microsoft.com/office/drawing/2014/chart" uri="{C3380CC4-5D6E-409C-BE32-E72D297353CC}">
              <c16:uniqueId val="{00000004-F105-4565-8D70-737C3CEFB734}"/>
            </c:ext>
          </c:extLst>
        </c:ser>
        <c:ser>
          <c:idx val="5"/>
          <c:order val="5"/>
          <c:tx>
            <c:strRef>
              <c:f>Sheet1!$G$3</c:f>
              <c:strCache>
                <c:ptCount val="1"/>
                <c:pt idx="0">
                  <c:v>Average of Year.over.Year.Per.capita.personal.income</c:v>
                </c:pt>
              </c:strCache>
            </c:strRef>
          </c:tx>
          <c:spPr>
            <a:solidFill>
              <a:schemeClr val="accent6"/>
            </a:solidFill>
            <a:ln>
              <a:noFill/>
            </a:ln>
            <a:effectLst/>
          </c:spPr>
          <c:invertIfNegative val="0"/>
          <c:cat>
            <c:strRef>
              <c:f>Sheet1!$A$4:$A$7</c:f>
              <c:strCache>
                <c:ptCount val="3"/>
                <c:pt idx="0">
                  <c:v>1</c:v>
                </c:pt>
                <c:pt idx="1">
                  <c:v>2</c:v>
                </c:pt>
                <c:pt idx="2">
                  <c:v>3</c:v>
                </c:pt>
              </c:strCache>
            </c:strRef>
          </c:cat>
          <c:val>
            <c:numRef>
              <c:f>Sheet1!$G$4:$G$7</c:f>
              <c:numCache>
                <c:formatCode>General</c:formatCode>
                <c:ptCount val="3"/>
                <c:pt idx="0">
                  <c:v>6.932222222222223E-2</c:v>
                </c:pt>
                <c:pt idx="1">
                  <c:v>1.8580952380952382E-2</c:v>
                </c:pt>
                <c:pt idx="2">
                  <c:v>-0.62959999999999994</c:v>
                </c:pt>
              </c:numCache>
            </c:numRef>
          </c:val>
          <c:extLst>
            <c:ext xmlns:c16="http://schemas.microsoft.com/office/drawing/2014/chart" uri="{C3380CC4-5D6E-409C-BE32-E72D297353CC}">
              <c16:uniqueId val="{00000005-F105-4565-8D70-737C3CEFB734}"/>
            </c:ext>
          </c:extLst>
        </c:ser>
        <c:dLbls>
          <c:showLegendKey val="0"/>
          <c:showVal val="0"/>
          <c:showCatName val="0"/>
          <c:showSerName val="0"/>
          <c:showPercent val="0"/>
          <c:showBubbleSize val="0"/>
        </c:dLbls>
        <c:gapWidth val="219"/>
        <c:overlap val="-27"/>
        <c:axId val="1010279968"/>
        <c:axId val="1010273736"/>
      </c:barChart>
      <c:catAx>
        <c:axId val="101027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73736"/>
        <c:crosses val="autoZero"/>
        <c:auto val="1"/>
        <c:lblAlgn val="ctr"/>
        <c:lblOffset val="100"/>
        <c:noMultiLvlLbl val="0"/>
      </c:catAx>
      <c:valAx>
        <c:axId val="1010273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79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10/8/2019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3DB4-F329-4F25-A3F9-995A38DA434A}"/>
              </a:ext>
            </a:extLst>
          </p:cNvPr>
          <p:cNvSpPr>
            <a:spLocks noGrp="1"/>
          </p:cNvSpPr>
          <p:nvPr>
            <p:ph type="ctrTitle"/>
          </p:nvPr>
        </p:nvSpPr>
        <p:spPr/>
        <p:txBody>
          <a:bodyPr>
            <a:noAutofit/>
          </a:bodyPr>
          <a:lstStyle/>
          <a:p>
            <a:r>
              <a:rPr lang="en-US" sz="3600" dirty="0" err="1"/>
              <a:t>DataScience@Syracuse</a:t>
            </a:r>
            <a:r>
              <a:rPr lang="en-US" sz="3600" dirty="0"/>
              <a:t> July 2018 </a:t>
            </a:r>
            <a:br>
              <a:rPr lang="en-US" sz="3600" dirty="0"/>
            </a:br>
            <a:r>
              <a:rPr lang="en-US" sz="3600" dirty="0"/>
              <a:t>Portfolio Milestone</a:t>
            </a:r>
          </a:p>
        </p:txBody>
      </p:sp>
      <p:sp>
        <p:nvSpPr>
          <p:cNvPr id="3" name="Subtitle 2">
            <a:extLst>
              <a:ext uri="{FF2B5EF4-FFF2-40B4-BE49-F238E27FC236}">
                <a16:creationId xmlns:a16="http://schemas.microsoft.com/office/drawing/2014/main" id="{2D6AF881-49DF-4287-9A96-E30BCC97F721}"/>
              </a:ext>
            </a:extLst>
          </p:cNvPr>
          <p:cNvSpPr>
            <a:spLocks noGrp="1"/>
          </p:cNvSpPr>
          <p:nvPr>
            <p:ph type="subTitle" idx="1"/>
          </p:nvPr>
        </p:nvSpPr>
        <p:spPr/>
        <p:txBody>
          <a:bodyPr/>
          <a:lstStyle/>
          <a:p>
            <a:r>
              <a:rPr lang="en-US" dirty="0"/>
              <a:t>Kelly Schillaci</a:t>
            </a:r>
          </a:p>
        </p:txBody>
      </p:sp>
    </p:spTree>
    <p:extLst>
      <p:ext uri="{BB962C8B-B14F-4D97-AF65-F5344CB8AC3E}">
        <p14:creationId xmlns:p14="http://schemas.microsoft.com/office/powerpoint/2010/main" val="328285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58A5-7F33-42AD-8941-C4FEB7D150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59C44E-3B41-4BD7-8AA9-72DE9DA0F68D}"/>
              </a:ext>
            </a:extLst>
          </p:cNvPr>
          <p:cNvSpPr>
            <a:spLocks noGrp="1"/>
          </p:cNvSpPr>
          <p:nvPr>
            <p:ph idx="1"/>
          </p:nvPr>
        </p:nvSpPr>
        <p:spPr/>
        <p:txBody>
          <a:bodyPr>
            <a:normAutofit/>
          </a:bodyPr>
          <a:lstStyle/>
          <a:p>
            <a:pPr marL="463360" indent="-457200">
              <a:buFont typeface="+mj-lt"/>
              <a:buAutoNum type="arabicPeriod"/>
            </a:pPr>
            <a:r>
              <a:rPr lang="en-US" b="1" dirty="0">
                <a:solidFill>
                  <a:schemeClr val="accent5"/>
                </a:solidFill>
              </a:rPr>
              <a:t>Data collection </a:t>
            </a:r>
            <a:r>
              <a:rPr lang="en-US" dirty="0"/>
              <a:t>involves using the appropriate tools to collect and organize the data</a:t>
            </a:r>
          </a:p>
          <a:p>
            <a:pPr marL="463360" indent="-457200">
              <a:buFont typeface="+mj-lt"/>
              <a:buAutoNum type="arabicPeriod"/>
            </a:pPr>
            <a:r>
              <a:rPr lang="en-US" b="1" dirty="0">
                <a:solidFill>
                  <a:schemeClr val="accent5"/>
                </a:solidFill>
              </a:rPr>
              <a:t>Data analysis </a:t>
            </a:r>
            <a:r>
              <a:rPr lang="en-US" dirty="0"/>
              <a:t>comprises identifying patterns in the data via visualization, statistical analysis, and data mining</a:t>
            </a:r>
          </a:p>
          <a:p>
            <a:pPr marL="463360" indent="-457200">
              <a:buFont typeface="+mj-lt"/>
              <a:buAutoNum type="arabicPeriod"/>
            </a:pPr>
            <a:r>
              <a:rPr lang="en-US" b="1" dirty="0">
                <a:solidFill>
                  <a:schemeClr val="accent5"/>
                </a:solidFill>
              </a:rPr>
              <a:t>Strategy and decisions </a:t>
            </a:r>
            <a:r>
              <a:rPr lang="en-US" dirty="0"/>
              <a:t>objectives entail developing alternative strategies based on data</a:t>
            </a:r>
          </a:p>
          <a:p>
            <a:pPr marL="463360" indent="-457200">
              <a:buFont typeface="+mj-lt"/>
              <a:buAutoNum type="arabicPeriod"/>
            </a:pPr>
            <a:r>
              <a:rPr lang="en-US" b="1" dirty="0">
                <a:solidFill>
                  <a:schemeClr val="accent5"/>
                </a:solidFill>
              </a:rPr>
              <a:t>Implementation</a:t>
            </a:r>
            <a:r>
              <a:rPr lang="en-US" dirty="0"/>
              <a:t> includes developing a plan of action to implement the business decisions</a:t>
            </a:r>
          </a:p>
          <a:p>
            <a:endParaRPr lang="en-US" dirty="0"/>
          </a:p>
        </p:txBody>
      </p:sp>
    </p:spTree>
    <p:extLst>
      <p:ext uri="{BB962C8B-B14F-4D97-AF65-F5344CB8AC3E}">
        <p14:creationId xmlns:p14="http://schemas.microsoft.com/office/powerpoint/2010/main" val="166218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55A5-D5A2-4CB1-9B3C-126C2ADC0397}"/>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97D5A8D7-F403-40EC-A660-FC4CB7390F88}"/>
              </a:ext>
            </a:extLst>
          </p:cNvPr>
          <p:cNvSpPr>
            <a:spLocks noGrp="1"/>
          </p:cNvSpPr>
          <p:nvPr>
            <p:ph idx="1"/>
          </p:nvPr>
        </p:nvSpPr>
        <p:spPr/>
        <p:txBody>
          <a:bodyPr>
            <a:normAutofit fontScale="92500" lnSpcReduction="10000"/>
          </a:bodyPr>
          <a:lstStyle/>
          <a:p>
            <a:r>
              <a:rPr lang="en-US" dirty="0"/>
              <a:t>Using the appropriate tools to collect and organize the data</a:t>
            </a:r>
          </a:p>
          <a:p>
            <a:r>
              <a:rPr lang="en-US" dirty="0"/>
              <a:t>Every course project required data collection</a:t>
            </a:r>
          </a:p>
          <a:p>
            <a:pPr lvl="1"/>
            <a:r>
              <a:rPr lang="en-US" dirty="0"/>
              <a:t>Scripting for Analytics – Suicide Analysis:  Kaggle</a:t>
            </a:r>
          </a:p>
          <a:p>
            <a:pPr lvl="1"/>
            <a:r>
              <a:rPr lang="en-US" dirty="0"/>
              <a:t>Data Analytics – Olympic Games Performance:  Merged 2 datasets from Kaggle</a:t>
            </a:r>
          </a:p>
          <a:p>
            <a:pPr lvl="1"/>
            <a:r>
              <a:rPr lang="en-US" dirty="0"/>
              <a:t>Text Mining – Ted Talks Analysis:  Merged 2 datasets from Kaggle.  Labeled Manually</a:t>
            </a:r>
          </a:p>
          <a:p>
            <a:pPr lvl="1"/>
            <a:r>
              <a:rPr lang="en-US" dirty="0"/>
              <a:t>Marketing Analytics - Zillow Analysis:  Kaggle</a:t>
            </a:r>
          </a:p>
          <a:p>
            <a:pPr lvl="1"/>
            <a:r>
              <a:rPr lang="en-US" dirty="0"/>
              <a:t>Data Analysis and Decision Making – Process Improvement:  Collected Manually</a:t>
            </a:r>
          </a:p>
          <a:p>
            <a:endParaRPr lang="en-US" dirty="0"/>
          </a:p>
        </p:txBody>
      </p:sp>
    </p:spTree>
    <p:extLst>
      <p:ext uri="{BB962C8B-B14F-4D97-AF65-F5344CB8AC3E}">
        <p14:creationId xmlns:p14="http://schemas.microsoft.com/office/powerpoint/2010/main" val="239094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9310B2-7420-43AA-8759-3A3142B8C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E56956-386F-4610-8F4D-753C58591E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57A518DC-1B4F-4E65-9B0D-3A6D807FAA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F49910F8-4FC8-4858-BA52-E15CC244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BF96701-BC08-46CF-ADD0-183E4217F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5A0800-6EA7-4EDD-82C0-97B0E6AE9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89446-0436-43EC-8816-E53D24ADF730}"/>
              </a:ext>
            </a:extLst>
          </p:cNvPr>
          <p:cNvSpPr>
            <a:spLocks noGrp="1"/>
          </p:cNvSpPr>
          <p:nvPr>
            <p:ph type="title"/>
          </p:nvPr>
        </p:nvSpPr>
        <p:spPr>
          <a:xfrm>
            <a:off x="1259316" y="142875"/>
            <a:ext cx="5575160" cy="616408"/>
          </a:xfrm>
        </p:spPr>
        <p:txBody>
          <a:bodyPr>
            <a:normAutofit/>
          </a:bodyPr>
          <a:lstStyle/>
          <a:p>
            <a:pPr algn="l"/>
            <a:r>
              <a:rPr lang="en-US" dirty="0"/>
              <a:t>Data Collection - continued</a:t>
            </a:r>
          </a:p>
        </p:txBody>
      </p:sp>
      <p:sp>
        <p:nvSpPr>
          <p:cNvPr id="3" name="Content Placeholder 2">
            <a:extLst>
              <a:ext uri="{FF2B5EF4-FFF2-40B4-BE49-F238E27FC236}">
                <a16:creationId xmlns:a16="http://schemas.microsoft.com/office/drawing/2014/main" id="{51F393D2-B980-4F12-91C9-DE6ED231B7CF}"/>
              </a:ext>
            </a:extLst>
          </p:cNvPr>
          <p:cNvSpPr>
            <a:spLocks noGrp="1"/>
          </p:cNvSpPr>
          <p:nvPr>
            <p:ph idx="1"/>
          </p:nvPr>
        </p:nvSpPr>
        <p:spPr>
          <a:xfrm>
            <a:off x="1261447" y="759284"/>
            <a:ext cx="6547119" cy="2957444"/>
          </a:xfrm>
        </p:spPr>
        <p:txBody>
          <a:bodyPr>
            <a:normAutofit fontScale="47500" lnSpcReduction="20000"/>
          </a:bodyPr>
          <a:lstStyle/>
          <a:p>
            <a:r>
              <a:rPr lang="en-US" dirty="0"/>
              <a:t>Data Analysis and Decision Making – Process Improvement</a:t>
            </a:r>
          </a:p>
          <a:p>
            <a:pPr lvl="1"/>
            <a:r>
              <a:rPr lang="en-US" sz="2000" dirty="0"/>
              <a:t>Collected continuous data from 7/23 – 9/14.  7/23 - 8/24 were before my process improvement and 8/27 – 9/14 were after the improvement.  I also collected discrete data if the office temperature was over 72 degrees.</a:t>
            </a:r>
          </a:p>
          <a:p>
            <a:pPr lvl="1"/>
            <a:r>
              <a:rPr lang="en-US" sz="2000" dirty="0"/>
              <a:t>I made an Excel Spreadsheet with my main categories that contained formulas to total each activity for the day.  Each activity was recorded in increments of minutes.  I always have my laptop at work so tracking was very easy.</a:t>
            </a:r>
          </a:p>
          <a:p>
            <a:pPr lvl="1"/>
            <a:r>
              <a:rPr lang="en-US" sz="2000" dirty="0"/>
              <a:t>My Continuous Data Variables:  NVA activities(Y), Client Meeting (X1), Client Work (X2), Out of Scope Work (X3), Prepare for Client Meeting (X4), Prepare for WEST Meeting (X5), Travel to/from Meeting (X6), WEST Meeting (X7), WEST Work (X8), and </a:t>
            </a:r>
            <a:r>
              <a:rPr lang="en-US" sz="2000" dirty="0" err="1"/>
              <a:t>Wiss</a:t>
            </a:r>
            <a:r>
              <a:rPr lang="en-US" sz="2000" dirty="0"/>
              <a:t> Obligation (X9).</a:t>
            </a:r>
          </a:p>
          <a:p>
            <a:pPr lvl="1"/>
            <a:r>
              <a:rPr lang="en-US" sz="2000" dirty="0"/>
              <a:t>Total Sample Size was 38.  25 before the process improvement and 13 after.</a:t>
            </a:r>
          </a:p>
          <a:p>
            <a:pPr lvl="1"/>
            <a:r>
              <a:rPr lang="en-US" sz="2000" dirty="0"/>
              <a:t>With 95% confidence and margin of error of .174,  I would need 97 samples before the improvement and 50 samples after the improvement.</a:t>
            </a:r>
          </a:p>
          <a:p>
            <a:endParaRPr lang="en-US" sz="1800" dirty="0"/>
          </a:p>
        </p:txBody>
      </p:sp>
      <p:pic>
        <p:nvPicPr>
          <p:cNvPr id="4" name="Picture 3">
            <a:extLst>
              <a:ext uri="{FF2B5EF4-FFF2-40B4-BE49-F238E27FC236}">
                <a16:creationId xmlns:a16="http://schemas.microsoft.com/office/drawing/2014/main" id="{A38D0366-7694-4185-9E5E-8687AD93C4C2}"/>
              </a:ext>
            </a:extLst>
          </p:cNvPr>
          <p:cNvPicPr/>
          <p:nvPr/>
        </p:nvPicPr>
        <p:blipFill>
          <a:blip r:embed="rId5"/>
          <a:stretch>
            <a:fillRect/>
          </a:stretch>
        </p:blipFill>
        <p:spPr>
          <a:xfrm>
            <a:off x="8062252" y="142875"/>
            <a:ext cx="3069596" cy="656864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ACC20CFE-4805-47E4-A315-3293E35C6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FFF2285-41B9-419C-ACB4-DB3C6C95A1C1}"/>
              </a:ext>
            </a:extLst>
          </p:cNvPr>
          <p:cNvPicPr/>
          <p:nvPr/>
        </p:nvPicPr>
        <p:blipFill>
          <a:blip r:embed="rId6"/>
          <a:stretch>
            <a:fillRect/>
          </a:stretch>
        </p:blipFill>
        <p:spPr>
          <a:xfrm>
            <a:off x="1261447" y="3586097"/>
            <a:ext cx="6547119" cy="3125421"/>
          </a:xfrm>
          <a:prstGeom prst="rect">
            <a:avLst/>
          </a:prstGeom>
        </p:spPr>
      </p:pic>
    </p:spTree>
    <p:extLst>
      <p:ext uri="{BB962C8B-B14F-4D97-AF65-F5344CB8AC3E}">
        <p14:creationId xmlns:p14="http://schemas.microsoft.com/office/powerpoint/2010/main" val="292891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4B31-60AE-4209-9F61-0052BA6D733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5936A3D-5B9B-41DE-A81D-D2E66584E4E6}"/>
              </a:ext>
            </a:extLst>
          </p:cNvPr>
          <p:cNvSpPr>
            <a:spLocks noGrp="1"/>
          </p:cNvSpPr>
          <p:nvPr>
            <p:ph idx="1"/>
          </p:nvPr>
        </p:nvSpPr>
        <p:spPr/>
        <p:txBody>
          <a:bodyPr>
            <a:normAutofit fontScale="85000" lnSpcReduction="10000"/>
          </a:bodyPr>
          <a:lstStyle/>
          <a:p>
            <a:r>
              <a:rPr lang="en-US" dirty="0"/>
              <a:t>Identifying patterns in the data via visualization, statistical analysis, and data mining</a:t>
            </a:r>
          </a:p>
          <a:p>
            <a:r>
              <a:rPr lang="en-US" dirty="0"/>
              <a:t>Every course project required data analysis</a:t>
            </a:r>
          </a:p>
          <a:p>
            <a:pPr lvl="1"/>
            <a:r>
              <a:rPr lang="en-US" dirty="0"/>
              <a:t>Scripting for Analytics – Suicide Analysis:  Visualizations</a:t>
            </a:r>
          </a:p>
          <a:p>
            <a:pPr lvl="1"/>
            <a:r>
              <a:rPr lang="en-US" dirty="0"/>
              <a:t>Data Analytics – Olympic Games Performance:  Visualizations, Statistical Analysis, Data Mining</a:t>
            </a:r>
          </a:p>
          <a:p>
            <a:pPr lvl="1"/>
            <a:r>
              <a:rPr lang="en-US" dirty="0"/>
              <a:t>Text Mining – Ted Talks Analysis:  Visualizations, Statistical Analysis, Data Mining</a:t>
            </a:r>
          </a:p>
          <a:p>
            <a:pPr lvl="1"/>
            <a:r>
              <a:rPr lang="en-US" dirty="0"/>
              <a:t>Marketing Analytics - Zillow Analysis:  Visualizations, Statistical Analysis</a:t>
            </a:r>
          </a:p>
          <a:p>
            <a:pPr lvl="1"/>
            <a:r>
              <a:rPr lang="en-US" dirty="0"/>
              <a:t>Data Analysis and Decision Making – Process Improvement:  Visualizations, Statistical Analysis</a:t>
            </a:r>
          </a:p>
          <a:p>
            <a:endParaRPr lang="en-US" dirty="0"/>
          </a:p>
        </p:txBody>
      </p:sp>
    </p:spTree>
    <p:extLst>
      <p:ext uri="{BB962C8B-B14F-4D97-AF65-F5344CB8AC3E}">
        <p14:creationId xmlns:p14="http://schemas.microsoft.com/office/powerpoint/2010/main" val="298168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41" name="Rectangle 25">
            <a:extLst>
              <a:ext uri="{FF2B5EF4-FFF2-40B4-BE49-F238E27FC236}">
                <a16:creationId xmlns:a16="http://schemas.microsoft.com/office/drawing/2014/main" id="{29674FA3-483E-4130-A2CD-ECAEDDAB0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7">
            <a:extLst>
              <a:ext uri="{FF2B5EF4-FFF2-40B4-BE49-F238E27FC236}">
                <a16:creationId xmlns:a16="http://schemas.microsoft.com/office/drawing/2014/main" id="{394A0FA5-7393-420D-BE06-BBBE92CC16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29">
            <a:extLst>
              <a:ext uri="{FF2B5EF4-FFF2-40B4-BE49-F238E27FC236}">
                <a16:creationId xmlns:a16="http://schemas.microsoft.com/office/drawing/2014/main" id="{D3A008DE-3AA0-4EEE-B17C-7609B85AB7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31">
            <a:extLst>
              <a:ext uri="{FF2B5EF4-FFF2-40B4-BE49-F238E27FC236}">
                <a16:creationId xmlns:a16="http://schemas.microsoft.com/office/drawing/2014/main" id="{03E292FA-6DDB-4FA3-B094-7AC643903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7091F5E2-3CBC-4E7B-9007-C889CFC0C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5">
            <a:extLst>
              <a:ext uri="{FF2B5EF4-FFF2-40B4-BE49-F238E27FC236}">
                <a16:creationId xmlns:a16="http://schemas.microsoft.com/office/drawing/2014/main" id="{2E41E376-EE16-41DE-BCE0-F51CCBDE0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4CDAA-DED0-45DE-8AE6-292694655C68}"/>
              </a:ext>
            </a:extLst>
          </p:cNvPr>
          <p:cNvSpPr>
            <a:spLocks noGrp="1"/>
          </p:cNvSpPr>
          <p:nvPr>
            <p:ph type="title"/>
          </p:nvPr>
        </p:nvSpPr>
        <p:spPr>
          <a:xfrm>
            <a:off x="1969803" y="808056"/>
            <a:ext cx="3666865" cy="1077229"/>
          </a:xfrm>
        </p:spPr>
        <p:txBody>
          <a:bodyPr>
            <a:normAutofit/>
          </a:bodyPr>
          <a:lstStyle/>
          <a:p>
            <a:pPr algn="l"/>
            <a:r>
              <a:rPr lang="en-US" dirty="0"/>
              <a:t>Data Analysis - continued</a:t>
            </a:r>
            <a:endParaRPr lang="en-US"/>
          </a:p>
        </p:txBody>
      </p:sp>
      <p:sp>
        <p:nvSpPr>
          <p:cNvPr id="3" name="Content Placeholder 2">
            <a:extLst>
              <a:ext uri="{FF2B5EF4-FFF2-40B4-BE49-F238E27FC236}">
                <a16:creationId xmlns:a16="http://schemas.microsoft.com/office/drawing/2014/main" id="{D544D74B-153F-4AE5-B6E4-9F02A63AC939}"/>
              </a:ext>
            </a:extLst>
          </p:cNvPr>
          <p:cNvSpPr>
            <a:spLocks noGrp="1"/>
          </p:cNvSpPr>
          <p:nvPr>
            <p:ph idx="1"/>
          </p:nvPr>
        </p:nvSpPr>
        <p:spPr>
          <a:xfrm>
            <a:off x="1969803" y="2052116"/>
            <a:ext cx="3666865" cy="3997828"/>
          </a:xfrm>
        </p:spPr>
        <p:txBody>
          <a:bodyPr>
            <a:normAutofit fontScale="85000" lnSpcReduction="20000"/>
          </a:bodyPr>
          <a:lstStyle/>
          <a:p>
            <a:r>
              <a:rPr lang="en-US" sz="1800" dirty="0"/>
              <a:t>Data Analytics – Olympic Games Performance: Visualizations, Statistical Analysis, Data Mining</a:t>
            </a:r>
          </a:p>
          <a:p>
            <a:pPr lvl="1"/>
            <a:r>
              <a:rPr lang="en-US" dirty="0"/>
              <a:t>there are significantly more athletes, nations, and events at each Olympic games</a:t>
            </a:r>
          </a:p>
          <a:p>
            <a:pPr lvl="1"/>
            <a:r>
              <a:rPr lang="en-US" dirty="0"/>
              <a:t>women are competing in the Olympics at a rapidly increasing rate, closing the representation gap between the two genders</a:t>
            </a:r>
          </a:p>
          <a:p>
            <a:pPr lvl="1"/>
            <a:r>
              <a:rPr lang="en-US" dirty="0"/>
              <a:t>In predicting the outcome for a certain athlete, country is one of the most significant factors</a:t>
            </a:r>
          </a:p>
        </p:txBody>
      </p:sp>
      <p:sp>
        <p:nvSpPr>
          <p:cNvPr id="51" name="Rectangle 37">
            <a:extLst>
              <a:ext uri="{FF2B5EF4-FFF2-40B4-BE49-F238E27FC236}">
                <a16:creationId xmlns:a16="http://schemas.microsoft.com/office/drawing/2014/main" id="{72846AA9-1672-461C-AECB-E15F4A870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1438" y="647190"/>
            <a:ext cx="4332831" cy="55642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1E066-D3DA-4210-91B3-BFEE6BEB38B8}"/>
              </a:ext>
            </a:extLst>
          </p:cNvPr>
          <p:cNvPicPr/>
          <p:nvPr/>
        </p:nvPicPr>
        <p:blipFill>
          <a:blip r:embed="rId5"/>
          <a:stretch>
            <a:fillRect/>
          </a:stretch>
        </p:blipFill>
        <p:spPr>
          <a:xfrm>
            <a:off x="6726761" y="1344059"/>
            <a:ext cx="1688584" cy="1545725"/>
          </a:xfrm>
          <a:prstGeom prst="rect">
            <a:avLst/>
          </a:prstGeom>
          <a:ln>
            <a:noFill/>
          </a:ln>
        </p:spPr>
      </p:pic>
      <p:pic>
        <p:nvPicPr>
          <p:cNvPr id="14" name="Picture 13">
            <a:extLst>
              <a:ext uri="{FF2B5EF4-FFF2-40B4-BE49-F238E27FC236}">
                <a16:creationId xmlns:a16="http://schemas.microsoft.com/office/drawing/2014/main" id="{DEFB0BB6-B211-49D4-854F-232D33D3C30D}"/>
              </a:ext>
            </a:extLst>
          </p:cNvPr>
          <p:cNvPicPr/>
          <p:nvPr/>
        </p:nvPicPr>
        <p:blipFill>
          <a:blip r:embed="rId6"/>
          <a:stretch>
            <a:fillRect/>
          </a:stretch>
        </p:blipFill>
        <p:spPr>
          <a:xfrm>
            <a:off x="8734878" y="1346744"/>
            <a:ext cx="1682717" cy="1540355"/>
          </a:xfrm>
          <a:prstGeom prst="rect">
            <a:avLst/>
          </a:prstGeom>
          <a:ln>
            <a:noFill/>
          </a:ln>
        </p:spPr>
      </p:pic>
      <p:sp>
        <p:nvSpPr>
          <p:cNvPr id="40" name="Rectangle 39">
            <a:extLst>
              <a:ext uri="{FF2B5EF4-FFF2-40B4-BE49-F238E27FC236}">
                <a16:creationId xmlns:a16="http://schemas.microsoft.com/office/drawing/2014/main" id="{29273AE5-3FE5-41FE-8E82-CF63CCE86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8484" y="885929"/>
            <a:ext cx="1845902" cy="24619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9C236CF-9E8D-419C-8620-7F3C07838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637" y="885929"/>
            <a:ext cx="1845902" cy="24619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7CE5DD-DABF-4A99-8FF9-93412D405E7E}"/>
              </a:ext>
            </a:extLst>
          </p:cNvPr>
          <p:cNvPicPr/>
          <p:nvPr/>
        </p:nvPicPr>
        <p:blipFill>
          <a:blip r:embed="rId7"/>
          <a:stretch>
            <a:fillRect/>
          </a:stretch>
        </p:blipFill>
        <p:spPr>
          <a:xfrm>
            <a:off x="6725555" y="4212748"/>
            <a:ext cx="1689790" cy="1043445"/>
          </a:xfrm>
          <a:prstGeom prst="rect">
            <a:avLst/>
          </a:prstGeom>
          <a:ln>
            <a:noFill/>
          </a:ln>
        </p:spPr>
      </p:pic>
      <p:sp>
        <p:nvSpPr>
          <p:cNvPr id="44" name="Rectangle 43">
            <a:extLst>
              <a:ext uri="{FF2B5EF4-FFF2-40B4-BE49-F238E27FC236}">
                <a16:creationId xmlns:a16="http://schemas.microsoft.com/office/drawing/2014/main" id="{103D2E16-53D8-4B59-8443-9756C25D9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4211" y="3509008"/>
            <a:ext cx="1845902" cy="24619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C8B7877-33F0-411F-B2E6-9A90B13C8D57}"/>
              </a:ext>
            </a:extLst>
          </p:cNvPr>
          <p:cNvPicPr/>
          <p:nvPr/>
        </p:nvPicPr>
        <p:blipFill>
          <a:blip r:embed="rId8"/>
          <a:stretch>
            <a:fillRect/>
          </a:stretch>
        </p:blipFill>
        <p:spPr>
          <a:xfrm>
            <a:off x="8738720" y="3968344"/>
            <a:ext cx="1673868" cy="1532254"/>
          </a:xfrm>
          <a:prstGeom prst="rect">
            <a:avLst/>
          </a:prstGeom>
          <a:ln>
            <a:noFill/>
          </a:ln>
        </p:spPr>
      </p:pic>
      <p:sp>
        <p:nvSpPr>
          <p:cNvPr id="46" name="Rectangle 45">
            <a:extLst>
              <a:ext uri="{FF2B5EF4-FFF2-40B4-BE49-F238E27FC236}">
                <a16:creationId xmlns:a16="http://schemas.microsoft.com/office/drawing/2014/main" id="{076EEC9C-29C1-4D0A-94FC-D6D21E655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637" y="3509008"/>
            <a:ext cx="1845902" cy="24619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BEEBE8F-9F0F-43B9-8857-AA07A5E4C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70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F666-47BA-4B76-9D1F-475FBB4EB4A7}"/>
              </a:ext>
            </a:extLst>
          </p:cNvPr>
          <p:cNvSpPr>
            <a:spLocks noGrp="1"/>
          </p:cNvSpPr>
          <p:nvPr>
            <p:ph type="title"/>
          </p:nvPr>
        </p:nvSpPr>
        <p:spPr/>
        <p:txBody>
          <a:bodyPr/>
          <a:lstStyle/>
          <a:p>
            <a:r>
              <a:rPr lang="en-US" dirty="0"/>
              <a:t>Strategy and Decisions</a:t>
            </a:r>
          </a:p>
        </p:txBody>
      </p:sp>
      <p:sp>
        <p:nvSpPr>
          <p:cNvPr id="3" name="Content Placeholder 2">
            <a:extLst>
              <a:ext uri="{FF2B5EF4-FFF2-40B4-BE49-F238E27FC236}">
                <a16:creationId xmlns:a16="http://schemas.microsoft.com/office/drawing/2014/main" id="{A8FA9C1B-C704-4882-99E0-D38AABC03906}"/>
              </a:ext>
            </a:extLst>
          </p:cNvPr>
          <p:cNvSpPr>
            <a:spLocks noGrp="1"/>
          </p:cNvSpPr>
          <p:nvPr>
            <p:ph idx="1"/>
          </p:nvPr>
        </p:nvSpPr>
        <p:spPr/>
        <p:txBody>
          <a:bodyPr/>
          <a:lstStyle/>
          <a:p>
            <a:r>
              <a:rPr lang="en-US" dirty="0"/>
              <a:t>Developing alternative strategies based on data</a:t>
            </a:r>
          </a:p>
          <a:p>
            <a:r>
              <a:rPr lang="en-US" dirty="0"/>
              <a:t>2 course projects required making decisions and recommendations based on the data analysis</a:t>
            </a:r>
          </a:p>
          <a:p>
            <a:pPr lvl="1"/>
            <a:r>
              <a:rPr lang="en-US" dirty="0"/>
              <a:t>Marketing Analytics - Zillow Analysis:  Make recommendations to real estate investors</a:t>
            </a:r>
          </a:p>
          <a:p>
            <a:pPr lvl="1"/>
            <a:r>
              <a:rPr lang="en-US" dirty="0"/>
              <a:t>Data Analysis and Decision Making – Process Improvement:  Propose strategies to save time based on data analysis</a:t>
            </a:r>
          </a:p>
          <a:p>
            <a:pPr lvl="1"/>
            <a:endParaRPr lang="en-US" dirty="0"/>
          </a:p>
          <a:p>
            <a:pPr lvl="1"/>
            <a:endParaRPr lang="en-US" dirty="0"/>
          </a:p>
        </p:txBody>
      </p:sp>
    </p:spTree>
    <p:extLst>
      <p:ext uri="{BB962C8B-B14F-4D97-AF65-F5344CB8AC3E}">
        <p14:creationId xmlns:p14="http://schemas.microsoft.com/office/powerpoint/2010/main" val="243780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EB2E24-D715-4C44-A89A-E65D31D7D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B50719-5862-4FBC-BD13-940FFEE7F0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5D217AB5-2ECE-42AC-A79A-638A5A8CF6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A6A91365-BBD6-4917-9FBD-DB166E4BF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C7957D-4EA0-4D8C-B9C4-3B9D72B5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26422E-47D7-4930-B686-007CE4B7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C8B91-9C0D-48A8-9A55-86EF6CB2F844}"/>
              </a:ext>
            </a:extLst>
          </p:cNvPr>
          <p:cNvSpPr>
            <a:spLocks noGrp="1"/>
          </p:cNvSpPr>
          <p:nvPr>
            <p:ph type="title"/>
          </p:nvPr>
        </p:nvSpPr>
        <p:spPr>
          <a:xfrm>
            <a:off x="1969803" y="808056"/>
            <a:ext cx="8608037" cy="1077229"/>
          </a:xfrm>
        </p:spPr>
        <p:txBody>
          <a:bodyPr>
            <a:normAutofit/>
          </a:bodyPr>
          <a:lstStyle/>
          <a:p>
            <a:pPr algn="l"/>
            <a:r>
              <a:rPr lang="en-US"/>
              <a:t>Strategy and Decisions - continued</a:t>
            </a:r>
          </a:p>
        </p:txBody>
      </p:sp>
      <p:sp>
        <p:nvSpPr>
          <p:cNvPr id="3" name="Content Placeholder 2">
            <a:extLst>
              <a:ext uri="{FF2B5EF4-FFF2-40B4-BE49-F238E27FC236}">
                <a16:creationId xmlns:a16="http://schemas.microsoft.com/office/drawing/2014/main" id="{054E7DB5-DC14-4139-9F43-E78480DE8AA4}"/>
              </a:ext>
            </a:extLst>
          </p:cNvPr>
          <p:cNvSpPr>
            <a:spLocks noGrp="1"/>
          </p:cNvSpPr>
          <p:nvPr>
            <p:ph idx="1"/>
          </p:nvPr>
        </p:nvSpPr>
        <p:spPr>
          <a:xfrm>
            <a:off x="7286175" y="2052116"/>
            <a:ext cx="3289986" cy="3997828"/>
          </a:xfrm>
        </p:spPr>
        <p:txBody>
          <a:bodyPr>
            <a:normAutofit fontScale="85000" lnSpcReduction="20000"/>
          </a:bodyPr>
          <a:lstStyle/>
          <a:p>
            <a:pPr>
              <a:lnSpc>
                <a:spcPct val="110000"/>
              </a:lnSpc>
            </a:pPr>
            <a:r>
              <a:rPr lang="en-US" sz="1300" dirty="0"/>
              <a:t>Marketing Analytics - Zillow Analysis:  Make recommendations to real estate investors:</a:t>
            </a:r>
          </a:p>
          <a:p>
            <a:pPr lvl="1">
              <a:lnSpc>
                <a:spcPct val="110000"/>
              </a:lnSpc>
            </a:pPr>
            <a:r>
              <a:rPr lang="en-US" sz="1300" dirty="0"/>
              <a:t>For clustering analysis, data from Dallas (the city), Irving, and Garland were used.  Cluster 1 has the highest year over year growth in all types of homes.  The majority of Cluster 1 is in Dallas. </a:t>
            </a:r>
          </a:p>
          <a:p>
            <a:pPr lvl="1">
              <a:lnSpc>
                <a:spcPct val="110000"/>
              </a:lnSpc>
            </a:pPr>
            <a:r>
              <a:rPr lang="en-US" sz="1300" dirty="0"/>
              <a:t>The values of the homes are increasing at an exponential rate. y = 101352e^(0.0459x)</a:t>
            </a:r>
          </a:p>
          <a:p>
            <a:pPr lvl="1">
              <a:lnSpc>
                <a:spcPct val="110000"/>
              </a:lnSpc>
            </a:pPr>
            <a:r>
              <a:rPr lang="en-US" sz="1300" dirty="0"/>
              <a:t>5 bedroom homes in Dallas have the highest average growth rate.</a:t>
            </a:r>
          </a:p>
          <a:p>
            <a:pPr lvl="1">
              <a:lnSpc>
                <a:spcPct val="110000"/>
              </a:lnSpc>
            </a:pPr>
            <a:r>
              <a:rPr lang="en-US" sz="1300" dirty="0"/>
              <a:t>Target market to advertise to, based on Prizm Analysis,  would be clients in the Money &amp; Brains segment because they are likely to invest in large homes.  They also have the income to spend on fashionable houses.</a:t>
            </a:r>
          </a:p>
          <a:p>
            <a:pPr lvl="1">
              <a:lnSpc>
                <a:spcPct val="110000"/>
              </a:lnSpc>
            </a:pPr>
            <a:endParaRPr lang="en-US" sz="1300" dirty="0"/>
          </a:p>
        </p:txBody>
      </p:sp>
      <p:sp>
        <p:nvSpPr>
          <p:cNvPr id="21" name="Rectangle 20">
            <a:extLst>
              <a:ext uri="{FF2B5EF4-FFF2-40B4-BE49-F238E27FC236}">
                <a16:creationId xmlns:a16="http://schemas.microsoft.com/office/drawing/2014/main" id="{87881219-F2CA-4FBA-AD74-22E086E92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36805666-8F35-4868-9731-C09FF68A95BA}"/>
              </a:ext>
            </a:extLst>
          </p:cNvPr>
          <p:cNvGraphicFramePr/>
          <p:nvPr>
            <p:extLst>
              <p:ext uri="{D42A27DB-BD31-4B8C-83A1-F6EECF244321}">
                <p14:modId xmlns:p14="http://schemas.microsoft.com/office/powerpoint/2010/main" val="1575132009"/>
              </p:ext>
            </p:extLst>
          </p:nvPr>
        </p:nvGraphicFramePr>
        <p:xfrm>
          <a:off x="2181719" y="2364159"/>
          <a:ext cx="4454381" cy="33640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2893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F65D-36C3-4DA3-BC54-E3BD601C0B3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9DC54DB-4FD9-4D6B-B58F-E18D8A9EBDA6}"/>
              </a:ext>
            </a:extLst>
          </p:cNvPr>
          <p:cNvSpPr>
            <a:spLocks noGrp="1"/>
          </p:cNvSpPr>
          <p:nvPr>
            <p:ph idx="1"/>
          </p:nvPr>
        </p:nvSpPr>
        <p:spPr/>
        <p:txBody>
          <a:bodyPr/>
          <a:lstStyle/>
          <a:p>
            <a:r>
              <a:rPr lang="en-US" dirty="0"/>
              <a:t>Developing a plan of action to implement the business decisions</a:t>
            </a:r>
          </a:p>
          <a:p>
            <a:r>
              <a:rPr lang="en-US" dirty="0"/>
              <a:t>1 course project required implementing a proposed plan</a:t>
            </a:r>
          </a:p>
          <a:p>
            <a:pPr lvl="1"/>
            <a:r>
              <a:rPr lang="en-US" dirty="0"/>
              <a:t>Data Analysis and Decision Making – Process Improvement</a:t>
            </a:r>
          </a:p>
        </p:txBody>
      </p:sp>
    </p:spTree>
    <p:extLst>
      <p:ext uri="{BB962C8B-B14F-4D97-AF65-F5344CB8AC3E}">
        <p14:creationId xmlns:p14="http://schemas.microsoft.com/office/powerpoint/2010/main" val="6291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B18921-2E04-4CF0-BDCF-5272BC6ED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319AFAD-4E6A-46E9-8B59-EDA54BE6A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07507678-48CF-47FF-B3DE-7A96D6CC4D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272D7000-F630-41AD-88C4-278C13018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1CDB78-1B16-4BD2-BC1F-C7D3F398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8E1715-A60A-4DFA-A407-8B7ED3EAD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1DE79-482F-4C5B-A4CF-5CF29308613D}"/>
              </a:ext>
            </a:extLst>
          </p:cNvPr>
          <p:cNvSpPr>
            <a:spLocks noGrp="1"/>
          </p:cNvSpPr>
          <p:nvPr>
            <p:ph type="title"/>
          </p:nvPr>
        </p:nvSpPr>
        <p:spPr>
          <a:xfrm>
            <a:off x="1969803" y="808056"/>
            <a:ext cx="8608037" cy="1077229"/>
          </a:xfrm>
        </p:spPr>
        <p:txBody>
          <a:bodyPr>
            <a:normAutofit/>
          </a:bodyPr>
          <a:lstStyle/>
          <a:p>
            <a:pPr algn="l"/>
            <a:r>
              <a:rPr lang="en-US" dirty="0"/>
              <a:t>Implementation - continued</a:t>
            </a:r>
            <a:endParaRPr lang="en-US"/>
          </a:p>
        </p:txBody>
      </p:sp>
      <p:sp>
        <p:nvSpPr>
          <p:cNvPr id="3" name="Content Placeholder 2">
            <a:extLst>
              <a:ext uri="{FF2B5EF4-FFF2-40B4-BE49-F238E27FC236}">
                <a16:creationId xmlns:a16="http://schemas.microsoft.com/office/drawing/2014/main" id="{A0C2BDD1-4846-471B-B9C2-61FE2ADF616C}"/>
              </a:ext>
            </a:extLst>
          </p:cNvPr>
          <p:cNvSpPr>
            <a:spLocks noGrp="1"/>
          </p:cNvSpPr>
          <p:nvPr>
            <p:ph idx="1"/>
          </p:nvPr>
        </p:nvSpPr>
        <p:spPr>
          <a:xfrm>
            <a:off x="1975805" y="2052116"/>
            <a:ext cx="5243780" cy="3997828"/>
          </a:xfrm>
        </p:spPr>
        <p:txBody>
          <a:bodyPr>
            <a:normAutofit/>
          </a:bodyPr>
          <a:lstStyle/>
          <a:p>
            <a:pPr>
              <a:lnSpc>
                <a:spcPct val="110000"/>
              </a:lnSpc>
            </a:pPr>
            <a:r>
              <a:rPr lang="en-US" sz="1000"/>
              <a:t>Data Analysis and Decision Making – Process Improvement</a:t>
            </a:r>
          </a:p>
          <a:p>
            <a:pPr lvl="1">
              <a:lnSpc>
                <a:spcPct val="110000"/>
              </a:lnSpc>
            </a:pPr>
            <a:r>
              <a:rPr lang="en-US" sz="1000"/>
              <a:t>GOAL:  A 10% reduction in NVA activities, could lead to 2 hours a week I can spend on IT projects, to save the company $18,200 annually</a:t>
            </a:r>
          </a:p>
          <a:p>
            <a:pPr lvl="1">
              <a:lnSpc>
                <a:spcPct val="110000"/>
              </a:lnSpc>
            </a:pPr>
            <a:r>
              <a:rPr lang="en-US" sz="1000"/>
              <a:t>BASELINE:  I spent an average of 2.446 hours per day on NVA activities before the improvement.  The SQL was .8, with a number of DPMO of 760,000, before the improvement</a:t>
            </a:r>
          </a:p>
          <a:p>
            <a:pPr lvl="1">
              <a:lnSpc>
                <a:spcPct val="110000"/>
              </a:lnSpc>
            </a:pPr>
            <a:r>
              <a:rPr lang="en-US" sz="1000"/>
              <a:t>After my process improvement, my mean of time spent on NVA activities decreased 44%.  The standard deviation decreased significantly as well.  I would love to say that my new process is the reason for such dramatic improvements, but the beginning of the month is when I have all my client meetings and I was a little behind from the long weekend for Labor Day.  I definitely need more time to analyze my new process.</a:t>
            </a:r>
          </a:p>
          <a:p>
            <a:pPr lvl="1">
              <a:lnSpc>
                <a:spcPct val="110000"/>
              </a:lnSpc>
            </a:pPr>
            <a:r>
              <a:rPr lang="en-US" sz="1000"/>
              <a:t>SQL is used to provide a baseline to compare.</a:t>
            </a:r>
          </a:p>
          <a:p>
            <a:pPr lvl="1">
              <a:lnSpc>
                <a:spcPct val="110000"/>
              </a:lnSpc>
            </a:pPr>
            <a:r>
              <a:rPr lang="en-US" sz="1000"/>
              <a:t>The defect was spending 2 or more hours on NVA Activities.</a:t>
            </a:r>
          </a:p>
          <a:p>
            <a:pPr lvl="1">
              <a:lnSpc>
                <a:spcPct val="110000"/>
              </a:lnSpc>
            </a:pPr>
            <a:r>
              <a:rPr lang="en-US" sz="1000"/>
              <a:t>The SQL value went from .8 to 0, which is obviously not realistic.   The 13 days observed after the improvement were incredibly busy with client meetings.  My firm closes the office Friday and Monday for Labor Day.  I lost 2 days to prepare for the client meetings. </a:t>
            </a:r>
          </a:p>
        </p:txBody>
      </p:sp>
      <p:pic>
        <p:nvPicPr>
          <p:cNvPr id="4" name="Content Placeholder 5">
            <a:extLst>
              <a:ext uri="{FF2B5EF4-FFF2-40B4-BE49-F238E27FC236}">
                <a16:creationId xmlns:a16="http://schemas.microsoft.com/office/drawing/2014/main" id="{39662268-F97C-476E-8F74-19EA639AB20A}"/>
              </a:ext>
            </a:extLst>
          </p:cNvPr>
          <p:cNvPicPr/>
          <p:nvPr/>
        </p:nvPicPr>
        <p:blipFill>
          <a:blip r:embed="rId5">
            <a:extLst>
              <a:ext uri="{28A0092B-C50C-407E-A947-70E740481C1C}">
                <a14:useLocalDpi xmlns:a14="http://schemas.microsoft.com/office/drawing/2010/main" val="0"/>
              </a:ext>
            </a:extLst>
          </a:blip>
          <a:stretch>
            <a:fillRect/>
          </a:stretch>
        </p:blipFill>
        <p:spPr>
          <a:xfrm>
            <a:off x="8029123" y="2623708"/>
            <a:ext cx="2222842" cy="282361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62DF252B-F100-469D-97A3-C25455346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418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otalTime>67</TotalTime>
  <Words>924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DataScience@Syracuse July 2018  Portfolio Milestone</vt:lpstr>
      <vt:lpstr>Data Collection</vt:lpstr>
      <vt:lpstr>Data Collection - continued</vt:lpstr>
      <vt:lpstr>Data Analysis</vt:lpstr>
      <vt:lpstr>Data Analysis - continued</vt:lpstr>
      <vt:lpstr>Strategy and Decisions</vt:lpstr>
      <vt:lpstr>Strategy and Decisions - continued</vt:lpstr>
      <vt:lpstr>Implementation</vt:lpstr>
      <vt:lpstr>Implementation -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DataScience@Syracuse July 2018  Portfolio Milestone</dc:title>
  <dc:creator>Kelly Doyle</dc:creator>
  <cp:lastModifiedBy>Kelly Doyle</cp:lastModifiedBy>
  <cp:revision>6</cp:revision>
  <dcterms:created xsi:type="dcterms:W3CDTF">2019-10-09T00:54:41Z</dcterms:created>
  <dcterms:modified xsi:type="dcterms:W3CDTF">2019-10-09T02:10:11Z</dcterms:modified>
</cp:coreProperties>
</file>