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F299A8F-1B7B-4210-A16A-A50902EA6F65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-Project title: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Classification of snoRNA Types Using Classification Relevance Unit Machines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-pic of ribosome, primary use of the rRNA with modifications performed by the snoRNP snoRNA associates with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Importance of snoRNA?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Loss of snoRNA:</a:t>
            </a:r>
            <a:endParaRPr/>
          </a:p>
          <a:p>
            <a:r>
              <a:rPr lang="en-US" sz="2000" spc="-1">
                <a:latin typeface="Arial"/>
              </a:rPr>
              <a:t>-Prader willi: 7 gene deletion on the chr14 in humans</a:t>
            </a:r>
            <a:endParaRPr/>
          </a:p>
          <a:p>
            <a:r>
              <a:rPr lang="en-US" sz="2000" spc="-1">
                <a:latin typeface="Arial"/>
              </a:rPr>
              <a:t>-retardation, infertility exaggerated brow features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Duplication of snoRNA genes:</a:t>
            </a:r>
            <a:endParaRPr/>
          </a:p>
          <a:p>
            <a:r>
              <a:rPr lang="en-US" sz="2000" spc="-1">
                <a:latin typeface="Arial"/>
              </a:rPr>
              <a:t>-Possibly a cofactor in autism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-Cartoon of the protien/rna complexes formed with snoRNA when in snoRNP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-4 protien complex associates, 2x on HACA 1 on CD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-NOTE BINDING SITES AT MOTIFS! It's why they are so well conserved across species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Modifications</a:t>
            </a:r>
            <a:endParaRPr/>
          </a:p>
          <a:p>
            <a:r>
              <a:rPr lang="en-US" sz="2000" spc="-1">
                <a:latin typeface="Arial"/>
              </a:rPr>
              <a:t>HACA rnp = psudeouryildilation</a:t>
            </a:r>
            <a:endParaRPr/>
          </a:p>
          <a:p>
            <a:r>
              <a:rPr lang="en-US" sz="2000" spc="-1">
                <a:latin typeface="Arial"/>
              </a:rPr>
              <a:t>C/D rnp = methylation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Post transcriptional modifcation of rRNA can increase its longevity in the cell against endogenous rnases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Talk about folding of 1D strands</a:t>
            </a:r>
            <a:endParaRPr/>
          </a:p>
          <a:p>
            <a:r>
              <a:rPr lang="en-US" sz="2000" spc="-1">
                <a:latin typeface="Arial"/>
              </a:rPr>
              <a:t>	</a:t>
            </a:r>
            <a:r>
              <a:rPr lang="en-US" sz="2000" spc="-1">
                <a:latin typeface="Arial"/>
              </a:rPr>
              <a:t>stem v loop v dangling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-base ambiguity: R = purines A or G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Modifications</a:t>
            </a:r>
            <a:endParaRPr/>
          </a:p>
          <a:p>
            <a:r>
              <a:rPr lang="en-US" sz="2000" spc="-1">
                <a:latin typeface="Arial"/>
              </a:rPr>
              <a:t>HACA rnp = psudeouryildilation</a:t>
            </a:r>
            <a:endParaRPr/>
          </a:p>
          <a:p>
            <a:r>
              <a:rPr lang="en-US" sz="2000" spc="-1">
                <a:latin typeface="Arial"/>
              </a:rPr>
              <a:t>C/D rnp = methylation</a:t>
            </a:r>
            <a:endParaRPr/>
          </a:p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Folding of 1D strand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Top: HACA</a:t>
            </a:r>
            <a:endParaRPr/>
          </a:p>
          <a:p>
            <a:r>
              <a:rPr lang="en-US" sz="2000" spc="-1">
                <a:latin typeface="Arial"/>
              </a:rPr>
              <a:t>-2 loops</a:t>
            </a:r>
            <a:endParaRPr/>
          </a:p>
          <a:p>
            <a:r>
              <a:rPr lang="en-US" sz="2000" spc="-1">
                <a:latin typeface="Arial"/>
              </a:rPr>
              <a:t>Bottom: random DNA seq</a:t>
            </a:r>
            <a:endParaRPr/>
          </a:p>
          <a:p>
            <a:r>
              <a:rPr lang="en-US" sz="2000" spc="-1">
                <a:latin typeface="Arial"/>
              </a:rPr>
              <a:t>-5 loops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Talk about dot paren notation for folding</a:t>
            </a:r>
            <a:endParaRPr/>
          </a:p>
          <a:p>
            <a:r>
              <a:rPr lang="en-US" sz="2000" spc="-1">
                <a:latin typeface="Arial"/>
              </a:rPr>
              <a:t>	</a:t>
            </a:r>
            <a:r>
              <a:rPr lang="en-US" sz="2000" spc="-1">
                <a:latin typeface="Arial"/>
              </a:rPr>
              <a:t>-Pre supplied structure motifs for folding</a:t>
            </a:r>
            <a:endParaRPr/>
          </a:p>
          <a:p>
            <a:r>
              <a:rPr lang="en-US" sz="2000" spc="-1">
                <a:latin typeface="Arial"/>
              </a:rPr>
              <a:t>	</a:t>
            </a:r>
            <a:r>
              <a:rPr lang="en-US" sz="2000" spc="-1">
                <a:latin typeface="Arial"/>
              </a:rPr>
              <a:t>-Results ideal, not typical. Needs work.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Talk about basic 1D motif frequency features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-base ambiguity: R = purines A or G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Modifications</a:t>
            </a:r>
            <a:endParaRPr/>
          </a:p>
          <a:p>
            <a:r>
              <a:rPr lang="en-US" sz="2000" spc="-1">
                <a:latin typeface="Arial"/>
              </a:rPr>
              <a:t>HACA rnp = psudeouryildilation</a:t>
            </a:r>
            <a:endParaRPr/>
          </a:p>
          <a:p>
            <a:r>
              <a:rPr lang="en-US" sz="2000" spc="-1">
                <a:latin typeface="Arial"/>
              </a:rPr>
              <a:t>C/D rnp = methylation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Top 10 frequency of motifs between classes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Neg class is the opposing class, not random dna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Old feature generation method for demonstation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Talk about kmers, sliding window frequencies etc.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CRUM v SVM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Crum:</a:t>
            </a:r>
            <a:endParaRPr/>
          </a:p>
          <a:p>
            <a:r>
              <a:rPr lang="en-US" sz="2000" spc="-1">
                <a:latin typeface="Arial"/>
              </a:rPr>
              <a:t>-Probalistic (not hard decisions)</a:t>
            </a:r>
            <a:endParaRPr/>
          </a:p>
          <a:p>
            <a:r>
              <a:rPr lang="en-US" sz="2000" spc="-1">
                <a:latin typeface="Arial"/>
              </a:rPr>
              <a:t>-sparser kernels than SVM (faster classification)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SVM:</a:t>
            </a:r>
            <a:endParaRPr/>
          </a:p>
          <a:p>
            <a:r>
              <a:rPr lang="en-US" sz="2000" spc="-1">
                <a:latin typeface="Arial"/>
              </a:rPr>
              <a:t>-need to compare the 2 for project</a:t>
            </a:r>
            <a:endParaRPr/>
          </a:p>
          <a:p>
            <a:r>
              <a:rPr lang="en-US" sz="2000" spc="-1">
                <a:latin typeface="Arial"/>
              </a:rPr>
              <a:t>-faster training but generates more support vectors</a:t>
            </a:r>
            <a:endParaRPr/>
          </a:p>
          <a:p>
            <a:r>
              <a:rPr lang="en-US" sz="2000" spc="-1">
                <a:latin typeface="Arial"/>
              </a:rPr>
              <a:t>-(6x more)</a:t>
            </a:r>
            <a:endParaRPr/>
          </a:p>
          <a:p>
            <a:r>
              <a:rPr lang="en-US" sz="2000" spc="-1">
                <a:latin typeface="Arial"/>
              </a:rPr>
              <a:t>-requires cross validation of decisions because of nonprobalistic nautre, computationally slower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10 fold cross validation</a:t>
            </a:r>
            <a:endParaRPr/>
          </a:p>
          <a:p>
            <a:r>
              <a:rPr lang="en-US" sz="2000" spc="-1">
                <a:latin typeface="Arial"/>
              </a:rPr>
              <a:t>Haca:</a:t>
            </a:r>
            <a:endParaRPr/>
          </a:p>
          <a:p>
            <a:r>
              <a:rPr lang="en-US" sz="2000" spc="-1">
                <a:latin typeface="Arial"/>
              </a:rPr>
              <a:t>TrainErr =%6.6</a:t>
            </a:r>
            <a:endParaRPr/>
          </a:p>
          <a:p>
            <a:r>
              <a:rPr lang="en-US" sz="2000" spc="-1">
                <a:latin typeface="Arial"/>
              </a:rPr>
              <a:t>TestErr = %8.69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CD:</a:t>
            </a:r>
            <a:endParaRPr/>
          </a:p>
          <a:p>
            <a:r>
              <a:rPr lang="en-US" sz="2000" spc="-1">
                <a:latin typeface="Arial"/>
              </a:rPr>
              <a:t>TrainErr =%10.47</a:t>
            </a:r>
            <a:endParaRPr/>
          </a:p>
          <a:p>
            <a:r>
              <a:rPr lang="en-US" sz="2000" spc="-1">
                <a:latin typeface="Arial"/>
              </a:rPr>
              <a:t>TestErr =%13.58</a:t>
            </a:r>
            <a:endParaRPr/>
          </a:p>
          <a:p>
            <a:endParaRPr/>
          </a:p>
          <a:p>
            <a:r>
              <a:rPr lang="en-US" sz="2000" spc="-1">
                <a:latin typeface="Arial"/>
              </a:rPr>
              <a:t>For k=5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CCB6470-F1B2-4892-A472-1F1F022EE2C7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Background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516400" y="2194560"/>
            <a:ext cx="4524480" cy="42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Questions?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184400" y="2103480"/>
            <a:ext cx="2380320" cy="3572640"/>
          </a:xfrm>
          <a:prstGeom prst="rect">
            <a:avLst/>
          </a:prstGeom>
          <a:ln>
            <a:noFill/>
          </a:ln>
        </p:spPr>
      </p:pic>
      <p:sp>
        <p:nvSpPr>
          <p:cNvPr id="77" name="TextShape 2"/>
          <p:cNvSpPr txBox="1"/>
          <p:nvPr/>
        </p:nvSpPr>
        <p:spPr>
          <a:xfrm>
            <a:off x="4114800" y="3383280"/>
            <a:ext cx="4754880" cy="142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 spc="-1">
                <a:latin typeface="Arial"/>
              </a:rPr>
              <a:t>The secret of all victory lies in the organization of the non-obvious.</a:t>
            </a:r>
            <a:endParaRPr/>
          </a:p>
          <a:p>
            <a:endParaRPr/>
          </a:p>
          <a:p>
            <a:r>
              <a:rPr lang="en-US" sz="1800" spc="-1">
                <a:latin typeface="Arial"/>
              </a:rPr>
              <a:t>-Marcus Aurelius</a:t>
            </a:r>
            <a:endParaRPr/>
          </a:p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Background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645920" y="2194560"/>
            <a:ext cx="6444720" cy="425052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3749040" y="6603120"/>
            <a:ext cx="2468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Prader-Willi Syndrome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3915360" y="7079760"/>
            <a:ext cx="2834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400" spc="-1">
                <a:latin typeface="Arial"/>
              </a:rPr>
              <a:t>Skryabin BV et al 2007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Background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3474720" y="6309360"/>
            <a:ext cx="3108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800" spc="-1">
                <a:latin typeface="Arial"/>
              </a:rPr>
              <a:t>John W.S Brown et al 2002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973960" y="3057840"/>
            <a:ext cx="4066920" cy="24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Background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652400" y="1941480"/>
            <a:ext cx="6760080" cy="4096440"/>
          </a:xfrm>
          <a:prstGeom prst="rect">
            <a:avLst/>
          </a:prstGeom>
          <a:ln w="6480">
            <a:solidFill>
              <a:srgbClr val="000000"/>
            </a:solidFill>
            <a:round/>
          </a:ln>
        </p:spPr>
      </p:pic>
      <p:sp>
        <p:nvSpPr>
          <p:cNvPr id="55" name="TextShape 2"/>
          <p:cNvSpPr txBox="1"/>
          <p:nvPr/>
        </p:nvSpPr>
        <p:spPr>
          <a:xfrm>
            <a:off x="2011680" y="6347160"/>
            <a:ext cx="2103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Cbox: RUGAUGA</a:t>
            </a:r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Dbox: CUGA</a:t>
            </a:r>
            <a:endParaRPr/>
          </a:p>
        </p:txBody>
      </p:sp>
      <p:sp>
        <p:nvSpPr>
          <p:cNvPr id="56" name="TextShape 3"/>
          <p:cNvSpPr txBox="1"/>
          <p:nvPr/>
        </p:nvSpPr>
        <p:spPr>
          <a:xfrm>
            <a:off x="5303520" y="6309360"/>
            <a:ext cx="182880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Hbox: ANANNA</a:t>
            </a:r>
            <a:endParaRPr/>
          </a:p>
          <a:p>
            <a:r>
              <a:rPr lang="en-US" sz="1800" spc="-1">
                <a:latin typeface="Arial"/>
              </a:rPr>
              <a:t>Tail: ACA</a:t>
            </a:r>
            <a:endParaRPr/>
          </a:p>
        </p:txBody>
      </p:sp>
      <p:sp>
        <p:nvSpPr>
          <p:cNvPr id="57" name="TextShape 4"/>
          <p:cNvSpPr txBox="1"/>
          <p:nvPr/>
        </p:nvSpPr>
        <p:spPr>
          <a:xfrm>
            <a:off x="2849040" y="7048440"/>
            <a:ext cx="3840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800" spc="-1">
                <a:latin typeface="Arial"/>
              </a:rPr>
              <a:t>Source: http://biochem.ncsu.edu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Folding HACA Motif Example</a:t>
            </a:r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2542320"/>
            <a:ext cx="10076400" cy="8528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0" y="4867200"/>
            <a:ext cx="10076400" cy="847440"/>
          </a:xfrm>
          <a:prstGeom prst="rect">
            <a:avLst/>
          </a:prstGeom>
          <a:ln>
            <a:noFill/>
          </a:ln>
        </p:spPr>
      </p:pic>
      <p:sp>
        <p:nvSpPr>
          <p:cNvPr id="61" name="TextShape 2"/>
          <p:cNvSpPr txBox="1"/>
          <p:nvPr/>
        </p:nvSpPr>
        <p:spPr>
          <a:xfrm>
            <a:off x="4664880" y="3903480"/>
            <a:ext cx="73116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 spc="-1">
                <a:latin typeface="Arial"/>
              </a:rPr>
              <a:t>VS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Background</a:t>
            </a: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828080" y="2012040"/>
            <a:ext cx="6760080" cy="4096440"/>
          </a:xfrm>
          <a:prstGeom prst="rect">
            <a:avLst/>
          </a:prstGeom>
          <a:ln w="6480">
            <a:solidFill>
              <a:srgbClr val="000000"/>
            </a:solidFill>
            <a:round/>
          </a:ln>
        </p:spPr>
      </p:pic>
      <p:sp>
        <p:nvSpPr>
          <p:cNvPr id="64" name="TextShape 2"/>
          <p:cNvSpPr txBox="1"/>
          <p:nvPr/>
        </p:nvSpPr>
        <p:spPr>
          <a:xfrm>
            <a:off x="2011680" y="6347160"/>
            <a:ext cx="2103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Cbox: RUGAUGA</a:t>
            </a:r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Dbox: CUGA</a:t>
            </a:r>
            <a:endParaRPr/>
          </a:p>
        </p:txBody>
      </p:sp>
      <p:sp>
        <p:nvSpPr>
          <p:cNvPr id="65" name="TextShape 3"/>
          <p:cNvSpPr txBox="1"/>
          <p:nvPr/>
        </p:nvSpPr>
        <p:spPr>
          <a:xfrm>
            <a:off x="5303520" y="6309360"/>
            <a:ext cx="182880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Hbox: ANANNA</a:t>
            </a:r>
            <a:endParaRPr/>
          </a:p>
          <a:p>
            <a:r>
              <a:rPr lang="en-US" sz="1800" spc="-1">
                <a:latin typeface="Arial"/>
              </a:rPr>
              <a:t>Tail: ACA</a:t>
            </a:r>
            <a:endParaRPr/>
          </a:p>
        </p:txBody>
      </p:sp>
      <p:sp>
        <p:nvSpPr>
          <p:cNvPr id="66" name="TextShape 4"/>
          <p:cNvSpPr txBox="1"/>
          <p:nvPr/>
        </p:nvSpPr>
        <p:spPr>
          <a:xfrm>
            <a:off x="2849040" y="7048440"/>
            <a:ext cx="3840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800" spc="-1">
                <a:latin typeface="Arial"/>
              </a:rPr>
              <a:t>Source: http://biochem.ncsu.edu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1D Motifs as a Feature</a:t>
            </a:r>
            <a:endParaRPr/>
          </a:p>
        </p:txBody>
      </p:sp>
      <p:graphicFrame>
        <p:nvGraphicFramePr>
          <p:cNvPr id="68" name="Table 2"/>
          <p:cNvGraphicFramePr/>
          <p:nvPr/>
        </p:nvGraphicFramePr>
        <p:xfrm>
          <a:off x="2193840" y="2205720"/>
          <a:ext cx="2392200" cy="4159080"/>
        </p:xfrm>
        <a:graphic>
          <a:graphicData uri="http://schemas.openxmlformats.org/drawingml/2006/table">
            <a:tbl>
              <a:tblPr/>
              <a:tblGrid>
                <a:gridCol w="1374120"/>
                <a:gridCol w="485640"/>
                <a:gridCol w="532800"/>
              </a:tblGrid>
              <a:tr h="41544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Hbox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>
                          <a:latin typeface="Arial"/>
                        </a:rPr>
                        <a:t>+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>
                          <a:latin typeface="Arial"/>
                        </a:rPr>
                        <a:t>-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544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AGAGAA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76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27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544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AGAGCA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65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544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AAAGCA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65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544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AGAGGA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63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28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544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AGAGUA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61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17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544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AUAGAA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61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17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544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ACAGCA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58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24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544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ACAGAA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53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28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048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AGAUUA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51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28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3"/>
          <p:cNvGraphicFramePr/>
          <p:nvPr/>
        </p:nvGraphicFramePr>
        <p:xfrm>
          <a:off x="4836240" y="2215440"/>
          <a:ext cx="2956320" cy="4138200"/>
        </p:xfrm>
        <a:graphic>
          <a:graphicData uri="http://schemas.openxmlformats.org/drawingml/2006/table">
            <a:tbl>
              <a:tblPr/>
              <a:tblGrid>
                <a:gridCol w="1529280"/>
                <a:gridCol w="781560"/>
                <a:gridCol w="645840"/>
              </a:tblGrid>
              <a:tr h="38412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Cbox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>
                          <a:latin typeface="Arial"/>
                        </a:rPr>
                        <a:t>+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1800" spc="-1">
                          <a:latin typeface="Arial"/>
                        </a:rPr>
                        <a:t>-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AUGAUGA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366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10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GUGAUGA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238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37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CUGAUGA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92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24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UUGAUGA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84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28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CUGAAGA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70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23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AUGAUGU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57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7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CUGAUGC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57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12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616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AUGAAGA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45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10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516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AUGAUGG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43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800" spc="-1">
                          <a:latin typeface="Arial"/>
                        </a:rPr>
                        <a:t>19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Methods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3643560" y="4670280"/>
            <a:ext cx="2942280" cy="21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>
                <a:latin typeface="Arial"/>
              </a:rPr>
              <a:t>Kernel Methods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SVM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CRUM</a:t>
            </a:r>
            <a:endParaRPr/>
          </a:p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650320" y="1737360"/>
            <a:ext cx="4756320" cy="276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Objectives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Crossfold validation of current snoRNA CRUM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Add folding data as a feature for crum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Rewrite crum training program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Compare crum-snoRNA classifier with existing methods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Create web interface for easy DNA/RNA feature selection so users can generate their own models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Application>LibreOffice/5.0.0.5$Windows_X86_64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2015-09-29T23:17:32Z</dcterms:created>
  <dc:language>en-US</dc:language>
  <dcterms:modified xsi:type="dcterms:W3CDTF">2015-10-07T13:38:08Z</dcterms:modified>
  <cp:revision>4</cp:revision>
</cp:coreProperties>
</file>