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notesMasterIdLst>
    <p:notesMasterId r:id="rId17"/>
  </p:notesMasterIdLst>
  <p:sldIdLst>
    <p:sldId id="256" r:id="rId2"/>
    <p:sldId id="257" r:id="rId3"/>
    <p:sldId id="258" r:id="rId4"/>
    <p:sldId id="259" r:id="rId5"/>
    <p:sldId id="267" r:id="rId6"/>
    <p:sldId id="260" r:id="rId7"/>
    <p:sldId id="261" r:id="rId8"/>
    <p:sldId id="262" r:id="rId9"/>
    <p:sldId id="263" r:id="rId10"/>
    <p:sldId id="264" r:id="rId11"/>
    <p:sldId id="268" r:id="rId12"/>
    <p:sldId id="266" r:id="rId13"/>
    <p:sldId id="265"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560"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A67BB-CCD7-4EE1-B7BD-48034C03D25B}" type="datetimeFigureOut">
              <a:rPr lang="es-ES" smtClean="0"/>
              <a:t>06/06/2018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B7178-C456-407B-9322-59F5ED4141EE}" type="slidenum">
              <a:rPr lang="es-ES" smtClean="0"/>
              <a:t>‹Nº›</a:t>
            </a:fld>
            <a:endParaRPr lang="es-ES"/>
          </a:p>
        </p:txBody>
      </p:sp>
    </p:spTree>
    <p:extLst>
      <p:ext uri="{BB962C8B-B14F-4D97-AF65-F5344CB8AC3E}">
        <p14:creationId xmlns:p14="http://schemas.microsoft.com/office/powerpoint/2010/main" val="201720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0B7178-C456-407B-9322-59F5ED4141EE}" type="slidenum">
              <a:rPr lang="es-ES" smtClean="0"/>
              <a:t>1</a:t>
            </a:fld>
            <a:endParaRPr lang="es-ES"/>
          </a:p>
        </p:txBody>
      </p:sp>
    </p:spTree>
    <p:extLst>
      <p:ext uri="{BB962C8B-B14F-4D97-AF65-F5344CB8AC3E}">
        <p14:creationId xmlns:p14="http://schemas.microsoft.com/office/powerpoint/2010/main" val="419692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0B7178-C456-407B-9322-59F5ED4141EE}" type="slidenum">
              <a:rPr lang="es-ES" smtClean="0"/>
              <a:t>3</a:t>
            </a:fld>
            <a:endParaRPr lang="es-ES"/>
          </a:p>
        </p:txBody>
      </p:sp>
    </p:spTree>
    <p:extLst>
      <p:ext uri="{BB962C8B-B14F-4D97-AF65-F5344CB8AC3E}">
        <p14:creationId xmlns:p14="http://schemas.microsoft.com/office/powerpoint/2010/main" val="386284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4854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6686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335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091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896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63206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86691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4021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2805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7618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8508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9001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719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4847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3480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14270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6/6/2018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9536631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s.wikipedia.org/wiki/Problema_de_la_mochila" TargetMode="External"/><Relationship Id="rId13" Type="http://schemas.openxmlformats.org/officeDocument/2006/relationships/hyperlink" Target="https://github.com/AeroPython/Taller-Algoritmos-Geneticos-PyConEs16/blob/master/Ejercicios/Laberinto%20(resumido)/laberinto/laberinto.py" TargetMode="External"/><Relationship Id="rId3" Type="http://schemas.openxmlformats.org/officeDocument/2006/relationships/hyperlink" Target="https://noticias.prodesignspain.com/noticias/inteligencia-artificial-aprendizaje-evolutivo-algoritmos-geneticos/" TargetMode="External"/><Relationship Id="rId7" Type="http://schemas.openxmlformats.org/officeDocument/2006/relationships/hyperlink" Target="https://www.ecured.cu/Inteligencia_de_enjambre" TargetMode="External"/><Relationship Id="rId12" Type="http://schemas.openxmlformats.org/officeDocument/2006/relationships/hyperlink" Target="https://www.taringa.net/posts/ciencia-educacion/19972115/Programe-un-algoritmo-genetico-en-MATLAB.html" TargetMode="External"/><Relationship Id="rId17" Type="http://schemas.openxmlformats.org/officeDocument/2006/relationships/hyperlink" Target="http://www.cursodehackers.com/ManInTheMiddle.html" TargetMode="External"/><Relationship Id="rId2" Type="http://schemas.openxmlformats.org/officeDocument/2006/relationships/hyperlink" Target="https://es.slideshare.net/JeffoG92/algoritmos-genticos-55868915" TargetMode="External"/><Relationship Id="rId16" Type="http://schemas.openxmlformats.org/officeDocument/2006/relationships/hyperlink" Target="http://www.cs.us.es/~fsancho/?e=71" TargetMode="External"/><Relationship Id="rId1" Type="http://schemas.openxmlformats.org/officeDocument/2006/relationships/slideLayout" Target="../slideLayouts/slideLayout2.xml"/><Relationship Id="rId6" Type="http://schemas.openxmlformats.org/officeDocument/2006/relationships/hyperlink" Target="http://fernandosantamaria.com/blog/inteligencia-de-enjambre-una-inteligencia-probabilistica-en-experimentos-de-optimizacion/" TargetMode="External"/><Relationship Id="rId11" Type="http://schemas.openxmlformats.org/officeDocument/2006/relationships/hyperlink" Target="http://www.tuxrincon.com/blog/algoritmos-geneticos-problema-de-las-8-reinas-en-python/" TargetMode="External"/><Relationship Id="rId5" Type="http://schemas.openxmlformats.org/officeDocument/2006/relationships/hyperlink" Target="https://es.wikipedia.org/wiki/Inteligencia_de_enjambre" TargetMode="External"/><Relationship Id="rId15" Type="http://schemas.openxmlformats.org/officeDocument/2006/relationships/hyperlink" Target="https://github.com/handcraftsman/GeneticAlgorithmsWithPython/tree/master/es" TargetMode="External"/><Relationship Id="rId10" Type="http://schemas.openxmlformats.org/officeDocument/2006/relationships/hyperlink" Target="https://blogs.msmvps.com/lopez/2012/09/27/simplega-1-genetic-algorithms-in-javascriptnode-js/" TargetMode="External"/><Relationship Id="rId4" Type="http://schemas.openxmlformats.org/officeDocument/2006/relationships/hyperlink" Target="http://yanlu2012.blogspot.com/2012/11/los-algoritmos-geneticos-y-sus.html" TargetMode="External"/><Relationship Id="rId9" Type="http://schemas.openxmlformats.org/officeDocument/2006/relationships/hyperlink" Target="https://www.youtube.com/watch?v=Bhme3i8jHpU" TargetMode="External"/><Relationship Id="rId14" Type="http://schemas.openxmlformats.org/officeDocument/2006/relationships/hyperlink" Target="https://github.com/LuisAlejandroSalcedo/Proyecto-S-Titani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64081" y="1435994"/>
            <a:ext cx="9592958" cy="2262781"/>
          </a:xfrm>
        </p:spPr>
        <p:txBody>
          <a:bodyPr>
            <a:noAutofit/>
          </a:bodyPr>
          <a:lstStyle/>
          <a:p>
            <a:pPr algn="ctr"/>
            <a:r>
              <a:rPr lang="es-419" sz="6000" b="1" dirty="0" smtClean="0">
                <a:effectLst>
                  <a:outerShdw blurRad="38100" dist="38100" dir="2700000" algn="tl">
                    <a:srgbClr val="000000">
                      <a:alpha val="43137"/>
                    </a:srgbClr>
                  </a:outerShdw>
                </a:effectLst>
              </a:rPr>
              <a:t>ALGORITMOS GENÉTICOS</a:t>
            </a:r>
            <a:br>
              <a:rPr lang="es-419" sz="6000" b="1" dirty="0" smtClean="0">
                <a:effectLst>
                  <a:outerShdw blurRad="38100" dist="38100" dir="2700000" algn="tl">
                    <a:srgbClr val="000000">
                      <a:alpha val="43137"/>
                    </a:srgbClr>
                  </a:outerShdw>
                </a:effectLst>
              </a:rPr>
            </a:br>
            <a:r>
              <a:rPr lang="es-419" sz="2800" b="1" dirty="0" smtClean="0">
                <a:effectLst>
                  <a:outerShdw blurRad="38100" dist="38100" dir="2700000" algn="tl">
                    <a:srgbClr val="000000">
                      <a:alpha val="43137"/>
                    </a:srgbClr>
                  </a:outerShdw>
                </a:effectLst>
              </a:rPr>
              <a:t>INTELIGENCIA ARTIFICIAL</a:t>
            </a:r>
            <a:r>
              <a:rPr lang="es-419" sz="6000" dirty="0" smtClean="0">
                <a:effectLst>
                  <a:outerShdw blurRad="38100" dist="38100" dir="2700000" algn="tl">
                    <a:srgbClr val="000000">
                      <a:alpha val="43137"/>
                    </a:srgbClr>
                  </a:outerShdw>
                </a:effectLst>
              </a:rPr>
              <a:t>	</a:t>
            </a:r>
            <a:endParaRPr lang="es-ES" sz="6000"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5904878" y="4053840"/>
            <a:ext cx="5303520" cy="2582697"/>
          </a:xfrm>
        </p:spPr>
        <p:txBody>
          <a:bodyPr>
            <a:noAutofit/>
          </a:bodyPr>
          <a:lstStyle/>
          <a:p>
            <a:r>
              <a:rPr lang="es-419" sz="2000" b="1" dirty="0" smtClean="0">
                <a:solidFill>
                  <a:schemeClr val="tx1"/>
                </a:solidFill>
                <a:effectLst>
                  <a:outerShdw blurRad="38100" dist="38100" dir="2700000" algn="tl">
                    <a:srgbClr val="000000">
                      <a:alpha val="43137"/>
                    </a:srgbClr>
                  </a:outerShdw>
                </a:effectLst>
              </a:rPr>
              <a:t>INTEGRANTES:</a:t>
            </a:r>
          </a:p>
          <a:p>
            <a:r>
              <a:rPr lang="es-419" sz="2000" dirty="0" smtClean="0">
                <a:solidFill>
                  <a:schemeClr val="tx1"/>
                </a:solidFill>
                <a:effectLst>
                  <a:outerShdw blurRad="38100" dist="38100" dir="2700000" algn="tl">
                    <a:srgbClr val="000000">
                      <a:alpha val="43137"/>
                    </a:srgbClr>
                  </a:outerShdw>
                </a:effectLst>
              </a:rPr>
              <a:t>LUIS CARLOS JORDAN HURTADO</a:t>
            </a:r>
          </a:p>
          <a:p>
            <a:r>
              <a:rPr lang="es-419" sz="2000" dirty="0" smtClean="0">
                <a:solidFill>
                  <a:schemeClr val="tx1"/>
                </a:solidFill>
                <a:effectLst>
                  <a:outerShdw blurRad="38100" dist="38100" dir="2700000" algn="tl">
                    <a:srgbClr val="000000">
                      <a:alpha val="43137"/>
                    </a:srgbClr>
                  </a:outerShdw>
                </a:effectLst>
              </a:rPr>
              <a:t>KELLY FERNANDA VÁSQUEZ ZAPATA</a:t>
            </a:r>
          </a:p>
          <a:p>
            <a:r>
              <a:rPr lang="es-419" sz="2000" dirty="0">
                <a:solidFill>
                  <a:schemeClr val="tx1"/>
                </a:solidFill>
                <a:effectLst>
                  <a:outerShdw blurRad="38100" dist="38100" dir="2700000" algn="tl">
                    <a:srgbClr val="000000">
                      <a:alpha val="43137"/>
                    </a:srgbClr>
                  </a:outerShdw>
                </a:effectLst>
              </a:rPr>
              <a:t>CRISTIAN ANTONIO CHIVATA </a:t>
            </a:r>
            <a:r>
              <a:rPr lang="es-419" sz="2000" dirty="0" smtClean="0">
                <a:solidFill>
                  <a:schemeClr val="tx1"/>
                </a:solidFill>
                <a:effectLst>
                  <a:outerShdw blurRad="38100" dist="38100" dir="2700000" algn="tl">
                    <a:srgbClr val="000000">
                      <a:alpha val="43137"/>
                    </a:srgbClr>
                  </a:outerShdw>
                </a:effectLst>
              </a:rPr>
              <a:t>ESPINAL</a:t>
            </a:r>
          </a:p>
          <a:p>
            <a:r>
              <a:rPr lang="es-419" sz="2000" dirty="0" smtClean="0">
                <a:solidFill>
                  <a:schemeClr val="tx1"/>
                </a:solidFill>
                <a:effectLst>
                  <a:outerShdw blurRad="38100" dist="38100" dir="2700000" algn="tl">
                    <a:srgbClr val="000000">
                      <a:alpha val="43137"/>
                    </a:srgbClr>
                  </a:outerShdw>
                </a:effectLst>
              </a:rPr>
              <a:t>JHONATTAN LEANDRO BEDOYA MEJIA</a:t>
            </a:r>
          </a:p>
        </p:txBody>
      </p:sp>
    </p:spTree>
    <p:extLst>
      <p:ext uri="{BB962C8B-B14F-4D97-AF65-F5344CB8AC3E}">
        <p14:creationId xmlns:p14="http://schemas.microsoft.com/office/powerpoint/2010/main" val="3523175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43492" y="520058"/>
            <a:ext cx="8915400" cy="3777622"/>
          </a:xfrm>
        </p:spPr>
        <p:txBody>
          <a:bodyPr>
            <a:noAutofit/>
          </a:bodyPr>
          <a:lstStyle/>
          <a:p>
            <a:pPr marL="0" indent="0" algn="just">
              <a:buNone/>
            </a:pPr>
            <a:r>
              <a:rPr lang="es-419" sz="3200" dirty="0">
                <a:effectLst>
                  <a:outerShdw blurRad="38100" dist="38100" dir="2700000" algn="tl">
                    <a:srgbClr val="000000">
                      <a:alpha val="43137"/>
                    </a:srgbClr>
                  </a:outerShdw>
                </a:effectLst>
              </a:rPr>
              <a:t>A partir de la población de una especie deberemos elegir los individuos con mejores </a:t>
            </a:r>
            <a:r>
              <a:rPr lang="es-419" sz="3200" dirty="0" smtClean="0">
                <a:effectLst>
                  <a:outerShdw blurRad="38100" dist="38100" dir="2700000" algn="tl">
                    <a:srgbClr val="000000">
                      <a:alpha val="43137"/>
                    </a:srgbClr>
                  </a:outerShdw>
                </a:effectLst>
              </a:rPr>
              <a:t>genes </a:t>
            </a:r>
            <a:r>
              <a:rPr lang="es-419" sz="3200" dirty="0">
                <a:effectLst>
                  <a:outerShdw blurRad="38100" dist="38100" dir="2700000" algn="tl">
                    <a:srgbClr val="000000">
                      <a:alpha val="43137"/>
                    </a:srgbClr>
                  </a:outerShdw>
                </a:effectLst>
              </a:rPr>
              <a:t>y juntarlos para crear nuevos individuos y hacer evolucionar la especie. A diferencia de la realidad, con cada iteración la cantidad de población permanece siempre constante.</a:t>
            </a:r>
            <a:endParaRPr lang="es-ES" sz="3200"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384" y="4175760"/>
            <a:ext cx="3023616" cy="2362200"/>
          </a:xfrm>
          <a:prstGeom prst="rect">
            <a:avLst/>
          </a:prstGeom>
        </p:spPr>
      </p:pic>
    </p:spTree>
    <p:extLst>
      <p:ext uri="{BB962C8B-B14F-4D97-AF65-F5344CB8AC3E}">
        <p14:creationId xmlns:p14="http://schemas.microsoft.com/office/powerpoint/2010/main" val="31297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3601" y="624110"/>
            <a:ext cx="9371012" cy="1280890"/>
          </a:xfrm>
        </p:spPr>
        <p:txBody>
          <a:bodyPr/>
          <a:lstStyle/>
          <a:p>
            <a:r>
              <a:rPr lang="es-419" b="1" dirty="0" smtClean="0">
                <a:effectLst>
                  <a:outerShdw blurRad="38100" dist="38100" dir="2700000" algn="tl">
                    <a:srgbClr val="000000">
                      <a:alpha val="43137"/>
                    </a:srgbClr>
                  </a:outerShdw>
                </a:effectLst>
              </a:rPr>
              <a:t>EJEMPLO DEL PROBLEMA DE LA MOCHILA</a:t>
            </a:r>
            <a:endParaRPr lang="es-ES" b="1" dirty="0">
              <a:effectLst>
                <a:outerShdw blurRad="38100" dist="38100" dir="2700000" algn="tl">
                  <a:srgbClr val="000000">
                    <a:alpha val="43137"/>
                  </a:srgbClr>
                </a:outerShdw>
              </a:effectLst>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2051474"/>
            <a:ext cx="3918903" cy="3402320"/>
          </a:xfrm>
        </p:spPr>
      </p:pic>
      <p:sp>
        <p:nvSpPr>
          <p:cNvPr id="5" name="CuadroTexto 4"/>
          <p:cNvSpPr txBox="1"/>
          <p:nvPr/>
        </p:nvSpPr>
        <p:spPr>
          <a:xfrm>
            <a:off x="4724400" y="1767475"/>
            <a:ext cx="6780213" cy="3970318"/>
          </a:xfrm>
          <a:prstGeom prst="rect">
            <a:avLst/>
          </a:prstGeom>
          <a:noFill/>
        </p:spPr>
        <p:txBody>
          <a:bodyPr wrap="square" rtlCol="0">
            <a:spAutoFit/>
          </a:bodyPr>
          <a:lstStyle/>
          <a:p>
            <a:pPr algn="just"/>
            <a:r>
              <a:rPr lang="es-419" sz="3600" dirty="0" smtClean="0"/>
              <a:t>Una </a:t>
            </a:r>
            <a:r>
              <a:rPr lang="es-419" sz="3600" dirty="0"/>
              <a:t>capacidad de 15 </a:t>
            </a:r>
            <a:r>
              <a:rPr lang="es-419" sz="3600" dirty="0" smtClean="0"/>
              <a:t>kg que </a:t>
            </a:r>
            <a:r>
              <a:rPr lang="es-419" sz="3600" dirty="0"/>
              <a:t>puedo llenar con cajas de distinto peso y </a:t>
            </a:r>
            <a:r>
              <a:rPr lang="es-419" sz="3600" dirty="0" smtClean="0"/>
              <a:t>valor.</a:t>
            </a:r>
          </a:p>
          <a:p>
            <a:pPr algn="just"/>
            <a:r>
              <a:rPr lang="es-419" sz="3600" dirty="0" smtClean="0"/>
              <a:t>¿Qué </a:t>
            </a:r>
            <a:r>
              <a:rPr lang="es-419" sz="3600" dirty="0"/>
              <a:t>cajas elijo de modo de maximizar mis ganancias y no exceder los 15 kg de peso permitidos</a:t>
            </a:r>
            <a:r>
              <a:rPr lang="es-419" sz="3600" dirty="0" smtClean="0"/>
              <a:t>?.</a:t>
            </a:r>
            <a:endParaRPr lang="es-ES" sz="3600" dirty="0"/>
          </a:p>
        </p:txBody>
      </p:sp>
    </p:spTree>
    <p:extLst>
      <p:ext uri="{BB962C8B-B14F-4D97-AF65-F5344CB8AC3E}">
        <p14:creationId xmlns:p14="http://schemas.microsoft.com/office/powerpoint/2010/main" val="93183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9280" y="541814"/>
            <a:ext cx="9249092" cy="838930"/>
          </a:xfrm>
        </p:spPr>
        <p:txBody>
          <a:bodyPr/>
          <a:lstStyle/>
          <a:p>
            <a:pPr algn="ctr"/>
            <a:r>
              <a:rPr lang="es-419" b="1" dirty="0" smtClean="0">
                <a:effectLst>
                  <a:outerShdw blurRad="38100" dist="38100" dir="2700000" algn="tl">
                    <a:srgbClr val="000000">
                      <a:alpha val="43137"/>
                    </a:srgbClr>
                  </a:outerShdw>
                </a:effectLst>
              </a:rPr>
              <a:t>INTELIGENCIA DE ENJAMBRE</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4008120" y="1493520"/>
            <a:ext cx="7496492" cy="4846320"/>
          </a:xfrm>
        </p:spPr>
        <p:txBody>
          <a:bodyPr>
            <a:normAutofit fontScale="92500" lnSpcReduction="10000"/>
          </a:bodyPr>
          <a:lstStyle/>
          <a:p>
            <a:pPr marL="0" indent="0" algn="just">
              <a:buNone/>
            </a:pPr>
            <a:r>
              <a:rPr lang="es-419" sz="3200" dirty="0">
                <a:solidFill>
                  <a:schemeClr val="tx1"/>
                </a:solidFill>
                <a:effectLst>
                  <a:outerShdw blurRad="38100" dist="38100" dir="2700000" algn="tl">
                    <a:srgbClr val="000000">
                      <a:alpha val="43137"/>
                    </a:srgbClr>
                  </a:outerShdw>
                </a:effectLst>
              </a:rPr>
              <a:t>E</a:t>
            </a:r>
            <a:r>
              <a:rPr lang="es-419" sz="3200" dirty="0" smtClean="0">
                <a:solidFill>
                  <a:schemeClr val="tx1"/>
                </a:solidFill>
                <a:effectLst>
                  <a:outerShdw blurRad="38100" dist="38100" dir="2700000" algn="tl">
                    <a:srgbClr val="000000">
                      <a:alpha val="43137"/>
                    </a:srgbClr>
                  </a:outerShdw>
                </a:effectLst>
              </a:rPr>
              <a:t>s </a:t>
            </a:r>
            <a:r>
              <a:rPr lang="es-419" sz="3200" dirty="0">
                <a:solidFill>
                  <a:schemeClr val="tx1"/>
                </a:solidFill>
                <a:effectLst>
                  <a:outerShdw blurRad="38100" dist="38100" dir="2700000" algn="tl">
                    <a:srgbClr val="000000">
                      <a:alpha val="43137"/>
                    </a:srgbClr>
                  </a:outerShdw>
                </a:effectLst>
              </a:rPr>
              <a:t>el comportamiento colectivo de sistemas descentralizados y auto-organizados, naturales o </a:t>
            </a:r>
            <a:r>
              <a:rPr lang="es-419" sz="3200" dirty="0" smtClean="0">
                <a:solidFill>
                  <a:schemeClr val="tx1"/>
                </a:solidFill>
                <a:effectLst>
                  <a:outerShdw blurRad="38100" dist="38100" dir="2700000" algn="tl">
                    <a:srgbClr val="000000">
                      <a:alpha val="43137"/>
                    </a:srgbClr>
                  </a:outerShdw>
                </a:effectLst>
              </a:rPr>
              <a:t>artificiales.</a:t>
            </a:r>
          </a:p>
          <a:p>
            <a:pPr marL="0" indent="0" algn="just">
              <a:buNone/>
            </a:pPr>
            <a:r>
              <a:rPr lang="es-419" sz="3200" dirty="0" smtClean="0">
                <a:solidFill>
                  <a:schemeClr val="tx1"/>
                </a:solidFill>
                <a:effectLst>
                  <a:outerShdw blurRad="38100" dist="38100" dir="2700000" algn="tl">
                    <a:srgbClr val="000000">
                      <a:alpha val="43137"/>
                    </a:srgbClr>
                  </a:outerShdw>
                </a:effectLst>
              </a:rPr>
              <a:t>Dicho comportamiento proviene </a:t>
            </a:r>
            <a:r>
              <a:rPr lang="es-419" sz="3200" dirty="0">
                <a:solidFill>
                  <a:schemeClr val="tx1"/>
                </a:solidFill>
                <a:effectLst>
                  <a:outerShdw blurRad="38100" dist="38100" dir="2700000" algn="tl">
                    <a:srgbClr val="000000">
                      <a:alpha val="43137"/>
                    </a:srgbClr>
                  </a:outerShdw>
                </a:effectLst>
              </a:rPr>
              <a:t>a menudo de la naturaleza, especialmente de los sistemas biológicos. Los agentes siguen reglas muy simples, y aunque no hay una estructura de control centralizada que dicte cómo deben comportarse los agentes </a:t>
            </a:r>
            <a:r>
              <a:rPr lang="es-419" sz="3200" dirty="0" smtClean="0">
                <a:solidFill>
                  <a:schemeClr val="tx1"/>
                </a:solidFill>
                <a:effectLst>
                  <a:outerShdw blurRad="38100" dist="38100" dir="2700000" algn="tl">
                    <a:srgbClr val="000000">
                      <a:alpha val="43137"/>
                    </a:srgbClr>
                  </a:outerShdw>
                </a:effectLst>
              </a:rPr>
              <a:t>individuales.</a:t>
            </a:r>
            <a:endParaRPr lang="es-ES" sz="3200" dirty="0">
              <a:solidFill>
                <a:schemeClr val="tx1"/>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3886200"/>
            <a:ext cx="3321268" cy="2232660"/>
          </a:xfrm>
          <a:prstGeom prst="rect">
            <a:avLst/>
          </a:prstGeom>
          <a:ln>
            <a:solidFill>
              <a:schemeClr val="tx1"/>
            </a:solidFill>
          </a:ln>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19" y="1493520"/>
            <a:ext cx="3321269" cy="2167128"/>
          </a:xfrm>
          <a:prstGeom prst="rect">
            <a:avLst/>
          </a:prstGeom>
          <a:ln>
            <a:solidFill>
              <a:schemeClr val="tx1"/>
            </a:solidFill>
          </a:ln>
        </p:spPr>
      </p:pic>
    </p:spTree>
    <p:extLst>
      <p:ext uri="{BB962C8B-B14F-4D97-AF65-F5344CB8AC3E}">
        <p14:creationId xmlns:p14="http://schemas.microsoft.com/office/powerpoint/2010/main" val="17844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40810"/>
          </a:xfrm>
        </p:spPr>
        <p:txBody>
          <a:bodyPr/>
          <a:lstStyle/>
          <a:p>
            <a:pPr algn="ctr"/>
            <a:r>
              <a:rPr lang="es-419" b="1" dirty="0" smtClean="0">
                <a:effectLst>
                  <a:outerShdw blurRad="38100" dist="38100" dir="2700000" algn="tl">
                    <a:srgbClr val="000000">
                      <a:alpha val="43137"/>
                    </a:srgbClr>
                  </a:outerShdw>
                </a:effectLst>
              </a:rPr>
              <a:t>EJEMPLO DEL AGENTE VIAJERO</a:t>
            </a:r>
            <a:endParaRPr lang="es-ES" b="1" dirty="0">
              <a:effectLst>
                <a:outerShdw blurRad="38100" dist="38100" dir="2700000" algn="tl">
                  <a:srgbClr val="000000">
                    <a:alpha val="43137"/>
                  </a:srgbClr>
                </a:outerShdw>
              </a:effectLst>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0552" y="2483673"/>
            <a:ext cx="3134162" cy="3200847"/>
          </a:xfrm>
          <a:ln>
            <a:solidFill>
              <a:schemeClr val="tx1"/>
            </a:solidFill>
          </a:ln>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329" y="2483673"/>
            <a:ext cx="3096057" cy="3181794"/>
          </a:xfrm>
          <a:prstGeom prst="rect">
            <a:avLst/>
          </a:prstGeom>
          <a:ln>
            <a:solidFill>
              <a:schemeClr val="tx1"/>
            </a:solidFill>
          </a:ln>
        </p:spPr>
      </p:pic>
      <p:sp>
        <p:nvSpPr>
          <p:cNvPr id="6" name="CuadroTexto 5"/>
          <p:cNvSpPr txBox="1"/>
          <p:nvPr/>
        </p:nvSpPr>
        <p:spPr>
          <a:xfrm>
            <a:off x="3701733" y="5684520"/>
            <a:ext cx="2971800" cy="523220"/>
          </a:xfrm>
          <a:prstGeom prst="rect">
            <a:avLst/>
          </a:prstGeom>
          <a:noFill/>
        </p:spPr>
        <p:txBody>
          <a:bodyPr wrap="square" rtlCol="0">
            <a:spAutoFit/>
          </a:bodyPr>
          <a:lstStyle/>
          <a:p>
            <a:r>
              <a:rPr lang="es-419" sz="2800" b="1" dirty="0" smtClean="0">
                <a:solidFill>
                  <a:schemeClr val="accent2">
                    <a:lumMod val="75000"/>
                  </a:schemeClr>
                </a:solidFill>
                <a:effectLst>
                  <a:outerShdw blurRad="38100" dist="38100" dir="2700000" algn="tl">
                    <a:srgbClr val="000000">
                      <a:alpha val="43137"/>
                    </a:srgbClr>
                  </a:outerShdw>
                </a:effectLst>
              </a:rPr>
              <a:t>POSIBLES RUTAS</a:t>
            </a:r>
            <a:endParaRPr lang="es-ES" sz="2800" b="1" dirty="0">
              <a:solidFill>
                <a:schemeClr val="accent2">
                  <a:lumMod val="75000"/>
                </a:schemeClr>
              </a:solidFill>
              <a:effectLst>
                <a:outerShdw blurRad="38100" dist="38100" dir="2700000" algn="tl">
                  <a:srgbClr val="000000">
                    <a:alpha val="43137"/>
                  </a:srgbClr>
                </a:outerShdw>
              </a:effectLst>
            </a:endParaRPr>
          </a:p>
        </p:txBody>
      </p:sp>
      <p:sp>
        <p:nvSpPr>
          <p:cNvPr id="8" name="CuadroTexto 7"/>
          <p:cNvSpPr txBox="1"/>
          <p:nvPr/>
        </p:nvSpPr>
        <p:spPr>
          <a:xfrm>
            <a:off x="7267280" y="5684520"/>
            <a:ext cx="3418156" cy="523220"/>
          </a:xfrm>
          <a:prstGeom prst="rect">
            <a:avLst/>
          </a:prstGeom>
          <a:noFill/>
        </p:spPr>
        <p:txBody>
          <a:bodyPr wrap="square" rtlCol="0">
            <a:spAutoFit/>
          </a:bodyPr>
          <a:lstStyle/>
          <a:p>
            <a:r>
              <a:rPr lang="es-419" sz="2800" b="1" dirty="0">
                <a:solidFill>
                  <a:schemeClr val="accent2">
                    <a:lumMod val="75000"/>
                  </a:schemeClr>
                </a:solidFill>
                <a:effectLst>
                  <a:outerShdw blurRad="38100" dist="38100" dir="2700000" algn="tl">
                    <a:srgbClr val="000000">
                      <a:alpha val="43137"/>
                    </a:srgbClr>
                  </a:outerShdw>
                </a:effectLst>
              </a:rPr>
              <a:t>SOLUCIÓN</a:t>
            </a:r>
            <a:r>
              <a:rPr lang="es-419" sz="2400" b="1" dirty="0">
                <a:solidFill>
                  <a:schemeClr val="accent2">
                    <a:lumMod val="75000"/>
                  </a:schemeClr>
                </a:solidFill>
                <a:effectLst>
                  <a:outerShdw blurRad="38100" dist="38100" dir="2700000" algn="tl">
                    <a:srgbClr val="000000">
                      <a:alpha val="43137"/>
                    </a:srgbClr>
                  </a:outerShdw>
                </a:effectLst>
              </a:rPr>
              <a:t> </a:t>
            </a:r>
            <a:r>
              <a:rPr lang="es-419" sz="2800" b="1" dirty="0" smtClean="0">
                <a:solidFill>
                  <a:schemeClr val="accent2">
                    <a:lumMod val="75000"/>
                  </a:schemeClr>
                </a:solidFill>
                <a:effectLst>
                  <a:outerShdw blurRad="38100" dist="38100" dir="2700000" algn="tl">
                    <a:srgbClr val="000000">
                      <a:alpha val="43137"/>
                    </a:srgbClr>
                  </a:outerShdw>
                </a:effectLst>
              </a:rPr>
              <a:t>OPTIMA</a:t>
            </a:r>
            <a:endParaRPr lang="es-ES" sz="2400" b="1" dirty="0">
              <a:solidFill>
                <a:schemeClr val="accent2">
                  <a:lumMod val="75000"/>
                </a:schemeClr>
              </a:solidFill>
              <a:effectLst>
                <a:outerShdw blurRad="38100" dist="38100" dir="2700000" algn="tl">
                  <a:srgbClr val="000000">
                    <a:alpha val="43137"/>
                  </a:srgbClr>
                </a:outerShdw>
              </a:effectLst>
            </a:endParaRPr>
          </a:p>
        </p:txBody>
      </p:sp>
      <p:sp>
        <p:nvSpPr>
          <p:cNvPr id="9" name="CuadroTexto 8"/>
          <p:cNvSpPr txBox="1"/>
          <p:nvPr/>
        </p:nvSpPr>
        <p:spPr>
          <a:xfrm>
            <a:off x="3507253" y="1594692"/>
            <a:ext cx="4177956" cy="523220"/>
          </a:xfrm>
          <a:prstGeom prst="rect">
            <a:avLst/>
          </a:prstGeom>
          <a:noFill/>
        </p:spPr>
        <p:txBody>
          <a:bodyPr wrap="square" rtlCol="0">
            <a:spAutoFit/>
          </a:bodyPr>
          <a:lstStyle/>
          <a:p>
            <a:r>
              <a:rPr lang="es-419" sz="2800" dirty="0" smtClean="0"/>
              <a:t>17 CIUDADES:</a:t>
            </a:r>
            <a:endParaRPr lang="es-ES" sz="2800" dirty="0"/>
          </a:p>
        </p:txBody>
      </p:sp>
    </p:spTree>
    <p:extLst>
      <p:ext uri="{BB962C8B-B14F-4D97-AF65-F5344CB8AC3E}">
        <p14:creationId xmlns:p14="http://schemas.microsoft.com/office/powerpoint/2010/main" val="225214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0342" y="319310"/>
            <a:ext cx="8911687" cy="1280890"/>
          </a:xfrm>
        </p:spPr>
        <p:txBody>
          <a:bodyPr/>
          <a:lstStyle/>
          <a:p>
            <a:pPr algn="ctr"/>
            <a:r>
              <a:rPr lang="es-419" b="1" dirty="0" smtClean="0">
                <a:effectLst>
                  <a:outerShdw blurRad="38100" dist="38100" dir="2700000" algn="tl">
                    <a:srgbClr val="000000">
                      <a:alpha val="43137"/>
                    </a:srgbClr>
                  </a:outerShdw>
                </a:effectLst>
              </a:rPr>
              <a:t>BIBLIOGRAFÍA</a:t>
            </a:r>
            <a:endParaRPr lang="es-ES"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1310640" y="1310640"/>
            <a:ext cx="10011092" cy="5547360"/>
          </a:xfrm>
        </p:spPr>
        <p:txBody>
          <a:bodyPr>
            <a:normAutofit fontScale="77500" lnSpcReduction="20000"/>
          </a:bodyPr>
          <a:lstStyle/>
          <a:p>
            <a:r>
              <a:rPr lang="es-ES" u="sng" dirty="0">
                <a:hlinkClick r:id="rId2"/>
              </a:rPr>
              <a:t>https://es.slideshare.net/JeffoG92/algoritmos-genticos-55868915</a:t>
            </a:r>
            <a:endParaRPr lang="es-ES" dirty="0"/>
          </a:p>
          <a:p>
            <a:r>
              <a:rPr lang="es-ES" u="sng" dirty="0">
                <a:hlinkClick r:id="rId3"/>
              </a:rPr>
              <a:t>https://noticias.prodesignspain.com/noticias/inteligencia-artificial-aprendizaje-evolutivo-algoritmos-geneticos/</a:t>
            </a:r>
            <a:endParaRPr lang="es-ES" dirty="0"/>
          </a:p>
          <a:p>
            <a:r>
              <a:rPr lang="es-ES" u="sng" dirty="0">
                <a:hlinkClick r:id="rId4"/>
              </a:rPr>
              <a:t>http://yanlu2012.blogspot.com/2012/11/los-algoritmos-geneticos-y-sus.html</a:t>
            </a:r>
            <a:endParaRPr lang="es-ES" dirty="0"/>
          </a:p>
          <a:p>
            <a:r>
              <a:rPr lang="es-ES" u="sng" dirty="0">
                <a:hlinkClick r:id="rId5"/>
              </a:rPr>
              <a:t>https://es.wikipedia.org/wiki/Inteligencia_de_enjambre</a:t>
            </a:r>
            <a:endParaRPr lang="es-ES" dirty="0"/>
          </a:p>
          <a:p>
            <a:r>
              <a:rPr lang="es-ES" u="sng" dirty="0">
                <a:hlinkClick r:id="rId6"/>
              </a:rPr>
              <a:t>http://fernandosantamaria.com/blog/inteligencia-de-enjambre-una-inteligencia-probabilistica-en-experimentos-de-optimizacion/</a:t>
            </a:r>
            <a:endParaRPr lang="es-ES" dirty="0"/>
          </a:p>
          <a:p>
            <a:r>
              <a:rPr lang="es-ES" u="sng" dirty="0">
                <a:hlinkClick r:id="rId7"/>
              </a:rPr>
              <a:t>https://www.ecured.cu/Inteligencia_de_enjambre</a:t>
            </a:r>
            <a:endParaRPr lang="es-ES" dirty="0"/>
          </a:p>
          <a:p>
            <a:r>
              <a:rPr lang="es-ES" u="sng" dirty="0">
                <a:hlinkClick r:id="rId8"/>
              </a:rPr>
              <a:t>https://es.wikipedia.org/wiki/Problema_de_la_mochila</a:t>
            </a:r>
            <a:endParaRPr lang="es-ES" dirty="0"/>
          </a:p>
          <a:p>
            <a:r>
              <a:rPr lang="es-ES" u="sng" dirty="0">
                <a:hlinkClick r:id="rId9"/>
              </a:rPr>
              <a:t>https://www.youtube.com/watch?v=Bhme3i8jHpU</a:t>
            </a:r>
            <a:endParaRPr lang="es-ES" dirty="0"/>
          </a:p>
          <a:p>
            <a:r>
              <a:rPr lang="es-ES" u="sng" dirty="0">
                <a:hlinkClick r:id="rId10"/>
              </a:rPr>
              <a:t>https://blogs.msmvps.com/lopez/2012/09/27/simplega-1-genetic-algorithms-in-javascriptnode-js/</a:t>
            </a:r>
            <a:endParaRPr lang="es-ES" dirty="0"/>
          </a:p>
          <a:p>
            <a:r>
              <a:rPr lang="es-ES" u="sng" dirty="0">
                <a:hlinkClick r:id="rId11"/>
              </a:rPr>
              <a:t>http://www.tuxrincon.com/blog/algoritmos-geneticos-problema-de-las-8-reinas-en-python/</a:t>
            </a:r>
            <a:endParaRPr lang="es-ES" dirty="0"/>
          </a:p>
          <a:p>
            <a:r>
              <a:rPr lang="es-ES" u="sng" dirty="0">
                <a:hlinkClick r:id="rId12"/>
              </a:rPr>
              <a:t>https://www.taringa.net/posts/ciencia-educacion/19972115/Programe-un-algoritmo-genetico-en-MATLAB.html</a:t>
            </a:r>
            <a:endParaRPr lang="es-ES" dirty="0"/>
          </a:p>
          <a:p>
            <a:r>
              <a:rPr lang="es-ES" u="sng" dirty="0">
                <a:hlinkClick r:id="rId13"/>
              </a:rPr>
              <a:t>https://github.com/AeroPython/Taller-Algoritmos-Geneticos-PyConEs16/blob/master/Ejercicios/Laberinto%20(resumido)/laberinto/laberinto.py</a:t>
            </a:r>
            <a:endParaRPr lang="es-ES" dirty="0"/>
          </a:p>
          <a:p>
            <a:r>
              <a:rPr lang="es-ES" u="sng" dirty="0">
                <a:hlinkClick r:id="rId14"/>
              </a:rPr>
              <a:t>https://github.com/LuisAlejandroSalcedo/Proyecto-S-Titanic</a:t>
            </a:r>
            <a:endParaRPr lang="es-ES" dirty="0"/>
          </a:p>
          <a:p>
            <a:r>
              <a:rPr lang="es-ES" u="sng" dirty="0">
                <a:hlinkClick r:id="rId15"/>
              </a:rPr>
              <a:t>https://github.com/handcraftsman/GeneticAlgorithmsWithPython/tree/master/es</a:t>
            </a:r>
            <a:endParaRPr lang="es-ES" dirty="0"/>
          </a:p>
          <a:p>
            <a:r>
              <a:rPr lang="es-ES" u="sng" dirty="0">
                <a:hlinkClick r:id="rId16"/>
              </a:rPr>
              <a:t>http://www.cs.us.es/~fsancho/?e=71</a:t>
            </a:r>
            <a:endParaRPr lang="es-ES" dirty="0"/>
          </a:p>
          <a:p>
            <a:r>
              <a:rPr lang="es-ES" u="sng" dirty="0">
                <a:hlinkClick r:id="rId17"/>
              </a:rPr>
              <a:t>http://www.cursodehackers.com/ManInTheMiddle.html</a:t>
            </a:r>
            <a:endParaRPr lang="es-ES" dirty="0"/>
          </a:p>
          <a:p>
            <a:endParaRPr lang="es-ES" dirty="0"/>
          </a:p>
        </p:txBody>
      </p:sp>
    </p:spTree>
    <p:extLst>
      <p:ext uri="{BB962C8B-B14F-4D97-AF65-F5344CB8AC3E}">
        <p14:creationId xmlns:p14="http://schemas.microsoft.com/office/powerpoint/2010/main" val="243180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88280" y="3108960"/>
            <a:ext cx="6383972" cy="3246120"/>
          </a:xfrm>
        </p:spPr>
        <p:txBody>
          <a:bodyPr>
            <a:normAutofit/>
          </a:bodyPr>
          <a:lstStyle/>
          <a:p>
            <a:r>
              <a:rPr lang="es-419" sz="9600" b="1" dirty="0" smtClean="0">
                <a:effectLst>
                  <a:outerShdw blurRad="38100" dist="38100" dir="2700000" algn="tl">
                    <a:srgbClr val="000000">
                      <a:alpha val="43137"/>
                    </a:srgbClr>
                  </a:outerShdw>
                </a:effectLst>
              </a:rPr>
              <a:t>MUCHAS</a:t>
            </a:r>
            <a:br>
              <a:rPr lang="es-419" sz="9600" b="1" dirty="0" smtClean="0">
                <a:effectLst>
                  <a:outerShdw blurRad="38100" dist="38100" dir="2700000" algn="tl">
                    <a:srgbClr val="000000">
                      <a:alpha val="43137"/>
                    </a:srgbClr>
                  </a:outerShdw>
                </a:effectLst>
              </a:rPr>
            </a:br>
            <a:r>
              <a:rPr lang="es-419" sz="9600" b="1" dirty="0" smtClean="0">
                <a:effectLst>
                  <a:outerShdw blurRad="38100" dist="38100" dir="2700000" algn="tl">
                    <a:srgbClr val="000000">
                      <a:alpha val="43137"/>
                    </a:srgbClr>
                  </a:outerShdw>
                </a:effectLst>
              </a:rPr>
              <a:t>GRACIAS!</a:t>
            </a:r>
            <a:endParaRPr lang="es-ES" sz="9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132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0201" y="624110"/>
            <a:ext cx="9904412" cy="1280890"/>
          </a:xfrm>
        </p:spPr>
        <p:txBody>
          <a:bodyPr>
            <a:normAutofit/>
          </a:bodyPr>
          <a:lstStyle/>
          <a:p>
            <a:pPr algn="ctr"/>
            <a:r>
              <a:rPr lang="es-419" sz="4800" b="1" dirty="0" smtClean="0">
                <a:effectLst>
                  <a:outerShdw blurRad="38100" dist="38100" dir="2700000" algn="tl">
                    <a:srgbClr val="000000">
                      <a:alpha val="43137"/>
                    </a:srgbClr>
                  </a:outerShdw>
                </a:effectLst>
              </a:rPr>
              <a:t>INTRODUCCIÓN</a:t>
            </a:r>
            <a:endParaRPr lang="es-ES" sz="48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2589212" y="1905000"/>
            <a:ext cx="8915400" cy="3777622"/>
          </a:xfrm>
        </p:spPr>
        <p:txBody>
          <a:bodyPr>
            <a:normAutofit/>
          </a:bodyPr>
          <a:lstStyle/>
          <a:p>
            <a:pPr marL="0" indent="0" algn="just">
              <a:buNone/>
            </a:pPr>
            <a:r>
              <a:rPr lang="es-419" sz="3200" dirty="0">
                <a:solidFill>
                  <a:schemeClr val="tx1"/>
                </a:solidFill>
                <a:effectLst>
                  <a:outerShdw blurRad="38100" dist="38100" dir="2700000" algn="tl">
                    <a:srgbClr val="000000">
                      <a:alpha val="43137"/>
                    </a:srgbClr>
                  </a:outerShdw>
                </a:effectLst>
              </a:rPr>
              <a:t>Los Algoritmos </a:t>
            </a:r>
            <a:r>
              <a:rPr lang="es-419" sz="3200" dirty="0" smtClean="0">
                <a:solidFill>
                  <a:schemeClr val="tx1"/>
                </a:solidFill>
                <a:effectLst>
                  <a:outerShdw blurRad="38100" dist="38100" dir="2700000" algn="tl">
                    <a:srgbClr val="000000">
                      <a:alpha val="43137"/>
                    </a:srgbClr>
                  </a:outerShdw>
                </a:effectLst>
              </a:rPr>
              <a:t>Genéticos </a:t>
            </a:r>
            <a:r>
              <a:rPr lang="es-419" sz="3200" dirty="0">
                <a:solidFill>
                  <a:schemeClr val="tx1"/>
                </a:solidFill>
                <a:effectLst>
                  <a:outerShdw blurRad="38100" dist="38100" dir="2700000" algn="tl">
                    <a:srgbClr val="000000">
                      <a:alpha val="43137"/>
                    </a:srgbClr>
                  </a:outerShdw>
                </a:effectLst>
              </a:rPr>
              <a:t>son métodos adaptativos que pueden usarse para resolver problemas de búsqueda y optimización. Se basan en el proceso genético de los organismos vivos</a:t>
            </a:r>
            <a:r>
              <a:rPr lang="es-419" sz="3200" dirty="0" smtClean="0">
                <a:solidFill>
                  <a:schemeClr val="tx1"/>
                </a:solidFill>
                <a:effectLst>
                  <a:outerShdw blurRad="38100" dist="38100" dir="2700000" algn="tl">
                    <a:srgbClr val="000000">
                      <a:alpha val="43137"/>
                    </a:srgbClr>
                  </a:outerShdw>
                </a:effectLst>
              </a:rPr>
              <a:t>.</a:t>
            </a:r>
            <a:endParaRPr lang="es-ES" sz="32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4199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8321" y="624110"/>
            <a:ext cx="9706292" cy="1311370"/>
          </a:xfrm>
        </p:spPr>
        <p:txBody>
          <a:bodyPr>
            <a:normAutofit fontScale="90000"/>
          </a:bodyPr>
          <a:lstStyle/>
          <a:p>
            <a:pPr algn="ctr"/>
            <a:r>
              <a:rPr lang="es-419" sz="4400" b="1" dirty="0" smtClean="0">
                <a:effectLst>
                  <a:outerShdw blurRad="38100" dist="38100" dir="2700000" algn="tl">
                    <a:srgbClr val="000000">
                      <a:alpha val="43137"/>
                    </a:srgbClr>
                  </a:outerShdw>
                </a:effectLst>
              </a:rPr>
              <a:t>ALGORITMOS GENÉTICOS</a:t>
            </a:r>
            <a:br>
              <a:rPr lang="es-419" sz="4400" b="1" dirty="0" smtClean="0">
                <a:effectLst>
                  <a:outerShdw blurRad="38100" dist="38100" dir="2700000" algn="tl">
                    <a:srgbClr val="000000">
                      <a:alpha val="43137"/>
                    </a:srgbClr>
                  </a:outerShdw>
                </a:effectLst>
              </a:rPr>
            </a:br>
            <a:r>
              <a:rPr lang="es-ES" sz="4400" b="1" dirty="0">
                <a:effectLst>
                  <a:outerShdw blurRad="38100" dist="38100" dir="2700000" algn="tl">
                    <a:srgbClr val="000000">
                      <a:alpha val="43137"/>
                    </a:srgbClr>
                  </a:outerShdw>
                </a:effectLst>
              </a:rPr>
              <a:t> Aprendizaje Evolutivo</a:t>
            </a:r>
          </a:p>
        </p:txBody>
      </p:sp>
      <p:sp>
        <p:nvSpPr>
          <p:cNvPr id="3" name="Marcador de contenido 2"/>
          <p:cNvSpPr>
            <a:spLocks noGrp="1"/>
          </p:cNvSpPr>
          <p:nvPr>
            <p:ph idx="1"/>
          </p:nvPr>
        </p:nvSpPr>
        <p:spPr>
          <a:xfrm>
            <a:off x="5743892" y="2133600"/>
            <a:ext cx="5928360" cy="3886200"/>
          </a:xfrm>
        </p:spPr>
        <p:txBody>
          <a:bodyPr>
            <a:noAutofit/>
          </a:bodyPr>
          <a:lstStyle/>
          <a:p>
            <a:pPr marL="0" indent="0" algn="just">
              <a:buNone/>
            </a:pPr>
            <a:r>
              <a:rPr lang="es-419" sz="2800" dirty="0">
                <a:solidFill>
                  <a:schemeClr val="tx1"/>
                </a:solidFill>
                <a:effectLst>
                  <a:outerShdw blurRad="38100" dist="38100" dir="2700000" algn="tl">
                    <a:srgbClr val="000000">
                      <a:alpha val="43137"/>
                    </a:srgbClr>
                  </a:outerShdw>
                </a:effectLst>
              </a:rPr>
              <a:t>Para tratar el aprendizaje evolutivo deberemos entender la evolución como un problema de búsqueda. Se trata de la búsqueda de la perfección dentro de una especie. Los animales compiten entre ellos y los mejores permiten que su especie evolucione. </a:t>
            </a:r>
            <a:endParaRPr lang="es-ES" sz="2800" dirty="0">
              <a:solidFill>
                <a:schemeClr val="tx1"/>
              </a:solidFill>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17" y="2133600"/>
            <a:ext cx="5020375" cy="3886200"/>
          </a:xfrm>
          <a:prstGeom prst="rect">
            <a:avLst/>
          </a:prstGeom>
          <a:ln>
            <a:solidFill>
              <a:schemeClr val="tx1"/>
            </a:solidFill>
          </a:ln>
        </p:spPr>
      </p:pic>
    </p:spTree>
    <p:extLst>
      <p:ext uri="{BB962C8B-B14F-4D97-AF65-F5344CB8AC3E}">
        <p14:creationId xmlns:p14="http://schemas.microsoft.com/office/powerpoint/2010/main" val="1048524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idx="1"/>
          </p:nvPr>
        </p:nvSpPr>
        <p:spPr>
          <a:xfrm>
            <a:off x="2665412" y="441960"/>
            <a:ext cx="8915400" cy="3777622"/>
          </a:xfrm>
        </p:spPr>
        <p:txBody>
          <a:bodyPr>
            <a:normAutofit/>
          </a:bodyPr>
          <a:lstStyle/>
          <a:p>
            <a:pPr marL="0" indent="0" algn="just">
              <a:buNone/>
            </a:pPr>
            <a:r>
              <a:rPr lang="es-419" sz="3200" dirty="0">
                <a:solidFill>
                  <a:schemeClr val="tx1"/>
                </a:solidFill>
                <a:effectLst>
                  <a:outerShdw blurRad="38100" dist="38100" dir="2700000" algn="tl">
                    <a:srgbClr val="000000">
                      <a:alpha val="43137"/>
                    </a:srgbClr>
                  </a:outerShdw>
                </a:effectLst>
              </a:rPr>
              <a:t>Los algoritmos genéticos son muy útiles para la inteligencia artificial, permiten ajustar una serie de parámetros desconocidos de forma eficiente, mejorando el rendimiento con cada generación.</a:t>
            </a:r>
            <a:endParaRPr lang="es-ES" sz="3200" dirty="0">
              <a:solidFill>
                <a:schemeClr val="tx1"/>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920" y="2987041"/>
            <a:ext cx="8641080" cy="4038600"/>
          </a:xfrm>
          <a:prstGeom prst="rect">
            <a:avLst/>
          </a:prstGeom>
        </p:spPr>
      </p:pic>
    </p:spTree>
    <p:extLst>
      <p:ext uri="{BB962C8B-B14F-4D97-AF65-F5344CB8AC3E}">
        <p14:creationId xmlns:p14="http://schemas.microsoft.com/office/powerpoint/2010/main" val="2908077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335280"/>
            <a:ext cx="8427826" cy="6320870"/>
          </a:xfrm>
          <a:ln>
            <a:solidFill>
              <a:schemeClr val="accent2">
                <a:lumMod val="75000"/>
              </a:schemeClr>
            </a:solidFill>
          </a:ln>
        </p:spPr>
      </p:pic>
    </p:spTree>
    <p:extLst>
      <p:ext uri="{BB962C8B-B14F-4D97-AF65-F5344CB8AC3E}">
        <p14:creationId xmlns:p14="http://schemas.microsoft.com/office/powerpoint/2010/main" val="285960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7401" y="624110"/>
            <a:ext cx="9447212" cy="1280890"/>
          </a:xfrm>
        </p:spPr>
        <p:txBody>
          <a:bodyPr>
            <a:normAutofit/>
          </a:bodyPr>
          <a:lstStyle/>
          <a:p>
            <a:pPr algn="ctr"/>
            <a:r>
              <a:rPr lang="es-ES" sz="4400" b="1" dirty="0" smtClean="0">
                <a:effectLst>
                  <a:outerShdw blurRad="38100" dist="38100" dir="2700000" algn="tl">
                    <a:srgbClr val="000000">
                      <a:alpha val="43137"/>
                    </a:srgbClr>
                  </a:outerShdw>
                </a:effectLst>
              </a:rPr>
              <a:t>CROMOSOMAS</a:t>
            </a:r>
            <a:endParaRPr lang="es-ES" sz="44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2589213" y="2225040"/>
            <a:ext cx="8915400" cy="3777622"/>
          </a:xfrm>
        </p:spPr>
        <p:txBody>
          <a:bodyPr>
            <a:noAutofit/>
          </a:bodyPr>
          <a:lstStyle/>
          <a:p>
            <a:pPr marL="0" indent="0" algn="just">
              <a:buNone/>
            </a:pPr>
            <a:r>
              <a:rPr lang="es-419" sz="3000" dirty="0">
                <a:solidFill>
                  <a:schemeClr val="tx1"/>
                </a:solidFill>
                <a:effectLst>
                  <a:outerShdw blurRad="38100" dist="38100" dir="2700000" algn="tl">
                    <a:srgbClr val="000000">
                      <a:alpha val="43137"/>
                    </a:srgbClr>
                  </a:outerShdw>
                </a:effectLst>
              </a:rPr>
              <a:t>Nuestros cromosomas serán representaciones de las soluciones individuales que vamos obteniendo a lo largo de la evolución. Cada elemento del cromosoma, los genes, representan cada uno de los elementos de la representación de la solución, es decir, cada uno de los valores de los parámetros que estamos buscando.</a:t>
            </a:r>
            <a:endParaRPr lang="es-ES" sz="30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124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801" y="624110"/>
            <a:ext cx="9675812" cy="1280890"/>
          </a:xfrm>
        </p:spPr>
        <p:txBody>
          <a:bodyPr>
            <a:normAutofit/>
          </a:bodyPr>
          <a:lstStyle/>
          <a:p>
            <a:pPr algn="ctr"/>
            <a:r>
              <a:rPr lang="es-ES" sz="4400" b="1" dirty="0" smtClean="0">
                <a:effectLst>
                  <a:outerShdw blurRad="38100" dist="38100" dir="2700000" algn="tl">
                    <a:srgbClr val="000000">
                      <a:alpha val="43137"/>
                    </a:srgbClr>
                  </a:outerShdw>
                </a:effectLst>
              </a:rPr>
              <a:t>LA FUNCIÓN FITNESS</a:t>
            </a:r>
            <a:endParaRPr lang="es-ES" sz="44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6080761" y="2133600"/>
            <a:ext cx="4861560" cy="3777622"/>
          </a:xfrm>
        </p:spPr>
        <p:txBody>
          <a:bodyPr>
            <a:noAutofit/>
          </a:bodyPr>
          <a:lstStyle/>
          <a:p>
            <a:pPr marL="0" indent="0" algn="just">
              <a:buNone/>
            </a:pPr>
            <a:r>
              <a:rPr lang="es-419" sz="2800" dirty="0">
                <a:effectLst>
                  <a:outerShdw blurRad="38100" dist="38100" dir="2700000" algn="tl">
                    <a:srgbClr val="000000">
                      <a:alpha val="43137"/>
                    </a:srgbClr>
                  </a:outerShdw>
                </a:effectLst>
              </a:rPr>
              <a:t>La función fitness trabaja como una especie de oráculo el cual recibe una serie de entradas que son los diferentes cromosomas o representaciones de las soluciones y devuelve una puntuación para cada uno de ellos.</a:t>
            </a:r>
            <a:endParaRPr lang="es-ES" sz="2800"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674" y="2133600"/>
            <a:ext cx="3849806" cy="3777622"/>
          </a:xfrm>
          <a:prstGeom prst="rect">
            <a:avLst/>
          </a:prstGeom>
          <a:ln>
            <a:solidFill>
              <a:schemeClr val="tx1"/>
            </a:solidFill>
          </a:ln>
        </p:spPr>
      </p:pic>
    </p:spTree>
    <p:extLst>
      <p:ext uri="{BB962C8B-B14F-4D97-AF65-F5344CB8AC3E}">
        <p14:creationId xmlns:p14="http://schemas.microsoft.com/office/powerpoint/2010/main" val="3582892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6881" y="624110"/>
            <a:ext cx="9797732" cy="1280890"/>
          </a:xfrm>
        </p:spPr>
        <p:txBody>
          <a:bodyPr/>
          <a:lstStyle/>
          <a:p>
            <a:pPr algn="ctr"/>
            <a:r>
              <a:rPr lang="es-ES" b="1" dirty="0">
                <a:effectLst>
                  <a:outerShdw blurRad="38100" dist="38100" dir="2700000" algn="tl">
                    <a:srgbClr val="000000">
                      <a:alpha val="43137"/>
                    </a:srgbClr>
                  </a:outerShdw>
                </a:effectLst>
              </a:rPr>
              <a:t>LA FUNCIÓN FITNESS</a:t>
            </a:r>
          </a:p>
        </p:txBody>
      </p:sp>
      <p:sp>
        <p:nvSpPr>
          <p:cNvPr id="3" name="Marcador de contenido 2"/>
          <p:cNvSpPr>
            <a:spLocks noGrp="1"/>
          </p:cNvSpPr>
          <p:nvPr>
            <p:ph idx="1"/>
          </p:nvPr>
        </p:nvSpPr>
        <p:spPr>
          <a:xfrm>
            <a:off x="2589213" y="1905000"/>
            <a:ext cx="8915400" cy="3777622"/>
          </a:xfrm>
        </p:spPr>
        <p:txBody>
          <a:bodyPr>
            <a:noAutofit/>
          </a:bodyPr>
          <a:lstStyle/>
          <a:p>
            <a:pPr marL="0" indent="0" algn="just">
              <a:buNone/>
            </a:pPr>
            <a:r>
              <a:rPr lang="es-419" sz="2800" dirty="0">
                <a:effectLst>
                  <a:outerShdw blurRad="38100" dist="38100" dir="2700000" algn="tl">
                    <a:srgbClr val="000000">
                      <a:alpha val="43137"/>
                    </a:srgbClr>
                  </a:outerShdw>
                </a:effectLst>
              </a:rPr>
              <a:t>Esta función es la encargada de decidir cual de todas las mutaciones o combinaciones de genes es la mejor dentro de una etapa evolutiva. Para ello, esta función trabaja con los genes del cromosoma de entrada, o bien puntuándolos según unos ciertos patrones, o bien realizando una simulación del modelo con esta información genética.</a:t>
            </a:r>
            <a:endParaRPr lang="es-E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0701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419" sz="4400" b="1" dirty="0" smtClean="0">
                <a:effectLst>
                  <a:outerShdw blurRad="38100" dist="38100" dir="2700000" algn="tl">
                    <a:srgbClr val="000000">
                      <a:alpha val="43137"/>
                    </a:srgbClr>
                  </a:outerShdw>
                </a:effectLst>
              </a:rPr>
              <a:t>LA POBLACIÓN</a:t>
            </a:r>
            <a:endParaRPr lang="es-ES" sz="4400"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2592925" y="1905000"/>
            <a:ext cx="8915400" cy="3777622"/>
          </a:xfrm>
        </p:spPr>
        <p:txBody>
          <a:bodyPr>
            <a:normAutofit/>
          </a:bodyPr>
          <a:lstStyle/>
          <a:p>
            <a:pPr marL="0" indent="0" algn="just">
              <a:buNone/>
            </a:pPr>
            <a:r>
              <a:rPr lang="es-419" sz="3200" dirty="0">
                <a:effectLst>
                  <a:outerShdw blurRad="38100" dist="38100" dir="2700000" algn="tl">
                    <a:srgbClr val="000000">
                      <a:alpha val="43137"/>
                    </a:srgbClr>
                  </a:outerShdw>
                </a:effectLst>
              </a:rPr>
              <a:t>La población representa un conjunto de individuos de una misma especie con diferentes combinaciones de genes en sus cromosomas.</a:t>
            </a:r>
            <a:endParaRPr lang="es-ES" sz="3200"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624" y="3611881"/>
            <a:ext cx="5787749" cy="2983234"/>
          </a:xfrm>
          <a:prstGeom prst="rect">
            <a:avLst/>
          </a:prstGeom>
        </p:spPr>
      </p:pic>
    </p:spTree>
    <p:extLst>
      <p:ext uri="{BB962C8B-B14F-4D97-AF65-F5344CB8AC3E}">
        <p14:creationId xmlns:p14="http://schemas.microsoft.com/office/powerpoint/2010/main" val="2913817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411</TotalTime>
  <Words>516</Words>
  <Application>Microsoft Office PowerPoint</Application>
  <PresentationFormat>Panorámica</PresentationFormat>
  <Paragraphs>50</Paragraphs>
  <Slides>15</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Century Gothic</vt:lpstr>
      <vt:lpstr>Wingdings 3</vt:lpstr>
      <vt:lpstr>Espiral</vt:lpstr>
      <vt:lpstr>ALGORITMOS GENÉTICOS INTELIGENCIA ARTIFICIAL </vt:lpstr>
      <vt:lpstr>INTRODUCCIÓN</vt:lpstr>
      <vt:lpstr>ALGORITMOS GENÉTICOS  Aprendizaje Evolutivo</vt:lpstr>
      <vt:lpstr>Presentación de PowerPoint</vt:lpstr>
      <vt:lpstr>Presentación de PowerPoint</vt:lpstr>
      <vt:lpstr>CROMOSOMAS</vt:lpstr>
      <vt:lpstr>LA FUNCIÓN FITNESS</vt:lpstr>
      <vt:lpstr>LA FUNCIÓN FITNESS</vt:lpstr>
      <vt:lpstr>LA POBLACIÓN</vt:lpstr>
      <vt:lpstr>Presentación de PowerPoint</vt:lpstr>
      <vt:lpstr>EJEMPLO DEL PROBLEMA DE LA MOCHILA</vt:lpstr>
      <vt:lpstr>INTELIGENCIA DE ENJAMBRE</vt:lpstr>
      <vt:lpstr>EJEMPLO DEL AGENTE VIAJERO</vt:lpstr>
      <vt:lpstr>BIBLIOGRAFÍA</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GENETICOS</dc:title>
  <dc:creator>Kelly Vásquez</dc:creator>
  <cp:lastModifiedBy>Kelly Vásquez</cp:lastModifiedBy>
  <cp:revision>40</cp:revision>
  <dcterms:created xsi:type="dcterms:W3CDTF">2018-06-02T19:38:22Z</dcterms:created>
  <dcterms:modified xsi:type="dcterms:W3CDTF">2018-06-07T00:30:51Z</dcterms:modified>
</cp:coreProperties>
</file>