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SLm8HPUJ79g0oZ1vXGS8gHtjd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1"/>
          <p:cNvSpPr/>
          <p:nvPr>
            <p:ph idx="2" type="pic"/>
          </p:nvPr>
        </p:nvSpPr>
        <p:spPr>
          <a:xfrm>
            <a:off x="695326" y="693738"/>
            <a:ext cx="10796587" cy="544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4038600" y="6356350"/>
            <a:ext cx="22896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11553368" y="6356350"/>
            <a:ext cx="5551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0"/>
          <p:cNvSpPr/>
          <p:nvPr>
            <p:ph idx="2" type="pic"/>
          </p:nvPr>
        </p:nvSpPr>
        <p:spPr>
          <a:xfrm>
            <a:off x="6923372" y="-815154"/>
            <a:ext cx="1797782" cy="1799726"/>
          </a:xfrm>
          <a:prstGeom prst="ellipse">
            <a:avLst/>
          </a:prstGeom>
          <a:noFill/>
          <a:ln>
            <a:noFill/>
          </a:ln>
        </p:spPr>
      </p:sp>
      <p:sp>
        <p:nvSpPr>
          <p:cNvPr id="70" name="Google Shape;70;p30"/>
          <p:cNvSpPr/>
          <p:nvPr>
            <p:ph idx="3" type="pic"/>
          </p:nvPr>
        </p:nvSpPr>
        <p:spPr>
          <a:xfrm>
            <a:off x="6923372" y="1275393"/>
            <a:ext cx="1797782" cy="1799726"/>
          </a:xfrm>
          <a:prstGeom prst="ellipse">
            <a:avLst/>
          </a:prstGeom>
          <a:noFill/>
          <a:ln>
            <a:noFill/>
          </a:ln>
        </p:spPr>
      </p:sp>
      <p:sp>
        <p:nvSpPr>
          <p:cNvPr id="71" name="Google Shape;71;p30"/>
          <p:cNvSpPr/>
          <p:nvPr>
            <p:ph idx="4" type="pic"/>
          </p:nvPr>
        </p:nvSpPr>
        <p:spPr>
          <a:xfrm>
            <a:off x="6923372" y="3365940"/>
            <a:ext cx="1797782" cy="1799726"/>
          </a:xfrm>
          <a:prstGeom prst="ellipse">
            <a:avLst/>
          </a:prstGeom>
          <a:noFill/>
          <a:ln>
            <a:noFill/>
          </a:ln>
        </p:spPr>
      </p:sp>
      <p:sp>
        <p:nvSpPr>
          <p:cNvPr id="72" name="Google Shape;72;p30"/>
          <p:cNvSpPr/>
          <p:nvPr>
            <p:ph idx="5" type="pic"/>
          </p:nvPr>
        </p:nvSpPr>
        <p:spPr>
          <a:xfrm>
            <a:off x="6923372" y="5456487"/>
            <a:ext cx="1797782" cy="1799726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30"/>
          <p:cNvSpPr/>
          <p:nvPr>
            <p:ph idx="6" type="pic"/>
          </p:nvPr>
        </p:nvSpPr>
        <p:spPr>
          <a:xfrm>
            <a:off x="8978482" y="4428556"/>
            <a:ext cx="1797782" cy="1799726"/>
          </a:xfrm>
          <a:prstGeom prst="ellipse">
            <a:avLst/>
          </a:prstGeom>
          <a:noFill/>
          <a:ln>
            <a:noFill/>
          </a:ln>
        </p:spPr>
      </p:sp>
      <p:sp>
        <p:nvSpPr>
          <p:cNvPr id="74" name="Google Shape;74;p30"/>
          <p:cNvSpPr/>
          <p:nvPr>
            <p:ph idx="7" type="pic"/>
          </p:nvPr>
        </p:nvSpPr>
        <p:spPr>
          <a:xfrm>
            <a:off x="8978482" y="2338009"/>
            <a:ext cx="1797782" cy="1799726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30"/>
          <p:cNvSpPr/>
          <p:nvPr>
            <p:ph idx="8" type="pic"/>
          </p:nvPr>
        </p:nvSpPr>
        <p:spPr>
          <a:xfrm>
            <a:off x="8978482" y="247462"/>
            <a:ext cx="1797782" cy="1799726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1"/>
          <p:cNvSpPr/>
          <p:nvPr>
            <p:ph idx="2" type="pic"/>
          </p:nvPr>
        </p:nvSpPr>
        <p:spPr>
          <a:xfrm>
            <a:off x="3746500" y="1473200"/>
            <a:ext cx="742950" cy="742950"/>
          </a:xfrm>
          <a:prstGeom prst="ellipse">
            <a:avLst/>
          </a:prstGeom>
          <a:noFill/>
          <a:ln>
            <a:noFill/>
          </a:ln>
        </p:spPr>
      </p:sp>
      <p:sp>
        <p:nvSpPr>
          <p:cNvPr id="81" name="Google Shape;81;p31"/>
          <p:cNvSpPr/>
          <p:nvPr>
            <p:ph idx="3" type="pic"/>
          </p:nvPr>
        </p:nvSpPr>
        <p:spPr>
          <a:xfrm>
            <a:off x="1537970" y="3219450"/>
            <a:ext cx="862330" cy="86233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" name="Google Shape;82;p31"/>
          <p:cNvSpPr/>
          <p:nvPr>
            <p:ph idx="4" type="pic"/>
          </p:nvPr>
        </p:nvSpPr>
        <p:spPr>
          <a:xfrm>
            <a:off x="2884170" y="4490720"/>
            <a:ext cx="862330" cy="86233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" name="Google Shape;83;p31"/>
          <p:cNvSpPr/>
          <p:nvPr>
            <p:ph idx="5" type="pic"/>
          </p:nvPr>
        </p:nvSpPr>
        <p:spPr>
          <a:xfrm>
            <a:off x="5596890" y="3091815"/>
            <a:ext cx="674370" cy="674370"/>
          </a:xfrm>
          <a:prstGeom prst="ellipse">
            <a:avLst/>
          </a:prstGeom>
          <a:noFill/>
          <a:ln>
            <a:noFill/>
          </a:ln>
        </p:spPr>
      </p:sp>
      <p:sp>
        <p:nvSpPr>
          <p:cNvPr id="84" name="Google Shape;84;p31"/>
          <p:cNvSpPr/>
          <p:nvPr>
            <p:ph idx="6" type="pic"/>
          </p:nvPr>
        </p:nvSpPr>
        <p:spPr>
          <a:xfrm>
            <a:off x="4872990" y="2623185"/>
            <a:ext cx="308610" cy="30861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" name="Google Shape;85;p31"/>
          <p:cNvSpPr/>
          <p:nvPr>
            <p:ph idx="7" type="pic"/>
          </p:nvPr>
        </p:nvSpPr>
        <p:spPr>
          <a:xfrm>
            <a:off x="2752725" y="2359660"/>
            <a:ext cx="308610" cy="308610"/>
          </a:xfrm>
          <a:prstGeom prst="ellipse">
            <a:avLst/>
          </a:prstGeom>
          <a:noFill/>
          <a:ln>
            <a:noFill/>
          </a:ln>
        </p:spPr>
      </p:sp>
      <p:sp>
        <p:nvSpPr>
          <p:cNvPr id="86" name="Google Shape;86;p31"/>
          <p:cNvSpPr/>
          <p:nvPr>
            <p:ph idx="8" type="pic"/>
          </p:nvPr>
        </p:nvSpPr>
        <p:spPr>
          <a:xfrm>
            <a:off x="4601210" y="3877945"/>
            <a:ext cx="466090" cy="466090"/>
          </a:xfrm>
          <a:prstGeom prst="ellipse">
            <a:avLst/>
          </a:prstGeom>
          <a:noFill/>
          <a:ln>
            <a:noFill/>
          </a:ln>
        </p:spPr>
      </p:sp>
      <p:sp>
        <p:nvSpPr>
          <p:cNvPr id="87" name="Google Shape;87;p31"/>
          <p:cNvSpPr/>
          <p:nvPr>
            <p:ph idx="9" type="pic"/>
          </p:nvPr>
        </p:nvSpPr>
        <p:spPr>
          <a:xfrm>
            <a:off x="3073400" y="2614295"/>
            <a:ext cx="1263650" cy="126365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" name="Google Shape;88;p31"/>
          <p:cNvSpPr/>
          <p:nvPr>
            <p:ph idx="13" type="pic"/>
          </p:nvPr>
        </p:nvSpPr>
        <p:spPr>
          <a:xfrm>
            <a:off x="1690370" y="2158365"/>
            <a:ext cx="420370" cy="42037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/>
          <p:nvPr>
            <p:ph idx="2" type="pic"/>
          </p:nvPr>
        </p:nvSpPr>
        <p:spPr>
          <a:xfrm>
            <a:off x="8297068" y="704849"/>
            <a:ext cx="3186113" cy="54459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2"/>
          <p:cNvSpPr/>
          <p:nvPr>
            <p:ph idx="2" type="pic"/>
          </p:nvPr>
        </p:nvSpPr>
        <p:spPr>
          <a:xfrm>
            <a:off x="6459365" y="703830"/>
            <a:ext cx="5035723" cy="5447169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2"/>
          <p:cNvSpPr/>
          <p:nvPr/>
        </p:nvSpPr>
        <p:spPr>
          <a:xfrm>
            <a:off x="701963" y="711200"/>
            <a:ext cx="1339273" cy="443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3"/>
          <p:cNvSpPr/>
          <p:nvPr>
            <p:ph idx="2" type="media"/>
          </p:nvPr>
        </p:nvSpPr>
        <p:spPr>
          <a:xfrm>
            <a:off x="6096000" y="2170706"/>
            <a:ext cx="4648200" cy="261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5"/>
          <p:cNvSpPr/>
          <p:nvPr>
            <p:ph idx="2" type="pic"/>
          </p:nvPr>
        </p:nvSpPr>
        <p:spPr>
          <a:xfrm>
            <a:off x="708024" y="2489200"/>
            <a:ext cx="10774363" cy="24701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6"/>
          <p:cNvSpPr/>
          <p:nvPr>
            <p:ph idx="2" type="pic"/>
          </p:nvPr>
        </p:nvSpPr>
        <p:spPr>
          <a:xfrm>
            <a:off x="6702620" y="2298691"/>
            <a:ext cx="663934" cy="663934"/>
          </a:xfrm>
          <a:prstGeom prst="ellipse">
            <a:avLst/>
          </a:prstGeom>
          <a:noFill/>
          <a:ln>
            <a:noFill/>
          </a:ln>
        </p:spPr>
      </p:sp>
      <p:sp>
        <p:nvSpPr>
          <p:cNvPr id="42" name="Google Shape;42;p26"/>
          <p:cNvSpPr/>
          <p:nvPr>
            <p:ph idx="3" type="pic"/>
          </p:nvPr>
        </p:nvSpPr>
        <p:spPr>
          <a:xfrm>
            <a:off x="6702620" y="4117009"/>
            <a:ext cx="663934" cy="663934"/>
          </a:xfrm>
          <a:prstGeom prst="ellipse">
            <a:avLst/>
          </a:prstGeom>
          <a:noFill/>
          <a:ln>
            <a:noFill/>
          </a:ln>
        </p:spPr>
      </p:sp>
      <p:sp>
        <p:nvSpPr>
          <p:cNvPr id="43" name="Google Shape;43;p26"/>
          <p:cNvSpPr/>
          <p:nvPr>
            <p:ph idx="4" type="pic"/>
          </p:nvPr>
        </p:nvSpPr>
        <p:spPr>
          <a:xfrm>
            <a:off x="4791162" y="3254169"/>
            <a:ext cx="663934" cy="663934"/>
          </a:xfrm>
          <a:prstGeom prst="ellipse">
            <a:avLst/>
          </a:prstGeom>
          <a:noFill/>
          <a:ln>
            <a:noFill/>
          </a:ln>
        </p:spPr>
      </p:sp>
      <p:sp>
        <p:nvSpPr>
          <p:cNvPr id="44" name="Google Shape;44;p26"/>
          <p:cNvSpPr/>
          <p:nvPr>
            <p:ph idx="5" type="pic"/>
          </p:nvPr>
        </p:nvSpPr>
        <p:spPr>
          <a:xfrm>
            <a:off x="4791162" y="5009601"/>
            <a:ext cx="663934" cy="663934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7"/>
          <p:cNvSpPr/>
          <p:nvPr>
            <p:ph idx="2" type="pic"/>
          </p:nvPr>
        </p:nvSpPr>
        <p:spPr>
          <a:xfrm>
            <a:off x="5967472" y="708473"/>
            <a:ext cx="5523024" cy="543991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1234440" y="1311966"/>
            <a:ext cx="4114800" cy="1317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A383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8"/>
          <p:cNvSpPr/>
          <p:nvPr>
            <p:ph idx="2" type="pic"/>
          </p:nvPr>
        </p:nvSpPr>
        <p:spPr>
          <a:xfrm>
            <a:off x="1363345" y="2316163"/>
            <a:ext cx="2165350" cy="248443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8"/>
          <p:cNvSpPr/>
          <p:nvPr>
            <p:ph idx="3" type="pic"/>
          </p:nvPr>
        </p:nvSpPr>
        <p:spPr>
          <a:xfrm>
            <a:off x="3786505" y="2316163"/>
            <a:ext cx="2165350" cy="2484437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8"/>
          <p:cNvSpPr/>
          <p:nvPr>
            <p:ph idx="4" type="pic"/>
          </p:nvPr>
        </p:nvSpPr>
        <p:spPr>
          <a:xfrm>
            <a:off x="6209665" y="2316163"/>
            <a:ext cx="2165350" cy="2484437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8"/>
          <p:cNvSpPr/>
          <p:nvPr>
            <p:ph idx="5" type="pic"/>
          </p:nvPr>
        </p:nvSpPr>
        <p:spPr>
          <a:xfrm>
            <a:off x="8632825" y="2316163"/>
            <a:ext cx="2165350" cy="24844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b="0" i="0" sz="6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12191999" cy="6858000"/>
          </a:xfrm>
          <a:prstGeom prst="frame">
            <a:avLst>
              <a:gd fmla="val 10298" name="adj1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Icon&#10;&#10;Description automatically generated with medium confidence" id="11" name="Google Shape;1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6663" y="728124"/>
            <a:ext cx="549933" cy="45369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omputer&#10;&#10;Description automatically generated" id="95" name="Google Shape;9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198" l="0" r="0" t="5199"/>
          <a:stretch/>
        </p:blipFill>
        <p:spPr>
          <a:xfrm>
            <a:off x="695326" y="693738"/>
            <a:ext cx="10796587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695326" y="693738"/>
            <a:ext cx="10796587" cy="5459412"/>
          </a:xfrm>
          <a:prstGeom prst="rect">
            <a:avLst/>
          </a:prstGeom>
          <a:gradFill>
            <a:gsLst>
              <a:gs pos="0">
                <a:srgbClr val="5850A2"/>
              </a:gs>
              <a:gs pos="52000">
                <a:srgbClr val="273445">
                  <a:alpha val="55686"/>
                </a:srgbClr>
              </a:gs>
              <a:gs pos="100000">
                <a:srgbClr val="273445">
                  <a:alpha val="5568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972979" y="1614265"/>
            <a:ext cx="10241280" cy="4330678"/>
            <a:chOff x="2507398" y="1202364"/>
            <a:chExt cx="7061829" cy="4330678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3378913" y="1202364"/>
              <a:ext cx="5318798" cy="4154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AUTHORING SYSTEM</a:t>
              </a: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2507398" y="3963382"/>
              <a:ext cx="706182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BBD6E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Group Members: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BBD6EE"/>
                </a:buClr>
                <a:buSzPts val="2400"/>
                <a:buFont typeface="Twentieth Century"/>
                <a:buAutoNum type="arabicParenR"/>
              </a:pPr>
              <a:r>
                <a:rPr lang="en-US" sz="2400">
                  <a:solidFill>
                    <a:srgbClr val="BBD6E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Kelly Tan Kai Ling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BBD6EE"/>
                </a:buClr>
                <a:buSzPts val="2400"/>
                <a:buFont typeface="Twentieth Century"/>
                <a:buAutoNum type="arabicParenR"/>
              </a:pPr>
              <a:r>
                <a:rPr lang="en-US" sz="2400">
                  <a:solidFill>
                    <a:srgbClr val="BBD6E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Chan Jin Shuan</a:t>
              </a:r>
              <a:endParaRPr sz="2400">
                <a:solidFill>
                  <a:srgbClr val="BBD6EE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BBD6EE"/>
                </a:buClr>
                <a:buSzPts val="2400"/>
                <a:buFont typeface="Twentieth Century"/>
                <a:buAutoNum type="arabicParenR"/>
              </a:pPr>
              <a:r>
                <a:rPr lang="en-US" sz="2400">
                  <a:solidFill>
                    <a:srgbClr val="BBD6E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Ibrahim Faiz</a:t>
              </a:r>
              <a:endParaRPr/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2562703" y="4280371"/>
            <a:ext cx="7061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Group C -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/>
        </p:nvSpPr>
        <p:spPr>
          <a:xfrm>
            <a:off x="5600700" y="2324245"/>
            <a:ext cx="1003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7344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5600700" y="3262971"/>
            <a:ext cx="1003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C7F8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02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5600700" y="4142563"/>
            <a:ext cx="1003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95E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03</a:t>
            </a:r>
            <a:endParaRPr/>
          </a:p>
        </p:txBody>
      </p:sp>
      <p:cxnSp>
        <p:nvCxnSpPr>
          <p:cNvPr id="239" name="Google Shape;239;p10"/>
          <p:cNvCxnSpPr/>
          <p:nvPr/>
        </p:nvCxnSpPr>
        <p:spPr>
          <a:xfrm>
            <a:off x="6102350" y="2947716"/>
            <a:ext cx="0" cy="366029"/>
          </a:xfrm>
          <a:prstGeom prst="straightConnector1">
            <a:avLst/>
          </a:prstGeom>
          <a:noFill/>
          <a:ln cap="flat" cmpd="sng" w="50800">
            <a:solidFill>
              <a:srgbClr val="273445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10"/>
          <p:cNvCxnSpPr/>
          <p:nvPr/>
        </p:nvCxnSpPr>
        <p:spPr>
          <a:xfrm>
            <a:off x="6102350" y="3842114"/>
            <a:ext cx="0" cy="366029"/>
          </a:xfrm>
          <a:prstGeom prst="straightConnector1">
            <a:avLst/>
          </a:prstGeom>
          <a:noFill/>
          <a:ln cap="flat" cmpd="sng" w="50800">
            <a:solidFill>
              <a:srgbClr val="4C7F8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10"/>
          <p:cNvSpPr txBox="1"/>
          <p:nvPr/>
        </p:nvSpPr>
        <p:spPr>
          <a:xfrm>
            <a:off x="5600700" y="5018403"/>
            <a:ext cx="1003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9C5D7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04</a:t>
            </a:r>
            <a:endParaRPr/>
          </a:p>
        </p:txBody>
      </p:sp>
      <p:cxnSp>
        <p:nvCxnSpPr>
          <p:cNvPr id="242" name="Google Shape;242;p10"/>
          <p:cNvCxnSpPr/>
          <p:nvPr/>
        </p:nvCxnSpPr>
        <p:spPr>
          <a:xfrm>
            <a:off x="6102350" y="4743174"/>
            <a:ext cx="0" cy="366029"/>
          </a:xfrm>
          <a:prstGeom prst="straightConnector1">
            <a:avLst/>
          </a:prstGeom>
          <a:noFill/>
          <a:ln cap="flat" cmpd="sng" w="50800">
            <a:solidFill>
              <a:srgbClr val="695E7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10"/>
          <p:cNvSpPr txBox="1"/>
          <p:nvPr/>
        </p:nvSpPr>
        <p:spPr>
          <a:xfrm>
            <a:off x="1995055" y="2393605"/>
            <a:ext cx="3759198" cy="584775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Discussed with the client and set project requirements and timeline.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1995054" y="4201697"/>
            <a:ext cx="3759199" cy="584775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 GitHub for version control and source code management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6530113" y="3274921"/>
            <a:ext cx="3823850" cy="58477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Adopted the scrum methodology for project management and split tasks into sprints.</a:t>
            </a:r>
            <a:endParaRPr/>
          </a:p>
        </p:txBody>
      </p:sp>
      <p:sp>
        <p:nvSpPr>
          <p:cNvPr id="246" name="Google Shape;246;p10"/>
          <p:cNvSpPr txBox="1"/>
          <p:nvPr/>
        </p:nvSpPr>
        <p:spPr>
          <a:xfrm>
            <a:off x="6530114" y="5079958"/>
            <a:ext cx="3823850" cy="58477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strike="noStrike">
                <a:solidFill>
                  <a:srgbClr val="1A296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Conducted Acceptance Testing to evaluate the quality of the product. </a:t>
            </a:r>
            <a:endParaRPr sz="14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718148" y="1087148"/>
            <a:ext cx="1076840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 Model &amp; Process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1"/>
          <p:cNvGrpSpPr/>
          <p:nvPr/>
        </p:nvGrpSpPr>
        <p:grpSpPr>
          <a:xfrm>
            <a:off x="-3241290" y="3283933"/>
            <a:ext cx="3356945" cy="908658"/>
            <a:chOff x="-2809875" y="2574532"/>
            <a:chExt cx="3356945" cy="908658"/>
          </a:xfrm>
        </p:grpSpPr>
        <p:sp>
          <p:nvSpPr>
            <p:cNvPr id="253" name="Google Shape;253;p11"/>
            <p:cNvSpPr/>
            <p:nvPr/>
          </p:nvSpPr>
          <p:spPr>
            <a:xfrm>
              <a:off x="-2809875" y="3330790"/>
              <a:ext cx="2800354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54" name="Google Shape;254;p11"/>
            <p:cNvGrpSpPr/>
            <p:nvPr/>
          </p:nvGrpSpPr>
          <p:grpSpPr>
            <a:xfrm>
              <a:off x="-566112" y="2574532"/>
              <a:ext cx="1113182" cy="690300"/>
              <a:chOff x="8635033" y="2355242"/>
              <a:chExt cx="1113182" cy="690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 rot="10800000">
                <a:off x="8796751" y="2355242"/>
                <a:ext cx="789747" cy="690300"/>
              </a:xfrm>
              <a:custGeom>
                <a:rect b="b" l="l" r="r" t="t"/>
                <a:pathLst>
                  <a:path extrusionOk="0" h="690300" w="789747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6" name="Google Shape;256;p11"/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r>
                  <a:rPr b="1"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%</a:t>
                </a:r>
                <a:endParaRPr b="1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7" name="Google Shape;257;p11"/>
          <p:cNvGrpSpPr/>
          <p:nvPr/>
        </p:nvGrpSpPr>
        <p:grpSpPr>
          <a:xfrm>
            <a:off x="-3703569" y="4507774"/>
            <a:ext cx="2673971" cy="908658"/>
            <a:chOff x="-3743325" y="3655252"/>
            <a:chExt cx="2673971" cy="908658"/>
          </a:xfrm>
        </p:grpSpPr>
        <p:sp>
          <p:nvSpPr>
            <p:cNvPr id="258" name="Google Shape;258;p11"/>
            <p:cNvSpPr/>
            <p:nvPr/>
          </p:nvSpPr>
          <p:spPr>
            <a:xfrm>
              <a:off x="-3743325" y="4411510"/>
              <a:ext cx="2112517" cy="152400"/>
            </a:xfrm>
            <a:prstGeom prst="rect">
              <a:avLst/>
            </a:prstGeom>
            <a:solidFill>
              <a:srgbClr val="585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0A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59" name="Google Shape;259;p11"/>
            <p:cNvGrpSpPr/>
            <p:nvPr/>
          </p:nvGrpSpPr>
          <p:grpSpPr>
            <a:xfrm>
              <a:off x="-2182536" y="3655252"/>
              <a:ext cx="1113182" cy="690300"/>
              <a:chOff x="7485110" y="2355242"/>
              <a:chExt cx="1113182" cy="6903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 rot="10800000">
                <a:off x="7646828" y="2355242"/>
                <a:ext cx="789747" cy="690300"/>
              </a:xfrm>
              <a:custGeom>
                <a:rect b="b" l="l" r="r" t="t"/>
                <a:pathLst>
                  <a:path extrusionOk="0" h="690300" w="789747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5850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1" name="Google Shape;261;p11"/>
              <p:cNvSpPr txBox="1"/>
              <p:nvPr/>
            </p:nvSpPr>
            <p:spPr>
              <a:xfrm>
                <a:off x="7485110" y="2355242"/>
                <a:ext cx="11131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r>
                  <a:rPr b="1"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%</a:t>
                </a:r>
                <a:endParaRPr b="1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2" name="Google Shape;262;p11"/>
          <p:cNvSpPr txBox="1"/>
          <p:nvPr/>
        </p:nvSpPr>
        <p:spPr>
          <a:xfrm>
            <a:off x="1163880" y="1255412"/>
            <a:ext cx="985510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Chart</a:t>
            </a:r>
            <a:endParaRPr/>
          </a:p>
        </p:txBody>
      </p:sp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174" y="2170546"/>
            <a:ext cx="7805171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/>
        </p:nvSpPr>
        <p:spPr>
          <a:xfrm>
            <a:off x="1163880" y="1255412"/>
            <a:ext cx="75644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Achievements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1163879" y="2366226"/>
            <a:ext cx="9162375" cy="584775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With the development of Stud.io, we have created a user-friendly interface that serves both as a content creation and management platform for its users. 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1163879" y="3122168"/>
            <a:ext cx="9162375" cy="584775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system supports various types of content, including text, images, audio, and video, and allows users to customize the content and layout according to their specific needs.</a:t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1163878" y="3878110"/>
            <a:ext cx="9162375" cy="58477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overall objective of creating an easy-to-use platform aimed at people with limited technology adeptness has been fulfilled.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/>
        </p:nvSpPr>
        <p:spPr>
          <a:xfrm>
            <a:off x="1163880" y="1255412"/>
            <a:ext cx="75644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Problems Encountered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1163879" y="2070662"/>
            <a:ext cx="7643691" cy="830997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Need for Server Hosting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Needed to host the application on a server to make it viable. Fixed the issue by getting access to the Mercury server from the university.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1163879" y="4739083"/>
            <a:ext cx="7643690" cy="83099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Limited Access to other LMS Platforms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Many websites could be accessed only through pain subscriptions, which made it slightly difficult to get access to them. Overcame this by using free trials.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163879" y="2947468"/>
            <a:ext cx="7643691" cy="830997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 Storage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MySQL only accepts files that are 64kb or smaller, which is not ideal for the project. Files therefore needed to be stored locally.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1163879" y="3838996"/>
            <a:ext cx="7643690" cy="830997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Departure of a Group Member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Learnt halfway through the project that a group member had to quit university due to personal reasons, which meant the initial planning had to be reconsidered.</a:t>
            </a:r>
            <a:endParaRPr/>
          </a:p>
        </p:txBody>
      </p:sp>
      <p:pic>
        <p:nvPicPr>
          <p:cNvPr descr="Logo, company name&#10;&#10;Description automatically generated"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33542" r="33543" t="0"/>
          <a:stretch/>
        </p:blipFill>
        <p:spPr>
          <a:xfrm>
            <a:off x="8945592" y="704849"/>
            <a:ext cx="2537589" cy="544591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/>
          <p:nvPr/>
        </p:nvSpPr>
        <p:spPr>
          <a:xfrm>
            <a:off x="8945591" y="704848"/>
            <a:ext cx="2537590" cy="5445920"/>
          </a:xfrm>
          <a:prstGeom prst="rect">
            <a:avLst/>
          </a:prstGeom>
          <a:gradFill>
            <a:gsLst>
              <a:gs pos="0">
                <a:srgbClr val="5850A2">
                  <a:alpha val="30980"/>
                </a:srgbClr>
              </a:gs>
              <a:gs pos="100000">
                <a:srgbClr val="273445">
                  <a:alpha val="74901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1163880" y="1255412"/>
            <a:ext cx="77861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Technical Challenges Faced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1163880" y="1255412"/>
            <a:ext cx="75644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Possible Improvements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1163880" y="2366226"/>
            <a:ext cx="4627320" cy="584775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Course Sharing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Allow users to share courses with each other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6206835" y="2366225"/>
            <a:ext cx="4220922" cy="584775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Download files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Allow users to download files from the website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1163880" y="4491774"/>
            <a:ext cx="4627318" cy="830997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Comment section under the files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Have a comment section where users studying the same topic can discuss with each other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6206835" y="3308927"/>
            <a:ext cx="4220921" cy="83099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Quizzes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Include quizzes as a file type under the topic page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1163879" y="3308930"/>
            <a:ext cx="4627319" cy="830997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Calendar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Display a calendar to allow users to allot courses or topics to specific dates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6206834" y="4491774"/>
            <a:ext cx="4220922" cy="830997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Reset Password System using Email Verification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Allow users to reset their passwords through a password recovery link sent to their emails.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/>
        </p:nvSpPr>
        <p:spPr>
          <a:xfrm>
            <a:off x="1163880" y="1255412"/>
            <a:ext cx="75644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Reflection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/>
          <p:nvPr>
            <p:ph idx="3" type="pic"/>
          </p:nvPr>
        </p:nvSpPr>
        <p:spPr>
          <a:xfrm>
            <a:off x="2650435" y="2316163"/>
            <a:ext cx="2165350" cy="2484437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17"/>
          <p:cNvSpPr/>
          <p:nvPr>
            <p:ph idx="4" type="pic"/>
          </p:nvPr>
        </p:nvSpPr>
        <p:spPr>
          <a:xfrm>
            <a:off x="5073595" y="2316163"/>
            <a:ext cx="2165350" cy="2484437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17"/>
          <p:cNvSpPr/>
          <p:nvPr>
            <p:ph idx="5" type="pic"/>
          </p:nvPr>
        </p:nvSpPr>
        <p:spPr>
          <a:xfrm>
            <a:off x="7496755" y="2316163"/>
            <a:ext cx="2165350" cy="2484437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17"/>
          <p:cNvSpPr txBox="1"/>
          <p:nvPr/>
        </p:nvSpPr>
        <p:spPr>
          <a:xfrm>
            <a:off x="2650434" y="4986188"/>
            <a:ext cx="21653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7344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Kelly Tan Kai 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7344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Team</a:t>
            </a:r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5073595" y="4986188"/>
            <a:ext cx="21653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7344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Chan Jin Shuan</a:t>
            </a:r>
            <a:endParaRPr b="1" sz="2000">
              <a:solidFill>
                <a:srgbClr val="27344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7344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404393" y="4986188"/>
            <a:ext cx="23676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7344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Ibrahim Ahmad Faiz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7344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033" l="0" r="0" t="12034"/>
          <a:stretch/>
        </p:blipFill>
        <p:spPr>
          <a:xfrm>
            <a:off x="695325" y="693738"/>
            <a:ext cx="10796588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/>
          <p:nvPr/>
        </p:nvSpPr>
        <p:spPr>
          <a:xfrm>
            <a:off x="695326" y="693738"/>
            <a:ext cx="10796587" cy="5459412"/>
          </a:xfrm>
          <a:prstGeom prst="rect">
            <a:avLst/>
          </a:prstGeom>
          <a:gradFill>
            <a:gsLst>
              <a:gs pos="0">
                <a:srgbClr val="5850A2"/>
              </a:gs>
              <a:gs pos="52000">
                <a:srgbClr val="273445">
                  <a:alpha val="55686"/>
                </a:srgbClr>
              </a:gs>
              <a:gs pos="100000">
                <a:srgbClr val="273445">
                  <a:alpha val="5568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21" name="Google Shape;321;p18"/>
          <p:cNvGrpSpPr/>
          <p:nvPr/>
        </p:nvGrpSpPr>
        <p:grpSpPr>
          <a:xfrm>
            <a:off x="695324" y="2383240"/>
            <a:ext cx="10796589" cy="1722189"/>
            <a:chOff x="695324" y="1971338"/>
            <a:chExt cx="10796589" cy="1722189"/>
          </a:xfrm>
        </p:grpSpPr>
        <p:sp>
          <p:nvSpPr>
            <p:cNvPr id="322" name="Google Shape;322;p18"/>
            <p:cNvSpPr txBox="1"/>
            <p:nvPr/>
          </p:nvSpPr>
          <p:spPr>
            <a:xfrm>
              <a:off x="695324" y="1971338"/>
              <a:ext cx="10796589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THANK YOU</a:t>
              </a:r>
              <a:endParaRPr/>
            </a:p>
          </p:txBody>
        </p:sp>
        <p:sp>
          <p:nvSpPr>
            <p:cNvPr id="323" name="Google Shape;323;p18"/>
            <p:cNvSpPr txBox="1"/>
            <p:nvPr/>
          </p:nvSpPr>
          <p:spPr>
            <a:xfrm>
              <a:off x="2565086" y="3231862"/>
              <a:ext cx="70618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- Group C -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4" y="639430"/>
            <a:ext cx="10796587" cy="55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/>
          <p:nvPr/>
        </p:nvSpPr>
        <p:spPr>
          <a:xfrm>
            <a:off x="695326" y="693738"/>
            <a:ext cx="10796587" cy="5459412"/>
          </a:xfrm>
          <a:prstGeom prst="rect">
            <a:avLst/>
          </a:prstGeom>
          <a:gradFill>
            <a:gsLst>
              <a:gs pos="0">
                <a:srgbClr val="5850A2"/>
              </a:gs>
              <a:gs pos="52000">
                <a:srgbClr val="273445">
                  <a:alpha val="55686"/>
                </a:srgbClr>
              </a:gs>
              <a:gs pos="100000">
                <a:srgbClr val="273445">
                  <a:alpha val="5568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2562702" y="2705725"/>
            <a:ext cx="706182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Q&amp;A SESSION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638862" y="708025"/>
            <a:ext cx="6269849" cy="5441950"/>
          </a:xfrm>
          <a:custGeom>
            <a:rect b="b" l="l" r="r" t="t"/>
            <a:pathLst>
              <a:path extrusionOk="0" h="5441950" w="6269849">
                <a:moveTo>
                  <a:pt x="0" y="0"/>
                </a:moveTo>
                <a:lnTo>
                  <a:pt x="6202008" y="0"/>
                </a:lnTo>
                <a:lnTo>
                  <a:pt x="6029119" y="231201"/>
                </a:lnTo>
                <a:cubicBezTo>
                  <a:pt x="5557714" y="928973"/>
                  <a:pt x="5282454" y="1770149"/>
                  <a:pt x="5282454" y="2675614"/>
                </a:cubicBezTo>
                <a:cubicBezTo>
                  <a:pt x="5282454" y="3581080"/>
                  <a:pt x="5557714" y="4422255"/>
                  <a:pt x="6029119" y="5120027"/>
                </a:cubicBezTo>
                <a:lnTo>
                  <a:pt x="6269849" y="5441950"/>
                </a:lnTo>
                <a:lnTo>
                  <a:pt x="0" y="54419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1400906" y="4975868"/>
            <a:ext cx="3991477" cy="887229"/>
            <a:chOff x="2183877" y="4228110"/>
            <a:chExt cx="1820714" cy="640026"/>
          </a:xfrm>
        </p:grpSpPr>
        <p:grpSp>
          <p:nvGrpSpPr>
            <p:cNvPr id="107" name="Google Shape;107;p2"/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</p:grpSpPr>
          <p:sp>
            <p:nvSpPr>
              <p:cNvPr id="108" name="Google Shape;108;p2"/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rect b="b" l="l" r="r" t="t"/>
                <a:pathLst>
                  <a:path extrusionOk="0" h="520116" w="600767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273445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10" name="Google Shape;110;p2"/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grpSp>
          <p:nvGrpSpPr>
            <p:cNvPr id="111" name="Google Shape;111;p2"/>
            <p:cNvGrpSpPr/>
            <p:nvPr/>
          </p:nvGrpSpPr>
          <p:grpSpPr>
            <a:xfrm>
              <a:off x="2183878" y="4236061"/>
              <a:ext cx="1654286" cy="459061"/>
              <a:chOff x="1525249" y="3658633"/>
              <a:chExt cx="1654286" cy="459061"/>
            </a:xfrm>
          </p:grpSpPr>
          <p:sp>
            <p:nvSpPr>
              <p:cNvPr id="112" name="Google Shape;112;p2"/>
              <p:cNvSpPr txBox="1"/>
              <p:nvPr/>
            </p:nvSpPr>
            <p:spPr>
              <a:xfrm>
                <a:off x="1525249" y="3895671"/>
                <a:ext cx="1390489" cy="222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Possible improvements</a:t>
                </a:r>
                <a:endParaRPr/>
              </a:p>
            </p:txBody>
          </p:sp>
          <p:sp>
            <p:nvSpPr>
              <p:cNvPr id="113" name="Google Shape;113;p2"/>
              <p:cNvSpPr txBox="1"/>
              <p:nvPr/>
            </p:nvSpPr>
            <p:spPr>
              <a:xfrm>
                <a:off x="1525250" y="3658633"/>
                <a:ext cx="1654285" cy="244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27344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Future Plans</a:t>
                </a:r>
                <a:endParaRPr/>
              </a:p>
            </p:txBody>
          </p:sp>
        </p:grpSp>
      </p:grpSp>
      <p:grpSp>
        <p:nvGrpSpPr>
          <p:cNvPr id="114" name="Google Shape;114;p2"/>
          <p:cNvGrpSpPr/>
          <p:nvPr/>
        </p:nvGrpSpPr>
        <p:grpSpPr>
          <a:xfrm>
            <a:off x="6475713" y="4975868"/>
            <a:ext cx="3991477" cy="885704"/>
            <a:chOff x="2183877" y="4228110"/>
            <a:chExt cx="1820714" cy="640026"/>
          </a:xfrm>
        </p:grpSpPr>
        <p:grpSp>
          <p:nvGrpSpPr>
            <p:cNvPr id="115" name="Google Shape;115;p2"/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rect b="b" l="l" r="r" t="t"/>
                <a:pathLst>
                  <a:path extrusionOk="0" h="520116" w="600767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493849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18" name="Google Shape;118;p2"/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</a:t>
              </a:r>
              <a:endParaRPr/>
            </a:p>
          </p:txBody>
        </p:sp>
        <p:grpSp>
          <p:nvGrpSpPr>
            <p:cNvPr id="119" name="Google Shape;119;p2"/>
            <p:cNvGrpSpPr/>
            <p:nvPr/>
          </p:nvGrpSpPr>
          <p:grpSpPr>
            <a:xfrm>
              <a:off x="2183878" y="4236061"/>
              <a:ext cx="1654286" cy="474963"/>
              <a:chOff x="1525249" y="3658633"/>
              <a:chExt cx="1654286" cy="474963"/>
            </a:xfrm>
          </p:grpSpPr>
          <p:sp>
            <p:nvSpPr>
              <p:cNvPr id="120" name="Google Shape;120;p2"/>
              <p:cNvSpPr txBox="1"/>
              <p:nvPr/>
            </p:nvSpPr>
            <p:spPr>
              <a:xfrm>
                <a:off x="1525249" y="3911191"/>
                <a:ext cx="1390489" cy="222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Summary of project</a:t>
                </a:r>
                <a:endParaRPr/>
              </a:p>
            </p:txBody>
          </p:sp>
          <p:sp>
            <p:nvSpPr>
              <p:cNvPr id="121" name="Google Shape;121;p2"/>
              <p:cNvSpPr txBox="1"/>
              <p:nvPr/>
            </p:nvSpPr>
            <p:spPr>
              <a:xfrm>
                <a:off x="1525250" y="3658633"/>
                <a:ext cx="1654285" cy="244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49384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Conclusion</a:t>
                </a:r>
                <a:endParaRPr/>
              </a:p>
            </p:txBody>
          </p:sp>
        </p:grpSp>
      </p:grpSp>
      <p:grpSp>
        <p:nvGrpSpPr>
          <p:cNvPr id="122" name="Google Shape;122;p2"/>
          <p:cNvGrpSpPr/>
          <p:nvPr/>
        </p:nvGrpSpPr>
        <p:grpSpPr>
          <a:xfrm>
            <a:off x="1400906" y="3992447"/>
            <a:ext cx="3991477" cy="852910"/>
            <a:chOff x="2183877" y="4228110"/>
            <a:chExt cx="1820714" cy="640026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rect b="b" l="l" r="r" t="t"/>
                <a:pathLst>
                  <a:path extrusionOk="0" h="520116" w="600767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695E78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26" name="Google Shape;126;p2"/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grpSp>
          <p:nvGrpSpPr>
            <p:cNvPr id="127" name="Google Shape;127;p2"/>
            <p:cNvGrpSpPr/>
            <p:nvPr/>
          </p:nvGrpSpPr>
          <p:grpSpPr>
            <a:xfrm>
              <a:off x="2183878" y="4236063"/>
              <a:ext cx="1654286" cy="607889"/>
              <a:chOff x="1525249" y="3658635"/>
              <a:chExt cx="1654286" cy="607889"/>
            </a:xfrm>
          </p:grpSpPr>
          <p:sp>
            <p:nvSpPr>
              <p:cNvPr id="128" name="Google Shape;128;p2"/>
              <p:cNvSpPr txBox="1"/>
              <p:nvPr/>
            </p:nvSpPr>
            <p:spPr>
              <a:xfrm>
                <a:off x="1525249" y="3873898"/>
                <a:ext cx="1390489" cy="3926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Development methodology, 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Development Environment &amp; Framework</a:t>
                </a:r>
                <a:endParaRPr/>
              </a:p>
            </p:txBody>
          </p:sp>
          <p:sp>
            <p:nvSpPr>
              <p:cNvPr id="129" name="Google Shape;129;p2"/>
              <p:cNvSpPr txBox="1"/>
              <p:nvPr/>
            </p:nvSpPr>
            <p:spPr>
              <a:xfrm>
                <a:off x="1525250" y="3658635"/>
                <a:ext cx="1654285" cy="254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695E78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Development</a:t>
                </a:r>
                <a:endParaRPr/>
              </a:p>
            </p:txBody>
          </p:sp>
        </p:grpSp>
      </p:grpSp>
      <p:grpSp>
        <p:nvGrpSpPr>
          <p:cNvPr id="130" name="Google Shape;130;p2"/>
          <p:cNvGrpSpPr/>
          <p:nvPr/>
        </p:nvGrpSpPr>
        <p:grpSpPr>
          <a:xfrm>
            <a:off x="6475713" y="4003048"/>
            <a:ext cx="3991477" cy="843390"/>
            <a:chOff x="2183877" y="4228110"/>
            <a:chExt cx="1820714" cy="640026"/>
          </a:xfrm>
        </p:grpSpPr>
        <p:grpSp>
          <p:nvGrpSpPr>
            <p:cNvPr id="131" name="Google Shape;131;p2"/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rect b="b" l="l" r="r" t="t"/>
                <a:pathLst>
                  <a:path extrusionOk="0" h="520116" w="600767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9C5D71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34" name="Google Shape;134;p2"/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grpSp>
          <p:nvGrpSpPr>
            <p:cNvPr id="135" name="Google Shape;135;p2"/>
            <p:cNvGrpSpPr/>
            <p:nvPr/>
          </p:nvGrpSpPr>
          <p:grpSpPr>
            <a:xfrm>
              <a:off x="2183878" y="4236060"/>
              <a:ext cx="1654286" cy="619446"/>
              <a:chOff x="1525249" y="3658632"/>
              <a:chExt cx="1654286" cy="619446"/>
            </a:xfrm>
          </p:grpSpPr>
          <p:sp>
            <p:nvSpPr>
              <p:cNvPr id="136" name="Google Shape;136;p2"/>
              <p:cNvSpPr txBox="1"/>
              <p:nvPr/>
            </p:nvSpPr>
            <p:spPr>
              <a:xfrm>
                <a:off x="1525249" y="3881020"/>
                <a:ext cx="1390489" cy="397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Summary of achievements &amp;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Problems Encountered</a:t>
                </a:r>
                <a:endParaRPr/>
              </a:p>
            </p:txBody>
          </p:sp>
          <p:sp>
            <p:nvSpPr>
              <p:cNvPr id="137" name="Google Shape;137;p2"/>
              <p:cNvSpPr txBox="1"/>
              <p:nvPr/>
            </p:nvSpPr>
            <p:spPr>
              <a:xfrm>
                <a:off x="1525250" y="3658632"/>
                <a:ext cx="1654285" cy="256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9C5D7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Project Outcome</a:t>
                </a:r>
                <a:endParaRPr/>
              </a:p>
            </p:txBody>
          </p:sp>
        </p:grpSp>
      </p:grpSp>
      <p:sp>
        <p:nvSpPr>
          <p:cNvPr id="138" name="Google Shape;138;p2"/>
          <p:cNvSpPr txBox="1"/>
          <p:nvPr/>
        </p:nvSpPr>
        <p:spPr>
          <a:xfrm>
            <a:off x="1163880" y="1255412"/>
            <a:ext cx="49321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 of Contents</a:t>
            </a:r>
            <a:endParaRPr/>
          </a:p>
        </p:txBody>
      </p:sp>
      <p:grpSp>
        <p:nvGrpSpPr>
          <p:cNvPr id="139" name="Google Shape;139;p2"/>
          <p:cNvGrpSpPr/>
          <p:nvPr/>
        </p:nvGrpSpPr>
        <p:grpSpPr>
          <a:xfrm>
            <a:off x="1400906" y="3054418"/>
            <a:ext cx="3991477" cy="830998"/>
            <a:chOff x="2183877" y="4228110"/>
            <a:chExt cx="1820714" cy="640026"/>
          </a:xfrm>
        </p:grpSpPr>
        <p:grpSp>
          <p:nvGrpSpPr>
            <p:cNvPr id="140" name="Google Shape;140;p2"/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</p:grpSpPr>
          <p:sp>
            <p:nvSpPr>
              <p:cNvPr id="141" name="Google Shape;141;p2"/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rect b="b" l="l" r="r" t="t"/>
                <a:pathLst>
                  <a:path extrusionOk="0" h="520116" w="600767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850A2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43" name="Google Shape;143;p2"/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grpSp>
          <p:nvGrpSpPr>
            <p:cNvPr id="144" name="Google Shape;144;p2"/>
            <p:cNvGrpSpPr/>
            <p:nvPr/>
          </p:nvGrpSpPr>
          <p:grpSpPr>
            <a:xfrm>
              <a:off x="2183878" y="4236061"/>
              <a:ext cx="1654286" cy="614110"/>
              <a:chOff x="1525249" y="3658633"/>
              <a:chExt cx="1654286" cy="614110"/>
            </a:xfrm>
          </p:grpSpPr>
          <p:sp>
            <p:nvSpPr>
              <p:cNvPr id="145" name="Google Shape;145;p2"/>
              <p:cNvSpPr txBox="1"/>
              <p:nvPr/>
            </p:nvSpPr>
            <p:spPr>
              <a:xfrm>
                <a:off x="1525249" y="3869764"/>
                <a:ext cx="1390489" cy="402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What is authoring system?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Project statement &amp; Project scope</a:t>
                </a:r>
                <a:endParaRPr/>
              </a:p>
            </p:txBody>
          </p:sp>
          <p:sp>
            <p:nvSpPr>
              <p:cNvPr id="146" name="Google Shape;146;p2"/>
              <p:cNvSpPr txBox="1"/>
              <p:nvPr/>
            </p:nvSpPr>
            <p:spPr>
              <a:xfrm>
                <a:off x="1525250" y="3658633"/>
                <a:ext cx="1654285" cy="260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5850A2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Introduction</a:t>
                </a:r>
                <a:endParaRPr/>
              </a:p>
            </p:txBody>
          </p:sp>
        </p:grpSp>
      </p:grpSp>
      <p:grpSp>
        <p:nvGrpSpPr>
          <p:cNvPr id="147" name="Google Shape;147;p2"/>
          <p:cNvGrpSpPr/>
          <p:nvPr/>
        </p:nvGrpSpPr>
        <p:grpSpPr>
          <a:xfrm>
            <a:off x="6475713" y="3054410"/>
            <a:ext cx="3991477" cy="830997"/>
            <a:chOff x="2183877" y="4228110"/>
            <a:chExt cx="1820714" cy="640026"/>
          </a:xfrm>
        </p:grpSpPr>
        <p:grpSp>
          <p:nvGrpSpPr>
            <p:cNvPr id="148" name="Google Shape;148;p2"/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rect b="b" l="l" r="r" t="t"/>
                <a:pathLst>
                  <a:path extrusionOk="0" h="520116" w="600767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rotWithShape="0" algn="tl" dir="2700000" dist="38100">
                  <a:srgbClr val="000000">
                    <a:alpha val="1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151" name="Google Shape;151;p2"/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grpSp>
          <p:nvGrpSpPr>
            <p:cNvPr id="152" name="Google Shape;152;p2"/>
            <p:cNvGrpSpPr/>
            <p:nvPr/>
          </p:nvGrpSpPr>
          <p:grpSpPr>
            <a:xfrm>
              <a:off x="2183878" y="4236061"/>
              <a:ext cx="1654286" cy="489605"/>
              <a:chOff x="1525249" y="3658633"/>
              <a:chExt cx="1654286" cy="489605"/>
            </a:xfrm>
          </p:grpSpPr>
          <p:sp>
            <p:nvSpPr>
              <p:cNvPr id="153" name="Google Shape;153;p2"/>
              <p:cNvSpPr txBox="1"/>
              <p:nvPr/>
            </p:nvSpPr>
            <p:spPr>
              <a:xfrm>
                <a:off x="1525249" y="3911191"/>
                <a:ext cx="1390489" cy="237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A5A5A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User interface &amp; Features</a:t>
                </a:r>
                <a:endParaRPr/>
              </a:p>
            </p:txBody>
          </p:sp>
          <p:sp>
            <p:nvSpPr>
              <p:cNvPr id="154" name="Google Shape;154;p2"/>
              <p:cNvSpPr txBox="1"/>
              <p:nvPr/>
            </p:nvSpPr>
            <p:spPr>
              <a:xfrm>
                <a:off x="1525250" y="3658633"/>
                <a:ext cx="1654285" cy="260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accent5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Prototype Design</a:t>
                </a:r>
                <a:endParaRPr/>
              </a:p>
            </p:txBody>
          </p:sp>
        </p:grpSp>
      </p:grpSp>
      <p:sp>
        <p:nvSpPr>
          <p:cNvPr id="155" name="Google Shape;155;p2"/>
          <p:cNvSpPr txBox="1"/>
          <p:nvPr/>
        </p:nvSpPr>
        <p:spPr>
          <a:xfrm>
            <a:off x="1163879" y="2103135"/>
            <a:ext cx="92618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Here you can add something in brief as the explanation, this is a demo text which you can replace by your own content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8786813" y="683204"/>
            <a:ext cx="2705094" cy="5491595"/>
          </a:xfrm>
          <a:custGeom>
            <a:rect b="b" l="l" r="r" t="t"/>
            <a:pathLst>
              <a:path extrusionOk="0" h="5491595" w="2705094">
                <a:moveTo>
                  <a:pt x="2705094" y="0"/>
                </a:moveTo>
                <a:lnTo>
                  <a:pt x="2705094" y="1373981"/>
                </a:lnTo>
                <a:lnTo>
                  <a:pt x="2607480" y="1378910"/>
                </a:lnTo>
                <a:cubicBezTo>
                  <a:pt x="1914642" y="1449271"/>
                  <a:pt x="1373981" y="2034395"/>
                  <a:pt x="1373981" y="2745797"/>
                </a:cubicBezTo>
                <a:cubicBezTo>
                  <a:pt x="1373981" y="3457199"/>
                  <a:pt x="1914642" y="4042323"/>
                  <a:pt x="2607480" y="4112684"/>
                </a:cubicBezTo>
                <a:lnTo>
                  <a:pt x="2705094" y="4117614"/>
                </a:lnTo>
                <a:lnTo>
                  <a:pt x="2705094" y="5491595"/>
                </a:lnTo>
                <a:lnTo>
                  <a:pt x="2466999" y="5479572"/>
                </a:lnTo>
                <a:cubicBezTo>
                  <a:pt x="1081322" y="5338849"/>
                  <a:pt x="0" y="4168602"/>
                  <a:pt x="0" y="2745797"/>
                </a:cubicBezTo>
                <a:cubicBezTo>
                  <a:pt x="0" y="1322993"/>
                  <a:pt x="1081322" y="152746"/>
                  <a:pt x="2466999" y="12023"/>
                </a:cubicBezTo>
                <a:close/>
              </a:path>
            </a:pathLst>
          </a:custGeom>
          <a:gradFill>
            <a:gsLst>
              <a:gs pos="0">
                <a:srgbClr val="5850A2"/>
              </a:gs>
              <a:gs pos="23000">
                <a:srgbClr val="5850A2"/>
              </a:gs>
              <a:gs pos="79000">
                <a:srgbClr val="273445">
                  <a:alpha val="70980"/>
                </a:srgbClr>
              </a:gs>
              <a:gs pos="100000">
                <a:srgbClr val="273445">
                  <a:alpha val="7098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1163879" y="1108763"/>
            <a:ext cx="469710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Authoring System?</a:t>
            </a: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1163879" y="2555313"/>
            <a:ext cx="405560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authoring system is a software that allows users to create and customize digital content for online courses, e-learning modules or any other form of instructional materials without the need for technical skills.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includes multimedia elements and interactive features, enabling efficient and effective creation and management of learning resources.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5884638" y="2170706"/>
            <a:ext cx="4697249" cy="2682380"/>
          </a:xfrm>
          <a:prstGeom prst="roundRect">
            <a:avLst>
              <a:gd fmla="val 2818" name="adj"/>
            </a:avLst>
          </a:prstGeom>
          <a:noFill/>
          <a:ln cap="flat" cmpd="sng" w="95250">
            <a:solidFill>
              <a:srgbClr val="5850A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sx="102000" rotWithShape="0" algn="ctr" sy="102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Pros And Cons Of 5 eLearning Authoring Tool Types - eLearning Industry" id="164" name="Google Shape;164;p3"/>
          <p:cNvPicPr preferRelativeResize="0"/>
          <p:nvPr>
            <p:ph idx="2" type="media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0263" y="2210168"/>
            <a:ext cx="4648200" cy="260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/>
        </p:nvSpPr>
        <p:spPr>
          <a:xfrm>
            <a:off x="692823" y="723943"/>
            <a:ext cx="1080385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Authoring System VS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Learning Management System 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1456614" y="2228671"/>
            <a:ext cx="4638135" cy="1200329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Learning Management System (LMS) is a platform for sharing and managing learning content among users.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1457864" y="3620399"/>
            <a:ext cx="4638135" cy="1200329"/>
          </a:xfrm>
          <a:prstGeom prst="rect">
            <a:avLst/>
          </a:prstGeom>
          <a:solidFill>
            <a:srgbClr val="E1EFD8">
              <a:alpha val="9882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serves as a hub for uploading and distributing course materials and provides tools for monitoring and assessing user performance.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6367516" y="3620398"/>
            <a:ext cx="4563372" cy="1200329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includes tools for creating interactive and engaging content, such as multimedia elements and interactive assessments.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6367516" y="2279080"/>
            <a:ext cx="4563372" cy="1200329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authoring system is a software program that allows users to create and publish digital courses.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1457863" y="4978404"/>
            <a:ext cx="9473025" cy="92333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summary, Learning Management System is a platform for managing and sharing learning content, while an authoring system is a tool for creating and publishing that content.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/>
        </p:nvSpPr>
        <p:spPr>
          <a:xfrm>
            <a:off x="1163880" y="1255412"/>
            <a:ext cx="49321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 Statement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544128" y="2289566"/>
            <a:ext cx="8893832" cy="584775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 illiteracy among people, especially adults, is a significant cause of concern and has left many people disadvantaged when it comes to using modern education technology platforms.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1544127" y="2969644"/>
            <a:ext cx="8893833" cy="584775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Authoring systems are crucial tools for creating and managing digital content and are integrated with Learning Management Systems.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1544126" y="3649722"/>
            <a:ext cx="8893835" cy="58477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Usability and flexibility are two significant challenges in the design and development of authoring systems, particularly for non-technical users.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1544126" y="4329800"/>
            <a:ext cx="8893836" cy="58477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need for a user-friendly system that supports various types of content such as text, images, audio, and video, and allows users to customize the content and layout according to their specific needs.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/>
        </p:nvSpPr>
        <p:spPr>
          <a:xfrm>
            <a:off x="1057657" y="1251007"/>
            <a:ext cx="49321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Solution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1057659" y="2289566"/>
            <a:ext cx="9656523" cy="584775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objective of the project is to develop an authoring system that serves as a creation and publishing tool for a Learning Management System.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1057659" y="2969644"/>
            <a:ext cx="9656523" cy="584775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authoring system must be user-friendly and allow untrained personnel to create and edit their own courses without requiring specialized technical expertise.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1057658" y="3649722"/>
            <a:ext cx="9656523" cy="58477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must integrate with the LMS platform to enable easy course publishing and management within the LMS environment.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1057657" y="4329800"/>
            <a:ext cx="9656523" cy="58477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authoring system will have user-friendly tools, including a filter option, a search function, and personalization options for users to customize their learning experience.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/>
        </p:nvSpPr>
        <p:spPr>
          <a:xfrm>
            <a:off x="1163880" y="1255412"/>
            <a:ext cx="75644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Project Features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2346036" y="2348372"/>
            <a:ext cx="7112000" cy="830997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Course Creation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new course page can be created and accessed from the navigation bar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2346036" y="3502889"/>
            <a:ext cx="7112000" cy="830997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 Upload and Delete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Files can be uploaded to the topic page and are sorted based on the file type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2346036" y="4611254"/>
            <a:ext cx="7112000" cy="830997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 based on Difficulty Level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Users can filter topics based on the difficulty level of the topic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/>
        </p:nvSpPr>
        <p:spPr>
          <a:xfrm>
            <a:off x="1163880" y="1255412"/>
            <a:ext cx="75644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Project Features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2207491" y="2220989"/>
            <a:ext cx="7777017" cy="830997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Search for Specific Files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Users can search for either a topic or course using the search bar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2207490" y="3258418"/>
            <a:ext cx="7777018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Clone Files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copy of the topic can be created using the clone feature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2207491" y="4343992"/>
            <a:ext cx="7777017" cy="83099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View in User Mode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Creators can see how the learning material is viewed from the users’ perspective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708024" y="2489200"/>
            <a:ext cx="10774363" cy="2470150"/>
          </a:xfrm>
          <a:prstGeom prst="rect">
            <a:avLst/>
          </a:prstGeom>
          <a:gradFill>
            <a:gsLst>
              <a:gs pos="0">
                <a:srgbClr val="5850A2"/>
              </a:gs>
              <a:gs pos="7000">
                <a:srgbClr val="5850A2"/>
              </a:gs>
              <a:gs pos="66000">
                <a:srgbClr val="493849">
                  <a:alpha val="43921"/>
                </a:srgbClr>
              </a:gs>
              <a:gs pos="100000">
                <a:srgbClr val="493849">
                  <a:alpha val="43921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708025" y="816202"/>
            <a:ext cx="107743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 Environment &amp; Framework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2205996" y="1519103"/>
            <a:ext cx="77800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Here you can add something in brief as the explanation, this is a demo text which you can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replace by your own content</a:t>
            </a:r>
            <a:endParaRPr/>
          </a:p>
        </p:txBody>
      </p:sp>
      <p:grpSp>
        <p:nvGrpSpPr>
          <p:cNvPr id="216" name="Google Shape;216;p9"/>
          <p:cNvGrpSpPr/>
          <p:nvPr/>
        </p:nvGrpSpPr>
        <p:grpSpPr>
          <a:xfrm>
            <a:off x="1158171" y="3925792"/>
            <a:ext cx="1963283" cy="763404"/>
            <a:chOff x="1158171" y="3692112"/>
            <a:chExt cx="1963283" cy="763404"/>
          </a:xfrm>
        </p:grpSpPr>
        <p:sp>
          <p:nvSpPr>
            <p:cNvPr id="217" name="Google Shape;217;p9"/>
            <p:cNvSpPr txBox="1"/>
            <p:nvPr/>
          </p:nvSpPr>
          <p:spPr>
            <a:xfrm>
              <a:off x="1158171" y="4147739"/>
              <a:ext cx="1963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server</a:t>
              </a:r>
              <a:endParaRPr/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1158172" y="3692112"/>
              <a:ext cx="19632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APACHE</a:t>
              </a:r>
              <a:endParaRPr/>
            </a:p>
          </p:txBody>
        </p:sp>
      </p:grpSp>
      <p:grpSp>
        <p:nvGrpSpPr>
          <p:cNvPr id="219" name="Google Shape;219;p9"/>
          <p:cNvGrpSpPr/>
          <p:nvPr/>
        </p:nvGrpSpPr>
        <p:grpSpPr>
          <a:xfrm>
            <a:off x="3852974" y="3925792"/>
            <a:ext cx="1963283" cy="763404"/>
            <a:chOff x="3121454" y="3692112"/>
            <a:chExt cx="1963283" cy="763404"/>
          </a:xfrm>
        </p:grpSpPr>
        <p:sp>
          <p:nvSpPr>
            <p:cNvPr id="220" name="Google Shape;220;p9"/>
            <p:cNvSpPr txBox="1"/>
            <p:nvPr/>
          </p:nvSpPr>
          <p:spPr>
            <a:xfrm>
              <a:off x="3121454" y="4147739"/>
              <a:ext cx="1963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Frontend + Backend</a:t>
              </a: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3407998" y="3692112"/>
              <a:ext cx="139019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PHP</a:t>
              </a:r>
              <a:endParaRPr/>
            </a:p>
          </p:txBody>
        </p:sp>
      </p:grpSp>
      <p:grpSp>
        <p:nvGrpSpPr>
          <p:cNvPr id="222" name="Google Shape;222;p9"/>
          <p:cNvGrpSpPr/>
          <p:nvPr/>
        </p:nvGrpSpPr>
        <p:grpSpPr>
          <a:xfrm>
            <a:off x="6499380" y="3925792"/>
            <a:ext cx="1963283" cy="763404"/>
            <a:chOff x="7048020" y="3692112"/>
            <a:chExt cx="1963283" cy="763404"/>
          </a:xfrm>
        </p:grpSpPr>
        <p:sp>
          <p:nvSpPr>
            <p:cNvPr id="223" name="Google Shape;223;p9"/>
            <p:cNvSpPr txBox="1"/>
            <p:nvPr/>
          </p:nvSpPr>
          <p:spPr>
            <a:xfrm>
              <a:off x="7048020" y="4147739"/>
              <a:ext cx="1963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Backend</a:t>
              </a:r>
              <a:endParaRPr/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7334564" y="3692112"/>
              <a:ext cx="139019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jquery</a:t>
              </a:r>
              <a:endParaRPr b="1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9017062" y="3925792"/>
            <a:ext cx="1963283" cy="763404"/>
            <a:chOff x="9017062" y="3692112"/>
            <a:chExt cx="1963283" cy="763404"/>
          </a:xfrm>
        </p:grpSpPr>
        <p:sp>
          <p:nvSpPr>
            <p:cNvPr id="226" name="Google Shape;226;p9"/>
            <p:cNvSpPr txBox="1"/>
            <p:nvPr/>
          </p:nvSpPr>
          <p:spPr>
            <a:xfrm>
              <a:off x="9017062" y="4147739"/>
              <a:ext cx="1963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Database</a:t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9303606" y="3692112"/>
              <a:ext cx="139019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MySQL</a:t>
              </a:r>
              <a:endParaRPr/>
            </a:p>
          </p:txBody>
        </p:sp>
      </p:grp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36" y="2853073"/>
            <a:ext cx="2151218" cy="81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9"/>
          <p:cNvPicPr preferRelativeResize="0"/>
          <p:nvPr/>
        </p:nvPicPr>
        <p:blipFill rotWithShape="1">
          <a:blip r:embed="rId4">
            <a:alphaModFix/>
          </a:blip>
          <a:srcRect b="25411" l="0" r="0" t="17782"/>
          <a:stretch/>
        </p:blipFill>
        <p:spPr>
          <a:xfrm>
            <a:off x="8593558" y="2605532"/>
            <a:ext cx="2550415" cy="108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921" y="2803276"/>
            <a:ext cx="1711388" cy="924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Jquery and How it works? An Overview and Its Use Cases -  DevOpsSchool.com" id="231" name="Google Shape;23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9874" y="2605532"/>
            <a:ext cx="2409774" cy="131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2019-09-26T18:34:37Z</dcterms:created>
  <dc:creator>Nahid Ahmed</dc:creator>
</cp:coreProperties>
</file>