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0" r:id="rId2"/>
    <p:sldId id="303" r:id="rId3"/>
    <p:sldId id="258" r:id="rId4"/>
    <p:sldId id="304" r:id="rId5"/>
    <p:sldId id="305" r:id="rId6"/>
    <p:sldId id="306" r:id="rId7"/>
    <p:sldId id="307" r:id="rId8"/>
    <p:sldId id="308" r:id="rId9"/>
    <p:sldId id="309" r:id="rId10"/>
    <p:sldId id="312" r:id="rId11"/>
    <p:sldId id="310" r:id="rId12"/>
    <p:sldId id="311" r:id="rId13"/>
    <p:sldId id="313" r:id="rId14"/>
    <p:sldId id="314" r:id="rId15"/>
    <p:sldId id="315" r:id="rId16"/>
    <p:sldId id="31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73A1C"/>
    <a:srgbClr val="00B050"/>
    <a:srgbClr val="00DE64"/>
    <a:srgbClr val="007A37"/>
    <a:srgbClr val="2FFF8D"/>
    <a:srgbClr val="00AC4E"/>
    <a:srgbClr val="00CC5C"/>
    <a:srgbClr val="D1D2D4"/>
    <a:srgbClr val="EEEEEE"/>
    <a:srgbClr val="88B40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09" autoAdjust="0"/>
    <p:restoredTop sz="87755" autoAdjust="0"/>
  </p:normalViewPr>
  <p:slideViewPr>
    <p:cSldViewPr snapToGrid="0">
      <p:cViewPr varScale="1">
        <p:scale>
          <a:sx n="61" d="100"/>
          <a:sy n="61" d="100"/>
        </p:scale>
        <p:origin x="-120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EA6F6-70A6-4CF8-B89D-9C89A23E6476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DC1BE-6548-4F92-8F79-97373C3743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altLang="zh-CN" dirty="0"/>
              <a:t>My</a:t>
            </a:r>
            <a:r>
              <a:rPr lang="en-CA" altLang="zh-CN" baseline="0" dirty="0"/>
              <a:t> final project is about Neo4j and graph databases.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DC1BE-6548-4F92-8F79-97373C3743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DC1BE-6548-4F92-8F79-97373C3743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DC1BE-6548-4F92-8F79-97373C3743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3842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695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xmlns="" val="107780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xmlns="" val="6796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421798" y="2425848"/>
            <a:ext cx="2599547" cy="2072335"/>
            <a:chOff x="7503886" y="1970815"/>
            <a:chExt cx="2599547" cy="2072335"/>
          </a:xfrm>
          <a:solidFill>
            <a:srgbClr val="88B40F"/>
          </a:solidFill>
        </p:grpSpPr>
        <p:sp>
          <p:nvSpPr>
            <p:cNvPr id="8" name="椭圆 7"/>
            <p:cNvSpPr/>
            <p:nvPr/>
          </p:nvSpPr>
          <p:spPr>
            <a:xfrm>
              <a:off x="7503886" y="1970815"/>
              <a:ext cx="1758553" cy="1758553"/>
            </a:xfrm>
            <a:prstGeom prst="ellipse">
              <a:avLst/>
            </a:prstGeom>
            <a:solidFill>
              <a:srgbClr val="007A3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186058" y="2736864"/>
              <a:ext cx="1306286" cy="1306286"/>
            </a:xfrm>
            <a:prstGeom prst="ellipse">
              <a:avLst/>
            </a:prstGeom>
            <a:solidFill>
              <a:srgbClr val="007A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249415" y="2875350"/>
              <a:ext cx="854018" cy="854018"/>
            </a:xfrm>
            <a:prstGeom prst="ellipse">
              <a:avLst/>
            </a:prstGeom>
            <a:solidFill>
              <a:srgbClr val="007A3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flipH="1">
            <a:off x="1962237" y="2511771"/>
            <a:ext cx="2599547" cy="2072335"/>
            <a:chOff x="1271166" y="2284597"/>
            <a:chExt cx="2599547" cy="2072335"/>
          </a:xfrm>
          <a:solidFill>
            <a:srgbClr val="88B40F"/>
          </a:solidFill>
        </p:grpSpPr>
        <p:sp>
          <p:nvSpPr>
            <p:cNvPr id="12" name="椭圆 11"/>
            <p:cNvSpPr/>
            <p:nvPr/>
          </p:nvSpPr>
          <p:spPr>
            <a:xfrm>
              <a:off x="1271166" y="2284597"/>
              <a:ext cx="1758553" cy="1758553"/>
            </a:xfrm>
            <a:prstGeom prst="ellipse">
              <a:avLst/>
            </a:prstGeom>
            <a:solidFill>
              <a:srgbClr val="007A3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53338" y="3050646"/>
              <a:ext cx="1306286" cy="1306286"/>
            </a:xfrm>
            <a:prstGeom prst="ellipse">
              <a:avLst/>
            </a:prstGeom>
            <a:solidFill>
              <a:srgbClr val="007A3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16695" y="3189132"/>
              <a:ext cx="854018" cy="854018"/>
            </a:xfrm>
            <a:prstGeom prst="ellipse">
              <a:avLst/>
            </a:prstGeom>
            <a:solidFill>
              <a:srgbClr val="007A3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1127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627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376980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</a:t>
            </a:r>
            <a:r>
              <a:rPr lang="zh-CN" altLang="en-US" sz="1333" dirty="0">
                <a:solidFill>
                  <a:prstClr val="white"/>
                </a:solidFill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8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xmlns="" val="39118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  <p:sldLayoutId id="2147483655" r:id="rId8"/>
    <p:sldLayoutId id="214748365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24586" y="5990321"/>
            <a:ext cx="215218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sz="2800" b="1" dirty="0"/>
              <a:t>Yingjia Zhai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54480" y="1645920"/>
            <a:ext cx="94000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600" b="1" dirty="0" smtClean="0"/>
              <a:t>Predicting defaulting on credit card applications</a:t>
            </a:r>
            <a:endParaRPr lang="en-CA" sz="6600" b="1" dirty="0"/>
          </a:p>
        </p:txBody>
      </p:sp>
    </p:spTree>
    <p:extLst>
      <p:ext uri="{BB962C8B-B14F-4D97-AF65-F5344CB8AC3E}">
        <p14:creationId xmlns:p14="http://schemas.microsoft.com/office/powerpoint/2010/main" xmlns="" val="3586063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>
                <a:latin typeface="+mn-lt"/>
              </a:rPr>
              <a:t>Evaluation</a:t>
            </a:r>
            <a:endParaRPr lang="en-CA" b="0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6942" y="1306328"/>
            <a:ext cx="1114328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/>
              <a:t>Accuracy </a:t>
            </a:r>
            <a:r>
              <a:rPr lang="en-CA" sz="2400" dirty="0" smtClean="0"/>
              <a:t>- Accuracy is the ratio of correctly predicted observation to the total observations</a:t>
            </a:r>
            <a:r>
              <a:rPr lang="en-CA" sz="2400" dirty="0" smtClean="0"/>
              <a:t>.  Accuracy </a:t>
            </a:r>
            <a:r>
              <a:rPr lang="en-CA" sz="2400" dirty="0" smtClean="0"/>
              <a:t>= </a:t>
            </a:r>
            <a:r>
              <a:rPr lang="en-CA" sz="2400" dirty="0" smtClean="0"/>
              <a:t>TP+TN/TP+FP+FN+TN</a:t>
            </a:r>
          </a:p>
          <a:p>
            <a:endParaRPr lang="en-CA" sz="2400" dirty="0" smtClean="0"/>
          </a:p>
          <a:p>
            <a:r>
              <a:rPr lang="en-CA" sz="2400" b="1" dirty="0" smtClean="0"/>
              <a:t>Precision </a:t>
            </a:r>
            <a:r>
              <a:rPr lang="en-CA" sz="2400" dirty="0" smtClean="0"/>
              <a:t>- Precision is the ratio of correctly predicted positive observations to the total predicted positive observations</a:t>
            </a:r>
            <a:r>
              <a:rPr lang="en-CA" sz="2400" dirty="0" smtClean="0"/>
              <a:t>. Precision </a:t>
            </a:r>
            <a:r>
              <a:rPr lang="en-CA" sz="2400" dirty="0" smtClean="0"/>
              <a:t>= TP/(TP+FP</a:t>
            </a:r>
            <a:r>
              <a:rPr lang="en-CA" sz="2400" dirty="0" smtClean="0"/>
              <a:t>)</a:t>
            </a:r>
          </a:p>
          <a:p>
            <a:endParaRPr lang="en-CA" sz="2400" dirty="0" smtClean="0"/>
          </a:p>
          <a:p>
            <a:r>
              <a:rPr lang="en-CA" sz="2400" b="1" dirty="0" smtClean="0">
                <a:solidFill>
                  <a:srgbClr val="FF0000"/>
                </a:solidFill>
              </a:rPr>
              <a:t>Recall (Sensitivity) </a:t>
            </a:r>
            <a:r>
              <a:rPr lang="en-CA" sz="2400" dirty="0" smtClean="0"/>
              <a:t>- Recall is the ratio of correctly predicted positive observations to the all observations in actual class </a:t>
            </a:r>
            <a:r>
              <a:rPr lang="en-CA" sz="2400" dirty="0" smtClean="0"/>
              <a:t>– yes  </a:t>
            </a:r>
            <a:r>
              <a:rPr lang="en-CA" sz="2400" b="1" dirty="0" smtClean="0">
                <a:solidFill>
                  <a:srgbClr val="FF0000"/>
                </a:solidFill>
              </a:rPr>
              <a:t>Recall </a:t>
            </a:r>
            <a:r>
              <a:rPr lang="en-CA" sz="2400" b="1" dirty="0" smtClean="0">
                <a:solidFill>
                  <a:srgbClr val="FF0000"/>
                </a:solidFill>
              </a:rPr>
              <a:t>= TP/(TP+FN</a:t>
            </a:r>
            <a:r>
              <a:rPr lang="en-CA" sz="2400" b="1" dirty="0" smtClean="0">
                <a:solidFill>
                  <a:srgbClr val="FF0000"/>
                </a:solidFill>
              </a:rPr>
              <a:t>)</a:t>
            </a:r>
          </a:p>
          <a:p>
            <a:endParaRPr lang="en-CA" sz="2400" b="1" dirty="0" smtClean="0">
              <a:solidFill>
                <a:srgbClr val="FF0000"/>
              </a:solidFill>
            </a:endParaRPr>
          </a:p>
          <a:p>
            <a:r>
              <a:rPr lang="en-CA" sz="2400" dirty="0" smtClean="0"/>
              <a:t>For this case:</a:t>
            </a:r>
          </a:p>
          <a:p>
            <a:r>
              <a:rPr lang="en-CA" sz="2400" dirty="0" smtClean="0"/>
              <a:t>Accuracy: the ratio of correctly predicted customers as defaulters</a:t>
            </a:r>
          </a:p>
          <a:p>
            <a:r>
              <a:rPr lang="en-CA" sz="2400" dirty="0" smtClean="0"/>
              <a:t>Precision: For all customers that </a:t>
            </a:r>
            <a:r>
              <a:rPr lang="en-CA" sz="2400" dirty="0" smtClean="0"/>
              <a:t>labelled </a:t>
            </a:r>
            <a:r>
              <a:rPr lang="en-CA" sz="2400" dirty="0" smtClean="0"/>
              <a:t>as defaulters, how many actually are correct.</a:t>
            </a:r>
          </a:p>
          <a:p>
            <a:r>
              <a:rPr lang="en-CA" sz="2400" b="1" dirty="0" smtClean="0">
                <a:solidFill>
                  <a:srgbClr val="FF0000"/>
                </a:solidFill>
              </a:rPr>
              <a:t>Recall: of all customers that truly default, how many did we correctly predict.</a:t>
            </a:r>
            <a:endParaRPr lang="en-CA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>
                <a:latin typeface="+mn-lt"/>
              </a:rPr>
              <a:t>Models</a:t>
            </a:r>
            <a:endParaRPr lang="en-CA" b="0" dirty="0">
              <a:latin typeface="+mn-lt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960" y="1689316"/>
            <a:ext cx="3992148" cy="322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761436" y="5383101"/>
            <a:ext cx="348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Logistic Regression Model</a:t>
            </a:r>
            <a:endParaRPr lang="en-CA" sz="2400" b="1" dirty="0">
              <a:solidFill>
                <a:srgbClr val="FF0000"/>
              </a:solidFill>
            </a:endParaRP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0328" y="1654768"/>
            <a:ext cx="4022430" cy="302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902090" y="5367603"/>
            <a:ext cx="3079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Classification Trees</a:t>
            </a: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75419" y="1728789"/>
            <a:ext cx="4016581" cy="313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8624261" y="5336605"/>
            <a:ext cx="2942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Naive </a:t>
            </a:r>
            <a:r>
              <a:rPr lang="en-CA" sz="2400" b="1" dirty="0" err="1" smtClean="0">
                <a:solidFill>
                  <a:srgbClr val="FF0000"/>
                </a:solidFill>
              </a:rPr>
              <a:t>Bayes</a:t>
            </a:r>
            <a:r>
              <a:rPr lang="en-CA" sz="2400" b="1" dirty="0" smtClean="0">
                <a:solidFill>
                  <a:srgbClr val="FF0000"/>
                </a:solidFill>
              </a:rPr>
              <a:t>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>
                <a:latin typeface="+mn-lt"/>
              </a:rPr>
              <a:t>Comparison</a:t>
            </a:r>
            <a:endParaRPr lang="en-CA" b="0" dirty="0">
              <a:latin typeface="+mn-lt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338" y="2154264"/>
            <a:ext cx="8924441" cy="447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1836" y="0"/>
            <a:ext cx="6447593" cy="204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331417" y="1518834"/>
            <a:ext cx="6338807" cy="3874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7540834" cy="825045"/>
          </a:xfrm>
        </p:spPr>
        <p:txBody>
          <a:bodyPr>
            <a:normAutofit/>
          </a:bodyPr>
          <a:lstStyle/>
          <a:p>
            <a:r>
              <a:rPr lang="en-CA" b="0" dirty="0" smtClean="0">
                <a:latin typeface="+mn-lt"/>
              </a:rPr>
              <a:t>Comparison between Logistic and Naive</a:t>
            </a:r>
            <a:endParaRPr lang="en-CA" b="0" dirty="0">
              <a:latin typeface="+mn-lt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191" y="1233164"/>
            <a:ext cx="8307333" cy="510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标注 3"/>
          <p:cNvSpPr/>
          <p:nvPr/>
        </p:nvSpPr>
        <p:spPr>
          <a:xfrm>
            <a:off x="8880530" y="1301859"/>
            <a:ext cx="2402236" cy="1332854"/>
          </a:xfrm>
          <a:prstGeom prst="wedgeRectCallout">
            <a:avLst>
              <a:gd name="adj1" fmla="val -211388"/>
              <a:gd name="adj2" fmla="val 12877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 smtClean="0">
                <a:solidFill>
                  <a:srgbClr val="FF0000"/>
                </a:solidFill>
              </a:rPr>
              <a:t>LogisticReg</a:t>
            </a:r>
            <a:r>
              <a:rPr lang="en-CA" b="1" dirty="0" smtClean="0">
                <a:solidFill>
                  <a:srgbClr val="FF0000"/>
                </a:solidFill>
              </a:rPr>
              <a:t> has better  precision score when recall  same</a:t>
            </a:r>
            <a:endParaRPr lang="en-CA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>
                <a:latin typeface="+mn-lt"/>
              </a:rPr>
              <a:t>Relationship</a:t>
            </a:r>
            <a:endParaRPr lang="en-CA" b="0" dirty="0">
              <a:latin typeface="+mn-lt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873" y="1049607"/>
            <a:ext cx="9082007" cy="535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标注 3"/>
          <p:cNvSpPr/>
          <p:nvPr/>
        </p:nvSpPr>
        <p:spPr>
          <a:xfrm>
            <a:off x="8617058" y="3890076"/>
            <a:ext cx="2882684" cy="1332854"/>
          </a:xfrm>
          <a:prstGeom prst="wedgeRectCallout">
            <a:avLst>
              <a:gd name="adj1" fmla="val -195200"/>
              <a:gd name="adj2" fmla="val -6075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When threshold is about 0.2, Logistic Regression model has better recall ratio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87539" y="1078619"/>
            <a:ext cx="3404461" cy="67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7649322" cy="825045"/>
          </a:xfrm>
        </p:spPr>
        <p:txBody>
          <a:bodyPr>
            <a:normAutofit/>
          </a:bodyPr>
          <a:lstStyle/>
          <a:p>
            <a:r>
              <a:rPr lang="en-CA" b="0" dirty="0" smtClean="0">
                <a:latin typeface="+mn-lt"/>
              </a:rPr>
              <a:t>Making individual predictions</a:t>
            </a:r>
            <a:endParaRPr lang="en-CA" b="0" dirty="0">
              <a:latin typeface="+mn-lt"/>
            </a:endParaRP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841" y="1255363"/>
            <a:ext cx="10583405" cy="509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038387" y="2216258"/>
            <a:ext cx="4633994" cy="2789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矩形 5"/>
          <p:cNvSpPr/>
          <p:nvPr/>
        </p:nvSpPr>
        <p:spPr>
          <a:xfrm>
            <a:off x="617349" y="5625885"/>
            <a:ext cx="4633994" cy="759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矩形标注 6"/>
          <p:cNvSpPr/>
          <p:nvPr/>
        </p:nvSpPr>
        <p:spPr>
          <a:xfrm>
            <a:off x="7997125" y="2169763"/>
            <a:ext cx="3223649" cy="991891"/>
          </a:xfrm>
          <a:prstGeom prst="wedgeRectCallout">
            <a:avLst>
              <a:gd name="adj1" fmla="val -124071"/>
              <a:gd name="adj2" fmla="val -3391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When threshold is about 0.2 </a:t>
            </a:r>
            <a:endParaRPr lang="en-CA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108" y="1906293"/>
            <a:ext cx="6889906" cy="1895828"/>
          </a:xfrm>
        </p:spPr>
        <p:txBody>
          <a:bodyPr>
            <a:normAutofit/>
          </a:bodyPr>
          <a:lstStyle/>
          <a:p>
            <a:r>
              <a:rPr lang="en-CA" sz="4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Questions?</a:t>
            </a:r>
            <a:endParaRPr lang="en-CA" sz="40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Purpose</a:t>
            </a:r>
            <a:endParaRPr lang="en-CA" dirty="0"/>
          </a:p>
        </p:txBody>
      </p:sp>
      <p:sp>
        <p:nvSpPr>
          <p:cNvPr id="3" name="矩形 2"/>
          <p:cNvSpPr/>
          <p:nvPr/>
        </p:nvSpPr>
        <p:spPr>
          <a:xfrm>
            <a:off x="822960" y="1993392"/>
            <a:ext cx="106070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 smtClean="0"/>
              <a:t>This project aimed at analyzing </a:t>
            </a:r>
            <a:r>
              <a:rPr lang="en-CA" sz="3200" b="1" dirty="0" smtClean="0">
                <a:solidFill>
                  <a:srgbClr val="FF0000"/>
                </a:solidFill>
              </a:rPr>
              <a:t>customers default payments </a:t>
            </a:r>
            <a:r>
              <a:rPr lang="en-CA" sz="3200" dirty="0" smtClean="0"/>
              <a:t>in Taiwan and compares the predictive accuracy of default by using different </a:t>
            </a:r>
            <a:r>
              <a:rPr lang="en-CA" sz="3200" b="1" dirty="0" smtClean="0">
                <a:solidFill>
                  <a:srgbClr val="FF0000"/>
                </a:solidFill>
              </a:rPr>
              <a:t>classification methods</a:t>
            </a:r>
            <a:r>
              <a:rPr lang="en-CA" sz="3200" dirty="0" smtClean="0"/>
              <a:t>, and </a:t>
            </a:r>
            <a:r>
              <a:rPr lang="en-CA" sz="3200" b="1" dirty="0" smtClean="0">
                <a:solidFill>
                  <a:srgbClr val="FF0000"/>
                </a:solidFill>
              </a:rPr>
              <a:t>pick the best one to make predictions.</a:t>
            </a:r>
            <a:endParaRPr lang="en-CA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103154"/>
                </a:solidFill>
              </a:rPr>
              <a:t>Data</a:t>
            </a:r>
            <a:r>
              <a:rPr kumimoji="1" lang="en-US" altLang="zh-CN" sz="3200" b="1" dirty="0" smtClean="0">
                <a:solidFill>
                  <a:srgbClr val="103154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103154"/>
                </a:solidFill>
              </a:rPr>
              <a:t>Set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96366" y="1434274"/>
          <a:ext cx="10679939" cy="1162624"/>
        </p:xfrm>
        <a:graphic>
          <a:graphicData uri="http://schemas.openxmlformats.org/drawingml/2006/table">
            <a:tbl>
              <a:tblPr/>
              <a:tblGrid>
                <a:gridCol w="1753423"/>
                <a:gridCol w="1753423"/>
                <a:gridCol w="1912824"/>
                <a:gridCol w="1753423"/>
                <a:gridCol w="1753423"/>
                <a:gridCol w="1753423"/>
              </a:tblGrid>
              <a:tr h="290656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LIMIT_BAL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EDUCATION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MARRIAGE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656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PAY_0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PAY_2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PAY_3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PAY_4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PAY_5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PAY_6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656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BILL_AMT1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BILL_AMT2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BILL_AMT3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BILL_AMT4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BILL_AMT5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BILL_AMT6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656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PAY_AMT1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PAY_AMT2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PAY_AMT3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PAY_AMT4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PAY_AMT5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PAY_AMT6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75229" y="4433054"/>
            <a:ext cx="4180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CA" sz="2400" b="1" dirty="0" smtClean="0">
                <a:solidFill>
                  <a:srgbClr val="000000"/>
                </a:solidFill>
                <a:latin typeface="Calibri"/>
              </a:rPr>
              <a:t>default payment next month </a:t>
            </a:r>
            <a:endParaRPr lang="en-CA" sz="24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151" y="2789301"/>
            <a:ext cx="10423969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79116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b="0" dirty="0" smtClean="0">
                <a:solidFill>
                  <a:srgbClr val="103154"/>
                </a:solidFill>
                <a:latin typeface="+mn-lt"/>
                <a:ea typeface="+mn-ea"/>
                <a:cs typeface="+mn-cs"/>
              </a:rPr>
              <a:t>Phases</a:t>
            </a:r>
          </a:p>
        </p:txBody>
      </p:sp>
      <p:sp>
        <p:nvSpPr>
          <p:cNvPr id="3" name="矩形 2"/>
          <p:cNvSpPr/>
          <p:nvPr/>
        </p:nvSpPr>
        <p:spPr>
          <a:xfrm>
            <a:off x="1684150" y="1486394"/>
            <a:ext cx="81417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 Load the credit card default </a:t>
            </a:r>
            <a:r>
              <a:rPr lang="en-CA" sz="2800" dirty="0" smtClean="0"/>
              <a:t>dataset</a:t>
            </a:r>
            <a:endParaRPr lang="en-CA" sz="2800" dirty="0" smtClean="0"/>
          </a:p>
          <a:p>
            <a:pPr marL="514350" indent="-514350">
              <a:buFont typeface="+mj-lt"/>
              <a:buAutoNum type="arabicPeriod"/>
            </a:pPr>
            <a:endParaRPr lang="en-CA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 Data Preparation</a:t>
            </a:r>
          </a:p>
          <a:p>
            <a:pPr marL="514350" indent="-514350">
              <a:buFont typeface="+mj-lt"/>
              <a:buAutoNum type="arabicPeriod"/>
            </a:pPr>
            <a:endParaRPr lang="en-CA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 Build models- Logistic Regression, Classification Trees, and Naive </a:t>
            </a:r>
            <a:r>
              <a:rPr lang="en-CA" sz="2800" dirty="0" err="1" smtClean="0"/>
              <a:t>Bayes</a:t>
            </a:r>
            <a:endParaRPr lang="en-CA" sz="2800" dirty="0" smtClean="0"/>
          </a:p>
          <a:p>
            <a:pPr marL="514350" indent="-514350">
              <a:buFont typeface="+mj-lt"/>
              <a:buAutoNum type="arabicPeriod"/>
            </a:pPr>
            <a:endParaRPr lang="en-CA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 Model Evaluation and comparison</a:t>
            </a:r>
          </a:p>
          <a:p>
            <a:pPr marL="514350" indent="-514350">
              <a:buFont typeface="+mj-lt"/>
              <a:buAutoNum type="arabicPeriod"/>
            </a:pPr>
            <a:endParaRPr lang="en-CA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 Make predictions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b="0" dirty="0" smtClean="0">
                <a:latin typeface="+mn-lt"/>
              </a:rPr>
              <a:t>Modeling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矩形 2"/>
          <p:cNvSpPr/>
          <p:nvPr/>
        </p:nvSpPr>
        <p:spPr>
          <a:xfrm>
            <a:off x="1513668" y="1517392"/>
            <a:ext cx="9753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800" dirty="0" smtClean="0"/>
          </a:p>
          <a:p>
            <a:r>
              <a:rPr lang="en-CA" sz="2800" dirty="0" smtClean="0"/>
              <a:t>Will compare the predictive power of </a:t>
            </a:r>
            <a:r>
              <a:rPr lang="en-CA" sz="2800" dirty="0" smtClean="0"/>
              <a:t>three </a:t>
            </a:r>
            <a:r>
              <a:rPr lang="en-CA" sz="2800" dirty="0" smtClean="0"/>
              <a:t>classification algorithms in </a:t>
            </a:r>
            <a:r>
              <a:rPr lang="en-CA" sz="2800" dirty="0" err="1" smtClean="0"/>
              <a:t>scikit</a:t>
            </a:r>
            <a:r>
              <a:rPr lang="en-CA" sz="2800" dirty="0" smtClean="0"/>
              <a:t>-learn</a:t>
            </a:r>
          </a:p>
          <a:p>
            <a:endParaRPr lang="en-CA" sz="2800" dirty="0" smtClean="0"/>
          </a:p>
          <a:p>
            <a:r>
              <a:rPr lang="en-CA" sz="2800" dirty="0" smtClean="0"/>
              <a:t> 1. Logistic regression </a:t>
            </a:r>
          </a:p>
          <a:p>
            <a:r>
              <a:rPr lang="en-CA" sz="2800" dirty="0" smtClean="0"/>
              <a:t> </a:t>
            </a:r>
          </a:p>
          <a:p>
            <a:r>
              <a:rPr lang="en-CA" sz="2800" dirty="0" smtClean="0"/>
              <a:t> 2. Classification Trees</a:t>
            </a:r>
          </a:p>
          <a:p>
            <a:r>
              <a:rPr lang="en-CA" sz="2800" dirty="0" smtClean="0"/>
              <a:t> </a:t>
            </a:r>
          </a:p>
          <a:p>
            <a:r>
              <a:rPr lang="en-CA" sz="2800" dirty="0" smtClean="0"/>
              <a:t> 3. Naive </a:t>
            </a:r>
            <a:r>
              <a:rPr lang="en-CA" sz="2800" dirty="0" err="1" smtClean="0"/>
              <a:t>Bayes</a:t>
            </a:r>
            <a:r>
              <a:rPr lang="en-CA" sz="2800" dirty="0" smtClean="0"/>
              <a:t> Classifier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0" dirty="0" smtClean="0">
                <a:solidFill>
                  <a:srgbClr val="000000"/>
                </a:solidFill>
                <a:latin typeface="+mn-lt"/>
                <a:ea typeface="Helvetica Neue"/>
                <a:cs typeface="Arial" pitchFamily="34" charset="0"/>
              </a:rPr>
              <a:t>Techniques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Helvetica Neue"/>
                <a:cs typeface="Arial" pitchFamily="34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 pitchFamily="34" charset="0"/>
                <a:ea typeface="Helvetica Neue"/>
                <a:cs typeface="Arial" pitchFamily="34" charset="0"/>
              </a:rPr>
            </a:br>
            <a:endParaRPr lang="en-CA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19933" y="1580827"/>
            <a:ext cx="10910806" cy="46293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F0000"/>
                </a:solidFill>
              </a:rPr>
              <a:t>one-hot encoding </a:t>
            </a:r>
            <a:r>
              <a:rPr lang="en-US" sz="2800" dirty="0" smtClean="0"/>
              <a:t>to encode the information in categorical features</a:t>
            </a:r>
            <a:r>
              <a:rPr lang="en-US" sz="2800" dirty="0" smtClean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For example: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1 = graduate school; 2 = university; 3 = high school; 4 = others </a:t>
            </a:r>
            <a:endParaRPr lang="en-US" sz="28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After </a:t>
            </a:r>
            <a:r>
              <a:rPr lang="en-US" sz="2800" dirty="0" smtClean="0"/>
              <a:t>Encode: </a:t>
            </a:r>
            <a:endParaRPr lang="en-US" sz="28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      Graduate</a:t>
            </a:r>
            <a:r>
              <a:rPr lang="en-US" sz="2800" dirty="0" smtClean="0"/>
              <a:t>: </a:t>
            </a:r>
            <a:r>
              <a:rPr lang="en-US" sz="2800" dirty="0" smtClean="0"/>
              <a:t>    1 </a:t>
            </a:r>
            <a:r>
              <a:rPr lang="en-US" sz="2800" dirty="0" smtClean="0"/>
              <a:t>0 0 </a:t>
            </a:r>
            <a:endParaRPr lang="en-US" sz="28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      University</a:t>
            </a:r>
            <a:r>
              <a:rPr lang="en-US" sz="2800" dirty="0" smtClean="0"/>
              <a:t>: </a:t>
            </a:r>
            <a:r>
              <a:rPr lang="en-US" sz="2800" dirty="0" smtClean="0"/>
              <a:t>   0 </a:t>
            </a:r>
            <a:r>
              <a:rPr lang="en-US" sz="2800" dirty="0" smtClean="0"/>
              <a:t>1 0 </a:t>
            </a:r>
            <a:endParaRPr lang="en-US" sz="28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      High </a:t>
            </a:r>
            <a:r>
              <a:rPr lang="en-US" sz="2800" dirty="0" smtClean="0"/>
              <a:t>school: </a:t>
            </a:r>
            <a:r>
              <a:rPr lang="en-US" sz="2800" dirty="0" smtClean="0"/>
              <a:t> 0 </a:t>
            </a:r>
            <a:r>
              <a:rPr lang="en-US" sz="2800" dirty="0" smtClean="0"/>
              <a:t>0 1 </a:t>
            </a:r>
            <a:endParaRPr lang="en-US" sz="28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      Others</a:t>
            </a:r>
            <a:r>
              <a:rPr lang="en-US" sz="2800" dirty="0" smtClean="0"/>
              <a:t>: </a:t>
            </a:r>
            <a:r>
              <a:rPr lang="en-US" sz="2800" dirty="0" smtClean="0"/>
              <a:t>         0 </a:t>
            </a:r>
            <a:r>
              <a:rPr lang="en-US" sz="2800" dirty="0" smtClean="0"/>
              <a:t>0 0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7215370" cy="825045"/>
          </a:xfrm>
        </p:spPr>
        <p:txBody>
          <a:bodyPr>
            <a:normAutofit/>
          </a:bodyPr>
          <a:lstStyle/>
          <a:p>
            <a:r>
              <a:rPr lang="en-CA" b="0" dirty="0" smtClean="0">
                <a:latin typeface="+mn-lt"/>
              </a:rPr>
              <a:t>Scaling </a:t>
            </a:r>
            <a:r>
              <a:rPr lang="en-CA" b="0" dirty="0" smtClean="0">
                <a:latin typeface="+mn-lt"/>
              </a:rPr>
              <a:t>variables by </a:t>
            </a:r>
            <a:r>
              <a:rPr lang="en-CA" b="0" dirty="0" smtClean="0">
                <a:latin typeface="+mn-lt"/>
              </a:rPr>
              <a:t>using </a:t>
            </a:r>
            <a:r>
              <a:rPr lang="en-CA" b="0" dirty="0" smtClean="0">
                <a:latin typeface="+mn-lt"/>
              </a:rPr>
              <a:t>Robust </a:t>
            </a:r>
            <a:r>
              <a:rPr lang="en-CA" b="0" dirty="0" err="1" smtClean="0">
                <a:latin typeface="+mn-lt"/>
              </a:rPr>
              <a:t>scaler</a:t>
            </a:r>
            <a:endParaRPr lang="en-CA" b="0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4915" y="1294504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All </a:t>
            </a:r>
            <a:r>
              <a:rPr lang="en-CA" sz="2800" dirty="0" smtClean="0"/>
              <a:t>the variables </a:t>
            </a:r>
            <a:r>
              <a:rPr lang="en-CA" sz="2800" dirty="0" smtClean="0"/>
              <a:t>have </a:t>
            </a:r>
            <a:r>
              <a:rPr lang="en-CA" sz="2800" dirty="0" smtClean="0"/>
              <a:t>very different scales.</a:t>
            </a:r>
          </a:p>
          <a:p>
            <a:r>
              <a:rPr lang="en-CA" sz="2800" dirty="0" smtClean="0"/>
              <a:t>For </a:t>
            </a:r>
            <a:r>
              <a:rPr lang="en-CA" sz="2800" dirty="0" smtClean="0"/>
              <a:t>example: Amount and </a:t>
            </a:r>
            <a:r>
              <a:rPr lang="en-CA" sz="2800" dirty="0" smtClean="0"/>
              <a:t>age</a:t>
            </a:r>
            <a:endParaRPr lang="en-CA" sz="2800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1855" y="2545355"/>
            <a:ext cx="9326992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8" y="543840"/>
            <a:ext cx="9028671" cy="825045"/>
          </a:xfrm>
        </p:spPr>
        <p:txBody>
          <a:bodyPr>
            <a:noAutofit/>
          </a:bodyPr>
          <a:lstStyle/>
          <a:p>
            <a:r>
              <a:rPr lang="en-CA" b="0" dirty="0" smtClean="0">
                <a:latin typeface="+mn-lt"/>
              </a:rPr>
              <a:t>Prepare </a:t>
            </a:r>
            <a:r>
              <a:rPr lang="en-CA" b="0" dirty="0" smtClean="0">
                <a:latin typeface="+mn-lt"/>
              </a:rPr>
              <a:t>training </a:t>
            </a:r>
            <a:r>
              <a:rPr lang="en-CA" b="0" dirty="0" smtClean="0">
                <a:latin typeface="+mn-lt"/>
              </a:rPr>
              <a:t>and testing dataset</a:t>
            </a:r>
            <a:r>
              <a:rPr lang="en-CA" dirty="0" smtClean="0">
                <a:latin typeface="+mn-lt"/>
              </a:rPr>
              <a:t/>
            </a:r>
            <a:br>
              <a:rPr lang="en-CA" dirty="0" smtClean="0">
                <a:latin typeface="+mn-lt"/>
              </a:rPr>
            </a:br>
            <a:endParaRPr lang="en-CA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3884" y="2727246"/>
            <a:ext cx="98724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**</a:t>
            </a:r>
            <a:r>
              <a:rPr lang="en-CA" sz="2800" dirty="0" smtClean="0"/>
              <a:t>From </a:t>
            </a:r>
            <a:r>
              <a:rPr lang="en-CA" sz="2800" dirty="0" err="1" smtClean="0"/>
              <a:t>sklearn.model_selecting</a:t>
            </a:r>
            <a:r>
              <a:rPr lang="en-CA" sz="2800" dirty="0" smtClean="0"/>
              <a:t> import </a:t>
            </a:r>
            <a:r>
              <a:rPr lang="en-CA" sz="2800" dirty="0" err="1" smtClean="0"/>
              <a:t>train_test_spilt</a:t>
            </a:r>
            <a:r>
              <a:rPr lang="en-CA" sz="2800" dirty="0" smtClean="0"/>
              <a:t>()</a:t>
            </a:r>
          </a:p>
          <a:p>
            <a:endParaRPr lang="en-CA" sz="2800" dirty="0" smtClean="0"/>
          </a:p>
          <a:p>
            <a:r>
              <a:rPr lang="en-CA" sz="2800" dirty="0" smtClean="0"/>
              <a:t>Stratify = Y is assigned in proportion to Y</a:t>
            </a:r>
          </a:p>
          <a:p>
            <a:endParaRPr lang="en-CA" sz="2800" dirty="0" smtClean="0"/>
          </a:p>
          <a:p>
            <a:r>
              <a:rPr lang="en-CA" sz="2800" dirty="0" smtClean="0"/>
              <a:t>make </a:t>
            </a:r>
            <a:r>
              <a:rPr lang="en-CA" sz="2800" dirty="0" smtClean="0"/>
              <a:t>the ratio of all data in the </a:t>
            </a:r>
            <a:r>
              <a:rPr lang="en-CA" sz="2800" dirty="0" err="1" smtClean="0"/>
              <a:t>trainset</a:t>
            </a:r>
            <a:r>
              <a:rPr lang="en-CA" sz="2800" dirty="0" smtClean="0"/>
              <a:t> and the </a:t>
            </a:r>
            <a:r>
              <a:rPr lang="en-CA" sz="2800" dirty="0" err="1" smtClean="0"/>
              <a:t>testset</a:t>
            </a:r>
            <a:r>
              <a:rPr lang="en-CA" sz="2800" dirty="0" smtClean="0"/>
              <a:t> the same as the original data set</a:t>
            </a:r>
            <a:r>
              <a:rPr lang="en-CA" sz="2800" dirty="0" smtClean="0"/>
              <a:t>.</a:t>
            </a:r>
            <a:endParaRPr lang="en-CA" sz="2800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2879" y="1371358"/>
            <a:ext cx="96393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 smtClean="0">
                <a:latin typeface="+mn-lt"/>
              </a:rPr>
              <a:t>Hypothesis</a:t>
            </a:r>
            <a:endParaRPr lang="en-CA" b="0" dirty="0">
              <a:latin typeface="+mn-lt"/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689" y="1410831"/>
            <a:ext cx="10891538" cy="488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标注 4"/>
          <p:cNvSpPr/>
          <p:nvPr/>
        </p:nvSpPr>
        <p:spPr>
          <a:xfrm>
            <a:off x="8167608" y="1069384"/>
            <a:ext cx="3533613" cy="1332854"/>
          </a:xfrm>
          <a:prstGeom prst="wedgeRectCallout">
            <a:avLst>
              <a:gd name="adj1" fmla="val -58901"/>
              <a:gd name="adj2" fmla="val 12529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rgbClr val="FF0000"/>
                </a:solidFill>
              </a:rPr>
              <a:t>False Negative is the biggest concern</a:t>
            </a:r>
            <a:endParaRPr lang="en-CA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436</Words>
  <Application>Microsoft Office PowerPoint</Application>
  <PresentationFormat>自定义</PresentationFormat>
  <Paragraphs>97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Purpose</vt:lpstr>
      <vt:lpstr>幻灯片 3</vt:lpstr>
      <vt:lpstr>Phases</vt:lpstr>
      <vt:lpstr>Modeling </vt:lpstr>
      <vt:lpstr>Techniques </vt:lpstr>
      <vt:lpstr>Scaling variables by using Robust scaler</vt:lpstr>
      <vt:lpstr>Prepare training and testing dataset </vt:lpstr>
      <vt:lpstr>Hypothesis</vt:lpstr>
      <vt:lpstr>Evaluation</vt:lpstr>
      <vt:lpstr>Models</vt:lpstr>
      <vt:lpstr>Comparison</vt:lpstr>
      <vt:lpstr>Comparison between Logistic and Naive</vt:lpstr>
      <vt:lpstr>Relationship</vt:lpstr>
      <vt:lpstr>Making individual predictions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zhaony</cp:lastModifiedBy>
  <cp:revision>91</cp:revision>
  <dcterms:created xsi:type="dcterms:W3CDTF">2015-08-05T01:47:03Z</dcterms:created>
  <dcterms:modified xsi:type="dcterms:W3CDTF">2018-04-12T08:54:22Z</dcterms:modified>
</cp:coreProperties>
</file>