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8" r:id="rId5"/>
    <p:sldId id="259" r:id="rId6"/>
    <p:sldId id="261" r:id="rId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22"/>
  </p:normalViewPr>
  <p:slideViewPr>
    <p:cSldViewPr>
      <p:cViewPr>
        <p:scale>
          <a:sx n="86" d="100"/>
          <a:sy n="86" d="100"/>
        </p:scale>
        <p:origin x="134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BB2E08"/>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BB2E08"/>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BB2E08"/>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2072" y="16085"/>
            <a:ext cx="1344044" cy="402131"/>
          </a:xfrm>
          <a:prstGeom prst="rect">
            <a:avLst/>
          </a:prstGeom>
        </p:spPr>
      </p:pic>
      <p:sp>
        <p:nvSpPr>
          <p:cNvPr id="17" name="bg object 17"/>
          <p:cNvSpPr/>
          <p:nvPr/>
        </p:nvSpPr>
        <p:spPr>
          <a:xfrm>
            <a:off x="0" y="6618731"/>
            <a:ext cx="12192000" cy="239395"/>
          </a:xfrm>
          <a:custGeom>
            <a:avLst/>
            <a:gdLst/>
            <a:ahLst/>
            <a:cxnLst/>
            <a:rect l="l" t="t" r="r" b="b"/>
            <a:pathLst>
              <a:path w="12192000" h="239395">
                <a:moveTo>
                  <a:pt x="12192000" y="0"/>
                </a:moveTo>
                <a:lnTo>
                  <a:pt x="0" y="0"/>
                </a:lnTo>
                <a:lnTo>
                  <a:pt x="0" y="239268"/>
                </a:lnTo>
                <a:lnTo>
                  <a:pt x="12192000" y="239268"/>
                </a:lnTo>
                <a:lnTo>
                  <a:pt x="12192000" y="0"/>
                </a:lnTo>
                <a:close/>
              </a:path>
            </a:pathLst>
          </a:custGeom>
          <a:solidFill>
            <a:srgbClr val="843B0C"/>
          </a:solidFill>
        </p:spPr>
        <p:txBody>
          <a:bodyPr wrap="square" lIns="0" tIns="0" rIns="0" bIns="0" rtlCol="0"/>
          <a:lstStyle/>
          <a:p>
            <a:endParaRPr/>
          </a:p>
        </p:txBody>
      </p:sp>
      <p:sp>
        <p:nvSpPr>
          <p:cNvPr id="18" name="bg object 18"/>
          <p:cNvSpPr/>
          <p:nvPr/>
        </p:nvSpPr>
        <p:spPr>
          <a:xfrm>
            <a:off x="0" y="6618731"/>
            <a:ext cx="12192000" cy="239395"/>
          </a:xfrm>
          <a:custGeom>
            <a:avLst/>
            <a:gdLst/>
            <a:ahLst/>
            <a:cxnLst/>
            <a:rect l="l" t="t" r="r" b="b"/>
            <a:pathLst>
              <a:path w="12192000" h="239395">
                <a:moveTo>
                  <a:pt x="0" y="239268"/>
                </a:moveTo>
                <a:lnTo>
                  <a:pt x="12192000" y="239268"/>
                </a:lnTo>
                <a:lnTo>
                  <a:pt x="12192000" y="0"/>
                </a:lnTo>
                <a:lnTo>
                  <a:pt x="0" y="0"/>
                </a:lnTo>
                <a:lnTo>
                  <a:pt x="0" y="239268"/>
                </a:lnTo>
                <a:close/>
              </a:path>
            </a:pathLst>
          </a:custGeom>
          <a:ln w="12700">
            <a:solidFill>
              <a:srgbClr val="2E528F"/>
            </a:solidFill>
          </a:ln>
        </p:spPr>
        <p:txBody>
          <a:bodyPr wrap="square" lIns="0" tIns="0" rIns="0" bIns="0" rtlCol="0"/>
          <a:lstStyle/>
          <a:p>
            <a:endParaRPr/>
          </a:p>
        </p:txBody>
      </p:sp>
      <p:pic>
        <p:nvPicPr>
          <p:cNvPr id="19" name="bg object 19"/>
          <p:cNvPicPr/>
          <p:nvPr/>
        </p:nvPicPr>
        <p:blipFill>
          <a:blip r:embed="rId3" cstate="print"/>
          <a:stretch>
            <a:fillRect/>
          </a:stretch>
        </p:blipFill>
        <p:spPr>
          <a:xfrm>
            <a:off x="2212848" y="208788"/>
            <a:ext cx="9814560" cy="6152387"/>
          </a:xfrm>
          <a:prstGeom prst="rect">
            <a:avLst/>
          </a:prstGeom>
        </p:spPr>
      </p:pic>
      <p:pic>
        <p:nvPicPr>
          <p:cNvPr id="20" name="bg object 20"/>
          <p:cNvPicPr/>
          <p:nvPr/>
        </p:nvPicPr>
        <p:blipFill>
          <a:blip r:embed="rId4" cstate="print"/>
          <a:stretch>
            <a:fillRect/>
          </a:stretch>
        </p:blipFill>
        <p:spPr>
          <a:xfrm>
            <a:off x="0" y="2567939"/>
            <a:ext cx="4046982" cy="1614678"/>
          </a:xfrm>
          <a:prstGeom prst="rect">
            <a:avLst/>
          </a:prstGeom>
        </p:spPr>
      </p:pic>
      <p:sp>
        <p:nvSpPr>
          <p:cNvPr id="2" name="Holder 2"/>
          <p:cNvSpPr>
            <a:spLocks noGrp="1"/>
          </p:cNvSpPr>
          <p:nvPr>
            <p:ph type="title"/>
          </p:nvPr>
        </p:nvSpPr>
        <p:spPr/>
        <p:txBody>
          <a:bodyPr lIns="0" tIns="0" rIns="0" bIns="0"/>
          <a:lstStyle>
            <a:lvl1pPr>
              <a:defRPr sz="3600" b="1" i="0">
                <a:solidFill>
                  <a:srgbClr val="BB2E08"/>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072" y="16085"/>
            <a:ext cx="1344044" cy="402131"/>
          </a:xfrm>
          <a:prstGeom prst="rect">
            <a:avLst/>
          </a:prstGeom>
        </p:spPr>
      </p:pic>
      <p:sp>
        <p:nvSpPr>
          <p:cNvPr id="17" name="bg object 17"/>
          <p:cNvSpPr/>
          <p:nvPr/>
        </p:nvSpPr>
        <p:spPr>
          <a:xfrm>
            <a:off x="0" y="6618731"/>
            <a:ext cx="12192000" cy="239395"/>
          </a:xfrm>
          <a:custGeom>
            <a:avLst/>
            <a:gdLst/>
            <a:ahLst/>
            <a:cxnLst/>
            <a:rect l="l" t="t" r="r" b="b"/>
            <a:pathLst>
              <a:path w="12192000" h="239395">
                <a:moveTo>
                  <a:pt x="12192000" y="0"/>
                </a:moveTo>
                <a:lnTo>
                  <a:pt x="0" y="0"/>
                </a:lnTo>
                <a:lnTo>
                  <a:pt x="0" y="239268"/>
                </a:lnTo>
                <a:lnTo>
                  <a:pt x="12192000" y="239268"/>
                </a:lnTo>
                <a:lnTo>
                  <a:pt x="12192000" y="0"/>
                </a:lnTo>
                <a:close/>
              </a:path>
            </a:pathLst>
          </a:custGeom>
          <a:solidFill>
            <a:srgbClr val="843B0C"/>
          </a:solidFill>
        </p:spPr>
        <p:txBody>
          <a:bodyPr wrap="square" lIns="0" tIns="0" rIns="0" bIns="0" rtlCol="0"/>
          <a:lstStyle/>
          <a:p>
            <a:endParaRPr/>
          </a:p>
        </p:txBody>
      </p:sp>
      <p:sp>
        <p:nvSpPr>
          <p:cNvPr id="18" name="bg object 18"/>
          <p:cNvSpPr/>
          <p:nvPr/>
        </p:nvSpPr>
        <p:spPr>
          <a:xfrm>
            <a:off x="0" y="6618731"/>
            <a:ext cx="12192000" cy="239395"/>
          </a:xfrm>
          <a:custGeom>
            <a:avLst/>
            <a:gdLst/>
            <a:ahLst/>
            <a:cxnLst/>
            <a:rect l="l" t="t" r="r" b="b"/>
            <a:pathLst>
              <a:path w="12192000" h="239395">
                <a:moveTo>
                  <a:pt x="0" y="239268"/>
                </a:moveTo>
                <a:lnTo>
                  <a:pt x="12192000" y="239268"/>
                </a:lnTo>
                <a:lnTo>
                  <a:pt x="12192000" y="0"/>
                </a:lnTo>
                <a:lnTo>
                  <a:pt x="0" y="0"/>
                </a:lnTo>
                <a:lnTo>
                  <a:pt x="0" y="239268"/>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243027" y="2704541"/>
            <a:ext cx="3516629" cy="1123950"/>
          </a:xfrm>
          <a:prstGeom prst="rect">
            <a:avLst/>
          </a:prstGeom>
        </p:spPr>
        <p:txBody>
          <a:bodyPr wrap="square" lIns="0" tIns="0" rIns="0" bIns="0">
            <a:spAutoFit/>
          </a:bodyPr>
          <a:lstStyle>
            <a:lvl1pPr>
              <a:defRPr sz="3600" b="1" i="0">
                <a:solidFill>
                  <a:srgbClr val="BB2E08"/>
                </a:solidFill>
                <a:latin typeface="Georgia"/>
                <a:cs typeface="Georgia"/>
              </a:defRPr>
            </a:lvl1pPr>
          </a:lstStyle>
          <a:p>
            <a:endParaRPr/>
          </a:p>
        </p:txBody>
      </p:sp>
      <p:sp>
        <p:nvSpPr>
          <p:cNvPr id="3" name="Holder 3"/>
          <p:cNvSpPr>
            <a:spLocks noGrp="1"/>
          </p:cNvSpPr>
          <p:nvPr>
            <p:ph type="body" idx="1"/>
          </p:nvPr>
        </p:nvSpPr>
        <p:spPr>
          <a:xfrm>
            <a:off x="676757" y="1498498"/>
            <a:ext cx="5969000" cy="4720590"/>
          </a:xfrm>
          <a:prstGeom prst="rect">
            <a:avLst/>
          </a:prstGeom>
        </p:spPr>
        <p:txBody>
          <a:bodyPr wrap="square" lIns="0" tIns="0" rIns="0" bIns="0">
            <a:spAutoFit/>
          </a:bodyPr>
          <a:lstStyle>
            <a:lvl1pPr>
              <a:defRPr sz="160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8/6/24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027" y="2704541"/>
            <a:ext cx="3516629" cy="2228815"/>
          </a:xfrm>
          <a:prstGeom prst="rect">
            <a:avLst/>
          </a:prstGeom>
        </p:spPr>
        <p:txBody>
          <a:bodyPr vert="horz" wrap="square" lIns="0" tIns="12700" rIns="0" bIns="0" rtlCol="0">
            <a:spAutoFit/>
          </a:bodyPr>
          <a:lstStyle/>
          <a:p>
            <a:pPr marL="12700">
              <a:lnSpc>
                <a:spcPct val="100000"/>
              </a:lnSpc>
              <a:spcBef>
                <a:spcPts val="100"/>
              </a:spcBef>
            </a:pPr>
            <a:r>
              <a:rPr spc="-10" dirty="0"/>
              <a:t>STERLING</a:t>
            </a:r>
          </a:p>
          <a:p>
            <a:pPr marL="12700">
              <a:lnSpc>
                <a:spcPct val="100000"/>
              </a:lnSpc>
              <a:spcBef>
                <a:spcPts val="5"/>
              </a:spcBef>
            </a:pPr>
            <a:r>
              <a:rPr spc="-25" dirty="0"/>
              <a:t>E-</a:t>
            </a:r>
            <a:r>
              <a:rPr spc="-10" dirty="0"/>
              <a:t>COMMERCE</a:t>
            </a:r>
            <a:r>
              <a:rPr lang="en-US" spc="-10" dirty="0"/>
              <a:t> BUSINESS INSIGHT</a:t>
            </a: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D9FD-0428-653E-03F6-B8B66ACD02B3}"/>
              </a:ext>
            </a:extLst>
          </p:cNvPr>
          <p:cNvSpPr>
            <a:spLocks noGrp="1"/>
          </p:cNvSpPr>
          <p:nvPr>
            <p:ph type="title"/>
          </p:nvPr>
        </p:nvSpPr>
        <p:spPr>
          <a:xfrm>
            <a:off x="2895600" y="2305051"/>
            <a:ext cx="6781800" cy="3323987"/>
          </a:xfrm>
        </p:spPr>
        <p:txBody>
          <a:bodyPr/>
          <a:lstStyle/>
          <a:p>
            <a:r>
              <a:rPr lang="en-US" sz="2000" dirty="0"/>
              <a:t>HANNAH KIHARA</a:t>
            </a:r>
            <a:br>
              <a:rPr lang="en-US" sz="2000" dirty="0"/>
            </a:br>
            <a:br>
              <a:rPr lang="en-US" sz="2000" dirty="0"/>
            </a:br>
            <a:r>
              <a:rPr lang="en-US" sz="2000" dirty="0"/>
              <a:t>NWAFOR CHARLES</a:t>
            </a:r>
            <a:br>
              <a:rPr lang="en-US" sz="2000" dirty="0"/>
            </a:br>
            <a:br>
              <a:rPr lang="en-US" sz="2000" dirty="0"/>
            </a:br>
            <a:r>
              <a:rPr lang="en-US" sz="2000" dirty="0"/>
              <a:t>ANASTACIA NABOSU</a:t>
            </a:r>
            <a:br>
              <a:rPr lang="en-US" sz="2000" dirty="0"/>
            </a:br>
            <a:br>
              <a:rPr lang="en-US" sz="2000" dirty="0"/>
            </a:br>
            <a:r>
              <a:rPr lang="en-US" sz="2000" dirty="0"/>
              <a:t>BABAJIDE AFENI</a:t>
            </a:r>
            <a:br>
              <a:rPr lang="en-US" sz="2000" dirty="0"/>
            </a:br>
            <a:br>
              <a:rPr lang="en-US" sz="2000" dirty="0"/>
            </a:br>
            <a:r>
              <a:rPr lang="en-US" sz="2000" dirty="0"/>
              <a:t>OLAYEMI OLASEHINDE</a:t>
            </a:r>
            <a:br>
              <a:rPr lang="en-US" dirty="0"/>
            </a:br>
            <a:endParaRPr lang="en-US" dirty="0"/>
          </a:p>
        </p:txBody>
      </p:sp>
      <p:sp>
        <p:nvSpPr>
          <p:cNvPr id="3" name="Text Placeholder 2">
            <a:extLst>
              <a:ext uri="{FF2B5EF4-FFF2-40B4-BE49-F238E27FC236}">
                <a16:creationId xmlns:a16="http://schemas.microsoft.com/office/drawing/2014/main" id="{063EC997-9D19-75D6-E2C8-C1DE06BCA84E}"/>
              </a:ext>
            </a:extLst>
          </p:cNvPr>
          <p:cNvSpPr>
            <a:spLocks noGrp="1"/>
          </p:cNvSpPr>
          <p:nvPr>
            <p:ph type="body" idx="1"/>
          </p:nvPr>
        </p:nvSpPr>
        <p:spPr>
          <a:xfrm>
            <a:off x="2895600" y="533401"/>
            <a:ext cx="4343400" cy="307777"/>
          </a:xfrm>
        </p:spPr>
        <p:txBody>
          <a:bodyPr/>
          <a:lstStyle/>
          <a:p>
            <a:r>
              <a:rPr lang="en-US" sz="2000" b="1" dirty="0">
                <a:solidFill>
                  <a:srgbClr val="FF0000"/>
                </a:solidFill>
              </a:rPr>
              <a:t>GROUP 3 PROJECT MEMBERS</a:t>
            </a:r>
          </a:p>
        </p:txBody>
      </p:sp>
    </p:spTree>
    <p:extLst>
      <p:ext uri="{BB962C8B-B14F-4D97-AF65-F5344CB8AC3E}">
        <p14:creationId xmlns:p14="http://schemas.microsoft.com/office/powerpoint/2010/main" val="325444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08" y="780287"/>
            <a:ext cx="6788150" cy="339837"/>
          </a:xfrm>
          <a:prstGeom prst="rect">
            <a:avLst/>
          </a:prstGeom>
          <a:solidFill>
            <a:srgbClr val="BB2E08"/>
          </a:solidFill>
          <a:ln w="9525">
            <a:solidFill>
              <a:srgbClr val="FF0000"/>
            </a:solidFill>
          </a:ln>
        </p:spPr>
        <p:txBody>
          <a:bodyPr vert="horz" wrap="square" lIns="0" tIns="31750" rIns="0" bIns="0" rtlCol="0">
            <a:spAutoFit/>
          </a:bodyPr>
          <a:lstStyle/>
          <a:p>
            <a:pPr marL="635" algn="ctr">
              <a:lnSpc>
                <a:spcPct val="100000"/>
              </a:lnSpc>
              <a:spcBef>
                <a:spcPts val="250"/>
              </a:spcBef>
            </a:pPr>
            <a:r>
              <a:rPr lang="en-US" sz="2000" spc="-25" dirty="0">
                <a:solidFill>
                  <a:srgbClr val="FFFFFF"/>
                </a:solidFill>
              </a:rPr>
              <a:t>STERLING E-COMMERCE CUSTOMER BEHAVIOUR</a:t>
            </a:r>
            <a:endParaRPr sz="2000" spc="-25" dirty="0">
              <a:solidFill>
                <a:srgbClr val="FFFFFF"/>
              </a:solidFill>
            </a:endParaRPr>
          </a:p>
        </p:txBody>
      </p:sp>
      <p:sp>
        <p:nvSpPr>
          <p:cNvPr id="3" name="object 3"/>
          <p:cNvSpPr/>
          <p:nvPr/>
        </p:nvSpPr>
        <p:spPr>
          <a:xfrm>
            <a:off x="529203" y="1755300"/>
            <a:ext cx="6788150" cy="4668520"/>
          </a:xfrm>
          <a:custGeom>
            <a:avLst/>
            <a:gdLst/>
            <a:ahLst/>
            <a:cxnLst/>
            <a:rect l="l" t="t" r="r" b="b"/>
            <a:pathLst>
              <a:path w="6788150" h="4668520">
                <a:moveTo>
                  <a:pt x="0" y="4668012"/>
                </a:moveTo>
                <a:lnTo>
                  <a:pt x="6787896" y="4668012"/>
                </a:lnTo>
                <a:lnTo>
                  <a:pt x="6787896" y="0"/>
                </a:lnTo>
                <a:lnTo>
                  <a:pt x="0" y="0"/>
                </a:lnTo>
                <a:lnTo>
                  <a:pt x="0" y="4668012"/>
                </a:lnTo>
                <a:close/>
              </a:path>
            </a:pathLst>
          </a:custGeom>
          <a:ln w="9525">
            <a:solidFill>
              <a:srgbClr val="BB2E08"/>
            </a:solidFill>
          </a:ln>
        </p:spPr>
        <p:txBody>
          <a:bodyPr wrap="square" lIns="0" tIns="0" rIns="0" bIns="0" rtlCol="0"/>
          <a:lstStyle/>
          <a:p>
            <a:endParaRPr/>
          </a:p>
        </p:txBody>
      </p:sp>
      <p:sp>
        <p:nvSpPr>
          <p:cNvPr id="4" name="object 4"/>
          <p:cNvSpPr txBox="1"/>
          <p:nvPr/>
        </p:nvSpPr>
        <p:spPr>
          <a:xfrm>
            <a:off x="676757" y="1759966"/>
            <a:ext cx="6632575" cy="2406428"/>
          </a:xfrm>
          <a:prstGeom prst="rect">
            <a:avLst/>
          </a:prstGeom>
        </p:spPr>
        <p:txBody>
          <a:bodyPr vert="horz" wrap="square" lIns="0" tIns="13335" rIns="0" bIns="0" rtlCol="0">
            <a:spAutoFit/>
          </a:bodyPr>
          <a:lstStyle/>
          <a:p>
            <a:pPr marL="12700" marR="5080" indent="914400" algn="just">
              <a:lnSpc>
                <a:spcPct val="150000"/>
              </a:lnSpc>
              <a:spcBef>
                <a:spcPts val="105"/>
              </a:spcBef>
            </a:pPr>
            <a:r>
              <a:rPr lang="en-US" sz="1700" b="1" spc="-10" dirty="0">
                <a:solidFill>
                  <a:srgbClr val="C00000"/>
                </a:solidFill>
                <a:latin typeface="Georgia"/>
                <a:cs typeface="Georgia"/>
              </a:rPr>
              <a:t>From the Dashboard, Sterling Enterprise has made a total of 231.1 Million Dollars from their total sales so far by selling a total of  851.6 thousand goods across all categories.                                                  </a:t>
            </a:r>
          </a:p>
          <a:p>
            <a:pPr marL="12700" marR="5080" indent="914400" algn="just">
              <a:lnSpc>
                <a:spcPct val="100000"/>
              </a:lnSpc>
              <a:spcBef>
                <a:spcPts val="105"/>
              </a:spcBef>
            </a:pPr>
            <a:endParaRPr lang="en-US" sz="1700" spc="-10" dirty="0">
              <a:latin typeface="Georgia"/>
              <a:cs typeface="Georgia"/>
            </a:endParaRPr>
          </a:p>
          <a:p>
            <a:pPr marL="12700" marR="5080" indent="914400" algn="just">
              <a:lnSpc>
                <a:spcPct val="100000"/>
              </a:lnSpc>
              <a:spcBef>
                <a:spcPts val="105"/>
              </a:spcBef>
            </a:pPr>
            <a:endParaRPr lang="en-US" sz="1700" spc="-10" dirty="0">
              <a:latin typeface="Georgia"/>
              <a:cs typeface="Georgia"/>
            </a:endParaRPr>
          </a:p>
          <a:p>
            <a:pPr marL="12700" marR="5080" indent="914400" algn="just">
              <a:lnSpc>
                <a:spcPct val="100000"/>
              </a:lnSpc>
              <a:spcBef>
                <a:spcPts val="105"/>
              </a:spcBef>
            </a:pPr>
            <a:endParaRPr lang="en-US" sz="1700" spc="-10" dirty="0">
              <a:latin typeface="Georgia"/>
              <a:cs typeface="Georgia"/>
            </a:endParaRPr>
          </a:p>
        </p:txBody>
      </p:sp>
      <p:pic>
        <p:nvPicPr>
          <p:cNvPr id="5" name="object 5"/>
          <p:cNvPicPr/>
          <p:nvPr/>
        </p:nvPicPr>
        <p:blipFill>
          <a:blip r:embed="rId2" cstate="print"/>
          <a:stretch>
            <a:fillRect/>
          </a:stretch>
        </p:blipFill>
        <p:spPr>
          <a:xfrm>
            <a:off x="7665719" y="949497"/>
            <a:ext cx="4206239" cy="5515309"/>
          </a:xfrm>
          <a:prstGeom prst="rect">
            <a:avLst/>
          </a:prstGeom>
        </p:spPr>
      </p:pic>
      <p:sp>
        <p:nvSpPr>
          <p:cNvPr id="6" name="TextBox 5">
            <a:extLst>
              <a:ext uri="{FF2B5EF4-FFF2-40B4-BE49-F238E27FC236}">
                <a16:creationId xmlns:a16="http://schemas.microsoft.com/office/drawing/2014/main" id="{DA8ACB2F-D20C-621B-9145-D1B82C6C05E9}"/>
              </a:ext>
            </a:extLst>
          </p:cNvPr>
          <p:cNvSpPr txBox="1"/>
          <p:nvPr/>
        </p:nvSpPr>
        <p:spPr>
          <a:xfrm>
            <a:off x="688789" y="4012729"/>
            <a:ext cx="6471132" cy="2118529"/>
          </a:xfrm>
          <a:prstGeom prst="rect">
            <a:avLst/>
          </a:prstGeom>
          <a:noFill/>
        </p:spPr>
        <p:txBody>
          <a:bodyPr wrap="square" rtlCol="0">
            <a:spAutoFit/>
          </a:bodyPr>
          <a:lstStyle/>
          <a:p>
            <a:pPr>
              <a:lnSpc>
                <a:spcPct val="150000"/>
              </a:lnSpc>
            </a:pPr>
            <a:r>
              <a:rPr lang="en-US" b="1" dirty="0">
                <a:solidFill>
                  <a:srgbClr val="C00000"/>
                </a:solidFill>
              </a:rPr>
              <a:t>The Pie charts show that their male customers purchase more goods than their female customers, However, their female customers generate generate more funds for the company despite ordering less goods than the male customers</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757" y="780287"/>
            <a:ext cx="5969000" cy="463587"/>
          </a:xfrm>
          <a:prstGeom prst="rect">
            <a:avLst/>
          </a:prstGeom>
          <a:solidFill>
            <a:srgbClr val="BB2E08"/>
          </a:solidFill>
          <a:ln w="9525">
            <a:solidFill>
              <a:srgbClr val="FF0000"/>
            </a:solidFill>
          </a:ln>
        </p:spPr>
        <p:txBody>
          <a:bodyPr vert="horz" wrap="square" lIns="0" tIns="32384" rIns="0" bIns="0" rtlCol="0">
            <a:spAutoFit/>
          </a:bodyPr>
          <a:lstStyle/>
          <a:p>
            <a:pPr marL="638175">
              <a:lnSpc>
                <a:spcPct val="100000"/>
              </a:lnSpc>
              <a:spcBef>
                <a:spcPts val="254"/>
              </a:spcBef>
            </a:pPr>
            <a:r>
              <a:rPr lang="en-US" sz="2800" dirty="0">
                <a:solidFill>
                  <a:srgbClr val="FFFFFF"/>
                </a:solidFill>
              </a:rPr>
              <a:t>Average revenue</a:t>
            </a:r>
            <a:endParaRPr sz="2800" dirty="0"/>
          </a:p>
        </p:txBody>
      </p:sp>
      <p:sp>
        <p:nvSpPr>
          <p:cNvPr id="3" name="object 3"/>
          <p:cNvSpPr/>
          <p:nvPr/>
        </p:nvSpPr>
        <p:spPr>
          <a:xfrm>
            <a:off x="597408" y="1516380"/>
            <a:ext cx="6126480" cy="4951730"/>
          </a:xfrm>
          <a:custGeom>
            <a:avLst/>
            <a:gdLst/>
            <a:ahLst/>
            <a:cxnLst/>
            <a:rect l="l" t="t" r="r" b="b"/>
            <a:pathLst>
              <a:path w="6126480" h="4951730">
                <a:moveTo>
                  <a:pt x="0" y="4951476"/>
                </a:moveTo>
                <a:lnTo>
                  <a:pt x="6126479" y="4951476"/>
                </a:lnTo>
                <a:lnTo>
                  <a:pt x="6126479" y="0"/>
                </a:lnTo>
                <a:lnTo>
                  <a:pt x="0" y="0"/>
                </a:lnTo>
                <a:lnTo>
                  <a:pt x="0" y="4951476"/>
                </a:lnTo>
                <a:close/>
              </a:path>
            </a:pathLst>
          </a:custGeom>
          <a:ln w="9525">
            <a:solidFill>
              <a:srgbClr val="C55A11"/>
            </a:solidFill>
          </a:ln>
        </p:spPr>
        <p:txBody>
          <a:bodyPr wrap="square" lIns="0" tIns="0" rIns="0" bIns="0" rtlCol="0"/>
          <a:lstStyle/>
          <a:p>
            <a:endParaRPr/>
          </a:p>
        </p:txBody>
      </p:sp>
      <p:sp>
        <p:nvSpPr>
          <p:cNvPr id="4" name="object 4"/>
          <p:cNvSpPr txBox="1">
            <a:spLocks noGrp="1"/>
          </p:cNvSpPr>
          <p:nvPr>
            <p:ph type="body" idx="1"/>
          </p:nvPr>
        </p:nvSpPr>
        <p:spPr>
          <a:xfrm>
            <a:off x="676757" y="1498498"/>
            <a:ext cx="5969000" cy="4107599"/>
          </a:xfrm>
          <a:prstGeom prst="rect">
            <a:avLst/>
          </a:prstGeom>
        </p:spPr>
        <p:txBody>
          <a:bodyPr vert="horz" wrap="square" lIns="0" tIns="12700" rIns="0" bIns="0" rtlCol="0">
            <a:spAutoFit/>
          </a:bodyPr>
          <a:lstStyle/>
          <a:p>
            <a:pPr marL="12700" marR="5080" indent="51435" algn="just">
              <a:lnSpc>
                <a:spcPct val="150000"/>
              </a:lnSpc>
              <a:spcBef>
                <a:spcPts val="100"/>
              </a:spcBef>
            </a:pPr>
            <a:r>
              <a:rPr lang="en-US" b="1" dirty="0">
                <a:solidFill>
                  <a:srgbClr val="BB2E08"/>
                </a:solidFill>
                <a:latin typeface="Georgia"/>
                <a:cs typeface="Georgia"/>
              </a:rPr>
              <a:t>The Dashboard shows the average revenue generated by the business in terms of gender. It shows the female customers generate more funds on an average across all regions except the North-East </a:t>
            </a:r>
            <a:r>
              <a:rPr lang="en-US" b="1" dirty="0">
                <a:solidFill>
                  <a:srgbClr val="BB2E08"/>
                </a:solidFill>
              </a:rPr>
              <a:t>Zone. </a:t>
            </a:r>
          </a:p>
          <a:p>
            <a:pPr marL="12700" marR="5080" indent="51435" algn="just">
              <a:lnSpc>
                <a:spcPct val="150000"/>
              </a:lnSpc>
              <a:spcBef>
                <a:spcPts val="100"/>
              </a:spcBef>
            </a:pPr>
            <a:endParaRPr lang="en-US" b="1" spc="-10" dirty="0">
              <a:solidFill>
                <a:srgbClr val="BB2E08"/>
              </a:solidFill>
            </a:endParaRPr>
          </a:p>
          <a:p>
            <a:pPr marL="12700" marR="5080" indent="51435" algn="just">
              <a:lnSpc>
                <a:spcPct val="150000"/>
              </a:lnSpc>
              <a:spcBef>
                <a:spcPts val="100"/>
              </a:spcBef>
            </a:pPr>
            <a:endParaRPr lang="en-US" spc="-10" dirty="0"/>
          </a:p>
          <a:p>
            <a:pPr>
              <a:lnSpc>
                <a:spcPct val="150000"/>
              </a:lnSpc>
              <a:spcBef>
                <a:spcPts val="375"/>
              </a:spcBef>
            </a:pPr>
            <a:r>
              <a:rPr lang="en-GB" b="1" spc="-10" dirty="0">
                <a:solidFill>
                  <a:srgbClr val="C00000"/>
                </a:solidFill>
              </a:rPr>
              <a:t>The Dashboard also shows that company experienced a surge in purchase between November and December 2021 probably due to the festivities during that period, followed by a sharp decline between January and </a:t>
            </a:r>
            <a:r>
              <a:rPr lang="en-GB" b="1" spc="-10" dirty="0" err="1">
                <a:solidFill>
                  <a:srgbClr val="C00000"/>
                </a:solidFill>
              </a:rPr>
              <a:t>febuary</a:t>
            </a:r>
            <a:r>
              <a:rPr lang="en-GB" b="1" spc="-10" dirty="0">
                <a:solidFill>
                  <a:srgbClr val="C00000"/>
                </a:solidFill>
              </a:rPr>
              <a:t> 2022.</a:t>
            </a:r>
            <a:endParaRPr b="1" spc="-10" dirty="0">
              <a:solidFill>
                <a:srgbClr val="C00000"/>
              </a:solidFill>
            </a:endParaRPr>
          </a:p>
        </p:txBody>
      </p:sp>
      <p:pic>
        <p:nvPicPr>
          <p:cNvPr id="5" name="object 5"/>
          <p:cNvPicPr/>
          <p:nvPr/>
        </p:nvPicPr>
        <p:blipFill>
          <a:blip r:embed="rId2" cstate="print"/>
          <a:stretch>
            <a:fillRect/>
          </a:stretch>
        </p:blipFill>
        <p:spPr>
          <a:xfrm>
            <a:off x="6809231" y="1516380"/>
            <a:ext cx="5131308" cy="4480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325" y="1228153"/>
            <a:ext cx="11492865" cy="5241925"/>
            <a:chOff x="699325" y="1228153"/>
            <a:chExt cx="11492865" cy="5241925"/>
          </a:xfrm>
        </p:grpSpPr>
        <p:pic>
          <p:nvPicPr>
            <p:cNvPr id="3" name="object 3"/>
            <p:cNvPicPr/>
            <p:nvPr/>
          </p:nvPicPr>
          <p:blipFill>
            <a:blip r:embed="rId2" cstate="print"/>
            <a:stretch>
              <a:fillRect/>
            </a:stretch>
          </p:blipFill>
          <p:spPr>
            <a:xfrm>
              <a:off x="8473440" y="1240536"/>
              <a:ext cx="3718559" cy="3660648"/>
            </a:xfrm>
            <a:prstGeom prst="rect">
              <a:avLst/>
            </a:prstGeom>
          </p:spPr>
        </p:pic>
        <p:sp>
          <p:nvSpPr>
            <p:cNvPr id="4" name="object 4"/>
            <p:cNvSpPr/>
            <p:nvPr/>
          </p:nvSpPr>
          <p:spPr>
            <a:xfrm>
              <a:off x="704087" y="1232916"/>
              <a:ext cx="7856220" cy="5232400"/>
            </a:xfrm>
            <a:custGeom>
              <a:avLst/>
              <a:gdLst/>
              <a:ahLst/>
              <a:cxnLst/>
              <a:rect l="l" t="t" r="r" b="b"/>
              <a:pathLst>
                <a:path w="7856220" h="5232400">
                  <a:moveTo>
                    <a:pt x="0" y="5231892"/>
                  </a:moveTo>
                  <a:lnTo>
                    <a:pt x="7856219" y="5231892"/>
                  </a:lnTo>
                  <a:lnTo>
                    <a:pt x="7856219" y="0"/>
                  </a:lnTo>
                  <a:lnTo>
                    <a:pt x="0" y="0"/>
                  </a:lnTo>
                  <a:lnTo>
                    <a:pt x="0" y="5231892"/>
                  </a:lnTo>
                  <a:close/>
                </a:path>
              </a:pathLst>
            </a:custGeom>
            <a:ln w="9525">
              <a:solidFill>
                <a:srgbClr val="C55A11"/>
              </a:solidFill>
            </a:ln>
          </p:spPr>
          <p:txBody>
            <a:bodyPr wrap="square" lIns="0" tIns="0" rIns="0" bIns="0" rtlCol="0"/>
            <a:lstStyle/>
            <a:p>
              <a:endParaRPr/>
            </a:p>
          </p:txBody>
        </p:sp>
      </p:grpSp>
      <p:sp>
        <p:nvSpPr>
          <p:cNvPr id="5" name="object 5"/>
          <p:cNvSpPr txBox="1"/>
          <p:nvPr/>
        </p:nvSpPr>
        <p:spPr>
          <a:xfrm>
            <a:off x="782218" y="1232910"/>
            <a:ext cx="6860540" cy="3318922"/>
          </a:xfrm>
          <a:prstGeom prst="rect">
            <a:avLst/>
          </a:prstGeom>
        </p:spPr>
        <p:txBody>
          <a:bodyPr vert="horz" wrap="square" lIns="0" tIns="39370" rIns="0" bIns="0" rtlCol="0">
            <a:spAutoFit/>
          </a:bodyPr>
          <a:lstStyle/>
          <a:p>
            <a:pPr marL="12700">
              <a:lnSpc>
                <a:spcPct val="150000"/>
              </a:lnSpc>
              <a:spcBef>
                <a:spcPts val="310"/>
              </a:spcBef>
              <a:tabLst>
                <a:tab pos="299085" algn="l"/>
              </a:tabLst>
            </a:pPr>
            <a:r>
              <a:rPr lang="en-US" sz="1600" b="1" dirty="0">
                <a:solidFill>
                  <a:srgbClr val="C00000"/>
                </a:solidFill>
                <a:latin typeface="Georgia"/>
                <a:cs typeface="Georgia"/>
              </a:rPr>
              <a:t>In terms of product category, Mobile and tablets appears to be the highest selling product followed by Appliances and Entertainment in that order. However, Books, School and Education don’t seem to be doing so well. To improve sales of books, Education and school, I suggest we partner with higher institutions ,develop an e-library that has a compilation of  all our books, grant access to students and adopt a yearly subscription pattern Or we convert our books to e-books,  pre-load them on our mobiles and tablets and upsell.</a:t>
            </a:r>
            <a:endParaRPr sz="1600" b="1" dirty="0">
              <a:solidFill>
                <a:srgbClr val="C00000"/>
              </a:solidFill>
              <a:latin typeface="Georgia"/>
              <a:cs typeface="Georgia"/>
            </a:endParaRPr>
          </a:p>
        </p:txBody>
      </p:sp>
      <p:sp>
        <p:nvSpPr>
          <p:cNvPr id="6" name="object 6"/>
          <p:cNvSpPr txBox="1">
            <a:spLocks noGrp="1"/>
          </p:cNvSpPr>
          <p:nvPr>
            <p:ph type="title"/>
          </p:nvPr>
        </p:nvSpPr>
        <p:spPr>
          <a:xfrm>
            <a:off x="704087" y="603504"/>
            <a:ext cx="7856220" cy="466153"/>
          </a:xfrm>
          <a:prstGeom prst="rect">
            <a:avLst/>
          </a:prstGeom>
          <a:solidFill>
            <a:srgbClr val="BB2E08"/>
          </a:solidFill>
          <a:ln w="9525">
            <a:solidFill>
              <a:srgbClr val="FF0000"/>
            </a:solidFill>
          </a:ln>
        </p:spPr>
        <p:txBody>
          <a:bodyPr vert="horz" wrap="square" lIns="0" tIns="34925" rIns="0" bIns="0" rtlCol="0">
            <a:spAutoFit/>
          </a:bodyPr>
          <a:lstStyle/>
          <a:p>
            <a:pPr algn="ctr">
              <a:lnSpc>
                <a:spcPct val="100000"/>
              </a:lnSpc>
              <a:spcBef>
                <a:spcPts val="275"/>
              </a:spcBef>
            </a:pPr>
            <a:r>
              <a:rPr lang="en-US" sz="2800" dirty="0">
                <a:solidFill>
                  <a:srgbClr val="FFFFFF"/>
                </a:solidFill>
              </a:rPr>
              <a:t>Product Category</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F4CE-CD31-D026-50F0-40C914AC238A}"/>
              </a:ext>
            </a:extLst>
          </p:cNvPr>
          <p:cNvSpPr>
            <a:spLocks noGrp="1"/>
          </p:cNvSpPr>
          <p:nvPr>
            <p:ph type="title"/>
          </p:nvPr>
        </p:nvSpPr>
        <p:spPr>
          <a:xfrm>
            <a:off x="1371600" y="1066800"/>
            <a:ext cx="3516629" cy="1196033"/>
          </a:xfrm>
        </p:spPr>
        <p:txBody>
          <a:bodyPr/>
          <a:lstStyle/>
          <a:p>
            <a:pPr>
              <a:lnSpc>
                <a:spcPct val="150000"/>
              </a:lnSpc>
            </a:pPr>
            <a:r>
              <a:rPr lang="en-US" sz="1800" dirty="0"/>
              <a:t>The dashboard shows that the most preferred payment method is bank Alfalah.</a:t>
            </a:r>
          </a:p>
        </p:txBody>
      </p:sp>
      <p:sp>
        <p:nvSpPr>
          <p:cNvPr id="3" name="Text Placeholder 2">
            <a:extLst>
              <a:ext uri="{FF2B5EF4-FFF2-40B4-BE49-F238E27FC236}">
                <a16:creationId xmlns:a16="http://schemas.microsoft.com/office/drawing/2014/main" id="{FA4111E2-C84D-DD0D-06FD-E9EA208B5361}"/>
              </a:ext>
            </a:extLst>
          </p:cNvPr>
          <p:cNvSpPr>
            <a:spLocks noGrp="1"/>
          </p:cNvSpPr>
          <p:nvPr>
            <p:ph type="body" idx="1"/>
          </p:nvPr>
        </p:nvSpPr>
        <p:spPr>
          <a:xfrm>
            <a:off x="2203143" y="501599"/>
            <a:ext cx="2292657" cy="336601"/>
          </a:xfrm>
        </p:spPr>
        <p:txBody>
          <a:bodyPr/>
          <a:lstStyle/>
          <a:p>
            <a:r>
              <a:rPr lang="en-US" b="1" dirty="0">
                <a:solidFill>
                  <a:srgbClr val="C00000"/>
                </a:solidFill>
              </a:rPr>
              <a:t>PAYMENT METHOD</a:t>
            </a:r>
          </a:p>
        </p:txBody>
      </p:sp>
    </p:spTree>
    <p:extLst>
      <p:ext uri="{BB962C8B-B14F-4D97-AF65-F5344CB8AC3E}">
        <p14:creationId xmlns:p14="http://schemas.microsoft.com/office/powerpoint/2010/main" val="165016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4778</TotalTime>
  <Words>287</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Georgia</vt:lpstr>
      <vt:lpstr>Office Theme</vt:lpstr>
      <vt:lpstr>STERLING E-COMMERCE BUSINESS INSIGHT</vt:lpstr>
      <vt:lpstr>HANNAH KIHARA  NWAFOR CHARLES  ANASTACIA NABOSU  BABAJIDE AFENI  OLAYEMI OLASEHINDE </vt:lpstr>
      <vt:lpstr>STERLING E-COMMERCE CUSTOMER BEHAVIOUR</vt:lpstr>
      <vt:lpstr>Average revenue</vt:lpstr>
      <vt:lpstr>Product Category</vt:lpstr>
      <vt:lpstr>The dashboard shows that the most preferred payment method is bank Alfalah.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Eseoghena Braimah</dc:creator>
  <cp:lastModifiedBy>UG-Sasikumar, Thinosan</cp:lastModifiedBy>
  <cp:revision>1</cp:revision>
  <dcterms:created xsi:type="dcterms:W3CDTF">2024-05-03T19:22:56Z</dcterms:created>
  <dcterms:modified xsi:type="dcterms:W3CDTF">2024-08-09T21:31:57Z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2023-05-05T00:00:00Z</vt:filetime>
  </property>
  <property fmtid="{D5CDD505-2E9C-101B-9397-08002B2CF9AE}" pid="3" name="Creator">
    <vt:lpwstr>Microsoft® PowerPoint® for Microsoft 365</vt:lpwstr>
  </property>
  <property fmtid="{D5CDD505-2E9C-101B-9397-08002B2CF9AE}" pid="4" name="LastSaved">
    <vt:filetime>2024-05-03T00:00:00Z</vt:filetime>
  </property>
  <property fmtid="{D5CDD505-2E9C-101B-9397-08002B2CF9AE}" pid="5" name="Producer">
    <vt:lpwstr>Microsoft® PowerPoint® for Microsoft 365</vt:lpwstr>
  </property>
</Properties>
</file>