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554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LATAR BELAKANG</a:t>
            </a:r>
            <a:endParaRPr lang="en-US" dirty="0"/>
          </a:p>
        </p:txBody>
      </p:sp>
      <p:sp>
        <p:nvSpPr>
          <p:cNvPr id="3" name="Content Placeholder 2"/>
          <p:cNvSpPr>
            <a:spLocks noGrp="1"/>
          </p:cNvSpPr>
          <p:nvPr>
            <p:ph idx="1"/>
          </p:nvPr>
        </p:nvSpPr>
        <p:spPr>
          <a:xfrm>
            <a:off x="959493" y="2133833"/>
            <a:ext cx="10058400" cy="2738792"/>
          </a:xfrm>
        </p:spPr>
        <p:txBody>
          <a:bodyPr>
            <a:noAutofit/>
          </a:bodyPr>
          <a:lstStyle/>
          <a:p>
            <a:pPr lvl="1" algn="just"/>
            <a:r>
              <a:rPr lang="en-US" sz="2000" dirty="0">
                <a:latin typeface="Times New Roman" panose="02020603050405020304" pitchFamily="18" charset="0"/>
                <a:cs typeface="Times New Roman" panose="02020603050405020304" pitchFamily="18" charset="0"/>
              </a:rPr>
              <a:t>P</a:t>
            </a:r>
            <a:r>
              <a:rPr lang="id-ID" sz="2000" dirty="0">
                <a:latin typeface="Times New Roman" panose="02020603050405020304" pitchFamily="18" charset="0"/>
                <a:cs typeface="Times New Roman" panose="02020603050405020304" pitchFamily="18" charset="0"/>
              </a:rPr>
              <a:t>erkembangan  dunia  medis  saat  ini  banyak  yang  menggunakan  komputer  untuk  membantu diagnosis  maupun  pencegahan  dan  penanganan  suatu  penyakit.  Apabila mengalami gejala penyakit yang di derita belum tentu dapat memahami cara-cara penanggulangannya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tersebut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merupakan</a:t>
            </a:r>
            <a:r>
              <a:rPr lang="id-ID" sz="2000" dirty="0">
                <a:latin typeface="Times New Roman" panose="02020603050405020304" pitchFamily="18" charset="0"/>
                <a:cs typeface="Times New Roman" panose="02020603050405020304" pitchFamily="18" charset="0"/>
              </a:rPr>
              <a:t>  sebagian  besar  dari masyarakat</a:t>
            </a:r>
            <a:r>
              <a:rPr lang="en-US" sz="2000" dirty="0">
                <a:latin typeface="Times New Roman" panose="02020603050405020304" pitchFamily="18" charset="0"/>
                <a:cs typeface="Times New Roman" panose="02020603050405020304" pitchFamily="18" charset="0"/>
              </a:rPr>
              <a:t> yang</a:t>
            </a:r>
            <a:r>
              <a:rPr lang="id-ID" sz="2000" dirty="0">
                <a:latin typeface="Times New Roman" panose="02020603050405020304" pitchFamily="18" charset="0"/>
                <a:cs typeface="Times New Roman" panose="02020603050405020304" pitchFamily="18" charset="0"/>
              </a:rPr>
              <a:t> tidak terlatih secara </a:t>
            </a:r>
            <a:r>
              <a:rPr lang="id-ID" sz="2000" dirty="0" smtClean="0">
                <a:latin typeface="Times New Roman" panose="02020603050405020304" pitchFamily="18" charset="0"/>
                <a:cs typeface="Times New Roman" panose="02020603050405020304" pitchFamily="18" charset="0"/>
              </a:rPr>
              <a:t>medis</a:t>
            </a:r>
            <a:endParaRPr lang="en-US" sz="2000" dirty="0" smtClean="0">
              <a:latin typeface="Times New Roman" panose="02020603050405020304" pitchFamily="18" charset="0"/>
              <a:cs typeface="Times New Roman" panose="02020603050405020304" pitchFamily="18" charset="0"/>
            </a:endParaRPr>
          </a:p>
          <a:p>
            <a:pPr lvl="1" algn="just"/>
            <a:r>
              <a:rPr lang="id-ID" sz="2000" dirty="0">
                <a:latin typeface="Times New Roman" panose="02020603050405020304" pitchFamily="18" charset="0"/>
                <a:cs typeface="Times New Roman" panose="02020603050405020304" pitchFamily="18" charset="0"/>
              </a:rPr>
              <a:t>Sistem pakar akan bertindak layaknya seperti seorang pakar. Berdasarkan jawaban yang diterima, maka sistem akan memberikan daftar gejala-gejala sampai bisa mengidentifikasi suatu objek. Jadi kerja sistem pakar adalah menganalisis suatu masalah. Dengan adanya sistem pakar ini diharapkan nantinya bisa membantu masyarakat untuk mendiagnosa penyakit malaria. Dengan melihat ciri-ciri dan  gejala-gejala  yang  dialami  pasien  dan  nantinya  sistem  pakar  ini  dapat  menjelaskan  dan mendiagnosa apakah pasien tersebut terkena penyakit </a:t>
            </a:r>
            <a:r>
              <a:rPr lang="id-ID" sz="2000" dirty="0" smtClean="0">
                <a:latin typeface="Times New Roman" panose="02020603050405020304" pitchFamily="18" charset="0"/>
                <a:cs typeface="Times New Roman" panose="02020603050405020304" pitchFamily="18" charset="0"/>
              </a:rPr>
              <a:t>malaria</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301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881" y="2352133"/>
            <a:ext cx="9340241" cy="3046988"/>
          </a:xfrm>
          <a:prstGeom prst="rect">
            <a:avLst/>
          </a:prstGeom>
        </p:spPr>
        <p:txBody>
          <a:bodyPr wrap="square">
            <a:spAutoFit/>
          </a:bodyPr>
          <a:lstStyle/>
          <a:p>
            <a:pPr algn="just"/>
            <a:r>
              <a:rPr lang="en-US" sz="3200" dirty="0" err="1">
                <a:solidFill>
                  <a:srgbClr val="002060"/>
                </a:solidFill>
              </a:rPr>
              <a:t>Metode</a:t>
            </a:r>
            <a:r>
              <a:rPr lang="en-US" sz="3200" dirty="0">
                <a:solidFill>
                  <a:srgbClr val="002060"/>
                </a:solidFill>
              </a:rPr>
              <a:t> forward chaining </a:t>
            </a:r>
            <a:r>
              <a:rPr lang="en-US" sz="3200" dirty="0" err="1">
                <a:solidFill>
                  <a:srgbClr val="002060"/>
                </a:solidFill>
              </a:rPr>
              <a:t>adalah</a:t>
            </a:r>
            <a:r>
              <a:rPr lang="en-US" sz="3200" dirty="0">
                <a:solidFill>
                  <a:srgbClr val="002060"/>
                </a:solidFill>
              </a:rPr>
              <a:t> </a:t>
            </a:r>
            <a:r>
              <a:rPr lang="en-US" sz="3200" dirty="0" err="1">
                <a:solidFill>
                  <a:srgbClr val="002060"/>
                </a:solidFill>
              </a:rPr>
              <a:t>metode</a:t>
            </a:r>
            <a:r>
              <a:rPr lang="en-US" sz="3200" dirty="0">
                <a:solidFill>
                  <a:srgbClr val="002060"/>
                </a:solidFill>
              </a:rPr>
              <a:t> yang </a:t>
            </a:r>
            <a:r>
              <a:rPr lang="en-US" sz="3200" dirty="0" err="1">
                <a:solidFill>
                  <a:srgbClr val="002060"/>
                </a:solidFill>
              </a:rPr>
              <a:t>digunakan</a:t>
            </a:r>
            <a:r>
              <a:rPr lang="en-US" sz="3200" dirty="0">
                <a:solidFill>
                  <a:srgbClr val="002060"/>
                </a:solidFill>
              </a:rPr>
              <a:t> </a:t>
            </a:r>
            <a:r>
              <a:rPr lang="en-US" sz="3200" dirty="0" err="1">
                <a:solidFill>
                  <a:srgbClr val="002060"/>
                </a:solidFill>
              </a:rPr>
              <a:t>untuk</a:t>
            </a:r>
            <a:r>
              <a:rPr lang="en-US" sz="3200" dirty="0">
                <a:solidFill>
                  <a:srgbClr val="002060"/>
                </a:solidFill>
              </a:rPr>
              <a:t> </a:t>
            </a:r>
            <a:r>
              <a:rPr lang="en-US" sz="3200" dirty="0" err="1">
                <a:solidFill>
                  <a:srgbClr val="002060"/>
                </a:solidFill>
              </a:rPr>
              <a:t>mencari</a:t>
            </a:r>
            <a:r>
              <a:rPr lang="en-US" sz="3200" dirty="0">
                <a:solidFill>
                  <a:srgbClr val="002060"/>
                </a:solidFill>
              </a:rPr>
              <a:t> </a:t>
            </a:r>
            <a:r>
              <a:rPr lang="en-US" sz="3200" dirty="0" err="1">
                <a:solidFill>
                  <a:srgbClr val="002060"/>
                </a:solidFill>
              </a:rPr>
              <a:t>kesimpulan</a:t>
            </a:r>
            <a:r>
              <a:rPr lang="en-US" sz="3200" dirty="0">
                <a:solidFill>
                  <a:srgbClr val="002060"/>
                </a:solidFill>
              </a:rPr>
              <a:t> </a:t>
            </a:r>
            <a:r>
              <a:rPr lang="en-US" sz="3200" dirty="0" err="1">
                <a:solidFill>
                  <a:srgbClr val="002060"/>
                </a:solidFill>
              </a:rPr>
              <a:t>dari</a:t>
            </a:r>
            <a:r>
              <a:rPr lang="en-US" sz="3200" dirty="0">
                <a:solidFill>
                  <a:srgbClr val="002060"/>
                </a:solidFill>
              </a:rPr>
              <a:t> </a:t>
            </a:r>
            <a:r>
              <a:rPr lang="en-US" sz="3200" dirty="0" err="1">
                <a:solidFill>
                  <a:srgbClr val="002060"/>
                </a:solidFill>
              </a:rPr>
              <a:t>fakta-fakta</a:t>
            </a:r>
            <a:r>
              <a:rPr lang="en-US" sz="3200" dirty="0">
                <a:solidFill>
                  <a:srgbClr val="002060"/>
                </a:solidFill>
              </a:rPr>
              <a:t> yang </a:t>
            </a:r>
            <a:r>
              <a:rPr lang="en-US" sz="3200" dirty="0" err="1">
                <a:solidFill>
                  <a:srgbClr val="002060"/>
                </a:solidFill>
              </a:rPr>
              <a:t>terkumpul</a:t>
            </a:r>
            <a:r>
              <a:rPr lang="en-US" sz="3200" dirty="0">
                <a:solidFill>
                  <a:srgbClr val="002060"/>
                </a:solidFill>
              </a:rPr>
              <a:t>. </a:t>
            </a:r>
            <a:r>
              <a:rPr lang="en-US" sz="3200" dirty="0" err="1">
                <a:solidFill>
                  <a:srgbClr val="002060"/>
                </a:solidFill>
              </a:rPr>
              <a:t>Metode</a:t>
            </a:r>
            <a:r>
              <a:rPr lang="en-US" sz="3200" dirty="0">
                <a:solidFill>
                  <a:srgbClr val="002060"/>
                </a:solidFill>
              </a:rPr>
              <a:t> forward chaining </a:t>
            </a:r>
            <a:r>
              <a:rPr lang="en-US" sz="3200" dirty="0" err="1">
                <a:solidFill>
                  <a:srgbClr val="002060"/>
                </a:solidFill>
              </a:rPr>
              <a:t>merupakan</a:t>
            </a:r>
            <a:r>
              <a:rPr lang="en-US" sz="3200" dirty="0">
                <a:solidFill>
                  <a:srgbClr val="002060"/>
                </a:solidFill>
              </a:rPr>
              <a:t> </a:t>
            </a:r>
            <a:r>
              <a:rPr lang="en-US" sz="3200" dirty="0" err="1">
                <a:solidFill>
                  <a:srgbClr val="002060"/>
                </a:solidFill>
              </a:rPr>
              <a:t>algoritma</a:t>
            </a:r>
            <a:r>
              <a:rPr lang="en-US" sz="3200" dirty="0">
                <a:solidFill>
                  <a:srgbClr val="002060"/>
                </a:solidFill>
              </a:rPr>
              <a:t> yang </a:t>
            </a:r>
            <a:r>
              <a:rPr lang="en-US" sz="3200" dirty="0" err="1">
                <a:solidFill>
                  <a:srgbClr val="002060"/>
                </a:solidFill>
              </a:rPr>
              <a:t>baik</a:t>
            </a:r>
            <a:r>
              <a:rPr lang="en-US" sz="3200" dirty="0">
                <a:solidFill>
                  <a:srgbClr val="002060"/>
                </a:solidFill>
              </a:rPr>
              <a:t> </a:t>
            </a:r>
            <a:r>
              <a:rPr lang="en-US" sz="3200" dirty="0" err="1">
                <a:solidFill>
                  <a:srgbClr val="002060"/>
                </a:solidFill>
              </a:rPr>
              <a:t>sebagai</a:t>
            </a:r>
            <a:r>
              <a:rPr lang="en-US" sz="3200" dirty="0">
                <a:solidFill>
                  <a:srgbClr val="002060"/>
                </a:solidFill>
              </a:rPr>
              <a:t> </a:t>
            </a:r>
            <a:r>
              <a:rPr lang="en-US" sz="3200" dirty="0" err="1">
                <a:solidFill>
                  <a:srgbClr val="002060"/>
                </a:solidFill>
              </a:rPr>
              <a:t>penyelesaian</a:t>
            </a:r>
            <a:r>
              <a:rPr lang="en-US" sz="3200" dirty="0">
                <a:solidFill>
                  <a:srgbClr val="002060"/>
                </a:solidFill>
              </a:rPr>
              <a:t> proses </a:t>
            </a:r>
            <a:r>
              <a:rPr lang="en-US" sz="3200" dirty="0" err="1">
                <a:solidFill>
                  <a:srgbClr val="002060"/>
                </a:solidFill>
              </a:rPr>
              <a:t>pencarian</a:t>
            </a:r>
            <a:r>
              <a:rPr lang="en-US" sz="3200" dirty="0">
                <a:solidFill>
                  <a:srgbClr val="002060"/>
                </a:solidFill>
              </a:rPr>
              <a:t> </a:t>
            </a:r>
            <a:r>
              <a:rPr lang="en-US" sz="3200" dirty="0" err="1">
                <a:solidFill>
                  <a:srgbClr val="002060"/>
                </a:solidFill>
              </a:rPr>
              <a:t>jawaban</a:t>
            </a:r>
            <a:r>
              <a:rPr lang="en-US" sz="3200" dirty="0">
                <a:solidFill>
                  <a:srgbClr val="002060"/>
                </a:solidFill>
              </a:rPr>
              <a:t> </a:t>
            </a:r>
            <a:r>
              <a:rPr lang="en-US" sz="3200" dirty="0" err="1">
                <a:solidFill>
                  <a:srgbClr val="002060"/>
                </a:solidFill>
              </a:rPr>
              <a:t>berdasarkan</a:t>
            </a:r>
            <a:r>
              <a:rPr lang="en-US" sz="3200" dirty="0">
                <a:solidFill>
                  <a:srgbClr val="002060"/>
                </a:solidFill>
              </a:rPr>
              <a:t> kata </a:t>
            </a:r>
            <a:r>
              <a:rPr lang="en-US" sz="3200" dirty="0" err="1">
                <a:solidFill>
                  <a:srgbClr val="002060"/>
                </a:solidFill>
              </a:rPr>
              <a:t>kunci</a:t>
            </a:r>
            <a:r>
              <a:rPr lang="en-US" sz="3200" dirty="0">
                <a:solidFill>
                  <a:srgbClr val="002060"/>
                </a:solidFill>
              </a:rPr>
              <a:t> </a:t>
            </a:r>
            <a:r>
              <a:rPr lang="en-US" sz="3200" dirty="0" err="1">
                <a:solidFill>
                  <a:srgbClr val="002060"/>
                </a:solidFill>
              </a:rPr>
              <a:t>dari</a:t>
            </a:r>
            <a:r>
              <a:rPr lang="en-US" sz="3200" dirty="0">
                <a:solidFill>
                  <a:srgbClr val="002060"/>
                </a:solidFill>
              </a:rPr>
              <a:t> </a:t>
            </a:r>
            <a:r>
              <a:rPr lang="en-US" sz="3200" dirty="0" err="1">
                <a:solidFill>
                  <a:srgbClr val="002060"/>
                </a:solidFill>
              </a:rPr>
              <a:t>pertanyaan</a:t>
            </a:r>
            <a:r>
              <a:rPr lang="en-US" sz="3200" dirty="0">
                <a:solidFill>
                  <a:srgbClr val="002060"/>
                </a:solidFill>
              </a:rPr>
              <a:t> user. </a:t>
            </a:r>
            <a:endParaRPr lang="en-US" sz="3200" dirty="0">
              <a:solidFill>
                <a:srgbClr val="002060"/>
              </a:solidFill>
            </a:endParaRPr>
          </a:p>
        </p:txBody>
      </p:sp>
      <p:sp>
        <p:nvSpPr>
          <p:cNvPr id="3" name="Title 1"/>
          <p:cNvSpPr txBox="1">
            <a:spLocks/>
          </p:cNvSpPr>
          <p:nvPr/>
        </p:nvSpPr>
        <p:spPr>
          <a:xfrm>
            <a:off x="1306881" y="902746"/>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u="sng" dirty="0" smtClean="0"/>
              <a:t>Forward Chaining</a:t>
            </a:r>
            <a:endParaRPr lang="en-US" b="1" u="sng" dirty="0"/>
          </a:p>
        </p:txBody>
      </p:sp>
    </p:spTree>
    <p:extLst>
      <p:ext uri="{BB962C8B-B14F-4D97-AF65-F5344CB8AC3E}">
        <p14:creationId xmlns:p14="http://schemas.microsoft.com/office/powerpoint/2010/main" val="51129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7496174" y="399337"/>
            <a:ext cx="2762641" cy="5880199"/>
            <a:chOff x="0" y="0"/>
            <a:chExt cx="2686050" cy="5475761"/>
          </a:xfrm>
        </p:grpSpPr>
        <p:sp>
          <p:nvSpPr>
            <p:cNvPr id="41" name="Flowchart: Terminator 40"/>
            <p:cNvSpPr/>
            <p:nvPr/>
          </p:nvSpPr>
          <p:spPr>
            <a:xfrm>
              <a:off x="247650" y="0"/>
              <a:ext cx="1771650" cy="391886"/>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latin typeface="Calibri" panose="020F0502020204030204" pitchFamily="34" charset="0"/>
                  <a:ea typeface="Calibri" panose="020F0502020204030204" pitchFamily="34" charset="0"/>
                </a:rPr>
                <a:t>Mulai</a:t>
              </a:r>
              <a:endParaRPr lang="en-US" sz="1100">
                <a:effectLst/>
                <a:latin typeface="Calibri" panose="020F0502020204030204" pitchFamily="34" charset="0"/>
                <a:ea typeface="Calibri" panose="020F0502020204030204" pitchFamily="34" charset="0"/>
              </a:endParaRPr>
            </a:p>
          </p:txBody>
        </p:sp>
        <p:cxnSp>
          <p:nvCxnSpPr>
            <p:cNvPr id="42" name="Straight Arrow Connector 41"/>
            <p:cNvCxnSpPr/>
            <p:nvPr/>
          </p:nvCxnSpPr>
          <p:spPr>
            <a:xfrm>
              <a:off x="1152525" y="333375"/>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7175" y="657225"/>
              <a:ext cx="1771650" cy="296884"/>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latin typeface="Calibri" panose="020F0502020204030204" pitchFamily="34" charset="0"/>
                  <a:ea typeface="Calibri" panose="020F0502020204030204" pitchFamily="34" charset="0"/>
                </a:rPr>
                <a:t>Perencanaan Penelitian</a:t>
              </a:r>
              <a:endParaRPr lang="en-US" sz="1100">
                <a:effectLst/>
                <a:latin typeface="Calibri" panose="020F0502020204030204" pitchFamily="34" charset="0"/>
                <a:ea typeface="Calibri" panose="020F0502020204030204" pitchFamily="34" charset="0"/>
              </a:endParaRPr>
            </a:p>
          </p:txBody>
        </p:sp>
        <p:cxnSp>
          <p:nvCxnSpPr>
            <p:cNvPr id="44" name="Straight Arrow Connector 43"/>
            <p:cNvCxnSpPr/>
            <p:nvPr/>
          </p:nvCxnSpPr>
          <p:spPr>
            <a:xfrm>
              <a:off x="1152525" y="923925"/>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6675" y="1247775"/>
              <a:ext cx="2352675" cy="29688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latin typeface="Calibri" panose="020F0502020204030204" pitchFamily="34" charset="0"/>
                  <a:ea typeface="Calibri" panose="020F0502020204030204" pitchFamily="34" charset="0"/>
                </a:rPr>
                <a:t>Menentukan Metode Penelitian</a:t>
              </a:r>
              <a:endParaRPr lang="en-US" sz="1100">
                <a:effectLst/>
                <a:latin typeface="Calibri" panose="020F0502020204030204" pitchFamily="34" charset="0"/>
                <a:ea typeface="Calibri" panose="020F0502020204030204" pitchFamily="34" charset="0"/>
              </a:endParaRPr>
            </a:p>
          </p:txBody>
        </p:sp>
        <p:cxnSp>
          <p:nvCxnSpPr>
            <p:cNvPr id="46" name="Straight Arrow Connector 45"/>
            <p:cNvCxnSpPr/>
            <p:nvPr/>
          </p:nvCxnSpPr>
          <p:spPr>
            <a:xfrm>
              <a:off x="1152525" y="1581150"/>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0" y="1933575"/>
              <a:ext cx="2505075" cy="752475"/>
              <a:chOff x="0" y="0"/>
              <a:chExt cx="2352675" cy="752475"/>
            </a:xfrm>
          </p:grpSpPr>
          <p:sp>
            <p:nvSpPr>
              <p:cNvPr id="56" name="Rectangle 55"/>
              <p:cNvSpPr/>
              <p:nvPr/>
            </p:nvSpPr>
            <p:spPr>
              <a:xfrm>
                <a:off x="0" y="0"/>
                <a:ext cx="2352675" cy="2571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latin typeface="Calibri" panose="020F0502020204030204" pitchFamily="34" charset="0"/>
                    <a:ea typeface="Calibri" panose="020F0502020204030204" pitchFamily="34" charset="0"/>
                  </a:rPr>
                  <a:t>Pengumpulan Data</a:t>
                </a:r>
                <a:endParaRPr lang="en-US" sz="1100">
                  <a:effectLst/>
                  <a:latin typeface="Calibri" panose="020F0502020204030204" pitchFamily="34" charset="0"/>
                  <a:ea typeface="Calibri" panose="020F0502020204030204" pitchFamily="34" charset="0"/>
                </a:endParaRPr>
              </a:p>
            </p:txBody>
          </p:sp>
          <p:sp>
            <p:nvSpPr>
              <p:cNvPr id="57" name="Rectangle 56"/>
              <p:cNvSpPr/>
              <p:nvPr/>
            </p:nvSpPr>
            <p:spPr>
              <a:xfrm>
                <a:off x="0" y="257175"/>
                <a:ext cx="2352675" cy="4953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28600" marR="0" indent="-228600" algn="just">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rPr>
                  <a:t>Analisis Data</a:t>
                </a:r>
                <a:endParaRPr lang="en-US" sz="1100">
                  <a:effectLst/>
                  <a:latin typeface="Calibri" panose="020F0502020204030204" pitchFamily="34" charset="0"/>
                  <a:ea typeface="Calibri" panose="020F0502020204030204" pitchFamily="34" charset="0"/>
                </a:endParaRPr>
              </a:p>
              <a:p>
                <a:pPr marL="228600" marR="0" indent="-228600" algn="just">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rPr>
                  <a:t>Analisis Metode Forward Chaining</a:t>
                </a:r>
                <a:endParaRPr lang="en-US" sz="1100">
                  <a:effectLst/>
                  <a:latin typeface="Calibri" panose="020F0502020204030204" pitchFamily="34" charset="0"/>
                  <a:ea typeface="Calibri" panose="020F0502020204030204" pitchFamily="34" charset="0"/>
                </a:endParaRPr>
              </a:p>
            </p:txBody>
          </p:sp>
        </p:grpSp>
        <p:cxnSp>
          <p:nvCxnSpPr>
            <p:cNvPr id="48" name="Straight Arrow Connector 47"/>
            <p:cNvCxnSpPr/>
            <p:nvPr/>
          </p:nvCxnSpPr>
          <p:spPr>
            <a:xfrm>
              <a:off x="1152525" y="2647950"/>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8100" y="2990850"/>
              <a:ext cx="2647950" cy="1123951"/>
              <a:chOff x="0" y="0"/>
              <a:chExt cx="2352675" cy="752475"/>
            </a:xfrm>
          </p:grpSpPr>
          <p:sp>
            <p:nvSpPr>
              <p:cNvPr id="54" name="Rectangle 53"/>
              <p:cNvSpPr/>
              <p:nvPr/>
            </p:nvSpPr>
            <p:spPr>
              <a:xfrm>
                <a:off x="0" y="0"/>
                <a:ext cx="2352675" cy="2571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latin typeface="Calibri" panose="020F0502020204030204" pitchFamily="34" charset="0"/>
                    <a:ea typeface="Calibri" panose="020F0502020204030204" pitchFamily="34" charset="0"/>
                  </a:rPr>
                  <a:t>Implementasi dan Pengujian</a:t>
                </a:r>
                <a:endParaRPr lang="en-US" sz="1100">
                  <a:effectLst/>
                  <a:latin typeface="Calibri" panose="020F0502020204030204" pitchFamily="34" charset="0"/>
                  <a:ea typeface="Calibri" panose="020F0502020204030204" pitchFamily="34" charset="0"/>
                </a:endParaRPr>
              </a:p>
            </p:txBody>
          </p:sp>
          <p:sp>
            <p:nvSpPr>
              <p:cNvPr id="55" name="Rectangle 54"/>
              <p:cNvSpPr/>
              <p:nvPr/>
            </p:nvSpPr>
            <p:spPr>
              <a:xfrm>
                <a:off x="0" y="257175"/>
                <a:ext cx="2352675" cy="4953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28600" marR="0" indent="-228600" algn="just">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rPr>
                  <a:t>PHP</a:t>
                </a:r>
                <a:endParaRPr lang="en-US" sz="1100">
                  <a:effectLst/>
                  <a:latin typeface="Calibri" panose="020F0502020204030204" pitchFamily="34" charset="0"/>
                  <a:ea typeface="Calibri" panose="020F0502020204030204" pitchFamily="34" charset="0"/>
                </a:endParaRPr>
              </a:p>
              <a:p>
                <a:pPr marL="228600" marR="0" indent="-228600" algn="just">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rPr>
                  <a:t>Pengujian</a:t>
                </a:r>
                <a:endParaRPr lang="en-US" sz="1100">
                  <a:effectLst/>
                  <a:latin typeface="Calibri" panose="020F0502020204030204" pitchFamily="34" charset="0"/>
                  <a:ea typeface="Calibri" panose="020F0502020204030204" pitchFamily="34" charset="0"/>
                </a:endParaRPr>
              </a:p>
              <a:p>
                <a:pPr marL="228600" marR="0" indent="-228600" algn="just">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rPr>
                  <a:t>Penentuan gejala berdasarkan opsi</a:t>
                </a:r>
                <a:endParaRPr lang="en-US" sz="1100">
                  <a:effectLst/>
                  <a:latin typeface="Calibri" panose="020F0502020204030204" pitchFamily="34" charset="0"/>
                  <a:ea typeface="Calibri" panose="020F0502020204030204" pitchFamily="34" charset="0"/>
                </a:endParaRPr>
              </a:p>
            </p:txBody>
          </p:sp>
        </p:grpSp>
        <p:cxnSp>
          <p:nvCxnSpPr>
            <p:cNvPr id="50" name="Straight Arrow Connector 49"/>
            <p:cNvCxnSpPr/>
            <p:nvPr/>
          </p:nvCxnSpPr>
          <p:spPr>
            <a:xfrm>
              <a:off x="1152525" y="4095750"/>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4775" y="4419600"/>
              <a:ext cx="2352675" cy="296883"/>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latin typeface="Calibri" panose="020F0502020204030204" pitchFamily="34" charset="0"/>
                  <a:ea typeface="Calibri" panose="020F0502020204030204" pitchFamily="34" charset="0"/>
                </a:rPr>
                <a:t>Kesimpulan dan saran</a:t>
              </a:r>
              <a:endParaRPr lang="en-US" sz="1100">
                <a:effectLst/>
                <a:latin typeface="Calibri" panose="020F0502020204030204" pitchFamily="34" charset="0"/>
                <a:ea typeface="Calibri" panose="020F0502020204030204" pitchFamily="34" charset="0"/>
              </a:endParaRPr>
            </a:p>
          </p:txBody>
        </p:sp>
        <p:cxnSp>
          <p:nvCxnSpPr>
            <p:cNvPr id="52" name="Straight Arrow Connector 51"/>
            <p:cNvCxnSpPr/>
            <p:nvPr/>
          </p:nvCxnSpPr>
          <p:spPr>
            <a:xfrm>
              <a:off x="1152525" y="4714875"/>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Terminator 52"/>
            <p:cNvSpPr/>
            <p:nvPr/>
          </p:nvSpPr>
          <p:spPr>
            <a:xfrm>
              <a:off x="285750" y="5048250"/>
              <a:ext cx="1771650" cy="427511"/>
            </a:xfrm>
            <a:prstGeom prst="flowChartTerminator">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latin typeface="Calibri" panose="020F0502020204030204" pitchFamily="34" charset="0"/>
                  <a:ea typeface="Calibri" panose="020F0502020204030204" pitchFamily="34" charset="0"/>
                </a:rPr>
                <a:t>Selesai</a:t>
              </a:r>
              <a:endParaRPr lang="en-US" sz="1100">
                <a:effectLst/>
                <a:latin typeface="Calibri" panose="020F0502020204030204" pitchFamily="34" charset="0"/>
                <a:ea typeface="Calibri" panose="020F0502020204030204" pitchFamily="34" charset="0"/>
              </a:endParaRPr>
            </a:p>
          </p:txBody>
        </p:sp>
      </p:grpSp>
      <p:sp>
        <p:nvSpPr>
          <p:cNvPr id="21" name="Title 1"/>
          <p:cNvSpPr txBox="1">
            <a:spLocks/>
          </p:cNvSpPr>
          <p:nvPr/>
        </p:nvSpPr>
        <p:spPr>
          <a:xfrm>
            <a:off x="880998" y="173376"/>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u="sng" dirty="0" err="1" smtClean="0"/>
              <a:t>Metodologi</a:t>
            </a:r>
            <a:r>
              <a:rPr lang="en-US" b="1" u="sng" dirty="0" smtClean="0"/>
              <a:t> </a:t>
            </a:r>
            <a:r>
              <a:rPr lang="en-US" b="1" u="sng" dirty="0" err="1" smtClean="0"/>
              <a:t>Penelitian</a:t>
            </a:r>
            <a:r>
              <a:rPr lang="en-US" b="1" u="sng" dirty="0" smtClean="0"/>
              <a:t> </a:t>
            </a:r>
            <a:endParaRPr lang="en-US" b="1" u="sng" dirty="0"/>
          </a:p>
        </p:txBody>
      </p:sp>
      <p:sp>
        <p:nvSpPr>
          <p:cNvPr id="3" name="Rectangle 2"/>
          <p:cNvSpPr/>
          <p:nvPr/>
        </p:nvSpPr>
        <p:spPr>
          <a:xfrm>
            <a:off x="880998" y="1753031"/>
            <a:ext cx="6096000" cy="1200329"/>
          </a:xfrm>
          <a:prstGeom prst="rect">
            <a:avLst/>
          </a:prstGeom>
        </p:spPr>
        <p:txBody>
          <a:bodyPr>
            <a:spAutoFit/>
          </a:bodyPr>
          <a:lstStyle/>
          <a:p>
            <a:pPr algn="just"/>
            <a:r>
              <a:rPr lang="en-US" dirty="0" err="1">
                <a:latin typeface="Times New Roman" panose="02020603050405020304" pitchFamily="18" charset="0"/>
                <a:ea typeface="Calibri" panose="020F0502020204030204" pitchFamily="34" charset="0"/>
              </a:rPr>
              <a:t>Metode</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penelitian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adalah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suatu</a:t>
            </a:r>
            <a:r>
              <a:rPr lang="en-US" dirty="0">
                <a:latin typeface="Times New Roman" panose="02020603050405020304" pitchFamily="18" charset="0"/>
                <a:ea typeface="Calibri" panose="020F0502020204030204" pitchFamily="34" charset="0"/>
              </a:rPr>
              <a:t> proses </a:t>
            </a:r>
            <a:r>
              <a:rPr lang="en-US" dirty="0" err="1">
                <a:latin typeface="Times New Roman" panose="02020603050405020304" pitchFamily="18" charset="0"/>
                <a:ea typeface="Calibri" panose="020F0502020204030204" pitchFamily="34" charset="0"/>
              </a:rPr>
              <a:t>spesifik</a:t>
            </a:r>
            <a:r>
              <a:rPr lang="en-US" dirty="0">
                <a:latin typeface="Times New Roman" panose="02020603050405020304" pitchFamily="18" charset="0"/>
                <a:ea typeface="Calibri" panose="020F0502020204030204" pitchFamily="34" charset="0"/>
              </a:rPr>
              <a:t> yang </a:t>
            </a:r>
            <a:r>
              <a:rPr lang="en-US" dirty="0" err="1">
                <a:latin typeface="Times New Roman" panose="02020603050405020304" pitchFamily="18" charset="0"/>
                <a:ea typeface="Calibri" panose="020F0502020204030204" pitchFamily="34" charset="0"/>
              </a:rPr>
              <a:t>digunakan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untuk</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menyelesaikan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masalah</a:t>
            </a:r>
            <a:r>
              <a:rPr lang="en-US" dirty="0">
                <a:latin typeface="Times New Roman" panose="02020603050405020304" pitchFamily="18" charset="0"/>
                <a:ea typeface="Calibri" panose="020F0502020204030204" pitchFamily="34" charset="0"/>
              </a:rPr>
              <a:t> yang </a:t>
            </a:r>
            <a:r>
              <a:rPr lang="en-US" dirty="0" err="1">
                <a:latin typeface="Times New Roman" panose="02020603050405020304" pitchFamily="18" charset="0"/>
                <a:ea typeface="Calibri" panose="020F0502020204030204" pitchFamily="34" charset="0"/>
              </a:rPr>
              <a:t>diajukan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dalam</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sebuah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riset</a:t>
            </a:r>
            <a:r>
              <a:rPr lang="en-US" dirty="0" smtClean="0">
                <a:latin typeface="Times New Roman" panose="02020603050405020304" pitchFamily="18" charset="0"/>
                <a:ea typeface="Calibri" panose="020F0502020204030204" pitchFamily="34" charset="0"/>
              </a:rPr>
              <a:t>.</a:t>
            </a:r>
          </a:p>
          <a:p>
            <a:pPr algn="just"/>
            <a:r>
              <a:rPr lang="en-US" dirty="0" err="1" smtClean="0">
                <a:latin typeface="Times New Roman" panose="02020603050405020304" pitchFamily="18" charset="0"/>
              </a:rPr>
              <a:t>Berikut</a:t>
            </a:r>
            <a:r>
              <a:rPr lang="en-US" dirty="0" smtClean="0">
                <a:latin typeface="Times New Roman" panose="02020603050405020304" pitchFamily="18" charset="0"/>
              </a:rPr>
              <a:t> </a:t>
            </a:r>
            <a:r>
              <a:rPr lang="en-US" dirty="0" err="1" smtClean="0">
                <a:latin typeface="Times New Roman" panose="02020603050405020304" pitchFamily="18" charset="0"/>
              </a:rPr>
              <a:t>ini</a:t>
            </a:r>
            <a:r>
              <a:rPr lang="en-US" dirty="0" smtClean="0">
                <a:latin typeface="Times New Roman" panose="02020603050405020304" pitchFamily="18" charset="0"/>
              </a:rPr>
              <a:t> </a:t>
            </a:r>
            <a:r>
              <a:rPr lang="en-US" dirty="0" err="1" smtClean="0">
                <a:latin typeface="Times New Roman" panose="02020603050405020304" pitchFamily="18" charset="0"/>
              </a:rPr>
              <a:t>adalah</a:t>
            </a:r>
            <a:r>
              <a:rPr lang="en-US" dirty="0" smtClean="0">
                <a:latin typeface="Times New Roman" panose="02020603050405020304" pitchFamily="18" charset="0"/>
              </a:rPr>
              <a:t> </a:t>
            </a:r>
            <a:r>
              <a:rPr lang="en-US" dirty="0" err="1" smtClean="0">
                <a:latin typeface="Times New Roman" panose="02020603050405020304" pitchFamily="18" charset="0"/>
              </a:rPr>
              <a:t>alur</a:t>
            </a:r>
            <a:r>
              <a:rPr lang="en-US" dirty="0" smtClean="0">
                <a:latin typeface="Times New Roman" panose="02020603050405020304" pitchFamily="18" charset="0"/>
              </a:rPr>
              <a:t> </a:t>
            </a:r>
            <a:r>
              <a:rPr lang="en-US" dirty="0" err="1" smtClean="0">
                <a:latin typeface="Times New Roman" panose="02020603050405020304" pitchFamily="18" charset="0"/>
              </a:rPr>
              <a:t>dari</a:t>
            </a:r>
            <a:r>
              <a:rPr lang="en-US" dirty="0" smtClean="0">
                <a:latin typeface="Times New Roman" panose="02020603050405020304" pitchFamily="18" charset="0"/>
              </a:rPr>
              <a:t> </a:t>
            </a:r>
            <a:r>
              <a:rPr lang="en-US" dirty="0" err="1" smtClean="0">
                <a:latin typeface="Times New Roman" panose="02020603050405020304" pitchFamily="18" charset="0"/>
              </a:rPr>
              <a:t>metodologi</a:t>
            </a:r>
            <a:r>
              <a:rPr lang="en-US" dirty="0" smtClean="0">
                <a:latin typeface="Times New Roman" panose="02020603050405020304" pitchFamily="18" charset="0"/>
              </a:rPr>
              <a:t> </a:t>
            </a:r>
            <a:r>
              <a:rPr lang="en-US" dirty="0" err="1" smtClean="0">
                <a:latin typeface="Times New Roman" panose="02020603050405020304" pitchFamily="18" charset="0"/>
              </a:rPr>
              <a:t>penelitian</a:t>
            </a:r>
            <a:r>
              <a:rPr lang="en-US" dirty="0" smtClean="0">
                <a:latin typeface="Times New Roman" panose="02020603050405020304" pitchFamily="18" charset="0"/>
              </a:rPr>
              <a:t> yang </a:t>
            </a:r>
            <a:r>
              <a:rPr lang="en-US" dirty="0" err="1" smtClean="0">
                <a:latin typeface="Times New Roman" panose="02020603050405020304" pitchFamily="18" charset="0"/>
              </a:rPr>
              <a:t>dilakukan</a:t>
            </a:r>
            <a:r>
              <a:rPr lang="en-US" dirty="0" smtClean="0">
                <a:latin typeface="Times New Roman" panose="02020603050405020304" pitchFamily="18" charset="0"/>
              </a:rPr>
              <a:t> </a:t>
            </a:r>
            <a:r>
              <a:rPr lang="en-US" dirty="0" err="1" smtClean="0">
                <a:latin typeface="Times New Roman" panose="02020603050405020304" pitchFamily="18" charset="0"/>
              </a:rPr>
              <a:t>dalam</a:t>
            </a:r>
            <a:r>
              <a:rPr lang="en-US" dirty="0" smtClean="0">
                <a:latin typeface="Times New Roman" panose="02020603050405020304" pitchFamily="18" charset="0"/>
              </a:rPr>
              <a:t> </a:t>
            </a:r>
            <a:r>
              <a:rPr lang="en-US" dirty="0" err="1" smtClean="0">
                <a:latin typeface="Times New Roman" panose="02020603050405020304" pitchFamily="18" charset="0"/>
              </a:rPr>
              <a:t>penelitian</a:t>
            </a:r>
            <a:r>
              <a:rPr lang="en-US" dirty="0" smtClean="0">
                <a:latin typeface="Times New Roman" panose="02020603050405020304" pitchFamily="18" charset="0"/>
              </a:rPr>
              <a:t> </a:t>
            </a:r>
            <a:r>
              <a:rPr lang="en-US" dirty="0" err="1" smtClean="0">
                <a:latin typeface="Times New Roman" panose="02020603050405020304" pitchFamily="18" charset="0"/>
              </a:rPr>
              <a:t>ini</a:t>
            </a:r>
            <a:r>
              <a:rPr lang="en-US" dirty="0" smtClean="0">
                <a:latin typeface="Times New Roman" panose="02020603050405020304" pitchFamily="18" charset="0"/>
              </a:rPr>
              <a:t>:</a:t>
            </a:r>
            <a:endParaRPr lang="en-US" dirty="0"/>
          </a:p>
        </p:txBody>
      </p:sp>
    </p:spTree>
    <p:extLst>
      <p:ext uri="{BB962C8B-B14F-4D97-AF65-F5344CB8AC3E}">
        <p14:creationId xmlns:p14="http://schemas.microsoft.com/office/powerpoint/2010/main" val="3123645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06258" y="2115681"/>
            <a:ext cx="10058400" cy="1450975"/>
          </a:xfrm>
        </p:spPr>
        <p:txBody>
          <a:bodyPr>
            <a:normAutofit/>
          </a:bodyPr>
          <a:lstStyle/>
          <a:p>
            <a:pPr algn="ctr"/>
            <a:r>
              <a:rPr lang="en-US" sz="6000" b="1" dirty="0" smtClean="0"/>
              <a:t>DEMO APLIKASI</a:t>
            </a:r>
            <a:endParaRPr lang="en-US" sz="6000" b="1" dirty="0"/>
          </a:p>
        </p:txBody>
      </p:sp>
    </p:spTree>
    <p:extLst>
      <p:ext uri="{BB962C8B-B14F-4D97-AF65-F5344CB8AC3E}">
        <p14:creationId xmlns:p14="http://schemas.microsoft.com/office/powerpoint/2010/main" val="167669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13545" y="0"/>
            <a:ext cx="3503112" cy="1466306"/>
          </a:xfrm>
        </p:spPr>
        <p:txBody>
          <a:bodyPr>
            <a:normAutofit/>
          </a:bodyPr>
          <a:lstStyle/>
          <a:p>
            <a:r>
              <a:rPr lang="en-US" sz="4000" b="1" u="sng" dirty="0" smtClean="0"/>
              <a:t>KESIMPULAN</a:t>
            </a:r>
            <a:endParaRPr lang="en-US" sz="4000" b="1" u="sng" dirty="0"/>
          </a:p>
        </p:txBody>
      </p:sp>
      <p:sp>
        <p:nvSpPr>
          <p:cNvPr id="3" name="Content Placeholder 2"/>
          <p:cNvSpPr>
            <a:spLocks noGrp="1"/>
          </p:cNvSpPr>
          <p:nvPr>
            <p:ph idx="4294967295"/>
          </p:nvPr>
        </p:nvSpPr>
        <p:spPr>
          <a:xfrm>
            <a:off x="1093940" y="1753644"/>
            <a:ext cx="10058400" cy="4022725"/>
          </a:xfrm>
        </p:spPr>
        <p:txBody>
          <a:bodyPr>
            <a:normAutofit/>
          </a:bodyPr>
          <a:lstStyle/>
          <a:p>
            <a:pPr algn="ctr"/>
            <a:r>
              <a:rPr lang="id-ID" sz="2400" dirty="0"/>
              <a:t>Dari hasil penelitian yang telah dilakukan dapat disimpulkan bahwa </a:t>
            </a:r>
            <a:r>
              <a:rPr lang="en-US" sz="2400" dirty="0" err="1"/>
              <a:t>Metode</a:t>
            </a:r>
            <a:r>
              <a:rPr lang="en-US" sz="2400" dirty="0"/>
              <a:t> Forward  Chaining </a:t>
            </a:r>
            <a:r>
              <a:rPr lang="en-US" sz="2400" dirty="0" err="1"/>
              <a:t>adalah</a:t>
            </a:r>
            <a:r>
              <a:rPr lang="en-US" sz="2400" dirty="0"/>
              <a:t>  </a:t>
            </a:r>
            <a:r>
              <a:rPr lang="en-US" sz="2400" dirty="0" err="1"/>
              <a:t>metode</a:t>
            </a:r>
            <a:r>
              <a:rPr lang="en-US" sz="2400" dirty="0"/>
              <a:t>  </a:t>
            </a:r>
            <a:r>
              <a:rPr lang="en-US" sz="2400" dirty="0" err="1"/>
              <a:t>pencarian</a:t>
            </a:r>
            <a:r>
              <a:rPr lang="en-US" sz="2400" dirty="0"/>
              <a:t>  </a:t>
            </a:r>
            <a:r>
              <a:rPr lang="en-US" sz="2400" dirty="0" err="1"/>
              <a:t>atau</a:t>
            </a:r>
            <a:r>
              <a:rPr lang="en-US" sz="2400" dirty="0"/>
              <a:t>  </a:t>
            </a:r>
            <a:r>
              <a:rPr lang="en-US" sz="2400" dirty="0" err="1"/>
              <a:t>teknik</a:t>
            </a:r>
            <a:r>
              <a:rPr lang="en-US" sz="2400" dirty="0"/>
              <a:t>  </a:t>
            </a:r>
            <a:r>
              <a:rPr lang="en-US" sz="2400" dirty="0" err="1"/>
              <a:t>pelacakan</a:t>
            </a:r>
            <a:r>
              <a:rPr lang="en-US" sz="2400" dirty="0"/>
              <a:t>  </a:t>
            </a:r>
            <a:r>
              <a:rPr lang="en-US" sz="2400" dirty="0" err="1"/>
              <a:t>ke</a:t>
            </a:r>
            <a:r>
              <a:rPr lang="en-US" sz="2400" dirty="0"/>
              <a:t>  </a:t>
            </a:r>
            <a:r>
              <a:rPr lang="en-US" sz="2400" dirty="0" err="1"/>
              <a:t>depan</a:t>
            </a:r>
            <a:r>
              <a:rPr lang="en-US" sz="2400" dirty="0"/>
              <a:t> yang  </a:t>
            </a:r>
            <a:r>
              <a:rPr lang="en-US" sz="2400" dirty="0" err="1"/>
              <a:t>dimulai</a:t>
            </a:r>
            <a:r>
              <a:rPr lang="en-US" sz="2400" dirty="0"/>
              <a:t>  </a:t>
            </a:r>
            <a:r>
              <a:rPr lang="en-US" sz="2400" dirty="0" err="1"/>
              <a:t>dengan</a:t>
            </a:r>
            <a:r>
              <a:rPr lang="en-US" sz="2400" dirty="0"/>
              <a:t>  </a:t>
            </a:r>
            <a:r>
              <a:rPr lang="en-US" sz="2400" dirty="0" err="1"/>
              <a:t>informasi</a:t>
            </a:r>
            <a:r>
              <a:rPr lang="en-US" sz="2400" dirty="0"/>
              <a:t>  yang  </a:t>
            </a:r>
            <a:r>
              <a:rPr lang="en-US" sz="2400" dirty="0" err="1"/>
              <a:t>ada</a:t>
            </a:r>
            <a:r>
              <a:rPr lang="en-US" sz="2400" dirty="0"/>
              <a:t>  </a:t>
            </a:r>
            <a:r>
              <a:rPr lang="en-US" sz="2400" dirty="0" err="1"/>
              <a:t>dan</a:t>
            </a:r>
            <a:r>
              <a:rPr lang="en-US" sz="2400" dirty="0"/>
              <a:t>  </a:t>
            </a:r>
            <a:r>
              <a:rPr lang="en-US" sz="2400" dirty="0" err="1"/>
              <a:t>penggabungan</a:t>
            </a:r>
            <a:r>
              <a:rPr lang="en-US" sz="2400" dirty="0"/>
              <a:t> rule </a:t>
            </a:r>
            <a:r>
              <a:rPr lang="en-US" sz="2400" dirty="0" err="1"/>
              <a:t>untuk</a:t>
            </a:r>
            <a:r>
              <a:rPr lang="en-US" sz="2400" dirty="0"/>
              <a:t>  </a:t>
            </a:r>
            <a:r>
              <a:rPr lang="en-US" sz="2400" dirty="0" err="1"/>
              <a:t>menghasilkan</a:t>
            </a:r>
            <a:r>
              <a:rPr lang="en-US" sz="2400" dirty="0"/>
              <a:t>  </a:t>
            </a:r>
            <a:r>
              <a:rPr lang="en-US" sz="2400" dirty="0" err="1"/>
              <a:t>suatu</a:t>
            </a:r>
            <a:r>
              <a:rPr lang="en-US" sz="2400" dirty="0"/>
              <a:t> </a:t>
            </a:r>
            <a:r>
              <a:rPr lang="en-US" sz="2400" dirty="0" err="1"/>
              <a:t>kesimpulan</a:t>
            </a:r>
            <a:r>
              <a:rPr lang="en-US" sz="2400" dirty="0"/>
              <a:t> </a:t>
            </a:r>
            <a:r>
              <a:rPr lang="en-US" sz="2400" dirty="0" err="1"/>
              <a:t>atau</a:t>
            </a:r>
            <a:r>
              <a:rPr lang="en-US" sz="2400" dirty="0"/>
              <a:t> </a:t>
            </a:r>
            <a:r>
              <a:rPr lang="en-US" sz="2400" dirty="0" err="1"/>
              <a:t>tujuan</a:t>
            </a:r>
            <a:r>
              <a:rPr lang="en-US" sz="2400" dirty="0"/>
              <a:t>. </a:t>
            </a:r>
          </a:p>
        </p:txBody>
      </p:sp>
    </p:spTree>
    <p:extLst>
      <p:ext uri="{BB962C8B-B14F-4D97-AF65-F5344CB8AC3E}">
        <p14:creationId xmlns:p14="http://schemas.microsoft.com/office/powerpoint/2010/main" val="33079828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22</TotalTime>
  <Words>256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Times New Roman</vt:lpstr>
      <vt:lpstr>Retrospect</vt:lpstr>
      <vt:lpstr>PowerPoint Presentation</vt:lpstr>
      <vt:lpstr>LATAR BELAKANG</vt:lpstr>
      <vt:lpstr>PowerPoint Presentation</vt:lpstr>
      <vt:lpstr>PowerPoint Presentation</vt:lpstr>
      <vt:lpstr>DEMO APLIKASI</vt:lpstr>
      <vt:lpstr>KESIMPULAN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cp:revision>
  <dcterms:created xsi:type="dcterms:W3CDTF">2019-06-18T08:16:57Z</dcterms:created>
  <dcterms:modified xsi:type="dcterms:W3CDTF">2019-06-23T13:01:21Z</dcterms:modified>
</cp:coreProperties>
</file>