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" id="{128F47BB-405E-487A-9805-00836A3112F4}">
          <p14:sldIdLst>
            <p14:sldId id="256"/>
          </p14:sldIdLst>
        </p14:section>
        <p14:section name="Penjelasan WiMAX" id="{4531914C-D2B2-4F6B-88EF-ED99B70BA4A9}">
          <p14:sldIdLst>
            <p14:sldId id="257"/>
            <p14:sldId id="258"/>
          </p14:sldIdLst>
        </p14:section>
        <p14:section name="Element Perangkat WiMAX" id="{073F681E-9B1D-4432-81E4-45C8329E4E3F}">
          <p14:sldIdLst>
            <p14:sldId id="259"/>
            <p14:sldId id="260"/>
          </p14:sldIdLst>
        </p14:section>
        <p14:section name="Teknologi dan Layanan WiMAX" id="{F5DBAA70-1E32-4711-8E4B-56DB3DA64E89}">
          <p14:sldIdLst>
            <p14:sldId id="261"/>
            <p14:sldId id="262"/>
          </p14:sldIdLst>
        </p14:section>
        <p14:section name="Tinjauan Teknologi WiMAX" id="{E58296CD-5B71-4F2D-AA8C-DD84C232CDC3}">
          <p14:sldIdLst>
            <p14:sldId id="263"/>
            <p14:sldId id="264"/>
          </p14:sldIdLst>
        </p14:section>
        <p14:section name="Pro Kontra 4G LTE dan WiMAX" id="{F9AE3561-CB9C-4CA6-8679-12D72079AFCF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>
        <p:scale>
          <a:sx n="66" d="100"/>
          <a:sy n="66" d="100"/>
        </p:scale>
        <p:origin x="10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C4AAC-2D3F-458A-AB31-F2C4E6597588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9DE4-978F-43C1-8B26-DBAD45F4AF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91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245-FA44-F0A6-57B5-2DD4241D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3322-06E5-13A8-B5CA-CE3AC0064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61F-E257-FDD1-8E3B-1FAB337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F428-20A3-AD5E-B1DF-550FD04C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32AE-E7DC-3817-F2B9-A37BFF7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637-DB7A-1F40-7A96-BF2913EA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F9FF-52EE-FDCE-0141-9DB581267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BD75-FFA2-0DA0-B3EF-21DE5C5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ACFB-A551-04CE-B097-F324F59C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D74F-8F98-2DE0-CD5D-4E3C2D36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775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C5735-70CF-E865-7BEB-A1D5AA89C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7B942-58B6-316F-AE28-DB06703A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590-D966-2927-630E-748A79B8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F9E8-E553-7C1C-228F-F2D351C1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0DB3-8419-0FF7-1A0F-B067D44A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8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04F-8219-88A3-FEA2-C68BB7F5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8391-1D9F-5D3D-6014-FFEF4A0B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7816-D7AA-5213-0C2D-1B63500F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769F-DC52-B5F7-1E68-25C7C8E7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B85A-775F-0BD2-FA3E-3939DDF2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71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2A69-1805-25D2-FA3A-7F52C57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36E7C-F3C2-42D2-7CCD-9802846E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9563-AEB8-85DF-4BC2-1CE114C5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4989-BD41-6E8B-0FF3-082D62C8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943F-C15B-F02A-DC28-9FBC8D2B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6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A85D-D5BC-9A7E-DC6A-3142D61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56B3-B3A5-B263-3564-344DC056E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07504-9912-BBBA-5B8F-FED93D6CB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874C-64EF-045B-ABDD-4C4045F8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9B6A-6481-6B19-D541-5D8D15B0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48B9-0BB5-9199-5F69-A277638E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83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7467-B90B-CC80-11BB-E46A34B9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3A22-83E1-1CF8-ED18-04C9D18F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CB79-F66E-FA90-33B7-C6207AF8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26823-5DF8-C219-2969-722B31BB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2F22-414F-A2B9-D869-41A7A270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3B6EB-5B01-9B20-1E90-9809AA6B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34747-BDE2-614B-3206-768281F3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CDA7E-4D71-ED27-34C9-9AC56B77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2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BFFE-4F98-5F98-6366-D1C433E2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413BC-DFAF-C45C-7F7D-B13E9C0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CE3-5E77-09FB-4DC7-09DD5DC1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981C0-0216-32FE-0EB3-0E0E616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1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46114-488F-4F1C-06DD-7C695D9A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0059A-B96D-8EAA-4644-4220F092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F7A1-7A43-A629-2596-701F1626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8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0497-8D66-7768-4448-46B9CB6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F9A-E847-EA37-D28C-8D9E1B40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30A8E-EE58-0D66-11EB-8A354614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6A7A7-2DD2-6191-7C5C-3B621068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7283-3C44-4676-2E32-B61A3A0B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5770-8367-C295-91D8-74C3589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01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93C1-3915-C784-7C69-553C990E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6C818-0181-AE3F-D722-3031C6FB6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07FB-238C-FB15-4401-DC04989C5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C3B79-CF66-68C6-B52F-C19C986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AE4E-7489-2454-155A-9314F941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7147-818A-309A-1609-5D950EF9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6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45DA2-DC21-49C6-40FD-5E988A52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BDA7-BCC5-C19C-4C4A-35FEC21D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A384-6DC9-8FB1-3CE8-9C50C81E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0509-6998-4BB8-AEA1-C71705D6AD30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38F4-C26F-1F98-BBA5-018037F5A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176E-00FE-D2D1-222F-A1F1D93B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A15A-ECF1-43B3-BFE7-9A025917E3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2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EBAB50-5496-4404-B218-567F0FB202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FB41FA-959B-4B8E-840B-8BA82550C180}"/>
              </a:ext>
            </a:extLst>
          </p:cNvPr>
          <p:cNvSpPr/>
          <p:nvPr/>
        </p:nvSpPr>
        <p:spPr>
          <a:xfrm>
            <a:off x="4301633" y="213889"/>
            <a:ext cx="3101004" cy="25848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ln>
                  <a:solidFill>
                    <a:schemeClr val="tx1"/>
                  </a:solidFill>
                </a:ln>
                <a:latin typeface="Raleway Black" pitchFamily="2" charset="0"/>
              </a:rPr>
              <a:t>WiMAX</a:t>
            </a:r>
          </a:p>
          <a:p>
            <a:pPr algn="ctr"/>
            <a:r>
              <a:rPr lang="en-GB" sz="2000" b="1" i="1" dirty="0">
                <a:ln>
                  <a:solidFill>
                    <a:schemeClr val="tx1"/>
                  </a:solidFill>
                </a:ln>
                <a:latin typeface="Raleway Black" pitchFamily="2" charset="0"/>
              </a:rPr>
              <a:t>(Worldwide Interoperability for Microwave Access)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933B95-024D-433B-AF03-FEF65EF67199}"/>
              </a:ext>
            </a:extLst>
          </p:cNvPr>
          <p:cNvCxnSpPr>
            <a:cxnSpLocks/>
          </p:cNvCxnSpPr>
          <p:nvPr/>
        </p:nvCxnSpPr>
        <p:spPr>
          <a:xfrm>
            <a:off x="5936693" y="2857702"/>
            <a:ext cx="1857478" cy="1383436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28FCF-FCD6-4685-9D30-E9EC7CCD5442}"/>
              </a:ext>
            </a:extLst>
          </p:cNvPr>
          <p:cNvCxnSpPr>
            <a:cxnSpLocks/>
          </p:cNvCxnSpPr>
          <p:nvPr/>
        </p:nvCxnSpPr>
        <p:spPr>
          <a:xfrm flipH="1">
            <a:off x="2809421" y="2189576"/>
            <a:ext cx="1803940" cy="601798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99606-E961-4063-AC38-4BE44DB150BC}"/>
              </a:ext>
            </a:extLst>
          </p:cNvPr>
          <p:cNvCxnSpPr>
            <a:cxnSpLocks/>
          </p:cNvCxnSpPr>
          <p:nvPr/>
        </p:nvCxnSpPr>
        <p:spPr>
          <a:xfrm flipH="1" flipV="1">
            <a:off x="7197623" y="2217326"/>
            <a:ext cx="2365653" cy="72122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C85D6C-3874-4265-B333-C22D0726D725}"/>
              </a:ext>
            </a:extLst>
          </p:cNvPr>
          <p:cNvCxnSpPr>
            <a:cxnSpLocks/>
          </p:cNvCxnSpPr>
          <p:nvPr/>
        </p:nvCxnSpPr>
        <p:spPr>
          <a:xfrm flipH="1">
            <a:off x="3688695" y="2864912"/>
            <a:ext cx="2247870" cy="1541758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C757B5C5-501A-47ED-B9FC-7A94DD4EDF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482300"/>
                  </p:ext>
                </p:extLst>
              </p:nvPr>
            </p:nvGraphicFramePr>
            <p:xfrm>
              <a:off x="8939259" y="22063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531914C-D2B2-4F6B-88EF-ED99B70BA4A9}">
                    <psez:zmPr id="{6CAC53F0-97F1-4DFA-A4F8-8F5E0F2C52BB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Section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757B5C5-501A-47ED-B9FC-7A94DD4EDF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39259" y="22063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0" name="Section Zoom 29">
                <a:extLst>
                  <a:ext uri="{FF2B5EF4-FFF2-40B4-BE49-F238E27FC236}">
                    <a16:creationId xmlns:a16="http://schemas.microsoft.com/office/drawing/2014/main" id="{985FB3C6-1EC9-4D79-863B-9F94CFD3A0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5374590"/>
                  </p:ext>
                </p:extLst>
              </p:nvPr>
            </p:nvGraphicFramePr>
            <p:xfrm>
              <a:off x="430873" y="215533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5DBAA70-1E32-4711-8E4B-56DB3DA64E89}">
                    <psez:zmPr id="{FFDAA922-8813-41FA-984D-83703FA80186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0" name="Section Zoom 2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85FB3C6-1EC9-4D79-863B-9F94CFD3A0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873" y="2155334"/>
                <a:ext cx="3048000" cy="171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408D14-A66C-4D59-9FBD-DD5B0A3AC06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936437" y="2857591"/>
            <a:ext cx="1577" cy="2123359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1" name="Section Zoom 40">
                <a:extLst>
                  <a:ext uri="{FF2B5EF4-FFF2-40B4-BE49-F238E27FC236}">
                    <a16:creationId xmlns:a16="http://schemas.microsoft.com/office/drawing/2014/main" id="{81CFC7FC-EDA2-489E-AF9A-AD97C0B35D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8534557"/>
                  </p:ext>
                </p:extLst>
              </p:nvPr>
            </p:nvGraphicFramePr>
            <p:xfrm>
              <a:off x="4414014" y="4980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9AE3561-CB9C-4CA6-8679-12D72079AFCF}">
                    <psez:zmPr id="{90963E4D-217F-4E44-91E6-9A86C133BE33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1" name="Section Zoom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1CFC7FC-EDA2-489E-AF9A-AD97C0B35D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4014" y="498095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100E5A5F-2DEB-4164-9010-F49C6B8457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461547"/>
                  </p:ext>
                </p:extLst>
              </p:nvPr>
            </p:nvGraphicFramePr>
            <p:xfrm>
              <a:off x="2187391" y="42411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8296CD-5B71-4F2D-AA8C-DD84C232CDC3}">
                    <psez:zmPr id="{65E52B81-7D8B-4933-A4B5-BE2F103ABED6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Section Zoom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00E5A5F-2DEB-4164-9010-F49C6B8457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7391" y="424113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8" name="Section Zoom 27">
                <a:extLst>
                  <a:ext uri="{FF2B5EF4-FFF2-40B4-BE49-F238E27FC236}">
                    <a16:creationId xmlns:a16="http://schemas.microsoft.com/office/drawing/2014/main" id="{266B371D-67A8-4128-AA23-034AC7DB06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4021907"/>
                  </p:ext>
                </p:extLst>
              </p:nvPr>
            </p:nvGraphicFramePr>
            <p:xfrm>
              <a:off x="6640637" y="42411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73F681E-9B1D-4432-81E4-45C8329E4E3F}">
                    <psez:zmPr id="{5381C94C-91C3-4C98-947B-B78FCAF61532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8" name="Section Zoom 2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66B371D-67A8-4128-AA23-034AC7DB06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0637" y="424113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5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4031CA-9BD9-43CE-9A1E-A431F3739CF5}"/>
              </a:ext>
            </a:extLst>
          </p:cNvPr>
          <p:cNvSpPr/>
          <p:nvPr/>
        </p:nvSpPr>
        <p:spPr>
          <a:xfrm>
            <a:off x="2398643" y="0"/>
            <a:ext cx="7394713" cy="6858000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700" b="1" i="1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Pro </a:t>
            </a:r>
            <a:r>
              <a:rPr lang="en-GB" sz="57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Kontra</a:t>
            </a:r>
            <a:r>
              <a:rPr lang="en-GB" sz="5700" b="1" i="1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 </a:t>
            </a:r>
          </a:p>
          <a:p>
            <a:pPr algn="ctr"/>
            <a:r>
              <a:rPr lang="en-GB" sz="5700" b="1" i="1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924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AD614-FE40-4D26-838B-02C5E673C0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EC8F-897D-4937-B727-8ECB97B98246}"/>
              </a:ext>
            </a:extLst>
          </p:cNvPr>
          <p:cNvSpPr/>
          <p:nvPr/>
        </p:nvSpPr>
        <p:spPr>
          <a:xfrm>
            <a:off x="1" y="5451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 KONTRA MOBILE</a:t>
            </a:r>
            <a:endParaRPr lang="en-LT" sz="80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E3648-EDEC-4EE1-BEF1-1AD81F012D66}"/>
              </a:ext>
            </a:extLst>
          </p:cNvPr>
          <p:cNvSpPr/>
          <p:nvPr/>
        </p:nvSpPr>
        <p:spPr>
          <a:xfrm>
            <a:off x="0" y="1432461"/>
            <a:ext cx="590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4G LTE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Mobile:</a:t>
            </a:r>
          </a:p>
          <a:p>
            <a:pPr algn="ctr"/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Pro: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Tinggi: 4G LTE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menawarkan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internet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memungkinkan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mengakses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konten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online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cepat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melakukan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streaming video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berkualitas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dan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bermain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game online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tanpa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lag.</a:t>
            </a:r>
          </a:p>
          <a:p>
            <a:pPr marL="228600" indent="-228600" algn="ctr">
              <a:buFont typeface="+mj-lt"/>
              <a:buAutoNum type="arabicPeriod"/>
            </a:pPr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Stabilitas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Ketersediaan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telah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diimplementasikan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luas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di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banyak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negara,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sehingga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ketersediaannya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baik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daripada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WiMAX.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di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daerah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perkotaan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pedesaan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baik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LTE.</a:t>
            </a:r>
          </a:p>
          <a:p>
            <a:pPr algn="ctr"/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Kontra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Infrastruktur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Mahal: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Implementasi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memerlukan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investasi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besar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infrastruktur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menjadi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beban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operator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Biaya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bisa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mempengaruhi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harga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paket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pelanggan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  <a:p>
            <a:pPr marL="228600" indent="-228600" algn="ctr">
              <a:buFont typeface="+mj-lt"/>
              <a:buAutoNum type="arabicPeriod"/>
            </a:pPr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Keterbatasan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Spektrum: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Seiring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tingginya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permintaan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spektrum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radio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menjadi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terbatas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menyebabkan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kepadatan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mempengaruhi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internet di jam-jam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sibuk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253E7-C476-4943-9276-612E47D195F5}"/>
              </a:ext>
            </a:extLst>
          </p:cNvPr>
          <p:cNvSpPr/>
          <p:nvPr/>
        </p:nvSpPr>
        <p:spPr>
          <a:xfrm>
            <a:off x="5902888" y="1444938"/>
            <a:ext cx="590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Mobile:</a:t>
            </a:r>
          </a:p>
          <a:p>
            <a:pPr algn="ctr"/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Pro: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Jangkauan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Luas: 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menawarkan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jangkauan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luas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daripada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terutama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di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daerah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pedesaan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terpencil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mungkin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sulit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dijangkau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oleh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tradisional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  <a:p>
            <a:pPr marL="228600" indent="-228600" algn="ctr">
              <a:buFont typeface="+mj-lt"/>
              <a:buAutoNum type="arabicPeriod"/>
            </a:pPr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Cocok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Area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Jarang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Penduduknya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 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cocok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menyediakan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internet di area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populasi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rendah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karena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mencakup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wilayah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luas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investasi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infrastruktur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rendah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  <a:p>
            <a:pPr algn="ctr"/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Kontra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Terbatas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Meskipun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menyediakan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koneksi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internet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layak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kecepatannya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terbatas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dibandingkan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LTE.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mungkin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mengalami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keterbatasan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melakukan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aktivitas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online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membutuhkan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  <a:p>
            <a:pPr marL="228600" indent="-228600" algn="ctr">
              <a:buFont typeface="+mj-lt"/>
              <a:buAutoNum type="arabicPeriod"/>
            </a:pPr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Tergantikan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oleh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Maju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 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telah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kehilangan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popularitasnya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seiring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kemajuan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seperti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4G LTE dan 5G. Banyak operator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telah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beralih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nirkabel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canggih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GB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cepat</a:t>
            </a: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08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4031CA-9BD9-43CE-9A1E-A431F3739CF5}"/>
              </a:ext>
            </a:extLst>
          </p:cNvPr>
          <p:cNvSpPr/>
          <p:nvPr/>
        </p:nvSpPr>
        <p:spPr>
          <a:xfrm>
            <a:off x="2398643" y="0"/>
            <a:ext cx="7394713" cy="6858000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9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Penjelasan</a:t>
            </a:r>
            <a:endParaRPr lang="en-ID" sz="5900" b="1" i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AD614-FE40-4D26-838B-02C5E673C0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EC8F-897D-4937-B727-8ECB97B98246}"/>
              </a:ext>
            </a:extLst>
          </p:cNvPr>
          <p:cNvSpPr/>
          <p:nvPr/>
        </p:nvSpPr>
        <p:spPr>
          <a:xfrm>
            <a:off x="2510723" y="98053"/>
            <a:ext cx="71705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PENJELASAN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7045B-6BC6-43CB-BA48-76352FFFCA99}"/>
              </a:ext>
            </a:extLst>
          </p:cNvPr>
          <p:cNvSpPr/>
          <p:nvPr/>
        </p:nvSpPr>
        <p:spPr>
          <a:xfrm>
            <a:off x="58055" y="1544603"/>
            <a:ext cx="60290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adalah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singkatan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Worldwide Interoperability for Microwave Access,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merupakan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nirkabel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pita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(broadband wireless access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disingkat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BWA)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jangkauan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luas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merupakan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evolusi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BWA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sebelumnya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fitur-fitur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menarik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Disamping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mampu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diberikan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WiMAX juga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merupakan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open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arti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komunikasi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perangkat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 di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beberapa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vendor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berbeda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tetap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dilakukan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tidak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proprietary).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kecepatan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besar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sampai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70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MBps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),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diaplikasikan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koneksi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broadband ‘last mile’.</a:t>
            </a:r>
          </a:p>
          <a:p>
            <a:pPr algn="ctr"/>
            <a:endParaRPr lang="en-GB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Broadband Wireless Access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saat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umum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diterima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luas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adalah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dikeluarkan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oleh Institute of Electrical and Electronics Engineers (IEEE),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seperti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802.15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Personal Area Network (PAN), 802.11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Wireless Fidelity (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WiFi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), dan 802.16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Worldwide Interoperability for Microwave Access (WiMAX).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60D47-742F-4BB8-9C66-8CA98D09B7DE}"/>
              </a:ext>
            </a:extLst>
          </p:cNvPr>
          <p:cNvSpPr/>
          <p:nvPr/>
        </p:nvSpPr>
        <p:spPr>
          <a:xfrm>
            <a:off x="6145203" y="1544603"/>
            <a:ext cx="602909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juga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telah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dikembangkan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mengalirkan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yang overlay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suara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seperti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GPRS (General Packet Radio Service), EDGE (Enhanced Data Rates for GSM Evolution), WCDMA (Wideband Code-Division Multiple Access), dan HSDPA (High-Speed Downlink Packet Access). Masing-masing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evolusi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umumnya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mengarah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menyediakan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berbagai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layanan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baru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mengarah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layanan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mampu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menyalurkan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voice, video dan data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bersamaan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(triple play).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Sehingga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strategi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pengembangan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layanan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broadband wireless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dibedakan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menjadi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 Network Operator (MNO) dan Broadband Provider (BP).</a:t>
            </a:r>
          </a:p>
        </p:txBody>
      </p:sp>
    </p:spTree>
    <p:extLst>
      <p:ext uri="{BB962C8B-B14F-4D97-AF65-F5344CB8AC3E}">
        <p14:creationId xmlns:p14="http://schemas.microsoft.com/office/powerpoint/2010/main" val="124716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4031CA-9BD9-43CE-9A1E-A431F3739CF5}"/>
              </a:ext>
            </a:extLst>
          </p:cNvPr>
          <p:cNvSpPr/>
          <p:nvPr/>
        </p:nvSpPr>
        <p:spPr>
          <a:xfrm>
            <a:off x="2398643" y="0"/>
            <a:ext cx="7394713" cy="6858000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Elemen</a:t>
            </a:r>
            <a:r>
              <a:rPr lang="en-GB" sz="6500" b="1" i="1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 </a:t>
            </a:r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Perangkat</a:t>
            </a:r>
            <a:endParaRPr lang="en-ID" sz="6500" b="1" i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AD614-FE40-4D26-838B-02C5E673C0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EC8F-897D-4937-B727-8ECB97B98246}"/>
              </a:ext>
            </a:extLst>
          </p:cNvPr>
          <p:cNvSpPr/>
          <p:nvPr/>
        </p:nvSpPr>
        <p:spPr>
          <a:xfrm>
            <a:off x="377135" y="98053"/>
            <a:ext cx="1143774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ELEMEN PERANGKAT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7045B-6BC6-43CB-BA48-76352FFFCA99}"/>
              </a:ext>
            </a:extLst>
          </p:cNvPr>
          <p:cNvSpPr/>
          <p:nvPr/>
        </p:nvSpPr>
        <p:spPr>
          <a:xfrm>
            <a:off x="0" y="1544603"/>
            <a:ext cx="59028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eriod"/>
            </a:pPr>
            <a:r>
              <a:rPr lang="en-GB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Base Station (BS)</a:t>
            </a:r>
          </a:p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Merupakan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perangkat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transceiver (transmitter dan receiver)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biasanya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dipasang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satu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lokasi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colocated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Internet Protocol (IP). Dari BS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disambungkan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beberapa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CPE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media interface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gelombang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radio (RF)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mengikuti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Komponen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terdiri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:</a:t>
            </a:r>
          </a:p>
          <a:p>
            <a:pPr marL="228600" indent="-228600" algn="ctr">
              <a:buAutoNum type="arabicPeriod"/>
            </a:pPr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NPU (networking processing unit card)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AU (access unit card) 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PIU (power interface unit)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AVU (air ventilation unit)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PSU (power supply unit)</a:t>
            </a:r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966BE-B778-47E1-8986-6341F550760E}"/>
              </a:ext>
            </a:extLst>
          </p:cNvPr>
          <p:cNvSpPr/>
          <p:nvPr/>
        </p:nvSpPr>
        <p:spPr>
          <a:xfrm>
            <a:off x="5902888" y="1990340"/>
            <a:ext cx="590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2.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Antena</a:t>
            </a:r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Antena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dipakai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di BS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berupa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sektor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60°, 90°,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120°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tergantung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area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dilayani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91127-4735-477E-91C1-3D79AF75F6FF}"/>
              </a:ext>
            </a:extLst>
          </p:cNvPr>
          <p:cNvSpPr/>
          <p:nvPr/>
        </p:nvSpPr>
        <p:spPr>
          <a:xfrm>
            <a:off x="5387631" y="3814723"/>
            <a:ext cx="590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3. Subscriber Station (SS)</a:t>
            </a:r>
          </a:p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umum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Subscriber Station (SS)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(Customer Premises Equipment) CPE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terdiri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Outdoor Unit (ODU) dan Indoor Unit (IDU),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perangkat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radionya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terpisah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terintegrasi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antena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573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4031CA-9BD9-43CE-9A1E-A431F3739CF5}"/>
              </a:ext>
            </a:extLst>
          </p:cNvPr>
          <p:cNvSpPr/>
          <p:nvPr/>
        </p:nvSpPr>
        <p:spPr>
          <a:xfrm>
            <a:off x="2398643" y="0"/>
            <a:ext cx="7394713" cy="6858000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Teknologi</a:t>
            </a:r>
            <a:r>
              <a:rPr lang="en-GB" sz="6500" b="1" i="1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 dan </a:t>
            </a:r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Layanan</a:t>
            </a:r>
            <a:endParaRPr lang="en-ID" sz="6500" b="1" i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AD614-FE40-4D26-838B-02C5E673C0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EC8F-897D-4937-B727-8ECB97B98246}"/>
              </a:ext>
            </a:extLst>
          </p:cNvPr>
          <p:cNvSpPr/>
          <p:nvPr/>
        </p:nvSpPr>
        <p:spPr>
          <a:xfrm>
            <a:off x="1" y="5451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TEKNOLOGI &amp; LAYANAN</a:t>
            </a:r>
            <a:endParaRPr lang="en-LT" sz="80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7045B-6BC6-43CB-BA48-76352FFFCA99}"/>
              </a:ext>
            </a:extLst>
          </p:cNvPr>
          <p:cNvSpPr/>
          <p:nvPr/>
        </p:nvSpPr>
        <p:spPr>
          <a:xfrm>
            <a:off x="0" y="1544603"/>
            <a:ext cx="590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BWA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adalah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standards-based technology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memungkinkan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penyaluran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broadband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melalui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wireless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sebagai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komplemen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wireline.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menyediakan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akses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last mile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fixed, nomadic, portable dan mobile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tanpa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syarat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LOS (NLOS)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user dan base station. WiMAX juga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merupakan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BWA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interoperabilty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antar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perangkat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berbeda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dirancang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memberikan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layanan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Point to Multipoint (PMP)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maupun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Point to Point (PTP).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pengiriman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hingga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10 Mbps/user.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0EC23-E373-4BD6-A020-CBA0612566AD}"/>
              </a:ext>
            </a:extLst>
          </p:cNvPr>
          <p:cNvSpPr/>
          <p:nvPr/>
        </p:nvSpPr>
        <p:spPr>
          <a:xfrm>
            <a:off x="5711371" y="3729003"/>
            <a:ext cx="590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Pengembangan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berada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range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cukup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Fixed WiMAX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prinsipnya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dikembangkan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dari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WiFi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sehingga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keterbatasan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WiFi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dilengkapi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melalui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terutama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hal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coverage/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jarak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kualitas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garansi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layanan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(QoS).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Sementara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itu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dikembangkan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mengimbangi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teknologi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seperti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GSM, CDMA 2000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maupun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3G.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Keunggulan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 WiMAX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terdapat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konfigurasi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jauh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sederhana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serta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pengiriman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data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tinggi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Oleh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karena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itu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WiMAX sangat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mungkin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mudah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diselenggarakan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oleh operator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baru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ataupun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service provider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skala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kecil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1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4031CA-9BD9-43CE-9A1E-A431F3739CF5}"/>
              </a:ext>
            </a:extLst>
          </p:cNvPr>
          <p:cNvSpPr/>
          <p:nvPr/>
        </p:nvSpPr>
        <p:spPr>
          <a:xfrm>
            <a:off x="2398643" y="0"/>
            <a:ext cx="7394713" cy="6858000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Tinjauan</a:t>
            </a:r>
            <a:endParaRPr lang="en-GB" sz="6500" b="1" i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Black" pitchFamily="2" charset="0"/>
            </a:endParaRPr>
          </a:p>
          <a:p>
            <a:pPr algn="ctr"/>
            <a:r>
              <a:rPr lang="en-GB" sz="6500" b="1" i="1" dirty="0" err="1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Black" pitchFamily="2" charset="0"/>
              </a:rPr>
              <a:t>Teknologi</a:t>
            </a:r>
            <a:endParaRPr lang="en-ID" sz="6500" b="1" i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AD614-FE40-4D26-838B-02C5E673C0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AEC8F-897D-4937-B727-8ECB97B98246}"/>
              </a:ext>
            </a:extLst>
          </p:cNvPr>
          <p:cNvSpPr/>
          <p:nvPr/>
        </p:nvSpPr>
        <p:spPr>
          <a:xfrm>
            <a:off x="1" y="5451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TINJAUAN TEKNOLOGI</a:t>
            </a:r>
            <a:endParaRPr lang="en-LT" sz="80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7045B-6BC6-43CB-BA48-76352FFFCA99}"/>
              </a:ext>
            </a:extLst>
          </p:cNvPr>
          <p:cNvSpPr/>
          <p:nvPr/>
        </p:nvSpPr>
        <p:spPr>
          <a:xfrm>
            <a:off x="0" y="1544603"/>
            <a:ext cx="59028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awalnya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dirancang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untuk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rentang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10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s.d.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66 GHz. 802.16a,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diperbaharui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2004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menjadi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802.16-2004 (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dikenal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juga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802.16d)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menambahkan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rentang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2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s.d.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11 GHz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spesifikasi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802.16d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dikenal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juga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fixed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diperbaharui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lagi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menjadi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802.16e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tahun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2005 (yang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dikenal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mobile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)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orthogonal frequency-division multiplexing (OFDM)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skalabilitas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dibandingkan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802.16d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OFDM 256 sub-carriers.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OFDM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baru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memberikan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keuntungan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hal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cakupang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instalasi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konsumsi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penggunaan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efisiensi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pita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kemampuan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hand over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hand off,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sebagaimana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layaknya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komunikasi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seluler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E3648-EDEC-4EE1-BEF1-1AD81F012D66}"/>
              </a:ext>
            </a:extLst>
          </p:cNvPr>
          <p:cNvSpPr/>
          <p:nvPr/>
        </p:nvSpPr>
        <p:spPr>
          <a:xfrm>
            <a:off x="5902888" y="2585475"/>
            <a:ext cx="59028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Banyaknya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institusi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tertarik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802.16d dan .16e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karena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rendah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sehingga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baik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terhadap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redaman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demikian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memiliki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daya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penetrasi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baik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di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gedung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Pada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saat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sudah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jaringan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secara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komersial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menggunakan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perangkat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bersertifikasi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sesuai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802.162.</a:t>
            </a:r>
          </a:p>
          <a:p>
            <a:pPr algn="ctr"/>
            <a:endParaRPr lang="en-ID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Spesifikasi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membawa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perbaikan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keterbatasan-keterbatasan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WiFi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dengan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memberikan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pita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besar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dan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enkripsi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bagus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WiMax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memberikan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koneksi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tanpa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memerlukan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Line of Sight (LOS)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dalam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situasi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tertentu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Propagasi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Non LOS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memerlukan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.16d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atau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revisi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16.e,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karena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diperlukan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frekuensi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yang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lebih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rendah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Juga,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perlu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digunakan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sinyal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muli-jalur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(multi-path signals),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sebagaimana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ID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standar</a:t>
            </a:r>
            <a:r>
              <a:rPr lang="en-ID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802.16n.</a:t>
            </a:r>
          </a:p>
        </p:txBody>
      </p:sp>
    </p:spTree>
    <p:extLst>
      <p:ext uri="{BB962C8B-B14F-4D97-AF65-F5344CB8AC3E}">
        <p14:creationId xmlns:p14="http://schemas.microsoft.com/office/powerpoint/2010/main" val="370096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1161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Keyza Bintang</dc:creator>
  <cp:lastModifiedBy>Keyza Bintang</cp:lastModifiedBy>
  <cp:revision>16</cp:revision>
  <dcterms:created xsi:type="dcterms:W3CDTF">2023-07-25T05:26:57Z</dcterms:created>
  <dcterms:modified xsi:type="dcterms:W3CDTF">2023-07-27T14:20:00Z</dcterms:modified>
</cp:coreProperties>
</file>