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57" r:id="rId8"/>
    <p:sldId id="267" r:id="rId9"/>
    <p:sldId id="266" r:id="rId10"/>
    <p:sldId id="265" r:id="rId11"/>
    <p:sldId id="264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81" r:id="rId22"/>
    <p:sldId id="283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35B4-4B3F-4402-AD62-B8574BB4A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D6CA-8EAC-454F-B9E3-E3DBEABB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B9CE-A179-47B8-95C0-48E63AEF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9F90-981A-4DCD-8D27-A7EDE87E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1F38-0B82-4885-B1B3-D7B9715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013B-4E8A-412E-879B-96C052AD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E7684-003C-40F3-96E9-D05EAB8E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CBAE-7D59-4429-A97E-5E666A6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418F-36B6-48F4-8B82-979E4A7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E592-348B-43FF-AF91-51156990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6DF97-C264-4393-B63F-7450678B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B1A9-3853-4456-998D-32879575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C9DA-62F4-4C84-A0A8-1372811A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2FEB-95E6-4818-8D89-D49FF428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5C79-C123-4D3F-ADBB-66CD244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A81-DDFF-4C9A-848C-F9CCBAC3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2C89-7555-4EB3-9CD1-2453634F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C6EE-2CFB-4AC7-B197-E40D2668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5985-33AA-4702-8399-82CB22D6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428D-E3F4-43EF-802C-9F252B76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0374-7FEE-42D9-99EF-985E38C8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51B9-E9B6-428B-861B-A014B310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CC7E-E9AD-4E84-8637-CA6DE09C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1E5C-5AF0-4A5F-96E8-2C90E08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8117-D418-4A06-9EB5-0029FF5D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D64B-475A-4F7B-AB5D-A73E2630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3120-FF67-4D28-8394-103A879EF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8367-B409-4A00-9C20-677890297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730-4960-42BC-A68F-C27F1B8F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92E7-DDCB-40BB-9D7A-9ED60B59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2948-DDA8-4E29-A6D5-137B604E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4104-3D81-4C91-AD94-C1F94B15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CF39-44A1-4E8C-87B2-C9F173BF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CA257-929D-41FE-834B-E3604A86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CF175-7DB9-4CB2-88D2-0E3E9249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3BFAB-E68F-4D20-9452-3E5119C9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B52E5-5949-472D-9005-E35213A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8086E-3325-43A5-AAE9-7D2B0E6F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0E650-DCD0-4026-9A1E-49265567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8BB9-D7B3-4FCF-9634-FFA48F0F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C9DF-57BC-4035-9C75-1379589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AA248-3AF1-417A-82D0-2C315006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874A-7882-4A31-976B-4C001AA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2FD83-8B5C-49C3-B730-C9E11CC5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BD866-8BCC-4399-AF79-F6D12CB3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40FC-CE90-4D25-BA68-33772CB4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A33-5877-4A2C-8836-9D56E4D0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0B1F-6108-4845-BECF-2E1DE7DA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A654-32AA-458E-B69D-E461CA02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86B2D-C449-4C69-AE07-8133CC61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6769-4C04-4E35-A03B-C62215CA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B284-9E8E-43F5-8992-AC6F2635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DCE5-E6DC-4055-BFC9-17085AD9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DDB1F-995D-499F-8E4A-038F19D75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6B76C-F951-4608-801F-C83211219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DEA53-1228-4925-B48B-ED2608FE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2FCB9-D8E5-40F8-A668-87195F31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39FB-F63E-4FC2-99FD-231BDF29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A4515-48A5-44E4-8EE7-AAFF5853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188B-F231-4FEC-885C-EC9D9050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5656-E8A3-4545-BA04-E78C1E29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B407-64ED-4DC6-97A3-CDE4FC8C73D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CCEF-FD39-4ABF-A0E6-A448313D5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B085-DE9D-430D-A33E-A6EFD8263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FE2E-809C-4119-885C-ED47470F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1E5-38BE-4D61-BC77-3DCA4D6D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Apparent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49EFD-FC44-47F1-BAEB-3BEBB22A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(Predator Mediated)</a:t>
            </a:r>
          </a:p>
        </p:txBody>
      </p:sp>
    </p:spTree>
    <p:extLst>
      <p:ext uri="{BB962C8B-B14F-4D97-AF65-F5344CB8AC3E}">
        <p14:creationId xmlns:p14="http://schemas.microsoft.com/office/powerpoint/2010/main" val="40312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Down 30">
            <a:extLst>
              <a:ext uri="{FF2B5EF4-FFF2-40B4-BE49-F238E27FC236}">
                <a16:creationId xmlns:a16="http://schemas.microsoft.com/office/drawing/2014/main" id="{D7E5C45B-3373-4847-B3E3-63686D34B659}"/>
              </a:ext>
            </a:extLst>
          </p:cNvPr>
          <p:cNvSpPr/>
          <p:nvPr/>
        </p:nvSpPr>
        <p:spPr>
          <a:xfrm rot="6782281">
            <a:off x="4423229" y="2638159"/>
            <a:ext cx="706484" cy="3662427"/>
          </a:xfrm>
          <a:prstGeom prst="downArrow">
            <a:avLst/>
          </a:prstGeom>
          <a:pattFill prst="solidDmnd">
            <a:fgClr>
              <a:schemeClr val="accent4">
                <a:lumMod val="75000"/>
              </a:schemeClr>
            </a:fgClr>
            <a:bgClr>
              <a:schemeClr val="accent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FC81B-CCD9-4D28-9B25-162F3987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93" y="5089137"/>
            <a:ext cx="2318513" cy="1702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07E81-C695-4978-9F57-51A2314E3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80" y="4841163"/>
            <a:ext cx="2371946" cy="183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A0C-5A62-4E21-B5C6-875ADBD77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3" y="274151"/>
            <a:ext cx="1841746" cy="183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7EFFB3-A450-4A07-86D6-25FBD40B9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5" y="274151"/>
            <a:ext cx="1533057" cy="1702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DA1298-5F7A-4530-B6CB-CCCE1073F52E}"/>
              </a:ext>
            </a:extLst>
          </p:cNvPr>
          <p:cNvSpPr/>
          <p:nvPr/>
        </p:nvSpPr>
        <p:spPr>
          <a:xfrm rot="12504970">
            <a:off x="8424536" y="2110062"/>
            <a:ext cx="1716128" cy="632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616A3F-707E-47B6-A4E1-4734574B457B}"/>
              </a:ext>
            </a:extLst>
          </p:cNvPr>
          <p:cNvSpPr/>
          <p:nvPr/>
        </p:nvSpPr>
        <p:spPr>
          <a:xfrm rot="13987223">
            <a:off x="9155356" y="3823891"/>
            <a:ext cx="689034" cy="131139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EEBF-C721-4330-A854-0B03FB3D3CBE}"/>
              </a:ext>
            </a:extLst>
          </p:cNvPr>
          <p:cNvSpPr/>
          <p:nvPr/>
        </p:nvSpPr>
        <p:spPr>
          <a:xfrm>
            <a:off x="4064000" y="92364"/>
            <a:ext cx="4313382" cy="223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26C7205-E047-4037-9A64-034F10980922}"/>
              </a:ext>
            </a:extLst>
          </p:cNvPr>
          <p:cNvSpPr/>
          <p:nvPr/>
        </p:nvSpPr>
        <p:spPr>
          <a:xfrm rot="14162074">
            <a:off x="2374998" y="587314"/>
            <a:ext cx="836318" cy="255005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2603E02-1F44-440F-ABA4-5B3D352FF9E5}"/>
              </a:ext>
            </a:extLst>
          </p:cNvPr>
          <p:cNvSpPr/>
          <p:nvPr/>
        </p:nvSpPr>
        <p:spPr>
          <a:xfrm rot="10800000">
            <a:off x="7283984" y="2509351"/>
            <a:ext cx="612436" cy="247217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133A5FC5-535D-45F7-864B-1218C164C08F}"/>
              </a:ext>
            </a:extLst>
          </p:cNvPr>
          <p:cNvSpPr/>
          <p:nvPr/>
        </p:nvSpPr>
        <p:spPr>
          <a:xfrm rot="10800000">
            <a:off x="7283984" y="2509351"/>
            <a:ext cx="612436" cy="247217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E5C45B-3373-4847-B3E3-63686D34B659}"/>
              </a:ext>
            </a:extLst>
          </p:cNvPr>
          <p:cNvSpPr/>
          <p:nvPr/>
        </p:nvSpPr>
        <p:spPr>
          <a:xfrm rot="6782281">
            <a:off x="4423229" y="2638159"/>
            <a:ext cx="706484" cy="3662427"/>
          </a:xfrm>
          <a:prstGeom prst="downArrow">
            <a:avLst/>
          </a:prstGeom>
          <a:pattFill prst="solidDmnd">
            <a:fgClr>
              <a:schemeClr val="accent4">
                <a:lumMod val="75000"/>
              </a:schemeClr>
            </a:fgClr>
            <a:bgClr>
              <a:schemeClr val="accent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FC81B-CCD9-4D28-9B25-162F3987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93" y="5089137"/>
            <a:ext cx="2318513" cy="1702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07E81-C695-4978-9F57-51A2314E3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80" y="4841163"/>
            <a:ext cx="2371946" cy="183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A0C-5A62-4E21-B5C6-875ADBD77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3" y="274151"/>
            <a:ext cx="1841746" cy="183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7EFFB3-A450-4A07-86D6-25FBD40B9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5" y="274151"/>
            <a:ext cx="1533057" cy="1702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DA1298-5F7A-4530-B6CB-CCCE1073F52E}"/>
              </a:ext>
            </a:extLst>
          </p:cNvPr>
          <p:cNvSpPr/>
          <p:nvPr/>
        </p:nvSpPr>
        <p:spPr>
          <a:xfrm rot="12504970">
            <a:off x="8424536" y="2110062"/>
            <a:ext cx="1716128" cy="632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616A3F-707E-47B6-A4E1-4734574B457B}"/>
              </a:ext>
            </a:extLst>
          </p:cNvPr>
          <p:cNvSpPr/>
          <p:nvPr/>
        </p:nvSpPr>
        <p:spPr>
          <a:xfrm rot="13987223">
            <a:off x="9155356" y="3823891"/>
            <a:ext cx="689034" cy="131139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EEBF-C721-4330-A854-0B03FB3D3CBE}"/>
              </a:ext>
            </a:extLst>
          </p:cNvPr>
          <p:cNvSpPr/>
          <p:nvPr/>
        </p:nvSpPr>
        <p:spPr>
          <a:xfrm>
            <a:off x="4064000" y="92364"/>
            <a:ext cx="4313382" cy="223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26C7205-E047-4037-9A64-034F10980922}"/>
              </a:ext>
            </a:extLst>
          </p:cNvPr>
          <p:cNvSpPr/>
          <p:nvPr/>
        </p:nvSpPr>
        <p:spPr>
          <a:xfrm rot="14162074">
            <a:off x="2374998" y="587314"/>
            <a:ext cx="836318" cy="255005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FFDBF4-AC5A-40F5-851C-77785609C418}"/>
              </a:ext>
            </a:extLst>
          </p:cNvPr>
          <p:cNvSpPr/>
          <p:nvPr/>
        </p:nvSpPr>
        <p:spPr>
          <a:xfrm rot="19123285">
            <a:off x="2585481" y="4085978"/>
            <a:ext cx="823327" cy="114970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248FBE3-186F-46CD-BEA4-42CD6A498107}"/>
              </a:ext>
            </a:extLst>
          </p:cNvPr>
          <p:cNvSpPr/>
          <p:nvPr/>
        </p:nvSpPr>
        <p:spPr>
          <a:xfrm rot="5400000">
            <a:off x="5296039" y="5284770"/>
            <a:ext cx="689034" cy="131139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133A5FC5-535D-45F7-864B-1218C164C08F}"/>
              </a:ext>
            </a:extLst>
          </p:cNvPr>
          <p:cNvSpPr/>
          <p:nvPr/>
        </p:nvSpPr>
        <p:spPr>
          <a:xfrm rot="10800000">
            <a:off x="7283984" y="2509351"/>
            <a:ext cx="612436" cy="247217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E5C45B-3373-4847-B3E3-63686D34B659}"/>
              </a:ext>
            </a:extLst>
          </p:cNvPr>
          <p:cNvSpPr/>
          <p:nvPr/>
        </p:nvSpPr>
        <p:spPr>
          <a:xfrm rot="6782281">
            <a:off x="4423229" y="2638159"/>
            <a:ext cx="706484" cy="3662427"/>
          </a:xfrm>
          <a:prstGeom prst="downArrow">
            <a:avLst/>
          </a:prstGeom>
          <a:pattFill prst="solidDmnd">
            <a:fgClr>
              <a:schemeClr val="accent4">
                <a:lumMod val="75000"/>
              </a:schemeClr>
            </a:fgClr>
            <a:bgClr>
              <a:schemeClr val="accent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FC81B-CCD9-4D28-9B25-162F3987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93" y="5089137"/>
            <a:ext cx="2318513" cy="1702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07E81-C695-4978-9F57-51A2314E3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80" y="4841163"/>
            <a:ext cx="2371946" cy="183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A0C-5A62-4E21-B5C6-875ADBD77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3" y="274151"/>
            <a:ext cx="1841746" cy="183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7EFFB3-A450-4A07-86D6-25FBD40B9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5" y="274151"/>
            <a:ext cx="1533057" cy="1702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DA1298-5F7A-4530-B6CB-CCCE1073F52E}"/>
              </a:ext>
            </a:extLst>
          </p:cNvPr>
          <p:cNvSpPr/>
          <p:nvPr/>
        </p:nvSpPr>
        <p:spPr>
          <a:xfrm rot="12504970">
            <a:off x="8424536" y="2110062"/>
            <a:ext cx="1716128" cy="632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616A3F-707E-47B6-A4E1-4734574B457B}"/>
              </a:ext>
            </a:extLst>
          </p:cNvPr>
          <p:cNvSpPr/>
          <p:nvPr/>
        </p:nvSpPr>
        <p:spPr>
          <a:xfrm rot="13987223">
            <a:off x="9155356" y="3823891"/>
            <a:ext cx="689034" cy="131139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EEBF-C721-4330-A854-0B03FB3D3CBE}"/>
              </a:ext>
            </a:extLst>
          </p:cNvPr>
          <p:cNvSpPr/>
          <p:nvPr/>
        </p:nvSpPr>
        <p:spPr>
          <a:xfrm>
            <a:off x="4064000" y="92364"/>
            <a:ext cx="4313382" cy="223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26C7205-E047-4037-9A64-034F10980922}"/>
              </a:ext>
            </a:extLst>
          </p:cNvPr>
          <p:cNvSpPr/>
          <p:nvPr/>
        </p:nvSpPr>
        <p:spPr>
          <a:xfrm rot="14162074">
            <a:off x="2374998" y="587314"/>
            <a:ext cx="836318" cy="255005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FFDBF4-AC5A-40F5-851C-77785609C418}"/>
              </a:ext>
            </a:extLst>
          </p:cNvPr>
          <p:cNvSpPr/>
          <p:nvPr/>
        </p:nvSpPr>
        <p:spPr>
          <a:xfrm rot="19123285">
            <a:off x="2585481" y="4085978"/>
            <a:ext cx="823327" cy="114970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248FBE3-186F-46CD-BEA4-42CD6A498107}"/>
              </a:ext>
            </a:extLst>
          </p:cNvPr>
          <p:cNvSpPr/>
          <p:nvPr/>
        </p:nvSpPr>
        <p:spPr>
          <a:xfrm rot="5400000">
            <a:off x="5296039" y="5284770"/>
            <a:ext cx="689034" cy="131139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02FCABE-F145-402F-8A73-9D3DD825C82D}"/>
              </a:ext>
            </a:extLst>
          </p:cNvPr>
          <p:cNvSpPr/>
          <p:nvPr/>
        </p:nvSpPr>
        <p:spPr>
          <a:xfrm rot="521612">
            <a:off x="4014287" y="2462327"/>
            <a:ext cx="565199" cy="2684948"/>
          </a:xfrm>
          <a:prstGeom prst="downArrow">
            <a:avLst/>
          </a:prstGeom>
          <a:solidFill>
            <a:srgbClr val="384723">
              <a:alpha val="88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EA27767-6E93-4318-8BBE-6042D2DCAC1B}"/>
              </a:ext>
            </a:extLst>
          </p:cNvPr>
          <p:cNvSpPr/>
          <p:nvPr/>
        </p:nvSpPr>
        <p:spPr>
          <a:xfrm rot="4047000">
            <a:off x="6874406" y="1767626"/>
            <a:ext cx="647650" cy="5357478"/>
          </a:xfrm>
          <a:prstGeom prst="downArrow">
            <a:avLst/>
          </a:prstGeom>
          <a:solidFill>
            <a:srgbClr val="384723">
              <a:alpha val="88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Down 30">
            <a:extLst>
              <a:ext uri="{FF2B5EF4-FFF2-40B4-BE49-F238E27FC236}">
                <a16:creationId xmlns:a16="http://schemas.microsoft.com/office/drawing/2014/main" id="{D7E5C45B-3373-4847-B3E3-63686D34B659}"/>
              </a:ext>
            </a:extLst>
          </p:cNvPr>
          <p:cNvSpPr/>
          <p:nvPr/>
        </p:nvSpPr>
        <p:spPr>
          <a:xfrm rot="6782281">
            <a:off x="4423229" y="2638159"/>
            <a:ext cx="706484" cy="3662427"/>
          </a:xfrm>
          <a:prstGeom prst="downArrow">
            <a:avLst/>
          </a:prstGeom>
          <a:pattFill prst="solidDmnd">
            <a:fgClr>
              <a:schemeClr val="accent4">
                <a:lumMod val="75000"/>
              </a:schemeClr>
            </a:fgClr>
            <a:bgClr>
              <a:schemeClr val="accent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FC81B-CCD9-4D28-9B25-162F3987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93" y="5089137"/>
            <a:ext cx="2318513" cy="1702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07E81-C695-4978-9F57-51A2314E3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80" y="4841163"/>
            <a:ext cx="2371946" cy="183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A0C-5A62-4E21-B5C6-875ADBD77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3" y="274151"/>
            <a:ext cx="1841746" cy="183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7EFFB3-A450-4A07-86D6-25FBD40B9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5" y="274151"/>
            <a:ext cx="1533057" cy="1702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EEBF-C721-4330-A854-0B03FB3D3CBE}"/>
              </a:ext>
            </a:extLst>
          </p:cNvPr>
          <p:cNvSpPr/>
          <p:nvPr/>
        </p:nvSpPr>
        <p:spPr>
          <a:xfrm>
            <a:off x="4064000" y="92364"/>
            <a:ext cx="4313382" cy="223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26C7205-E047-4037-9A64-034F10980922}"/>
              </a:ext>
            </a:extLst>
          </p:cNvPr>
          <p:cNvSpPr/>
          <p:nvPr/>
        </p:nvSpPr>
        <p:spPr>
          <a:xfrm rot="14162074">
            <a:off x="2374998" y="587314"/>
            <a:ext cx="836318" cy="255005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FFDBF4-AC5A-40F5-851C-77785609C418}"/>
              </a:ext>
            </a:extLst>
          </p:cNvPr>
          <p:cNvSpPr/>
          <p:nvPr/>
        </p:nvSpPr>
        <p:spPr>
          <a:xfrm rot="19123285">
            <a:off x="2585481" y="4085978"/>
            <a:ext cx="823327" cy="114970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</p:spTree>
    <p:extLst>
      <p:ext uri="{BB962C8B-B14F-4D97-AF65-F5344CB8AC3E}">
        <p14:creationId xmlns:p14="http://schemas.microsoft.com/office/powerpoint/2010/main" val="27328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24FC9-81DE-4BC4-9187-5471BDD1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19052"/>
              </p:ext>
            </p:extLst>
          </p:nvPr>
        </p:nvGraphicFramePr>
        <p:xfrm>
          <a:off x="136237" y="144604"/>
          <a:ext cx="11889510" cy="6570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585">
                  <a:extLst>
                    <a:ext uri="{9D8B030D-6E8A-4147-A177-3AD203B41FA5}">
                      <a16:colId xmlns:a16="http://schemas.microsoft.com/office/drawing/2014/main" val="23580284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704822745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1730582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066004509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2165938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1600236"/>
                    </a:ext>
                  </a:extLst>
                </a:gridCol>
              </a:tblGrid>
              <a:tr h="489053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Decrease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Same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516"/>
                  </a:ext>
                </a:extLst>
              </a:tr>
              <a:tr h="4890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245"/>
                  </a:ext>
                </a:extLst>
              </a:tr>
              <a:tr h="1699573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Competitors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82987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4661"/>
                  </a:ext>
                </a:extLst>
              </a:tr>
              <a:tr h="1422060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Predators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11582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24FC9-81DE-4BC4-9187-5471BDD1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62124"/>
              </p:ext>
            </p:extLst>
          </p:nvPr>
        </p:nvGraphicFramePr>
        <p:xfrm>
          <a:off x="136237" y="144604"/>
          <a:ext cx="11889510" cy="6570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585">
                  <a:extLst>
                    <a:ext uri="{9D8B030D-6E8A-4147-A177-3AD203B41FA5}">
                      <a16:colId xmlns:a16="http://schemas.microsoft.com/office/drawing/2014/main" val="23580284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704822745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1730582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066004509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2165938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1600236"/>
                    </a:ext>
                  </a:extLst>
                </a:gridCol>
              </a:tblGrid>
              <a:tr h="489053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Decrease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Same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516"/>
                  </a:ext>
                </a:extLst>
              </a:tr>
              <a:tr h="4890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245"/>
                  </a:ext>
                </a:extLst>
              </a:tr>
              <a:tr h="1699573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Competitors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82987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4661"/>
                  </a:ext>
                </a:extLst>
              </a:tr>
              <a:tr h="1422060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Predators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11582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24FC9-81DE-4BC4-9187-5471BDD1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588707"/>
              </p:ext>
            </p:extLst>
          </p:nvPr>
        </p:nvGraphicFramePr>
        <p:xfrm>
          <a:off x="136237" y="144604"/>
          <a:ext cx="11889510" cy="6570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585">
                  <a:extLst>
                    <a:ext uri="{9D8B030D-6E8A-4147-A177-3AD203B41FA5}">
                      <a16:colId xmlns:a16="http://schemas.microsoft.com/office/drawing/2014/main" val="23580284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704822745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1730582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066004509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2165938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1600236"/>
                    </a:ext>
                  </a:extLst>
                </a:gridCol>
              </a:tblGrid>
              <a:tr h="489053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Decrease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Same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516"/>
                  </a:ext>
                </a:extLst>
              </a:tr>
              <a:tr h="4890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245"/>
                  </a:ext>
                </a:extLst>
              </a:tr>
              <a:tr h="1699573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Competitors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82987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4661"/>
                  </a:ext>
                </a:extLst>
              </a:tr>
              <a:tr h="1422060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Predators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11582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8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24FC9-81DE-4BC4-9187-5471BDD1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38331"/>
              </p:ext>
            </p:extLst>
          </p:nvPr>
        </p:nvGraphicFramePr>
        <p:xfrm>
          <a:off x="136237" y="144604"/>
          <a:ext cx="11889510" cy="6570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585">
                  <a:extLst>
                    <a:ext uri="{9D8B030D-6E8A-4147-A177-3AD203B41FA5}">
                      <a16:colId xmlns:a16="http://schemas.microsoft.com/office/drawing/2014/main" val="23580284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704822745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1730582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066004509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2165938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1600236"/>
                    </a:ext>
                  </a:extLst>
                </a:gridCol>
              </a:tblGrid>
              <a:tr h="489053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Decrease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Same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516"/>
                  </a:ext>
                </a:extLst>
              </a:tr>
              <a:tr h="4890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245"/>
                  </a:ext>
                </a:extLst>
              </a:tr>
              <a:tr h="1699573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Competitors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82987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4661"/>
                  </a:ext>
                </a:extLst>
              </a:tr>
              <a:tr h="1422060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Predators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11582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coyotes killed – Unless they shift away from cougar space?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coyotes killed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8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24FC9-81DE-4BC4-9187-5471BDD1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043446"/>
              </p:ext>
            </p:extLst>
          </p:nvPr>
        </p:nvGraphicFramePr>
        <p:xfrm>
          <a:off x="136237" y="144604"/>
          <a:ext cx="11889510" cy="6570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585">
                  <a:extLst>
                    <a:ext uri="{9D8B030D-6E8A-4147-A177-3AD203B41FA5}">
                      <a16:colId xmlns:a16="http://schemas.microsoft.com/office/drawing/2014/main" val="23580284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704822745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1730582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066004509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2165938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1600236"/>
                    </a:ext>
                  </a:extLst>
                </a:gridCol>
              </a:tblGrid>
              <a:tr h="489053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Decrease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Same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516"/>
                  </a:ext>
                </a:extLst>
              </a:tr>
              <a:tr h="4890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245"/>
                  </a:ext>
                </a:extLst>
              </a:tr>
              <a:tr h="1699573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Competitors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82987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pressures, more options – Shift in space use?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4661"/>
                  </a:ext>
                </a:extLst>
              </a:tr>
              <a:tr h="1422060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Predators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11582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coyotes killed – Unless they shift away from cougar space?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coyotes killed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Pressures, more options – Shift in space use?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8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8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24FC9-81DE-4BC4-9187-5471BDD1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169525"/>
              </p:ext>
            </p:extLst>
          </p:nvPr>
        </p:nvGraphicFramePr>
        <p:xfrm>
          <a:off x="136237" y="144604"/>
          <a:ext cx="11889510" cy="6570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585">
                  <a:extLst>
                    <a:ext uri="{9D8B030D-6E8A-4147-A177-3AD203B41FA5}">
                      <a16:colId xmlns:a16="http://schemas.microsoft.com/office/drawing/2014/main" val="23580284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704822745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17305823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066004509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21659387"/>
                    </a:ext>
                  </a:extLst>
                </a:gridCol>
                <a:gridCol w="1981585">
                  <a:extLst>
                    <a:ext uri="{9D8B030D-6E8A-4147-A177-3AD203B41FA5}">
                      <a16:colId xmlns:a16="http://schemas.microsoft.com/office/drawing/2014/main" val="411600236"/>
                    </a:ext>
                  </a:extLst>
                </a:gridCol>
              </a:tblGrid>
              <a:tr h="489053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Decrease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Carcasses Same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516"/>
                  </a:ext>
                </a:extLst>
              </a:tr>
              <a:tr h="4890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Increase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Prey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245"/>
                  </a:ext>
                </a:extLst>
              </a:tr>
              <a:tr h="1699573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Competitors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82987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pressures, more options – Shift in space use?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4661"/>
                  </a:ext>
                </a:extLst>
              </a:tr>
              <a:tr h="1422060">
                <a:tc rowSpan="2">
                  <a:txBody>
                    <a:bodyPr/>
                    <a:lstStyle/>
                    <a:p>
                      <a:r>
                        <a:rPr lang="en-US" dirty="0"/>
                        <a:t>Cougars Predators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Decrease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11582"/>
                  </a:ext>
                </a:extLst>
              </a:tr>
              <a:tr h="12352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Cougars Same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coyotes killed – Unless they shift away from cougar space?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coyotes killed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Pressures, more options – Shift in space use?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8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6D853-4FE2-4B97-9DA5-58697E13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8" y="82879"/>
            <a:ext cx="2714527" cy="270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68895-B617-4ECE-A1D3-9AFD22D8F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33" y="98037"/>
            <a:ext cx="2714527" cy="277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5FBCF-4E41-4271-AF33-7E85A4E51D46}"/>
              </a:ext>
            </a:extLst>
          </p:cNvPr>
          <p:cNvSpPr txBox="1"/>
          <p:nvPr/>
        </p:nvSpPr>
        <p:spPr>
          <a:xfrm>
            <a:off x="72215" y="6128790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Not to scale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01DCC4-58D9-4EDF-AD1C-46706E120887}"/>
              </a:ext>
            </a:extLst>
          </p:cNvPr>
          <p:cNvSpPr/>
          <p:nvPr/>
        </p:nvSpPr>
        <p:spPr>
          <a:xfrm rot="10800000">
            <a:off x="3602181" y="330508"/>
            <a:ext cx="5246254" cy="1286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9F649E-C5FB-4393-BC91-75B7B7027D18}"/>
              </a:ext>
            </a:extLst>
          </p:cNvPr>
          <p:cNvSpPr/>
          <p:nvPr/>
        </p:nvSpPr>
        <p:spPr>
          <a:xfrm rot="10800000">
            <a:off x="449295" y="4197785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981ED0-4E8B-4090-8FA4-032133C4CC08}"/>
              </a:ext>
            </a:extLst>
          </p:cNvPr>
          <p:cNvSpPr/>
          <p:nvPr/>
        </p:nvSpPr>
        <p:spPr>
          <a:xfrm rot="5400000">
            <a:off x="631726" y="4553141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35B541-1EC1-4BBB-8031-6CEF020D0A94}"/>
              </a:ext>
            </a:extLst>
          </p:cNvPr>
          <p:cNvSpPr/>
          <p:nvPr/>
        </p:nvSpPr>
        <p:spPr>
          <a:xfrm rot="5400000">
            <a:off x="631726" y="5090294"/>
            <a:ext cx="411624" cy="776486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E29A1-FFE8-4710-A546-7F0434FA1252}"/>
              </a:ext>
            </a:extLst>
          </p:cNvPr>
          <p:cNvSpPr txBox="1"/>
          <p:nvPr/>
        </p:nvSpPr>
        <p:spPr>
          <a:xfrm>
            <a:off x="1228268" y="4207021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1A00B-B4DE-4D8F-B342-30CB4B6A89B5}"/>
              </a:ext>
            </a:extLst>
          </p:cNvPr>
          <p:cNvSpPr/>
          <p:nvPr/>
        </p:nvSpPr>
        <p:spPr>
          <a:xfrm>
            <a:off x="241208" y="3962400"/>
            <a:ext cx="2500356" cy="19627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B978-3B5C-4110-89C3-AD3B1C8F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2"/>
            <a:ext cx="10515600" cy="1325563"/>
          </a:xfrm>
        </p:spPr>
        <p:txBody>
          <a:bodyPr/>
          <a:lstStyle/>
          <a:p>
            <a:r>
              <a:rPr lang="en-US" dirty="0"/>
              <a:t>So anyway. That’s horrible. Sorry.</a:t>
            </a:r>
          </a:p>
        </p:txBody>
      </p:sp>
    </p:spTree>
    <p:extLst>
      <p:ext uri="{BB962C8B-B14F-4D97-AF65-F5344CB8AC3E}">
        <p14:creationId xmlns:p14="http://schemas.microsoft.com/office/powerpoint/2010/main" val="11814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B978-3B5C-4110-89C3-AD3B1C8F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1"/>
            <a:ext cx="10515600" cy="2608988"/>
          </a:xfrm>
        </p:spPr>
        <p:txBody>
          <a:bodyPr anchor="t">
            <a:normAutofit/>
          </a:bodyPr>
          <a:lstStyle/>
          <a:p>
            <a:r>
              <a:rPr lang="en-US" dirty="0"/>
              <a:t>So anyway. That’s horrible. Sorry.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New approach: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B978-3B5C-4110-89C3-AD3B1C8F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1"/>
            <a:ext cx="10515600" cy="2608988"/>
          </a:xfrm>
        </p:spPr>
        <p:txBody>
          <a:bodyPr anchor="t">
            <a:normAutofit/>
          </a:bodyPr>
          <a:lstStyle/>
          <a:p>
            <a:r>
              <a:rPr lang="en-US" dirty="0"/>
              <a:t>So anyway. That’s horrible. Sorry.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New approach: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21F78-7415-420D-A440-099998359455}"/>
              </a:ext>
            </a:extLst>
          </p:cNvPr>
          <p:cNvSpPr txBox="1"/>
          <p:nvPr/>
        </p:nvSpPr>
        <p:spPr>
          <a:xfrm>
            <a:off x="942109" y="4184073"/>
            <a:ext cx="8515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hypothesis approached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hypothesis can only be tested given certain conditions</a:t>
            </a:r>
          </a:p>
        </p:txBody>
      </p:sp>
    </p:spTree>
    <p:extLst>
      <p:ext uri="{BB962C8B-B14F-4D97-AF65-F5344CB8AC3E}">
        <p14:creationId xmlns:p14="http://schemas.microsoft.com/office/powerpoint/2010/main" val="6490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1ECC-3194-4948-A37B-4B3144DB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– Lagomorph Exploitation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5620-31B1-4A21-833B-F0BAD32B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lagomorphs are resource limited</a:t>
            </a:r>
          </a:p>
          <a:p>
            <a:r>
              <a:rPr lang="en-US" dirty="0"/>
              <a:t>AND coyotes are food limited</a:t>
            </a:r>
          </a:p>
          <a:p>
            <a:endParaRPr lang="en-US" dirty="0"/>
          </a:p>
          <a:p>
            <a:r>
              <a:rPr lang="en-US" dirty="0"/>
              <a:t>Lagomorph abundance increases relative to outside the fence</a:t>
            </a:r>
          </a:p>
          <a:p>
            <a:r>
              <a:rPr lang="en-US" dirty="0"/>
              <a:t>Coyotes shift diet/space use toward lagomorphs</a:t>
            </a:r>
          </a:p>
        </p:txBody>
      </p:sp>
    </p:spTree>
    <p:extLst>
      <p:ext uri="{BB962C8B-B14F-4D97-AF65-F5344CB8AC3E}">
        <p14:creationId xmlns:p14="http://schemas.microsoft.com/office/powerpoint/2010/main" val="34516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2D00-E52E-4614-AF5B-FC7DBE29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Cougar – Coyote Interference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15C7-70E5-41CD-9C85-1DC3E427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cougar density decreases</a:t>
            </a:r>
          </a:p>
          <a:p>
            <a:r>
              <a:rPr lang="en-US" dirty="0"/>
              <a:t>AND coyotes are limited by competition</a:t>
            </a:r>
          </a:p>
          <a:p>
            <a:endParaRPr lang="en-US" dirty="0"/>
          </a:p>
          <a:p>
            <a:r>
              <a:rPr lang="en-US" dirty="0"/>
              <a:t>Coyote abundance increases</a:t>
            </a:r>
          </a:p>
          <a:p>
            <a:r>
              <a:rPr lang="en-US" dirty="0" err="1"/>
              <a:t>Mesocarnivore</a:t>
            </a:r>
            <a:r>
              <a:rPr lang="en-US" dirty="0"/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32906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65DF-C2BF-4DCD-BA5D-18DFCEE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Cougars predate coyotes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00C4-99B7-4E36-B054-AFD8232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cougars stay in Starkey</a:t>
            </a:r>
          </a:p>
          <a:p>
            <a:r>
              <a:rPr lang="en-US" dirty="0"/>
              <a:t>AND ungulate prey is limited</a:t>
            </a:r>
          </a:p>
          <a:p>
            <a:endParaRPr lang="en-US" dirty="0"/>
          </a:p>
          <a:p>
            <a:r>
              <a:rPr lang="en-US" dirty="0"/>
              <a:t>Cougars prey switch and eat more coyotes</a:t>
            </a:r>
          </a:p>
          <a:p>
            <a:r>
              <a:rPr lang="en-US" dirty="0"/>
              <a:t>Probably compensatory</a:t>
            </a:r>
          </a:p>
          <a:p>
            <a:r>
              <a:rPr lang="en-US" dirty="0"/>
              <a:t>Small sample size?</a:t>
            </a:r>
          </a:p>
          <a:p>
            <a:r>
              <a:rPr lang="en-US" dirty="0"/>
              <a:t>Coyote specialist</a:t>
            </a:r>
          </a:p>
        </p:txBody>
      </p:sp>
    </p:spTree>
    <p:extLst>
      <p:ext uri="{BB962C8B-B14F-4D97-AF65-F5344CB8AC3E}">
        <p14:creationId xmlns:p14="http://schemas.microsoft.com/office/powerpoint/2010/main" val="872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102E-B5D9-428D-80F1-26C411BF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Cougars Provision Coyotes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9763-5B60-4005-B669-4EBFB4AF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cougar-provided carcasses decrease</a:t>
            </a:r>
          </a:p>
          <a:p>
            <a:endParaRPr lang="en-US" dirty="0"/>
          </a:p>
          <a:p>
            <a:r>
              <a:rPr lang="en-US" dirty="0"/>
              <a:t>Coyote diet, space use, or density adjusts</a:t>
            </a:r>
          </a:p>
        </p:txBody>
      </p:sp>
    </p:spTree>
    <p:extLst>
      <p:ext uri="{BB962C8B-B14F-4D97-AF65-F5344CB8AC3E}">
        <p14:creationId xmlns:p14="http://schemas.microsoft.com/office/powerpoint/2010/main" val="1659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D7E64-56D2-408D-844D-B69A9FD8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6" y="4389655"/>
            <a:ext cx="2943507" cy="2276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6D853-4FE2-4B97-9DA5-58697E13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8" y="82879"/>
            <a:ext cx="2714527" cy="270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68895-B617-4ECE-A1D3-9AFD22D8F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33" y="98037"/>
            <a:ext cx="2714527" cy="277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5FBCF-4E41-4271-AF33-7E85A4E51D46}"/>
              </a:ext>
            </a:extLst>
          </p:cNvPr>
          <p:cNvSpPr txBox="1"/>
          <p:nvPr/>
        </p:nvSpPr>
        <p:spPr>
          <a:xfrm>
            <a:off x="72215" y="6128790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Not to scale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B86C15-66BD-4F09-BEC9-7A6BE2B9400D}"/>
              </a:ext>
            </a:extLst>
          </p:cNvPr>
          <p:cNvSpPr/>
          <p:nvPr/>
        </p:nvSpPr>
        <p:spPr>
          <a:xfrm rot="13995254">
            <a:off x="8520700" y="2660222"/>
            <a:ext cx="1012814" cy="314901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C7DB89-3C4B-4B29-842B-B43C449C247A}"/>
              </a:ext>
            </a:extLst>
          </p:cNvPr>
          <p:cNvSpPr/>
          <p:nvPr/>
        </p:nvSpPr>
        <p:spPr>
          <a:xfrm rot="7966554">
            <a:off x="2806179" y="2603416"/>
            <a:ext cx="1012814" cy="292366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01DCC4-58D9-4EDF-AD1C-46706E120887}"/>
              </a:ext>
            </a:extLst>
          </p:cNvPr>
          <p:cNvSpPr/>
          <p:nvPr/>
        </p:nvSpPr>
        <p:spPr>
          <a:xfrm rot="10800000">
            <a:off x="3602181" y="330508"/>
            <a:ext cx="5246254" cy="1286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9F649E-C5FB-4393-BC91-75B7B7027D18}"/>
              </a:ext>
            </a:extLst>
          </p:cNvPr>
          <p:cNvSpPr/>
          <p:nvPr/>
        </p:nvSpPr>
        <p:spPr>
          <a:xfrm rot="10800000">
            <a:off x="449295" y="4197785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981ED0-4E8B-4090-8FA4-032133C4CC08}"/>
              </a:ext>
            </a:extLst>
          </p:cNvPr>
          <p:cNvSpPr/>
          <p:nvPr/>
        </p:nvSpPr>
        <p:spPr>
          <a:xfrm rot="5400000">
            <a:off x="631726" y="4553141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35B541-1EC1-4BBB-8031-6CEF020D0A94}"/>
              </a:ext>
            </a:extLst>
          </p:cNvPr>
          <p:cNvSpPr/>
          <p:nvPr/>
        </p:nvSpPr>
        <p:spPr>
          <a:xfrm rot="5400000">
            <a:off x="631726" y="5090294"/>
            <a:ext cx="411624" cy="776486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E29A1-FFE8-4710-A546-7F0434FA1252}"/>
              </a:ext>
            </a:extLst>
          </p:cNvPr>
          <p:cNvSpPr txBox="1"/>
          <p:nvPr/>
        </p:nvSpPr>
        <p:spPr>
          <a:xfrm>
            <a:off x="1228268" y="4207021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1A00B-B4DE-4D8F-B342-30CB4B6A89B5}"/>
              </a:ext>
            </a:extLst>
          </p:cNvPr>
          <p:cNvSpPr/>
          <p:nvPr/>
        </p:nvSpPr>
        <p:spPr>
          <a:xfrm>
            <a:off x="241208" y="3962400"/>
            <a:ext cx="2500356" cy="19627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D7E64-56D2-408D-844D-B69A9FD8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66" y="4389655"/>
            <a:ext cx="2943507" cy="2276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6D853-4FE2-4B97-9DA5-58697E13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8" y="82879"/>
            <a:ext cx="2714527" cy="270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68895-B617-4ECE-A1D3-9AFD22D8F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33" y="98037"/>
            <a:ext cx="2714527" cy="277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5FBCF-4E41-4271-AF33-7E85A4E51D46}"/>
              </a:ext>
            </a:extLst>
          </p:cNvPr>
          <p:cNvSpPr txBox="1"/>
          <p:nvPr/>
        </p:nvSpPr>
        <p:spPr>
          <a:xfrm>
            <a:off x="72215" y="6128790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Not to scale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B86C15-66BD-4F09-BEC9-7A6BE2B9400D}"/>
              </a:ext>
            </a:extLst>
          </p:cNvPr>
          <p:cNvSpPr/>
          <p:nvPr/>
        </p:nvSpPr>
        <p:spPr>
          <a:xfrm rot="13995254">
            <a:off x="8520700" y="2660222"/>
            <a:ext cx="1012814" cy="314901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C7DB89-3C4B-4B29-842B-B43C449C247A}"/>
              </a:ext>
            </a:extLst>
          </p:cNvPr>
          <p:cNvSpPr/>
          <p:nvPr/>
        </p:nvSpPr>
        <p:spPr>
          <a:xfrm rot="7966554">
            <a:off x="2806179" y="2603416"/>
            <a:ext cx="1012814" cy="292366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01DCC4-58D9-4EDF-AD1C-46706E120887}"/>
              </a:ext>
            </a:extLst>
          </p:cNvPr>
          <p:cNvSpPr/>
          <p:nvPr/>
        </p:nvSpPr>
        <p:spPr>
          <a:xfrm rot="10800000">
            <a:off x="3602181" y="330508"/>
            <a:ext cx="5246254" cy="12864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4B9F08E4-5654-45D4-8FA6-CA3DB7893E34}"/>
              </a:ext>
            </a:extLst>
          </p:cNvPr>
          <p:cNvSpPr/>
          <p:nvPr/>
        </p:nvSpPr>
        <p:spPr>
          <a:xfrm flipH="1">
            <a:off x="2909555" y="2877713"/>
            <a:ext cx="6400700" cy="1511942"/>
          </a:xfrm>
          <a:prstGeom prst="curvedUp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9F649E-C5FB-4393-BC91-75B7B7027D18}"/>
              </a:ext>
            </a:extLst>
          </p:cNvPr>
          <p:cNvSpPr/>
          <p:nvPr/>
        </p:nvSpPr>
        <p:spPr>
          <a:xfrm rot="10800000">
            <a:off x="449295" y="4197785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1981ED0-4E8B-4090-8FA4-032133C4CC08}"/>
              </a:ext>
            </a:extLst>
          </p:cNvPr>
          <p:cNvSpPr/>
          <p:nvPr/>
        </p:nvSpPr>
        <p:spPr>
          <a:xfrm rot="5400000">
            <a:off x="631726" y="4553141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35B541-1EC1-4BBB-8031-6CEF020D0A94}"/>
              </a:ext>
            </a:extLst>
          </p:cNvPr>
          <p:cNvSpPr/>
          <p:nvPr/>
        </p:nvSpPr>
        <p:spPr>
          <a:xfrm rot="5400000">
            <a:off x="631726" y="5090294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E29A1-FFE8-4710-A546-7F0434FA1252}"/>
              </a:ext>
            </a:extLst>
          </p:cNvPr>
          <p:cNvSpPr txBox="1"/>
          <p:nvPr/>
        </p:nvSpPr>
        <p:spPr>
          <a:xfrm>
            <a:off x="1228268" y="4207021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1A00B-B4DE-4D8F-B342-30CB4B6A89B5}"/>
              </a:ext>
            </a:extLst>
          </p:cNvPr>
          <p:cNvSpPr/>
          <p:nvPr/>
        </p:nvSpPr>
        <p:spPr>
          <a:xfrm>
            <a:off x="241208" y="3962400"/>
            <a:ext cx="2500356" cy="19627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D782-AC3E-4967-8ED0-93AF310F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convince you apparent competition: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32EA-E65E-48CB-B8CE-E9261B81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happening?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21EFB-BEB9-41A1-AD6C-C7D52916D0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Fewer cougars</a:t>
            </a:r>
          </a:p>
          <a:p>
            <a:r>
              <a:rPr lang="en-US" dirty="0" smtClean="0"/>
              <a:t>What’s up with other predators?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CE7E9-B11F-47D0-BC82-76CB90C3E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Is not happening?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9E356-5155-401B-8C54-53C98C4926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change in cougar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1E5-38BE-4D61-BC77-3DCA4D6D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Coyotes: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49EFD-FC44-47F1-BAEB-3BEBB22A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the heck could happen to them???</a:t>
            </a:r>
          </a:p>
        </p:txBody>
      </p:sp>
    </p:spTree>
    <p:extLst>
      <p:ext uri="{BB962C8B-B14F-4D97-AF65-F5344CB8AC3E}">
        <p14:creationId xmlns:p14="http://schemas.microsoft.com/office/powerpoint/2010/main" val="9156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</p:spTree>
    <p:extLst>
      <p:ext uri="{BB962C8B-B14F-4D97-AF65-F5344CB8AC3E}">
        <p14:creationId xmlns:p14="http://schemas.microsoft.com/office/powerpoint/2010/main" val="34526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A0C-5A62-4E21-B5C6-875ADBD77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3" y="274151"/>
            <a:ext cx="1841746" cy="183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7EFFB3-A450-4A07-86D6-25FBD40B9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5" y="274151"/>
            <a:ext cx="1533057" cy="1702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EEBF-C721-4330-A854-0B03FB3D3CBE}"/>
              </a:ext>
            </a:extLst>
          </p:cNvPr>
          <p:cNvSpPr/>
          <p:nvPr/>
        </p:nvSpPr>
        <p:spPr>
          <a:xfrm>
            <a:off x="4064000" y="92364"/>
            <a:ext cx="4313382" cy="223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26C7205-E047-4037-9A64-034F10980922}"/>
              </a:ext>
            </a:extLst>
          </p:cNvPr>
          <p:cNvSpPr/>
          <p:nvPr/>
        </p:nvSpPr>
        <p:spPr>
          <a:xfrm rot="14162074">
            <a:off x="2374998" y="587314"/>
            <a:ext cx="836318" cy="255005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AA672C-A895-498B-B491-6895CB96563C}"/>
              </a:ext>
            </a:extLst>
          </p:cNvPr>
          <p:cNvSpPr/>
          <p:nvPr/>
        </p:nvSpPr>
        <p:spPr>
          <a:xfrm rot="12504970">
            <a:off x="8424536" y="2110062"/>
            <a:ext cx="1716128" cy="632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942845-E228-4794-82EE-BCB2262D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" y="2536311"/>
            <a:ext cx="2832527" cy="1687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07E81-C695-4978-9F57-51A2314E3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80" y="4841163"/>
            <a:ext cx="2371946" cy="183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A0C-5A62-4E21-B5C6-875ADBD77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03" y="274151"/>
            <a:ext cx="1841746" cy="183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6EDFA-F9A8-473F-8605-DA8DCE5C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83" y="1931554"/>
            <a:ext cx="1976032" cy="20234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7EFFB3-A450-4A07-86D6-25FBD40B9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25" y="274151"/>
            <a:ext cx="1533057" cy="1702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02105-E248-4B56-8289-374EEE5E7E19}"/>
              </a:ext>
            </a:extLst>
          </p:cNvPr>
          <p:cNvSpPr txBox="1"/>
          <p:nvPr/>
        </p:nvSpPr>
        <p:spPr>
          <a:xfrm>
            <a:off x="4128" y="45353"/>
            <a:ext cx="2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Pictures from </a:t>
            </a:r>
            <a:r>
              <a:rPr lang="en-US" dirty="0" err="1"/>
              <a:t>phylopic</a:t>
            </a:r>
            <a:r>
              <a:rPr lang="en-US" dirty="0"/>
              <a:t>. Definitely to scale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DA1298-5F7A-4530-B6CB-CCCE1073F52E}"/>
              </a:ext>
            </a:extLst>
          </p:cNvPr>
          <p:cNvSpPr/>
          <p:nvPr/>
        </p:nvSpPr>
        <p:spPr>
          <a:xfrm rot="12504970">
            <a:off x="8424536" y="2110062"/>
            <a:ext cx="1716128" cy="632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616A3F-707E-47B6-A4E1-4734574B457B}"/>
              </a:ext>
            </a:extLst>
          </p:cNvPr>
          <p:cNvSpPr/>
          <p:nvPr/>
        </p:nvSpPr>
        <p:spPr>
          <a:xfrm rot="13987223">
            <a:off x="9155356" y="3823891"/>
            <a:ext cx="689034" cy="1311393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EEBF-C721-4330-A854-0B03FB3D3CBE}"/>
              </a:ext>
            </a:extLst>
          </p:cNvPr>
          <p:cNvSpPr/>
          <p:nvPr/>
        </p:nvSpPr>
        <p:spPr>
          <a:xfrm>
            <a:off x="4064000" y="92364"/>
            <a:ext cx="4313382" cy="223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26C7205-E047-4037-9A64-034F10980922}"/>
              </a:ext>
            </a:extLst>
          </p:cNvPr>
          <p:cNvSpPr/>
          <p:nvPr/>
        </p:nvSpPr>
        <p:spPr>
          <a:xfrm rot="14162074">
            <a:off x="2374998" y="587314"/>
            <a:ext cx="836318" cy="255005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A20BFC-8803-4D9B-A678-2E0864C4B595}"/>
              </a:ext>
            </a:extLst>
          </p:cNvPr>
          <p:cNvSpPr/>
          <p:nvPr/>
        </p:nvSpPr>
        <p:spPr>
          <a:xfrm rot="10800000">
            <a:off x="308012" y="5012117"/>
            <a:ext cx="776486" cy="411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3782A68-FF59-4E65-919B-A787435DE70D}"/>
              </a:ext>
            </a:extLst>
          </p:cNvPr>
          <p:cNvSpPr/>
          <p:nvPr/>
        </p:nvSpPr>
        <p:spPr>
          <a:xfrm rot="5400000">
            <a:off x="490443" y="5367473"/>
            <a:ext cx="411624" cy="77648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62E18C-1A08-481B-93C9-F3D04FB53679}"/>
              </a:ext>
            </a:extLst>
          </p:cNvPr>
          <p:cNvSpPr/>
          <p:nvPr/>
        </p:nvSpPr>
        <p:spPr>
          <a:xfrm rot="5400000">
            <a:off x="490443" y="5904626"/>
            <a:ext cx="411624" cy="776486"/>
          </a:xfrm>
          <a:prstGeom prst="downArrow">
            <a:avLst/>
          </a:prstGeom>
          <a:solidFill>
            <a:srgbClr val="38472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F72E8-2CC2-41C6-B282-3417B49EC468}"/>
              </a:ext>
            </a:extLst>
          </p:cNvPr>
          <p:cNvSpPr/>
          <p:nvPr/>
        </p:nvSpPr>
        <p:spPr>
          <a:xfrm>
            <a:off x="219994" y="4922833"/>
            <a:ext cx="2318513" cy="16873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E0AC1-4F33-4CB6-A3EC-0AB194A59F26}"/>
              </a:ext>
            </a:extLst>
          </p:cNvPr>
          <p:cNvSpPr txBox="1"/>
          <p:nvPr/>
        </p:nvSpPr>
        <p:spPr>
          <a:xfrm>
            <a:off x="1105942" y="5012117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  <a:p>
            <a:endParaRPr lang="en-US" dirty="0"/>
          </a:p>
          <a:p>
            <a:r>
              <a:rPr lang="en-US" dirty="0"/>
              <a:t>Consumption</a:t>
            </a:r>
          </a:p>
          <a:p>
            <a:endParaRPr lang="en-US" dirty="0"/>
          </a:p>
          <a:p>
            <a:r>
              <a:rPr lang="en-US" dirty="0"/>
              <a:t>Indirect Effect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7751BA7-9DF8-4F72-A11E-654F8B2FDACB}"/>
              </a:ext>
            </a:extLst>
          </p:cNvPr>
          <p:cNvSpPr/>
          <p:nvPr/>
        </p:nvSpPr>
        <p:spPr>
          <a:xfrm rot="10800000">
            <a:off x="7283984" y="2509351"/>
            <a:ext cx="612436" cy="247217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0270B11-4317-4F12-A5A8-B559F9E3D68B}"/>
              </a:ext>
            </a:extLst>
          </p:cNvPr>
          <p:cNvSpPr/>
          <p:nvPr/>
        </p:nvSpPr>
        <p:spPr>
          <a:xfrm rot="6782281">
            <a:off x="4423229" y="2638159"/>
            <a:ext cx="706484" cy="3662427"/>
          </a:xfrm>
          <a:prstGeom prst="downArrow">
            <a:avLst/>
          </a:prstGeom>
          <a:pattFill prst="solidDmnd">
            <a:fgClr>
              <a:schemeClr val="accent4">
                <a:lumMod val="75000"/>
              </a:schemeClr>
            </a:fgClr>
            <a:bgClr>
              <a:schemeClr val="accent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528</Words>
  <Application>Microsoft Office PowerPoint</Application>
  <PresentationFormat>Widescreen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Apparent Competition</vt:lpstr>
      <vt:lpstr>PowerPoint Presentation</vt:lpstr>
      <vt:lpstr>PowerPoint Presentation</vt:lpstr>
      <vt:lpstr>PowerPoint Presentation</vt:lpstr>
      <vt:lpstr>What would convince you apparent competition:</vt:lpstr>
      <vt:lpstr>Coyotes: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anyway. That’s horrible. Sorry.</vt:lpstr>
      <vt:lpstr>So anyway. That’s horrible. Sorry.  New approach: </vt:lpstr>
      <vt:lpstr>So anyway. That’s horrible. Sorry.  New approach: </vt:lpstr>
      <vt:lpstr>Elk – Lagomorph Exploitation Competition</vt:lpstr>
      <vt:lpstr>Cougar – Coyote Interference Competition</vt:lpstr>
      <vt:lpstr>Cougars predate coyotes</vt:lpstr>
      <vt:lpstr>Cougars Provision Coyotes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Loonam, Kenneth Edward</dc:creator>
  <cp:lastModifiedBy>Loonam, Kenneth Edward</cp:lastModifiedBy>
  <cp:revision>16</cp:revision>
  <dcterms:created xsi:type="dcterms:W3CDTF">2021-11-16T20:18:57Z</dcterms:created>
  <dcterms:modified xsi:type="dcterms:W3CDTF">2021-11-17T22:25:52Z</dcterms:modified>
</cp:coreProperties>
</file>