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64FD-7891-463B-AF2E-E0361C5B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E2D88-F2B0-4125-AA3B-24D984899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5464-CE4A-4BDC-95CF-C7282434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AFE46-0D24-48F5-945D-CE62D965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4000-9DBC-40B6-BA9A-95FF30BD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7224-93E0-4078-AAC9-015A1DE3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F269-3B8B-4E01-8023-C9EB1258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C762-29E6-4C09-937B-9B66BA45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7F59-DAA8-478A-8DA3-F561A2FB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AB45-07A0-4617-9492-869518F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A232-09DD-4650-A837-06F196BF2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29193-4B1E-4208-BF01-FB2885FA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3366-4CB5-44E8-A69A-2C9B5864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AD7F-E89A-49D1-989F-704FAD84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36B1-24AE-4F6F-A2D0-A653843A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35AA-E751-49F8-A167-929D17CB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D592-A4E0-4F44-82D3-DF52A9B1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3FEF-4AB9-4DB0-811C-896726F0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5A3E-49DE-48B2-B418-61E1241B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BD7D-B539-4529-9895-C17A5B30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20BC-B8E3-44B6-88EE-435009B9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E199-0402-45FB-A7F9-C3D42501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E124-7389-40C8-8F4D-BD1D70A0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2612-A622-4AC8-843F-02D5BFA3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2599-A9B3-4471-8933-8EFFF546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0D97-E6D3-4962-8E0E-7E8D2D95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666C-4234-49B3-BAC6-17C99CB6E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D510F-75F3-4FEE-B430-A8DFDC20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4D5A-38AF-4AF3-9857-94E9A979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84A58-AC4C-4945-91D3-35ED678E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578A-D5EC-459C-97CF-9C3DAC10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92C5-7D65-4BCA-8520-E6797EFA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6BF2-8E7A-4AFB-8168-1E674C75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0852C-DCF7-49CD-9ED5-2C5DDE26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18D44-4E07-4E80-A122-DCD5FD393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9A94-A0DC-43D8-8129-F7619E07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86698-A42B-41FD-9BB3-213BF0EC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0E8CE-B805-41A9-9BF5-3A33878D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290DD-AA09-4CB6-9D16-C1511BD7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3627-E3E7-44B2-AE34-F5E8DD1A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3AA0F-6D9C-414F-BD64-B949B6C8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F6F7D-24EB-42DC-9140-60CD60F2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07247-0235-41D8-B620-7160C598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1E70-74E9-4CDC-8D7B-448A1952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16E74-D455-4BE0-A881-60F86D49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F1505-FD29-44E7-8828-CA90DEB0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8DD3-32E0-47F0-8C3A-152B2F2D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2103-FB36-479F-968B-C006FDF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B8837-72A1-4885-B2A5-99FF8668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52A6F-7B1A-47EA-A304-44E3929F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8A1C6-4460-4797-855C-1E25BCEA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0C94-C134-4942-A06E-681A9CA2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40F8-CDB9-4900-B065-4988403D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CF613-E575-4691-8271-8610F780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17757-6E0B-458A-951B-0F941777A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8391-F4FC-4925-BFAD-E2C773D3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E069-0B8E-47FE-A06C-92B4DEA7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39AF-314B-4719-9A66-BF1718CE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8527B-053F-43E3-B714-575D1DFD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CBA5-9994-48D3-B9EF-017762B05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6193-5722-4B26-8F11-01D649A11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9285-2960-4270-9567-5CA6C79970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B4B8-926A-4651-AC4E-B57472CF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8CDA-0917-405C-A099-A19036D78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6A33-9476-478A-9466-E22240A6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5AD9D-6EDE-4D08-96AF-389F072F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C2B90-242C-433F-AFAF-283C89D1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Las Vegas, NV</a:t>
            </a:r>
          </a:p>
          <a:p>
            <a:r>
              <a:rPr lang="en-US" dirty="0"/>
              <a:t>- Reno, NV</a:t>
            </a:r>
          </a:p>
          <a:p>
            <a:r>
              <a:rPr lang="en-US" dirty="0"/>
              <a:t>- Salt Lake City, UT</a:t>
            </a:r>
          </a:p>
          <a:p>
            <a:r>
              <a:rPr lang="en-US" dirty="0"/>
              <a:t>- Boise, ID</a:t>
            </a:r>
          </a:p>
          <a:p>
            <a:r>
              <a:rPr lang="en-US" dirty="0"/>
              <a:t>- Seattle, WA</a:t>
            </a:r>
          </a:p>
          <a:p>
            <a:r>
              <a:rPr lang="en-US" dirty="0"/>
              <a:t>- Los Angeles, CA</a:t>
            </a:r>
          </a:p>
          <a:p>
            <a:r>
              <a:rPr lang="en-US" dirty="0"/>
              <a:t>- San Francisco, CA</a:t>
            </a:r>
          </a:p>
        </p:txBody>
      </p:sp>
    </p:spTree>
    <p:extLst>
      <p:ext uri="{BB962C8B-B14F-4D97-AF65-F5344CB8AC3E}">
        <p14:creationId xmlns:p14="http://schemas.microsoft.com/office/powerpoint/2010/main" val="212442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A Map with State Abbreviations in Adobe Illustrator and PowerPoint">
            <a:extLst>
              <a:ext uri="{FF2B5EF4-FFF2-40B4-BE49-F238E27FC236}">
                <a16:creationId xmlns:a16="http://schemas.microsoft.com/office/drawing/2014/main" id="{86DE1D3E-790F-400E-8C8E-A61151968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30" b="26531"/>
          <a:stretch/>
        </p:blipFill>
        <p:spPr bwMode="auto">
          <a:xfrm>
            <a:off x="1802087" y="484200"/>
            <a:ext cx="3517399" cy="588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FE71F9-5375-4244-AEA2-A238211115EC}"/>
              </a:ext>
            </a:extLst>
          </p:cNvPr>
          <p:cNvSpPr/>
          <p:nvPr/>
        </p:nvSpPr>
        <p:spPr>
          <a:xfrm>
            <a:off x="2767287" y="853532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B4CCF-535E-4740-8CB9-E1B67B07B6C6}"/>
              </a:ext>
            </a:extLst>
          </p:cNvPr>
          <p:cNvSpPr txBox="1"/>
          <p:nvPr/>
        </p:nvSpPr>
        <p:spPr>
          <a:xfrm>
            <a:off x="1586741" y="564404"/>
            <a:ext cx="1192590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Seattle, WA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402BFE-7013-4A9B-B3C6-77CF182880BD}"/>
              </a:ext>
            </a:extLst>
          </p:cNvPr>
          <p:cNvSpPr/>
          <p:nvPr/>
        </p:nvSpPr>
        <p:spPr>
          <a:xfrm>
            <a:off x="3471230" y="4431304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97907-725E-48CE-A67D-B33EDB0690C9}"/>
              </a:ext>
            </a:extLst>
          </p:cNvPr>
          <p:cNvSpPr txBox="1"/>
          <p:nvPr/>
        </p:nvSpPr>
        <p:spPr>
          <a:xfrm>
            <a:off x="3560786" y="4124837"/>
            <a:ext cx="1371600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Las Vegas, NV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420CAD-7D5C-4080-B858-B0C427760B60}"/>
              </a:ext>
            </a:extLst>
          </p:cNvPr>
          <p:cNvSpPr/>
          <p:nvPr/>
        </p:nvSpPr>
        <p:spPr>
          <a:xfrm>
            <a:off x="4489701" y="3492008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AA33A-3F08-41EF-83FB-3D7EC6E68013}"/>
              </a:ext>
            </a:extLst>
          </p:cNvPr>
          <p:cNvSpPr txBox="1"/>
          <p:nvPr/>
        </p:nvSpPr>
        <p:spPr>
          <a:xfrm>
            <a:off x="4579257" y="3185541"/>
            <a:ext cx="1371600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SLC, UT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2EB32B-16EF-4278-B7C6-7C94094BE7F1}"/>
              </a:ext>
            </a:extLst>
          </p:cNvPr>
          <p:cNvSpPr/>
          <p:nvPr/>
        </p:nvSpPr>
        <p:spPr>
          <a:xfrm>
            <a:off x="2677731" y="3312782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1A8844-0B00-47BF-99BF-A8377EADC45E}"/>
              </a:ext>
            </a:extLst>
          </p:cNvPr>
          <p:cNvSpPr txBox="1"/>
          <p:nvPr/>
        </p:nvSpPr>
        <p:spPr>
          <a:xfrm>
            <a:off x="2767287" y="3006315"/>
            <a:ext cx="1371600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Reno, NV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F17837-7B89-4DFF-B882-FE27868B0A02}"/>
              </a:ext>
            </a:extLst>
          </p:cNvPr>
          <p:cNvSpPr/>
          <p:nvPr/>
        </p:nvSpPr>
        <p:spPr>
          <a:xfrm>
            <a:off x="2755139" y="5044100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1532BF-0291-4225-A9FD-47DE3D6D478A}"/>
              </a:ext>
            </a:extLst>
          </p:cNvPr>
          <p:cNvSpPr txBox="1"/>
          <p:nvPr/>
        </p:nvSpPr>
        <p:spPr>
          <a:xfrm>
            <a:off x="1252862" y="5229637"/>
            <a:ext cx="1538564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Los Angeles, CA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052D66-88BF-41DA-ACFD-82810EF8A0A7}"/>
              </a:ext>
            </a:extLst>
          </p:cNvPr>
          <p:cNvSpPr/>
          <p:nvPr/>
        </p:nvSpPr>
        <p:spPr>
          <a:xfrm>
            <a:off x="2068081" y="3552756"/>
            <a:ext cx="227390" cy="22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3BB0C-7F25-4A09-A574-9280033A3639}"/>
              </a:ext>
            </a:extLst>
          </p:cNvPr>
          <p:cNvSpPr txBox="1"/>
          <p:nvPr/>
        </p:nvSpPr>
        <p:spPr>
          <a:xfrm>
            <a:off x="360386" y="3738293"/>
            <a:ext cx="1743982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San Francisco, CA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B84AED-F880-46E5-9CE0-3A3CD6ED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13" y="484200"/>
            <a:ext cx="5675868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5906-0F23-4BD2-BD31-9CC47A60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201-9807-4949-968A-62BF9EB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74"/>
            <a:ext cx="51980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Las Vegas = 1</a:t>
            </a:r>
          </a:p>
          <a:p>
            <a:pPr lvl="1"/>
            <a:r>
              <a:rPr lang="en-US" dirty="0"/>
              <a:t>634,773</a:t>
            </a:r>
          </a:p>
          <a:p>
            <a:r>
              <a:rPr lang="en-US" dirty="0"/>
              <a:t>SLC = 2</a:t>
            </a:r>
          </a:p>
          <a:p>
            <a:pPr lvl="1"/>
            <a:r>
              <a:rPr lang="en-US" dirty="0"/>
              <a:t>197,756</a:t>
            </a:r>
          </a:p>
          <a:p>
            <a:r>
              <a:rPr lang="en-US" dirty="0"/>
              <a:t>LA = 3</a:t>
            </a:r>
          </a:p>
          <a:p>
            <a:pPr lvl="1"/>
            <a:r>
              <a:rPr lang="en-US" dirty="0"/>
              <a:t>3,967,000</a:t>
            </a:r>
          </a:p>
          <a:p>
            <a:r>
              <a:rPr lang="en-US" dirty="0"/>
              <a:t>SF = 4</a:t>
            </a:r>
          </a:p>
          <a:p>
            <a:pPr lvl="1"/>
            <a:r>
              <a:rPr lang="en-US" dirty="0"/>
              <a:t>874,961</a:t>
            </a:r>
          </a:p>
          <a:p>
            <a:r>
              <a:rPr lang="en-US" dirty="0"/>
              <a:t>Reno = 5</a:t>
            </a:r>
          </a:p>
          <a:p>
            <a:pPr lvl="1"/>
            <a:r>
              <a:rPr lang="en-US" dirty="0"/>
              <a:t>246,500</a:t>
            </a:r>
          </a:p>
          <a:p>
            <a:r>
              <a:rPr lang="en-US" dirty="0"/>
              <a:t>Seattle = 6</a:t>
            </a:r>
          </a:p>
          <a:p>
            <a:pPr lvl="1"/>
            <a:r>
              <a:rPr lang="en-US" dirty="0"/>
              <a:t>724,305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E071F-D840-4374-917C-DF54D923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46" y="478456"/>
            <a:ext cx="5675868" cy="5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5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1D9D4B-25C0-400D-961B-0B9093657473}"/>
              </a:ext>
            </a:extLst>
          </p:cNvPr>
          <p:cNvSpPr/>
          <p:nvPr/>
        </p:nvSpPr>
        <p:spPr>
          <a:xfrm>
            <a:off x="4339695" y="8173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324B04-8820-45C2-8EFD-FEDA3062E83E}"/>
              </a:ext>
            </a:extLst>
          </p:cNvPr>
          <p:cNvSpPr/>
          <p:nvPr/>
        </p:nvSpPr>
        <p:spPr>
          <a:xfrm>
            <a:off x="5543225" y="48140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C3669E-1932-4856-AE81-2502A75A02AF}"/>
              </a:ext>
            </a:extLst>
          </p:cNvPr>
          <p:cNvSpPr/>
          <p:nvPr/>
        </p:nvSpPr>
        <p:spPr>
          <a:xfrm>
            <a:off x="6640471" y="42047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411877-2377-4C1D-AD58-F4428E0D4544}"/>
              </a:ext>
            </a:extLst>
          </p:cNvPr>
          <p:cNvSpPr/>
          <p:nvPr/>
        </p:nvSpPr>
        <p:spPr>
          <a:xfrm>
            <a:off x="4250139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601682-1F80-46C7-A89D-1ECCE6859112}"/>
              </a:ext>
            </a:extLst>
          </p:cNvPr>
          <p:cNvSpPr/>
          <p:nvPr/>
        </p:nvSpPr>
        <p:spPr>
          <a:xfrm>
            <a:off x="4334592" y="54234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BE72CE-14FC-40FB-B536-B4E3B2F1CA9B}"/>
              </a:ext>
            </a:extLst>
          </p:cNvPr>
          <p:cNvSpPr/>
          <p:nvPr/>
        </p:nvSpPr>
        <p:spPr>
          <a:xfrm>
            <a:off x="2924450" y="385755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3B8233-A6FB-4FE8-AE26-6C5C9D3853BB}"/>
              </a:ext>
            </a:extLst>
          </p:cNvPr>
          <p:cNvCxnSpPr>
            <a:cxnSpLocks/>
          </p:cNvCxnSpPr>
          <p:nvPr/>
        </p:nvCxnSpPr>
        <p:spPr>
          <a:xfrm flipV="1">
            <a:off x="3497969" y="3570515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275AB-5966-47F1-879C-56C485A957F4}"/>
              </a:ext>
            </a:extLst>
          </p:cNvPr>
          <p:cNvCxnSpPr>
            <a:cxnSpLocks/>
          </p:cNvCxnSpPr>
          <p:nvPr/>
        </p:nvCxnSpPr>
        <p:spPr>
          <a:xfrm flipV="1">
            <a:off x="3567491" y="3705425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006B30-1FAB-4536-AB34-801EB63FDFD1}"/>
              </a:ext>
            </a:extLst>
          </p:cNvPr>
          <p:cNvCxnSpPr>
            <a:cxnSpLocks/>
          </p:cNvCxnSpPr>
          <p:nvPr/>
        </p:nvCxnSpPr>
        <p:spPr>
          <a:xfrm flipV="1">
            <a:off x="5944363" y="4527032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4908E8-4414-46ED-830C-98D76FB7135D}"/>
              </a:ext>
            </a:extLst>
          </p:cNvPr>
          <p:cNvCxnSpPr>
            <a:cxnSpLocks/>
          </p:cNvCxnSpPr>
          <p:nvPr/>
        </p:nvCxnSpPr>
        <p:spPr>
          <a:xfrm flipV="1">
            <a:off x="6013885" y="4661942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E0DB10-64A1-4409-A598-3F447D47AC79}"/>
              </a:ext>
            </a:extLst>
          </p:cNvPr>
          <p:cNvCxnSpPr>
            <a:cxnSpLocks/>
          </p:cNvCxnSpPr>
          <p:nvPr/>
        </p:nvCxnSpPr>
        <p:spPr>
          <a:xfrm flipV="1">
            <a:off x="4861314" y="5136363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A4B133-4F49-47FB-86FE-6EAD47013C60}"/>
              </a:ext>
            </a:extLst>
          </p:cNvPr>
          <p:cNvCxnSpPr>
            <a:cxnSpLocks/>
          </p:cNvCxnSpPr>
          <p:nvPr/>
        </p:nvCxnSpPr>
        <p:spPr>
          <a:xfrm flipV="1">
            <a:off x="4930836" y="5271273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43657F-9FC5-40E1-BF86-1B174057E775}"/>
              </a:ext>
            </a:extLst>
          </p:cNvPr>
          <p:cNvCxnSpPr/>
          <p:nvPr/>
        </p:nvCxnSpPr>
        <p:spPr>
          <a:xfrm flipH="1" flipV="1">
            <a:off x="4722909" y="3722646"/>
            <a:ext cx="820316" cy="956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6336A-6200-4BB0-9EEF-87D44D49C929}"/>
              </a:ext>
            </a:extLst>
          </p:cNvPr>
          <p:cNvCxnSpPr/>
          <p:nvPr/>
        </p:nvCxnSpPr>
        <p:spPr>
          <a:xfrm flipH="1" flipV="1">
            <a:off x="4615628" y="3790101"/>
            <a:ext cx="820316" cy="95651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5F54-3BC0-4101-A96A-2CD77E26E83E}"/>
              </a:ext>
            </a:extLst>
          </p:cNvPr>
          <p:cNvCxnSpPr/>
          <p:nvPr/>
        </p:nvCxnSpPr>
        <p:spPr>
          <a:xfrm flipH="1" flipV="1">
            <a:off x="3476554" y="4316811"/>
            <a:ext cx="820316" cy="956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696E3E-A69E-4698-AEA0-08B00670584C}"/>
              </a:ext>
            </a:extLst>
          </p:cNvPr>
          <p:cNvCxnSpPr/>
          <p:nvPr/>
        </p:nvCxnSpPr>
        <p:spPr>
          <a:xfrm flipH="1" flipV="1">
            <a:off x="3369273" y="4384266"/>
            <a:ext cx="820316" cy="95651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0BA1CA-5D1A-4B2F-89DE-47B53E814E24}"/>
              </a:ext>
            </a:extLst>
          </p:cNvPr>
          <p:cNvCxnSpPr/>
          <p:nvPr/>
        </p:nvCxnSpPr>
        <p:spPr>
          <a:xfrm flipV="1">
            <a:off x="3033512" y="1274550"/>
            <a:ext cx="1263358" cy="2459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2BB916-D2B6-469F-85F0-1B06A45358BE}"/>
              </a:ext>
            </a:extLst>
          </p:cNvPr>
          <p:cNvCxnSpPr>
            <a:cxnSpLocks/>
          </p:cNvCxnSpPr>
          <p:nvPr/>
        </p:nvCxnSpPr>
        <p:spPr>
          <a:xfrm flipV="1">
            <a:off x="3178869" y="1378766"/>
            <a:ext cx="1175357" cy="232665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66C037-95AB-4770-BD7D-A9596BA21BBC}"/>
              </a:ext>
            </a:extLst>
          </p:cNvPr>
          <p:cNvCxnSpPr/>
          <p:nvPr/>
        </p:nvCxnSpPr>
        <p:spPr>
          <a:xfrm flipV="1">
            <a:off x="4296870" y="1416513"/>
            <a:ext cx="181869" cy="1797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A2C110-9295-4539-9186-55A710B2C243}"/>
              </a:ext>
            </a:extLst>
          </p:cNvPr>
          <p:cNvCxnSpPr/>
          <p:nvPr/>
        </p:nvCxnSpPr>
        <p:spPr>
          <a:xfrm flipV="1">
            <a:off x="4434189" y="1454260"/>
            <a:ext cx="181869" cy="17979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3">
            <a:extLst>
              <a:ext uri="{FF2B5EF4-FFF2-40B4-BE49-F238E27FC236}">
                <a16:creationId xmlns:a16="http://schemas.microsoft.com/office/drawing/2014/main" id="{EB518012-563D-464D-9ACE-9E486A126D32}"/>
              </a:ext>
            </a:extLst>
          </p:cNvPr>
          <p:cNvSpPr txBox="1">
            <a:spLocks/>
          </p:cNvSpPr>
          <p:nvPr/>
        </p:nvSpPr>
        <p:spPr>
          <a:xfrm>
            <a:off x="134198" y="213498"/>
            <a:ext cx="422002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 Vegas = 1</a:t>
            </a:r>
          </a:p>
          <a:p>
            <a:r>
              <a:rPr lang="en-US" dirty="0"/>
              <a:t>SLC = 2</a:t>
            </a:r>
          </a:p>
          <a:p>
            <a:r>
              <a:rPr lang="en-US" dirty="0"/>
              <a:t>LA = 3</a:t>
            </a:r>
          </a:p>
          <a:p>
            <a:r>
              <a:rPr lang="en-US" dirty="0"/>
              <a:t>SF = 4</a:t>
            </a:r>
          </a:p>
          <a:p>
            <a:r>
              <a:rPr lang="en-US" dirty="0"/>
              <a:t>Reno = 5</a:t>
            </a:r>
          </a:p>
          <a:p>
            <a:r>
              <a:rPr lang="en-US" dirty="0"/>
              <a:t>Seattle = 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FA32A4-1C17-4990-984F-91481CC92958}"/>
              </a:ext>
            </a:extLst>
          </p:cNvPr>
          <p:cNvCxnSpPr>
            <a:cxnSpLocks/>
          </p:cNvCxnSpPr>
          <p:nvPr/>
        </p:nvCxnSpPr>
        <p:spPr>
          <a:xfrm flipH="1" flipV="1">
            <a:off x="4791793" y="1274550"/>
            <a:ext cx="1959527" cy="285549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207F52-AB7E-4DA4-9C2F-3ED847332417}"/>
              </a:ext>
            </a:extLst>
          </p:cNvPr>
          <p:cNvCxnSpPr>
            <a:cxnSpLocks/>
          </p:cNvCxnSpPr>
          <p:nvPr/>
        </p:nvCxnSpPr>
        <p:spPr>
          <a:xfrm flipH="1" flipV="1">
            <a:off x="4661250" y="1367280"/>
            <a:ext cx="1959527" cy="285549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88BEE9-ACA5-4FE0-A1F4-FA685EC28B07}"/>
              </a:ext>
            </a:extLst>
          </p:cNvPr>
          <p:cNvSpPr txBox="1"/>
          <p:nvPr/>
        </p:nvSpPr>
        <p:spPr>
          <a:xfrm>
            <a:off x="5167877" y="5327924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EEAB02-158E-4287-8A0B-974A87040945}"/>
              </a:ext>
            </a:extLst>
          </p:cNvPr>
          <p:cNvSpPr txBox="1"/>
          <p:nvPr/>
        </p:nvSpPr>
        <p:spPr>
          <a:xfrm>
            <a:off x="4742794" y="4899269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C1C665-46DD-443D-B5C6-FF5196E3ED65}"/>
              </a:ext>
            </a:extLst>
          </p:cNvPr>
          <p:cNvSpPr txBox="1"/>
          <p:nvPr/>
        </p:nvSpPr>
        <p:spPr>
          <a:xfrm>
            <a:off x="3153050" y="4736253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098503-02C5-48C4-891F-C8D1E39CB860}"/>
              </a:ext>
            </a:extLst>
          </p:cNvPr>
          <p:cNvSpPr txBox="1"/>
          <p:nvPr/>
        </p:nvSpPr>
        <p:spPr>
          <a:xfrm>
            <a:off x="3712422" y="4413963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7256A0-8401-4FD4-B404-3B1052EA69B0}"/>
              </a:ext>
            </a:extLst>
          </p:cNvPr>
          <p:cNvSpPr txBox="1"/>
          <p:nvPr/>
        </p:nvSpPr>
        <p:spPr>
          <a:xfrm>
            <a:off x="4544465" y="4126922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FB4C64-C1D6-45D8-8B33-1F4AE39D8089}"/>
              </a:ext>
            </a:extLst>
          </p:cNvPr>
          <p:cNvSpPr txBox="1"/>
          <p:nvPr/>
        </p:nvSpPr>
        <p:spPr>
          <a:xfrm>
            <a:off x="5103837" y="3804632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F2C191-EDFE-4A14-84AB-F21823B60090}"/>
              </a:ext>
            </a:extLst>
          </p:cNvPr>
          <p:cNvSpPr txBox="1"/>
          <p:nvPr/>
        </p:nvSpPr>
        <p:spPr>
          <a:xfrm>
            <a:off x="5355920" y="2975867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B9E296-5A65-469E-9CC8-B8CC95FCE526}"/>
              </a:ext>
            </a:extLst>
          </p:cNvPr>
          <p:cNvSpPr txBox="1"/>
          <p:nvPr/>
        </p:nvSpPr>
        <p:spPr>
          <a:xfrm>
            <a:off x="5915292" y="2653577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DDAC33-2335-4F67-A5A0-E88AE1EB35FB}"/>
              </a:ext>
            </a:extLst>
          </p:cNvPr>
          <p:cNvSpPr txBox="1"/>
          <p:nvPr/>
        </p:nvSpPr>
        <p:spPr>
          <a:xfrm>
            <a:off x="3575667" y="2654152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4FBFFF-C648-45D7-8EAD-7FD3FC8950FC}"/>
              </a:ext>
            </a:extLst>
          </p:cNvPr>
          <p:cNvSpPr txBox="1"/>
          <p:nvPr/>
        </p:nvSpPr>
        <p:spPr>
          <a:xfrm>
            <a:off x="3150584" y="2225497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6B8D6-13C6-4975-B72D-3F5F9A1D05EA}"/>
              </a:ext>
            </a:extLst>
          </p:cNvPr>
          <p:cNvSpPr txBox="1"/>
          <p:nvPr/>
        </p:nvSpPr>
        <p:spPr>
          <a:xfrm>
            <a:off x="4437696" y="2468082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23E763-C0A1-4C0D-9BA5-E7142EABB624}"/>
              </a:ext>
            </a:extLst>
          </p:cNvPr>
          <p:cNvSpPr txBox="1"/>
          <p:nvPr/>
        </p:nvSpPr>
        <p:spPr>
          <a:xfrm>
            <a:off x="3929169" y="2088317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B7FCEE-B35E-4830-8216-4C619BA4D753}"/>
              </a:ext>
            </a:extLst>
          </p:cNvPr>
          <p:cNvSpPr txBox="1"/>
          <p:nvPr/>
        </p:nvSpPr>
        <p:spPr>
          <a:xfrm>
            <a:off x="6187730" y="4767885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84C7B9-B399-4F79-978A-9896E7C3A881}"/>
              </a:ext>
            </a:extLst>
          </p:cNvPr>
          <p:cNvSpPr txBox="1"/>
          <p:nvPr/>
        </p:nvSpPr>
        <p:spPr>
          <a:xfrm>
            <a:off x="5762647" y="4339230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3AC18-E218-4031-B645-AE38A6C210FF}"/>
              </a:ext>
            </a:extLst>
          </p:cNvPr>
          <p:cNvSpPr txBox="1"/>
          <p:nvPr/>
        </p:nvSpPr>
        <p:spPr>
          <a:xfrm>
            <a:off x="3828702" y="3755091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B28723-7AEB-4874-A000-D4363F3C90C5}"/>
              </a:ext>
            </a:extLst>
          </p:cNvPr>
          <p:cNvSpPr txBox="1"/>
          <p:nvPr/>
        </p:nvSpPr>
        <p:spPr>
          <a:xfrm>
            <a:off x="3403619" y="3326436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9668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641B-1960-4C91-8FC1-4A8E3BB0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Costs (Time – </a:t>
            </a:r>
            <a:r>
              <a:rPr lang="en-US" dirty="0" err="1"/>
              <a:t>Hr:Min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818B-0FD6-4F87-8F9B-227FF9B7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SEA – SF (SF – SEA)</a:t>
            </a:r>
          </a:p>
          <a:p>
            <a:pPr lvl="1"/>
            <a:r>
              <a:rPr lang="en-US" dirty="0"/>
              <a:t>2:05, 2:05</a:t>
            </a:r>
          </a:p>
          <a:p>
            <a:r>
              <a:rPr lang="en-US" dirty="0"/>
              <a:t>SEA – Reno</a:t>
            </a:r>
          </a:p>
          <a:p>
            <a:pPr lvl="1"/>
            <a:r>
              <a:rPr lang="en-US" dirty="0"/>
              <a:t>1:40, 1:50</a:t>
            </a:r>
          </a:p>
          <a:p>
            <a:r>
              <a:rPr lang="en-US" dirty="0"/>
              <a:t>SEA – SLC</a:t>
            </a:r>
          </a:p>
          <a:p>
            <a:pPr lvl="1"/>
            <a:r>
              <a:rPr lang="en-US" dirty="0"/>
              <a:t>1:55, 2:10</a:t>
            </a:r>
          </a:p>
          <a:p>
            <a:r>
              <a:rPr lang="en-US" dirty="0"/>
              <a:t>Reno – SF</a:t>
            </a:r>
          </a:p>
          <a:p>
            <a:pPr lvl="1"/>
            <a:r>
              <a:rPr lang="en-US" dirty="0"/>
              <a:t>1:15, 1:00</a:t>
            </a:r>
          </a:p>
          <a:p>
            <a:r>
              <a:rPr lang="en-US" dirty="0"/>
              <a:t>Reno – LV</a:t>
            </a:r>
          </a:p>
          <a:p>
            <a:pPr lvl="1"/>
            <a:r>
              <a:rPr lang="en-US" dirty="0"/>
              <a:t>1:10, 1:20</a:t>
            </a:r>
          </a:p>
          <a:p>
            <a:r>
              <a:rPr lang="en-US" dirty="0"/>
              <a:t>LA – LV</a:t>
            </a:r>
          </a:p>
          <a:p>
            <a:pPr lvl="1"/>
            <a:r>
              <a:rPr lang="en-US" dirty="0"/>
              <a:t>1:05, 1:05</a:t>
            </a:r>
          </a:p>
          <a:p>
            <a:r>
              <a:rPr lang="en-US" dirty="0"/>
              <a:t>SLC – LV</a:t>
            </a:r>
          </a:p>
          <a:p>
            <a:pPr lvl="1"/>
            <a:r>
              <a:rPr lang="en-US" dirty="0"/>
              <a:t>1:20, 1:15</a:t>
            </a:r>
          </a:p>
          <a:p>
            <a:r>
              <a:rPr lang="en-US" dirty="0"/>
              <a:t>LA – SF</a:t>
            </a:r>
          </a:p>
          <a:p>
            <a:pPr lvl="1"/>
            <a:r>
              <a:rPr lang="en-US" dirty="0"/>
              <a:t>1:20, 1:20</a:t>
            </a:r>
          </a:p>
          <a:p>
            <a:pPr lvl="1"/>
            <a:endParaRPr lang="en-US" dirty="0"/>
          </a:p>
        </p:txBody>
      </p:sp>
      <p:sp>
        <p:nvSpPr>
          <p:cNvPr id="5" name="Content Placeholder 23">
            <a:extLst>
              <a:ext uri="{FF2B5EF4-FFF2-40B4-BE49-F238E27FC236}">
                <a16:creationId xmlns:a16="http://schemas.microsoft.com/office/drawing/2014/main" id="{10651A67-5CD0-42C8-96DD-C3FE1AB094D1}"/>
              </a:ext>
            </a:extLst>
          </p:cNvPr>
          <p:cNvSpPr txBox="1">
            <a:spLocks/>
          </p:cNvSpPr>
          <p:nvPr/>
        </p:nvSpPr>
        <p:spPr>
          <a:xfrm>
            <a:off x="5040262" y="2252662"/>
            <a:ext cx="422002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 Vegas = 1</a:t>
            </a:r>
          </a:p>
          <a:p>
            <a:r>
              <a:rPr lang="en-US" dirty="0"/>
              <a:t>SLC = 2</a:t>
            </a:r>
          </a:p>
          <a:p>
            <a:r>
              <a:rPr lang="en-US" dirty="0"/>
              <a:t>LA = 3</a:t>
            </a:r>
          </a:p>
          <a:p>
            <a:r>
              <a:rPr lang="en-US" dirty="0"/>
              <a:t>SF = 4</a:t>
            </a:r>
          </a:p>
          <a:p>
            <a:r>
              <a:rPr lang="en-US" dirty="0"/>
              <a:t>Reno = 5</a:t>
            </a:r>
          </a:p>
          <a:p>
            <a:r>
              <a:rPr lang="en-US" dirty="0"/>
              <a:t>Seattle = 6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E9F485C5-B8BC-4E61-B97A-53F32209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80" y="1499152"/>
            <a:ext cx="4322439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3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1D9D4B-25C0-400D-961B-0B9093657473}"/>
              </a:ext>
            </a:extLst>
          </p:cNvPr>
          <p:cNvSpPr/>
          <p:nvPr/>
        </p:nvSpPr>
        <p:spPr>
          <a:xfrm>
            <a:off x="3628469" y="5125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324B04-8820-45C2-8EFD-FEDA3062E83E}"/>
              </a:ext>
            </a:extLst>
          </p:cNvPr>
          <p:cNvSpPr/>
          <p:nvPr/>
        </p:nvSpPr>
        <p:spPr>
          <a:xfrm>
            <a:off x="4831999" y="45092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C3669E-1932-4856-AE81-2502A75A02AF}"/>
              </a:ext>
            </a:extLst>
          </p:cNvPr>
          <p:cNvSpPr/>
          <p:nvPr/>
        </p:nvSpPr>
        <p:spPr>
          <a:xfrm>
            <a:off x="5929245" y="3899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411877-2377-4C1D-AD58-F4428E0D4544}"/>
              </a:ext>
            </a:extLst>
          </p:cNvPr>
          <p:cNvSpPr/>
          <p:nvPr/>
        </p:nvSpPr>
        <p:spPr>
          <a:xfrm>
            <a:off x="3538913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601682-1F80-46C7-A89D-1ECCE6859112}"/>
              </a:ext>
            </a:extLst>
          </p:cNvPr>
          <p:cNvSpPr/>
          <p:nvPr/>
        </p:nvSpPr>
        <p:spPr>
          <a:xfrm>
            <a:off x="3623366" y="51186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BE72CE-14FC-40FB-B536-B4E3B2F1CA9B}"/>
              </a:ext>
            </a:extLst>
          </p:cNvPr>
          <p:cNvSpPr/>
          <p:nvPr/>
        </p:nvSpPr>
        <p:spPr>
          <a:xfrm>
            <a:off x="2213224" y="355275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18" name="Content Placeholder 23">
            <a:extLst>
              <a:ext uri="{FF2B5EF4-FFF2-40B4-BE49-F238E27FC236}">
                <a16:creationId xmlns:a16="http://schemas.microsoft.com/office/drawing/2014/main" id="{DA69766A-D53B-4563-8C69-A9564EFC21AB}"/>
              </a:ext>
            </a:extLst>
          </p:cNvPr>
          <p:cNvSpPr txBox="1">
            <a:spLocks/>
          </p:cNvSpPr>
          <p:nvPr/>
        </p:nvSpPr>
        <p:spPr>
          <a:xfrm>
            <a:off x="134198" y="213498"/>
            <a:ext cx="422002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 Vegas = 1</a:t>
            </a:r>
          </a:p>
          <a:p>
            <a:r>
              <a:rPr lang="en-US" dirty="0"/>
              <a:t>SLC = 2</a:t>
            </a:r>
          </a:p>
          <a:p>
            <a:r>
              <a:rPr lang="en-US" dirty="0"/>
              <a:t>LA = 3</a:t>
            </a:r>
          </a:p>
          <a:p>
            <a:r>
              <a:rPr lang="en-US" dirty="0"/>
              <a:t>SF = 4</a:t>
            </a:r>
          </a:p>
          <a:p>
            <a:r>
              <a:rPr lang="en-US" dirty="0"/>
              <a:t>Reno = 5</a:t>
            </a:r>
          </a:p>
          <a:p>
            <a:r>
              <a:rPr lang="en-US" dirty="0"/>
              <a:t>Seattle = 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E0DB10-64A1-4409-A598-3F447D47AC79}"/>
              </a:ext>
            </a:extLst>
          </p:cNvPr>
          <p:cNvCxnSpPr>
            <a:cxnSpLocks/>
          </p:cNvCxnSpPr>
          <p:nvPr/>
        </p:nvCxnSpPr>
        <p:spPr>
          <a:xfrm flipV="1">
            <a:off x="4226288" y="4964913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A4B133-4F49-47FB-86FE-6EAD47013C60}"/>
              </a:ext>
            </a:extLst>
          </p:cNvPr>
          <p:cNvCxnSpPr>
            <a:cxnSpLocks/>
          </p:cNvCxnSpPr>
          <p:nvPr/>
        </p:nvCxnSpPr>
        <p:spPr>
          <a:xfrm flipV="1">
            <a:off x="4096314" y="4853671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43657F-9FC5-40E1-BF86-1B174057E775}"/>
              </a:ext>
            </a:extLst>
          </p:cNvPr>
          <p:cNvCxnSpPr/>
          <p:nvPr/>
        </p:nvCxnSpPr>
        <p:spPr>
          <a:xfrm flipH="1" flipV="1">
            <a:off x="4011683" y="3417846"/>
            <a:ext cx="820316" cy="956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6336A-6200-4BB0-9EEF-87D44D49C929}"/>
              </a:ext>
            </a:extLst>
          </p:cNvPr>
          <p:cNvCxnSpPr/>
          <p:nvPr/>
        </p:nvCxnSpPr>
        <p:spPr>
          <a:xfrm flipH="1" flipV="1">
            <a:off x="3904402" y="3485301"/>
            <a:ext cx="820316" cy="95651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84C7A4-46F9-4BD1-BE7F-0124728E9F63}"/>
              </a:ext>
            </a:extLst>
          </p:cNvPr>
          <p:cNvCxnSpPr>
            <a:cxnSpLocks/>
          </p:cNvCxnSpPr>
          <p:nvPr/>
        </p:nvCxnSpPr>
        <p:spPr>
          <a:xfrm flipH="1" flipV="1">
            <a:off x="2772229" y="3899942"/>
            <a:ext cx="1952489" cy="609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EFFF9D-5F52-4FB2-98E6-0F712EC7254B}"/>
              </a:ext>
            </a:extLst>
          </p:cNvPr>
          <p:cNvCxnSpPr>
            <a:cxnSpLocks/>
          </p:cNvCxnSpPr>
          <p:nvPr/>
        </p:nvCxnSpPr>
        <p:spPr>
          <a:xfrm flipH="1" flipV="1">
            <a:off x="2670424" y="4055553"/>
            <a:ext cx="2054294" cy="60585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B6DE70-830B-4640-B33E-4CF1E403B8E9}"/>
              </a:ext>
            </a:extLst>
          </p:cNvPr>
          <p:cNvCxnSpPr>
            <a:cxnSpLocks/>
          </p:cNvCxnSpPr>
          <p:nvPr/>
        </p:nvCxnSpPr>
        <p:spPr>
          <a:xfrm flipH="1" flipV="1">
            <a:off x="3904402" y="1104660"/>
            <a:ext cx="900405" cy="30652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7B565F-77A6-4033-B7B8-52F0DBFA444A}"/>
              </a:ext>
            </a:extLst>
          </p:cNvPr>
          <p:cNvCxnSpPr>
            <a:cxnSpLocks/>
          </p:cNvCxnSpPr>
          <p:nvPr/>
        </p:nvCxnSpPr>
        <p:spPr>
          <a:xfrm flipH="1" flipV="1">
            <a:off x="4060561" y="1037322"/>
            <a:ext cx="839587" cy="30912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91861C-9B62-4671-8B80-47B4418C128D}"/>
              </a:ext>
            </a:extLst>
          </p:cNvPr>
          <p:cNvSpPr txBox="1"/>
          <p:nvPr/>
        </p:nvSpPr>
        <p:spPr>
          <a:xfrm>
            <a:off x="4372532" y="5101383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FF9B35-B036-469D-94FE-ABD90967A04F}"/>
              </a:ext>
            </a:extLst>
          </p:cNvPr>
          <p:cNvSpPr txBox="1"/>
          <p:nvPr/>
        </p:nvSpPr>
        <p:spPr>
          <a:xfrm>
            <a:off x="3989508" y="4656404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275F45-3691-4791-90F7-9C5CF708C835}"/>
              </a:ext>
            </a:extLst>
          </p:cNvPr>
          <p:cNvSpPr txBox="1"/>
          <p:nvPr/>
        </p:nvSpPr>
        <p:spPr>
          <a:xfrm>
            <a:off x="3115846" y="4306718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976737-FAB1-4431-AF36-AA43AB3F2C76}"/>
              </a:ext>
            </a:extLst>
          </p:cNvPr>
          <p:cNvSpPr txBox="1"/>
          <p:nvPr/>
        </p:nvSpPr>
        <p:spPr>
          <a:xfrm>
            <a:off x="3330054" y="3728432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6E9472-28F7-4FF0-850F-478F80AA9C0D}"/>
              </a:ext>
            </a:extLst>
          </p:cNvPr>
          <p:cNvSpPr txBox="1"/>
          <p:nvPr/>
        </p:nvSpPr>
        <p:spPr>
          <a:xfrm>
            <a:off x="3818646" y="3836904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D71E60-39B1-4BAF-A5AA-1BFC3336B037}"/>
              </a:ext>
            </a:extLst>
          </p:cNvPr>
          <p:cNvSpPr txBox="1"/>
          <p:nvPr/>
        </p:nvSpPr>
        <p:spPr>
          <a:xfrm>
            <a:off x="4032706" y="3389354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AB86F1-CB67-49C3-82BF-05EAA196A1DC}"/>
              </a:ext>
            </a:extLst>
          </p:cNvPr>
          <p:cNvSpPr txBox="1"/>
          <p:nvPr/>
        </p:nvSpPr>
        <p:spPr>
          <a:xfrm>
            <a:off x="3812793" y="2436774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DD2EF9-0C76-43C1-BDA1-3E1399AAAC02}"/>
              </a:ext>
            </a:extLst>
          </p:cNvPr>
          <p:cNvSpPr txBox="1"/>
          <p:nvPr/>
        </p:nvSpPr>
        <p:spPr>
          <a:xfrm>
            <a:off x="4277437" y="1970207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946BB8-00E0-438E-8247-175FB393B807}"/>
              </a:ext>
            </a:extLst>
          </p:cNvPr>
          <p:cNvSpPr txBox="1"/>
          <p:nvPr/>
        </p:nvSpPr>
        <p:spPr>
          <a:xfrm>
            <a:off x="5130987" y="3967530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7A346D-54BE-4C95-BD29-AAAD901DFDF0}"/>
              </a:ext>
            </a:extLst>
          </p:cNvPr>
          <p:cNvSpPr txBox="1"/>
          <p:nvPr/>
        </p:nvSpPr>
        <p:spPr>
          <a:xfrm>
            <a:off x="5487874" y="4453561"/>
            <a:ext cx="61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0FBD35-4E4F-4A9A-B00F-0B75C0A0E6FD}"/>
              </a:ext>
            </a:extLst>
          </p:cNvPr>
          <p:cNvCxnSpPr>
            <a:cxnSpLocks/>
          </p:cNvCxnSpPr>
          <p:nvPr/>
        </p:nvCxnSpPr>
        <p:spPr>
          <a:xfrm flipV="1">
            <a:off x="5343584" y="4348207"/>
            <a:ext cx="613126" cy="304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4FF235-D7B0-4249-B9ED-66F7FF613FC4}"/>
              </a:ext>
            </a:extLst>
          </p:cNvPr>
          <p:cNvCxnSpPr>
            <a:cxnSpLocks/>
          </p:cNvCxnSpPr>
          <p:nvPr/>
        </p:nvCxnSpPr>
        <p:spPr>
          <a:xfrm flipV="1">
            <a:off x="5213610" y="4236965"/>
            <a:ext cx="613126" cy="30426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7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641B-1960-4C91-8FC1-4A8E3BB0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Hub-and-spoke Costs (Time – </a:t>
            </a:r>
            <a:r>
              <a:rPr lang="en-US" dirty="0" err="1"/>
              <a:t>Hr:Min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818B-0FD6-4F87-8F9B-227FF9B7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 – LV (LV – SEA)</a:t>
            </a:r>
          </a:p>
          <a:p>
            <a:pPr lvl="1"/>
            <a:r>
              <a:rPr lang="en-US" dirty="0"/>
              <a:t>2:20, 2:30</a:t>
            </a:r>
          </a:p>
          <a:p>
            <a:r>
              <a:rPr lang="en-US" dirty="0"/>
              <a:t>LA – LV</a:t>
            </a:r>
          </a:p>
          <a:p>
            <a:pPr lvl="1"/>
            <a:r>
              <a:rPr lang="en-US" dirty="0"/>
              <a:t>1:05, 1:05</a:t>
            </a:r>
          </a:p>
          <a:p>
            <a:r>
              <a:rPr lang="en-US" dirty="0"/>
              <a:t>SF – LV</a:t>
            </a:r>
          </a:p>
          <a:p>
            <a:pPr lvl="1"/>
            <a:r>
              <a:rPr lang="en-US" dirty="0"/>
              <a:t>1:25, 1:25</a:t>
            </a:r>
          </a:p>
          <a:p>
            <a:r>
              <a:rPr lang="en-US" dirty="0"/>
              <a:t>SLC – LV</a:t>
            </a:r>
          </a:p>
          <a:p>
            <a:pPr lvl="1"/>
            <a:r>
              <a:rPr lang="en-US" dirty="0"/>
              <a:t>1:20, 1:15</a:t>
            </a:r>
          </a:p>
          <a:p>
            <a:r>
              <a:rPr lang="en-US" dirty="0"/>
              <a:t>Reno – LV</a:t>
            </a:r>
          </a:p>
          <a:p>
            <a:pPr lvl="1"/>
            <a:r>
              <a:rPr lang="en-US" dirty="0"/>
              <a:t>1:10, 1:20</a:t>
            </a:r>
          </a:p>
        </p:txBody>
      </p:sp>
      <p:sp>
        <p:nvSpPr>
          <p:cNvPr id="5" name="Content Placeholder 23">
            <a:extLst>
              <a:ext uri="{FF2B5EF4-FFF2-40B4-BE49-F238E27FC236}">
                <a16:creationId xmlns:a16="http://schemas.microsoft.com/office/drawing/2014/main" id="{10651A67-5CD0-42C8-96DD-C3FE1AB094D1}"/>
              </a:ext>
            </a:extLst>
          </p:cNvPr>
          <p:cNvSpPr txBox="1">
            <a:spLocks/>
          </p:cNvSpPr>
          <p:nvPr/>
        </p:nvSpPr>
        <p:spPr>
          <a:xfrm>
            <a:off x="5040262" y="2252662"/>
            <a:ext cx="422002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 Vegas = 1</a:t>
            </a:r>
          </a:p>
          <a:p>
            <a:r>
              <a:rPr lang="en-US" dirty="0"/>
              <a:t>SLC = 2</a:t>
            </a:r>
          </a:p>
          <a:p>
            <a:r>
              <a:rPr lang="en-US" dirty="0"/>
              <a:t>LA = 3</a:t>
            </a:r>
          </a:p>
          <a:p>
            <a:r>
              <a:rPr lang="en-US" dirty="0"/>
              <a:t>SF = 4</a:t>
            </a:r>
          </a:p>
          <a:p>
            <a:r>
              <a:rPr lang="en-US" dirty="0"/>
              <a:t>Reno = 5</a:t>
            </a:r>
          </a:p>
          <a:p>
            <a:r>
              <a:rPr lang="en-US" dirty="0"/>
              <a:t>Boise = 6</a:t>
            </a:r>
          </a:p>
          <a:p>
            <a:r>
              <a:rPr lang="en-US" dirty="0"/>
              <a:t>Seattle =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FDBD3-E4B2-4FBF-8117-8E2E4085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662" y="1690688"/>
            <a:ext cx="3339255" cy="41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8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304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Cities</vt:lpstr>
      <vt:lpstr>PowerPoint Presentation</vt:lpstr>
      <vt:lpstr>Populations</vt:lpstr>
      <vt:lpstr>PowerPoint Presentation</vt:lpstr>
      <vt:lpstr>Point-to-Point Costs (Time – Hr:Min)</vt:lpstr>
      <vt:lpstr>PowerPoint Presentation</vt:lpstr>
      <vt:lpstr>Hub-and-spoke Costs (Time – Hr:Min)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Hadley</dc:creator>
  <cp:lastModifiedBy>Kyle Hadley</cp:lastModifiedBy>
  <cp:revision>10</cp:revision>
  <dcterms:created xsi:type="dcterms:W3CDTF">2021-03-12T03:05:33Z</dcterms:created>
  <dcterms:modified xsi:type="dcterms:W3CDTF">2021-03-18T23:47:09Z</dcterms:modified>
</cp:coreProperties>
</file>