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EF7-A4A7-412D-AFDE-3B6E652D8C0F}" type="datetimeFigureOut">
              <a:rPr lang="es-MX" smtClean="0"/>
              <a:t>30/11/2015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B24C-C31F-4463-B71C-F04523C28D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156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EF7-A4A7-412D-AFDE-3B6E652D8C0F}" type="datetimeFigureOut">
              <a:rPr lang="es-MX" smtClean="0"/>
              <a:t>30/11/2015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B24C-C31F-4463-B71C-F04523C28D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16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EF7-A4A7-412D-AFDE-3B6E652D8C0F}" type="datetimeFigureOut">
              <a:rPr lang="es-MX" smtClean="0"/>
              <a:t>30/11/2015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B24C-C31F-4463-B71C-F04523C28D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357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EF7-A4A7-412D-AFDE-3B6E652D8C0F}" type="datetimeFigureOut">
              <a:rPr lang="es-MX" smtClean="0"/>
              <a:t>30/11/2015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B24C-C31F-4463-B71C-F04523C28D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56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EF7-A4A7-412D-AFDE-3B6E652D8C0F}" type="datetimeFigureOut">
              <a:rPr lang="es-MX" smtClean="0"/>
              <a:t>30/11/2015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B24C-C31F-4463-B71C-F04523C28D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58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EF7-A4A7-412D-AFDE-3B6E652D8C0F}" type="datetimeFigureOut">
              <a:rPr lang="es-MX" smtClean="0"/>
              <a:t>30/11/2015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B24C-C31F-4463-B71C-F04523C28D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097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EF7-A4A7-412D-AFDE-3B6E652D8C0F}" type="datetimeFigureOut">
              <a:rPr lang="es-MX" smtClean="0"/>
              <a:t>30/11/2015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B24C-C31F-4463-B71C-F04523C28D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387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EF7-A4A7-412D-AFDE-3B6E652D8C0F}" type="datetimeFigureOut">
              <a:rPr lang="es-MX" smtClean="0"/>
              <a:t>30/11/2015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B24C-C31F-4463-B71C-F04523C28D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9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EF7-A4A7-412D-AFDE-3B6E652D8C0F}" type="datetimeFigureOut">
              <a:rPr lang="es-MX" smtClean="0"/>
              <a:t>30/11/2015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B24C-C31F-4463-B71C-F04523C28D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03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EF7-A4A7-412D-AFDE-3B6E652D8C0F}" type="datetimeFigureOut">
              <a:rPr lang="es-MX" smtClean="0"/>
              <a:t>30/11/2015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B24C-C31F-4463-B71C-F04523C28D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8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EF7-A4A7-412D-AFDE-3B6E652D8C0F}" type="datetimeFigureOut">
              <a:rPr lang="es-MX" smtClean="0"/>
              <a:t>30/11/2015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B24C-C31F-4463-B71C-F04523C28D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47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2EF7-A4A7-412D-AFDE-3B6E652D8C0F}" type="datetimeFigureOut">
              <a:rPr lang="es-MX" smtClean="0"/>
              <a:t>30/11/2015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9B24C-C31F-4463-B71C-F04523C28D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311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259248"/>
            <a:ext cx="7886700" cy="433771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400" dirty="0" smtClean="0"/>
              <a:t/>
            </a:r>
            <a:br>
              <a:rPr lang="es-MX" sz="2400" dirty="0" smtClean="0"/>
            </a:br>
            <a:r>
              <a:rPr lang="es-MX" sz="2400" b="1" dirty="0" smtClean="0"/>
              <a:t>Formato de reportes para el sistema de Crecimiento Prostático Hiperplasia de la Próstata</a:t>
            </a:r>
            <a:r>
              <a:rPr lang="es-MX" sz="2400" b="1" dirty="0"/>
              <a:t/>
            </a:r>
            <a:br>
              <a:rPr lang="es-MX" sz="2400" b="1" dirty="0"/>
            </a:br>
            <a:r>
              <a:rPr lang="es-MX" sz="2400" b="1" dirty="0" smtClean="0"/>
              <a:t/>
            </a:r>
            <a:br>
              <a:rPr lang="es-MX" sz="2400" b="1" dirty="0" smtClean="0"/>
            </a:br>
            <a:endParaRPr lang="es-MX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178067" y="1120462"/>
            <a:ext cx="8787865" cy="978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algn="just"/>
            <a:r>
              <a:rPr lang="es-MX" b="1" dirty="0" smtClean="0">
                <a:solidFill>
                  <a:schemeClr val="tx1"/>
                </a:solidFill>
              </a:rPr>
              <a:t>Filtros de búsqueda para todos los reportes, lista de campos: </a:t>
            </a:r>
          </a:p>
          <a:p>
            <a:pPr algn="just"/>
            <a:r>
              <a:rPr lang="es-MX" b="1" dirty="0" smtClean="0">
                <a:solidFill>
                  <a:schemeClr val="tx1"/>
                </a:solidFill>
              </a:rPr>
              <a:t>- Fecha de generación de reporte</a:t>
            </a:r>
          </a:p>
          <a:p>
            <a:pPr algn="just"/>
            <a:r>
              <a:rPr lang="es-MX" b="1" dirty="0" smtClean="0">
                <a:solidFill>
                  <a:schemeClr val="tx1"/>
                </a:solidFill>
              </a:rPr>
              <a:t>- Fecha inicial del periodo</a:t>
            </a:r>
          </a:p>
          <a:p>
            <a:pPr marL="285750" indent="-285750" algn="just">
              <a:buFontTx/>
              <a:buChar char="-"/>
            </a:pPr>
            <a:r>
              <a:rPr lang="es-MX" b="1" dirty="0" smtClean="0">
                <a:solidFill>
                  <a:schemeClr val="tx1"/>
                </a:solidFill>
              </a:rPr>
              <a:t>Fecha  final del periodo</a:t>
            </a:r>
          </a:p>
          <a:p>
            <a:pPr marL="285750" indent="-285750" algn="just">
              <a:buFontTx/>
              <a:buChar char="-"/>
            </a:pPr>
            <a:r>
              <a:rPr lang="es-MX" b="1" dirty="0" smtClean="0">
                <a:solidFill>
                  <a:schemeClr val="tx1"/>
                </a:solidFill>
              </a:rPr>
              <a:t>Estado</a:t>
            </a:r>
          </a:p>
          <a:p>
            <a:pPr marL="285750" indent="-285750" algn="just">
              <a:buFontTx/>
              <a:buChar char="-"/>
            </a:pPr>
            <a:r>
              <a:rPr lang="es-MX" b="1" dirty="0" smtClean="0">
                <a:solidFill>
                  <a:schemeClr val="tx1"/>
                </a:solidFill>
              </a:rPr>
              <a:t>Jurisdicción</a:t>
            </a:r>
          </a:p>
          <a:p>
            <a:pPr marL="285750" indent="-285750" algn="just">
              <a:buFontTx/>
              <a:buChar char="-"/>
            </a:pPr>
            <a:r>
              <a:rPr lang="es-MX" b="1" dirty="0" smtClean="0">
                <a:solidFill>
                  <a:schemeClr val="tx1"/>
                </a:solidFill>
              </a:rPr>
              <a:t>Municipio</a:t>
            </a:r>
          </a:p>
          <a:p>
            <a:pPr marL="285750" indent="-285750" algn="just">
              <a:buFontTx/>
              <a:buChar char="-"/>
            </a:pPr>
            <a:r>
              <a:rPr lang="es-MX" b="1" dirty="0" smtClean="0">
                <a:solidFill>
                  <a:schemeClr val="tx1"/>
                </a:solidFill>
              </a:rPr>
              <a:t>CLUES</a:t>
            </a:r>
          </a:p>
          <a:p>
            <a:pPr marL="285750" indent="-285750" algn="just">
              <a:buFontTx/>
              <a:buChar char="-"/>
            </a:pPr>
            <a:r>
              <a:rPr lang="es-MX" b="1" dirty="0" smtClean="0">
                <a:solidFill>
                  <a:schemeClr val="tx1"/>
                </a:solidFill>
              </a:rPr>
              <a:t>Perfiles de reportes:</a:t>
            </a:r>
          </a:p>
          <a:p>
            <a:pPr marL="285750" indent="-285750" algn="just">
              <a:buFontTx/>
              <a:buChar char="-"/>
            </a:pPr>
            <a:endParaRPr lang="es-MX" b="1" dirty="0" smtClean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s-MX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s-MX" b="1" dirty="0" smtClean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s-MX" b="1" dirty="0" smtClean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s-MX" b="1" dirty="0" smtClean="0">
                <a:solidFill>
                  <a:schemeClr val="tx1"/>
                </a:solidFill>
              </a:rPr>
              <a:t>Cada reporte dependiendo el perfil deberá tener en la primera columna el listado de:</a:t>
            </a:r>
          </a:p>
          <a:p>
            <a:pPr algn="just"/>
            <a:r>
              <a:rPr lang="es-MX" b="1" dirty="0" smtClean="0">
                <a:solidFill>
                  <a:schemeClr val="tx1"/>
                </a:solidFill>
              </a:rPr>
              <a:t>Los estados (Nacional) , Jurisdicciones (Estatal), CLUES (Jurisdiccional)</a:t>
            </a:r>
          </a:p>
          <a:p>
            <a:pPr marL="285750" indent="-285750" algn="just">
              <a:buFontTx/>
              <a:buChar char="-"/>
            </a:pPr>
            <a:r>
              <a:rPr lang="es-MX" b="1" dirty="0" smtClean="0">
                <a:solidFill>
                  <a:schemeClr val="tx1"/>
                </a:solidFill>
              </a:rPr>
              <a:t>El nivel federal podrá emitir reportes estatales y jurisdiccionales</a:t>
            </a:r>
          </a:p>
          <a:p>
            <a:pPr algn="just"/>
            <a:r>
              <a:rPr lang="es-MX" b="1" dirty="0" smtClean="0">
                <a:solidFill>
                  <a:schemeClr val="tx1"/>
                </a:solidFill>
              </a:rPr>
              <a:t>IMPORTANTE: Todos los reportes deben considerar análisis por persona y solo el último cuestionario</a:t>
            </a: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s-MX" b="1" dirty="0" smtClean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s-MX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s-MX" b="1" dirty="0" smtClean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s-MX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s-MX" b="1" dirty="0" smtClean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s-MX" b="1" dirty="0" smtClean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dirty="0">
              <a:solidFill>
                <a:schemeClr val="tx1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32899"/>
              </p:ext>
            </p:extLst>
          </p:nvPr>
        </p:nvGraphicFramePr>
        <p:xfrm>
          <a:off x="1021724" y="3174281"/>
          <a:ext cx="70919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16"/>
                <a:gridCol w="1072087"/>
                <a:gridCol w="914400"/>
                <a:gridCol w="1352282"/>
                <a:gridCol w="1262129"/>
                <a:gridCol w="1004553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Perfil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Nacional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Estatal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Jurisdicción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Municipio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CLUES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Federal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Estatal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Jurisdiccional 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17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072" y="365126"/>
            <a:ext cx="8144278" cy="1325563"/>
          </a:xfrm>
        </p:spPr>
        <p:txBody>
          <a:bodyPr>
            <a:normAutofit fontScale="90000"/>
          </a:bodyPr>
          <a:lstStyle/>
          <a:p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>1.- REPORTE CUESTIONARIO SINTOMATOLOGÍA  PROSTÁTICA</a:t>
            </a:r>
            <a:br>
              <a:rPr lang="es-MX" sz="1800" b="1" dirty="0" smtClean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 smtClean="0"/>
              <a:t>Debe reportar  exclusivamente de acuerdo a la siguiente clasificación, con respecto a lo registrado: </a:t>
            </a:r>
            <a:br>
              <a:rPr lang="es-MX" sz="1800" b="1" dirty="0" smtClean="0"/>
            </a:br>
            <a:r>
              <a:rPr lang="es-MX" sz="1800" b="1" dirty="0" smtClean="0"/>
              <a:t> </a:t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>2.- </a:t>
            </a:r>
            <a:r>
              <a:rPr lang="es-MX" sz="1800" b="1" dirty="0"/>
              <a:t>REPORTE </a:t>
            </a:r>
            <a:r>
              <a:rPr lang="es-MX" sz="1800" b="1" dirty="0" smtClean="0"/>
              <a:t>TACTO RECTAL </a:t>
            </a: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/>
              <a:t>Debe reportar  exclusivamente </a:t>
            </a:r>
            <a:r>
              <a:rPr lang="es-MX" sz="1800" b="1" dirty="0" smtClean="0"/>
              <a:t> </a:t>
            </a:r>
            <a:r>
              <a:rPr lang="es-MX" sz="1800" b="1" dirty="0"/>
              <a:t>con respecto a lo registrado: </a:t>
            </a: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endParaRPr lang="es-MX" sz="1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72" y="1585879"/>
            <a:ext cx="4844871" cy="10615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07" y="4324477"/>
            <a:ext cx="3554569" cy="20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0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MX" sz="2000" b="1" dirty="0"/>
              <a:t/>
            </a:r>
            <a:br>
              <a:rPr lang="es-MX" sz="2000" b="1" dirty="0"/>
            </a:br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MX" sz="2000" b="1" dirty="0"/>
              <a:t/>
            </a:r>
            <a:br>
              <a:rPr lang="es-MX" sz="2000" b="1" dirty="0"/>
            </a:br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MX" sz="2000" b="1" dirty="0"/>
              <a:t/>
            </a:r>
            <a:br>
              <a:rPr lang="es-MX" sz="2000" b="1" dirty="0"/>
            </a:br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MX" sz="2000" b="1" dirty="0"/>
              <a:t/>
            </a:r>
            <a:br>
              <a:rPr lang="es-MX" sz="2000" b="1" dirty="0"/>
            </a:br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MX" sz="2000" b="1" dirty="0"/>
              <a:t/>
            </a:r>
            <a:br>
              <a:rPr lang="es-MX" sz="2000" b="1" dirty="0"/>
            </a:br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MX" sz="2000" b="1" dirty="0"/>
              <a:t/>
            </a:r>
            <a:br>
              <a:rPr lang="es-MX" sz="2000" b="1" dirty="0"/>
            </a:br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MX" sz="2000" b="1" dirty="0"/>
              <a:t/>
            </a:r>
            <a:br>
              <a:rPr lang="es-MX" sz="2000" b="1" dirty="0"/>
            </a:br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MX" sz="2000" b="1" dirty="0"/>
              <a:t/>
            </a:r>
            <a:br>
              <a:rPr lang="es-MX" sz="2000" b="1" dirty="0"/>
            </a:br>
            <a:r>
              <a:rPr lang="es-MX" sz="2000" b="1" dirty="0"/>
              <a:t/>
            </a:r>
            <a:br>
              <a:rPr lang="es-MX" sz="2000" b="1" dirty="0"/>
            </a:br>
            <a:r>
              <a:rPr lang="es-MX" sz="2000" b="1" dirty="0" smtClean="0"/>
              <a:t>3.- </a:t>
            </a:r>
            <a:r>
              <a:rPr lang="es-MX" sz="2000" b="1" dirty="0"/>
              <a:t>REPORTE </a:t>
            </a:r>
            <a:r>
              <a:rPr lang="es-MX" sz="2000" b="1" dirty="0" smtClean="0"/>
              <a:t>ANTIGENO PROSTATICO  </a:t>
            </a:r>
            <a:br>
              <a:rPr lang="es-MX" sz="2000" b="1" dirty="0" smtClean="0"/>
            </a:br>
            <a:r>
              <a:rPr lang="es-MX" sz="2000" b="1" dirty="0" smtClean="0"/>
              <a:t>Debe </a:t>
            </a:r>
            <a:r>
              <a:rPr lang="es-MX" sz="2000" b="1" dirty="0"/>
              <a:t>reportar  exclusivamente  con respecto a lo registrado: </a:t>
            </a: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1800" b="1" dirty="0" smtClean="0"/>
              <a:t/>
            </a:r>
            <a:br>
              <a:rPr lang="es-MX" sz="1800" b="1" dirty="0" smtClean="0"/>
            </a:br>
            <a:r>
              <a:rPr lang="es-MX" sz="2000" b="1" dirty="0"/>
              <a:t>4</a:t>
            </a:r>
            <a:r>
              <a:rPr lang="es-MX" sz="2000" b="1" dirty="0" smtClean="0"/>
              <a:t>.- </a:t>
            </a:r>
            <a:r>
              <a:rPr lang="es-MX" sz="2000" b="1" dirty="0"/>
              <a:t>REPORTE </a:t>
            </a:r>
            <a:r>
              <a:rPr lang="es-MX" sz="2000" b="1" dirty="0" smtClean="0"/>
              <a:t>TRATAMIENTO - REFERENCIA A ESPECIALISTA   </a:t>
            </a:r>
            <a:r>
              <a:rPr lang="es-MX" sz="2000" b="1" dirty="0"/>
              <a:t/>
            </a:r>
            <a:br>
              <a:rPr lang="es-MX" sz="2000" b="1" dirty="0"/>
            </a:br>
            <a:r>
              <a:rPr lang="es-MX" sz="2000" b="1" dirty="0"/>
              <a:t>Debe reportar  exclusivamente  </a:t>
            </a:r>
            <a:r>
              <a:rPr lang="es-MX" sz="2000" b="1" dirty="0" smtClean="0"/>
              <a:t>lo </a:t>
            </a:r>
            <a:r>
              <a:rPr lang="es-MX" sz="2000" b="1" dirty="0"/>
              <a:t>registrado: </a:t>
            </a:r>
            <a:r>
              <a:rPr lang="es-MX" b="1" dirty="0"/>
              <a:t/>
            </a:r>
            <a:br>
              <a:rPr lang="es-MX" b="1" dirty="0"/>
            </a:b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04" y="1440030"/>
            <a:ext cx="3864600" cy="21918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601184"/>
            <a:ext cx="4752305" cy="22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4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0304" y="298034"/>
            <a:ext cx="89636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5.- </a:t>
            </a:r>
            <a:r>
              <a:rPr lang="es-MX" b="1" dirty="0"/>
              <a:t>REPORTE DE DETECCION  INTEGRAL</a:t>
            </a:r>
            <a:br>
              <a:rPr lang="es-MX" b="1" dirty="0"/>
            </a:br>
            <a:r>
              <a:rPr lang="es-MX" b="1" dirty="0"/>
              <a:t>Debe de considerarse los siguientes </a:t>
            </a:r>
            <a:r>
              <a:rPr lang="es-MX" b="1" dirty="0" smtClean="0"/>
              <a:t>criterios</a:t>
            </a:r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 smtClean="0"/>
          </a:p>
          <a:p>
            <a:r>
              <a:rPr lang="es-ES" b="1" dirty="0"/>
              <a:t>*</a:t>
            </a:r>
            <a:r>
              <a:rPr lang="es-ES" b="1" dirty="0" smtClean="0"/>
              <a:t> </a:t>
            </a:r>
            <a:r>
              <a:rPr lang="es-ES" b="1" dirty="0"/>
              <a:t>Tacto rectal sospechoso: </a:t>
            </a:r>
            <a:r>
              <a:rPr lang="es-ES" dirty="0"/>
              <a:t>hallazgo de crecimiento, </a:t>
            </a:r>
            <a:r>
              <a:rPr lang="es-ES" dirty="0" err="1"/>
              <a:t>nodulaciones</a:t>
            </a:r>
            <a:r>
              <a:rPr lang="es-ES" dirty="0"/>
              <a:t> o incremento en la consistencia de la próstata.</a:t>
            </a:r>
            <a:endParaRPr lang="es-MX" dirty="0"/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28589"/>
              </p:ext>
            </p:extLst>
          </p:nvPr>
        </p:nvGraphicFramePr>
        <p:xfrm>
          <a:off x="399246" y="1052453"/>
          <a:ext cx="8335047" cy="484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654"/>
                <a:gridCol w="5746393"/>
              </a:tblGrid>
              <a:tr h="36924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Tipo</a:t>
                      </a:r>
                      <a:r>
                        <a:rPr lang="es-MX" baseline="0" dirty="0" smtClean="0"/>
                        <a:t> de valoración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Criterios de acuerdo a resultado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48">
                <a:tc>
                  <a:txBody>
                    <a:bodyPr/>
                    <a:lstStyle/>
                    <a:p>
                      <a:r>
                        <a:rPr lang="es-MX" dirty="0" smtClean="0"/>
                        <a:t>Normal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-Suma de Sintomatología prostática 0 (cero)</a:t>
                      </a:r>
                    </a:p>
                    <a:p>
                      <a:r>
                        <a:rPr lang="es-MX" dirty="0" smtClean="0"/>
                        <a:t>-Tacto rectal Normal (Negativo) o no sospechoso</a:t>
                      </a:r>
                    </a:p>
                    <a:p>
                      <a:r>
                        <a:rPr lang="es-MX" dirty="0" smtClean="0"/>
                        <a:t>-Antígeno prostático </a:t>
                      </a:r>
                      <a:r>
                        <a:rPr lang="es-MX" dirty="0" smtClean="0"/>
                        <a:t>negativo </a:t>
                      </a:r>
                      <a:r>
                        <a:rPr lang="es-MX" dirty="0" err="1" smtClean="0"/>
                        <a:t>Ó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smtClean="0"/>
                        <a:t>(&lt; 4 </a:t>
                      </a:r>
                      <a:r>
                        <a:rPr lang="es-MX" dirty="0" err="1" smtClean="0"/>
                        <a:t>ng</a:t>
                      </a:r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mL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0474">
                <a:tc>
                  <a:txBody>
                    <a:bodyPr/>
                    <a:lstStyle/>
                    <a:p>
                      <a:r>
                        <a:rPr lang="es-MX" dirty="0" smtClean="0"/>
                        <a:t>Leve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-Suma de Sintomatología prostática  de 1 a 7 puntos</a:t>
                      </a:r>
                    </a:p>
                    <a:p>
                      <a:r>
                        <a:rPr lang="es-MX" dirty="0" smtClean="0"/>
                        <a:t>-Tacto rectal Normal (Negativo) o no sospechoso</a:t>
                      </a:r>
                    </a:p>
                    <a:p>
                      <a:r>
                        <a:rPr lang="es-MX" dirty="0" smtClean="0"/>
                        <a:t>-Antígeno prostático </a:t>
                      </a:r>
                      <a:r>
                        <a:rPr lang="es-MX" dirty="0" smtClean="0"/>
                        <a:t>negativo </a:t>
                      </a:r>
                      <a:r>
                        <a:rPr lang="es-MX" dirty="0" err="1" smtClean="0"/>
                        <a:t>Ó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smtClean="0"/>
                        <a:t>(&lt; 4 </a:t>
                      </a:r>
                      <a:r>
                        <a:rPr lang="es-MX" dirty="0" err="1" smtClean="0"/>
                        <a:t>ng</a:t>
                      </a:r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mL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375">
                <a:tc>
                  <a:txBody>
                    <a:bodyPr/>
                    <a:lstStyle/>
                    <a:p>
                      <a:r>
                        <a:rPr lang="es-MX" dirty="0" smtClean="0"/>
                        <a:t>Modera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-Suma de Sintomatología prostática  de 8 a 19 puntos </a:t>
                      </a:r>
                    </a:p>
                    <a:p>
                      <a:r>
                        <a:rPr lang="es-MX" dirty="0" smtClean="0"/>
                        <a:t>-Tacto rectal Sospechoso* con</a:t>
                      </a:r>
                      <a:r>
                        <a:rPr lang="es-MX" baseline="0" dirty="0" smtClean="0"/>
                        <a:t> Crecimiento prostático</a:t>
                      </a:r>
                      <a:r>
                        <a:rPr lang="es-MX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-Antígeno prostático </a:t>
                      </a:r>
                      <a:r>
                        <a:rPr lang="es-MX" dirty="0" smtClean="0"/>
                        <a:t>negativo </a:t>
                      </a:r>
                      <a:r>
                        <a:rPr lang="es-MX" dirty="0" err="1" smtClean="0"/>
                        <a:t>Ó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smtClean="0"/>
                        <a:t>(&lt; 4 </a:t>
                      </a:r>
                      <a:r>
                        <a:rPr lang="es-MX" dirty="0" err="1" smtClean="0"/>
                        <a:t>ng</a:t>
                      </a:r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mL</a:t>
                      </a:r>
                      <a:r>
                        <a:rPr lang="es-MX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9900">
                <a:tc>
                  <a:txBody>
                    <a:bodyPr/>
                    <a:lstStyle/>
                    <a:p>
                      <a:r>
                        <a:rPr lang="es-MX" dirty="0" smtClean="0"/>
                        <a:t>Severa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-Sintomatología prostática Leve (1-7 puntos) o  moderada    (8 a 19 puntos) o severa (arriba de 20 puntos)</a:t>
                      </a:r>
                    </a:p>
                    <a:p>
                      <a:r>
                        <a:rPr lang="es-MX" dirty="0" smtClean="0"/>
                        <a:t>-Tacto rectal sospechoso: Crecimiento, Induración, consistencia pétrea, o nódulos </a:t>
                      </a:r>
                    </a:p>
                    <a:p>
                      <a:r>
                        <a:rPr lang="es-MX" dirty="0" smtClean="0"/>
                        <a:t>-Antígeno Prostático positivo </a:t>
                      </a:r>
                      <a:r>
                        <a:rPr lang="es-MX" dirty="0" err="1" smtClean="0"/>
                        <a:t>Ó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smtClean="0"/>
                        <a:t>(</a:t>
                      </a:r>
                      <a:r>
                        <a:rPr lang="es-MX" u="sng" dirty="0" smtClean="0"/>
                        <a:t>&gt;</a:t>
                      </a:r>
                      <a:r>
                        <a:rPr lang="es-MX" dirty="0" smtClean="0"/>
                        <a:t>  4ng/</a:t>
                      </a:r>
                      <a:r>
                        <a:rPr lang="es-MX" dirty="0" err="1" smtClean="0"/>
                        <a:t>mL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51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1800" b="1" dirty="0"/>
              <a:t>6</a:t>
            </a:r>
            <a:r>
              <a:rPr lang="es-MX" sz="1800" b="1" dirty="0" smtClean="0"/>
              <a:t>.- </a:t>
            </a:r>
            <a:r>
              <a:rPr lang="es-MX" sz="1800" b="1" dirty="0"/>
              <a:t>REPORTE </a:t>
            </a:r>
            <a:r>
              <a:rPr lang="es-MX" sz="1800" b="1" dirty="0" smtClean="0"/>
              <a:t>NOMINAL</a:t>
            </a:r>
            <a:r>
              <a:rPr lang="es-MX" sz="1800" b="1" dirty="0"/>
              <a:t/>
            </a:r>
            <a:br>
              <a:rPr lang="es-MX" sz="1800" b="1" dirty="0"/>
            </a:br>
            <a:r>
              <a:rPr lang="es-MX" sz="1800" b="1" dirty="0"/>
              <a:t>Debe </a:t>
            </a:r>
            <a:r>
              <a:rPr lang="es-MX" sz="1800" b="1" dirty="0" smtClean="0"/>
              <a:t> considerar todas las variables del cuestionario</a:t>
            </a:r>
            <a:r>
              <a:rPr lang="es-MX" sz="1800" b="1" dirty="0"/>
              <a:t/>
            </a:r>
            <a:br>
              <a:rPr lang="es-MX" sz="1800" b="1" dirty="0"/>
            </a:b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4192227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261</Words>
  <Application>Microsoft Office PowerPoint</Application>
  <PresentationFormat>Presentación en pantalla (4:3)</PresentationFormat>
  <Paragraphs>116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 Formato de reportes para el sistema de Crecimiento Prostático Hiperplasia de la Próstata  </vt:lpstr>
      <vt:lpstr>                 1.- REPORTE CUESTIONARIO SINTOMATOLOGÍA  PROSTÁTICA  Debe reportar  exclusivamente de acuerdo a la siguiente clasificación, con respecto a lo registrado:           2.- REPORTE TACTO RECTAL   Debe reportar  exclusivamente  con respecto a lo registrado:        </vt:lpstr>
      <vt:lpstr>                 3.- REPORTE ANTIGENO PROSTATICO   Debe reportar  exclusivamente  con respecto a lo registrado:          4.- REPORTE TRATAMIENTO - REFERENCIA A ESPECIALISTA    Debe reportar  exclusivamente  lo registrado:   </vt:lpstr>
      <vt:lpstr>Presentación de PowerPoint</vt:lpstr>
      <vt:lpstr>6.- REPORTE NOMINAL Debe  considerar todas las variables del cuestionario 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Blanca Estela Fernández García</dc:creator>
  <cp:lastModifiedBy>Edrd .</cp:lastModifiedBy>
  <cp:revision>23</cp:revision>
  <dcterms:created xsi:type="dcterms:W3CDTF">2015-11-18T17:24:15Z</dcterms:created>
  <dcterms:modified xsi:type="dcterms:W3CDTF">2015-12-01T02:05:43Z</dcterms:modified>
</cp:coreProperties>
</file>