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3" r:id="rId4"/>
    <p:sldId id="269" r:id="rId5"/>
    <p:sldId id="257" r:id="rId6"/>
    <p:sldId id="284" r:id="rId7"/>
    <p:sldId id="282" r:id="rId8"/>
    <p:sldId id="259" r:id="rId9"/>
    <p:sldId id="258" r:id="rId10"/>
    <p:sldId id="260" r:id="rId11"/>
    <p:sldId id="261" r:id="rId12"/>
    <p:sldId id="265" r:id="rId13"/>
    <p:sldId id="279" r:id="rId14"/>
    <p:sldId id="280" r:id="rId15"/>
    <p:sldId id="286" r:id="rId16"/>
    <p:sldId id="281" r:id="rId17"/>
    <p:sldId id="264" r:id="rId18"/>
    <p:sldId id="263" r:id="rId19"/>
    <p:sldId id="274" r:id="rId20"/>
    <p:sldId id="266" r:id="rId21"/>
    <p:sldId id="267" r:id="rId22"/>
    <p:sldId id="270" r:id="rId23"/>
    <p:sldId id="272" r:id="rId24"/>
    <p:sldId id="273" r:id="rId25"/>
    <p:sldId id="28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D3CCC-531C-3544-8C31-B70DF28D0C83}" type="doc">
      <dgm:prSet loTypeId="urn:microsoft.com/office/officeart/2005/8/layout/process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277E6-D586-3248-B198-F2EBD525FA0D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471D506E-5DDE-4A49-A549-FB7BE8BC6A1E}" type="parTrans" cxnId="{632BBAE3-1A11-A442-B72F-E6BC5FFB31E8}">
      <dgm:prSet/>
      <dgm:spPr/>
      <dgm:t>
        <a:bodyPr/>
        <a:lstStyle/>
        <a:p>
          <a:endParaRPr lang="en-US"/>
        </a:p>
      </dgm:t>
    </dgm:pt>
    <dgm:pt modelId="{8221D740-EF88-F444-8E89-5725CD6F6E96}" type="sibTrans" cxnId="{632BBAE3-1A11-A442-B72F-E6BC5FFB31E8}">
      <dgm:prSet/>
      <dgm:spPr/>
      <dgm:t>
        <a:bodyPr/>
        <a:lstStyle/>
        <a:p>
          <a:endParaRPr lang="en-US"/>
        </a:p>
      </dgm:t>
    </dgm:pt>
    <dgm:pt modelId="{CA3093A1-C929-564B-8A96-839466270449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F6B81A51-FE34-0C4B-979C-CCE06152B06C}" type="parTrans" cxnId="{4A472F16-C481-2941-B878-DBEFB7817E7E}">
      <dgm:prSet/>
      <dgm:spPr/>
      <dgm:t>
        <a:bodyPr/>
        <a:lstStyle/>
        <a:p>
          <a:endParaRPr lang="en-US"/>
        </a:p>
      </dgm:t>
    </dgm:pt>
    <dgm:pt modelId="{31E83735-8D36-2141-B595-4824C80551D8}" type="sibTrans" cxnId="{4A472F16-C481-2941-B878-DBEFB7817E7E}">
      <dgm:prSet/>
      <dgm:spPr/>
      <dgm:t>
        <a:bodyPr/>
        <a:lstStyle/>
        <a:p>
          <a:endParaRPr lang="en-US"/>
        </a:p>
      </dgm:t>
    </dgm:pt>
    <dgm:pt modelId="{181E330E-C0BD-904B-A002-F0235D6E1F4C}">
      <dgm:prSet/>
      <dgm:spPr/>
      <dgm:t>
        <a:bodyPr/>
        <a:lstStyle/>
        <a:p>
          <a:r>
            <a:rPr lang="en-US" dirty="0" smtClean="0"/>
            <a:t>Wrangle</a:t>
          </a:r>
          <a:endParaRPr lang="en-US" dirty="0"/>
        </a:p>
      </dgm:t>
    </dgm:pt>
    <dgm:pt modelId="{AD412FA9-B6E0-DA49-AAEF-72760BB3BB4E}" type="parTrans" cxnId="{E1776C51-403C-274E-8C37-DF727566633E}">
      <dgm:prSet/>
      <dgm:spPr/>
      <dgm:t>
        <a:bodyPr/>
        <a:lstStyle/>
        <a:p>
          <a:endParaRPr lang="en-US"/>
        </a:p>
      </dgm:t>
    </dgm:pt>
    <dgm:pt modelId="{32EA5228-EE4D-2943-8894-41C7FC96AC7B}" type="sibTrans" cxnId="{E1776C51-403C-274E-8C37-DF727566633E}">
      <dgm:prSet/>
      <dgm:spPr/>
      <dgm:t>
        <a:bodyPr/>
        <a:lstStyle/>
        <a:p>
          <a:endParaRPr lang="en-US"/>
        </a:p>
      </dgm:t>
    </dgm:pt>
    <dgm:pt modelId="{06CA750F-84C5-AF45-97D0-25A6B0680854}">
      <dgm:prSet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E9AD54E1-5CA7-2F41-A2C6-087D371958A8}" type="parTrans" cxnId="{07A4E994-F0E1-4B40-81F6-7A5E555A10F4}">
      <dgm:prSet/>
      <dgm:spPr/>
      <dgm:t>
        <a:bodyPr/>
        <a:lstStyle/>
        <a:p>
          <a:endParaRPr lang="en-US"/>
        </a:p>
      </dgm:t>
    </dgm:pt>
    <dgm:pt modelId="{6E0C7DB7-0DE8-104F-BEA5-795B1BAEFFEF}" type="sibTrans" cxnId="{07A4E994-F0E1-4B40-81F6-7A5E555A10F4}">
      <dgm:prSet/>
      <dgm:spPr/>
      <dgm:t>
        <a:bodyPr/>
        <a:lstStyle/>
        <a:p>
          <a:endParaRPr lang="en-US"/>
        </a:p>
      </dgm:t>
    </dgm:pt>
    <dgm:pt modelId="{CD555A60-6ED0-D340-9A7F-5539BC56E64D}">
      <dgm:prSet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Build Machine Learning Model</a:t>
          </a:r>
        </a:p>
      </dgm:t>
    </dgm:pt>
    <dgm:pt modelId="{BE8F84D6-0C01-1F46-A0F7-9B405A89020F}" type="parTrans" cxnId="{74A10227-894A-7C46-B1D0-809D71C069D8}">
      <dgm:prSet/>
      <dgm:spPr/>
      <dgm:t>
        <a:bodyPr/>
        <a:lstStyle/>
        <a:p>
          <a:endParaRPr lang="en-US"/>
        </a:p>
      </dgm:t>
    </dgm:pt>
    <dgm:pt modelId="{2E11855A-0951-B04E-AC3C-970EF20DF9A9}" type="sibTrans" cxnId="{74A10227-894A-7C46-B1D0-809D71C069D8}">
      <dgm:prSet/>
      <dgm:spPr/>
      <dgm:t>
        <a:bodyPr/>
        <a:lstStyle/>
        <a:p>
          <a:endParaRPr lang="en-US"/>
        </a:p>
      </dgm:t>
    </dgm:pt>
    <dgm:pt modelId="{1C483F52-3CEF-9640-A81A-7708E51C6319}">
      <dgm:prSet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74DAC22B-D272-F946-9A1E-7FDE1EDFC3F7}" type="parTrans" cxnId="{880ABBC9-029C-024C-B39B-67F6525A4B34}">
      <dgm:prSet/>
      <dgm:spPr/>
      <dgm:t>
        <a:bodyPr/>
        <a:lstStyle/>
        <a:p>
          <a:endParaRPr lang="en-US"/>
        </a:p>
      </dgm:t>
    </dgm:pt>
    <dgm:pt modelId="{FC96E3D5-D688-2F4C-AFE3-59A747B2E455}" type="sibTrans" cxnId="{880ABBC9-029C-024C-B39B-67F6525A4B34}">
      <dgm:prSet/>
      <dgm:spPr/>
      <dgm:t>
        <a:bodyPr/>
        <a:lstStyle/>
        <a:p>
          <a:endParaRPr lang="en-US"/>
        </a:p>
      </dgm:t>
    </dgm:pt>
    <dgm:pt modelId="{6992A379-0A18-B346-8233-5447C8B616CB}" type="pres">
      <dgm:prSet presAssocID="{482D3CCC-531C-3544-8C31-B70DF28D0C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ECA1A-B2F1-1949-87E3-C07D7CD8DDF3}" type="pres">
      <dgm:prSet presAssocID="{B14277E6-D586-3248-B198-F2EBD525FA0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5279C-A1B4-C84D-8ECB-1C83E61E4393}" type="pres">
      <dgm:prSet presAssocID="{8221D740-EF88-F444-8E89-5725CD6F6E9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10B2ED1-9D36-574F-A1E0-C652523A7B5D}" type="pres">
      <dgm:prSet presAssocID="{8221D740-EF88-F444-8E89-5725CD6F6E9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B21707-5C82-4B44-A765-D2FDE1B204A9}" type="pres">
      <dgm:prSet presAssocID="{1C483F52-3CEF-9640-A81A-7708E51C631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4F7F-6C45-0846-A0C4-CCBC19C1D620}" type="pres">
      <dgm:prSet presAssocID="{FC96E3D5-D688-2F4C-AFE3-59A747B2E45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39E664A-CA18-5E43-9A7B-8A46E7ECBAE3}" type="pres">
      <dgm:prSet presAssocID="{FC96E3D5-D688-2F4C-AFE3-59A747B2E45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D74F07B-70C5-8A46-A54A-030EA3CC04A1}" type="pres">
      <dgm:prSet presAssocID="{181E330E-C0BD-904B-A002-F0235D6E1F4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54D7A-B7DB-CA46-840C-56733AFCE4DE}" type="pres">
      <dgm:prSet presAssocID="{32EA5228-EE4D-2943-8894-41C7FC96AC7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1693647-AE6D-C04D-BF51-C2F78198D6B5}" type="pres">
      <dgm:prSet presAssocID="{32EA5228-EE4D-2943-8894-41C7FC96AC7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4F791BA-E140-5046-A56B-532EF97C25F8}" type="pres">
      <dgm:prSet presAssocID="{06CA750F-84C5-AF45-97D0-25A6B068085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FC4C2-C074-D74B-BBED-2D75F5F04469}" type="pres">
      <dgm:prSet presAssocID="{6E0C7DB7-0DE8-104F-BEA5-795B1BAEFFE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BE34D0-F3F6-E940-83F7-490E73EE6000}" type="pres">
      <dgm:prSet presAssocID="{6E0C7DB7-0DE8-104F-BEA5-795B1BAEFFE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6AFEB52-F406-3046-A18B-2D4D4C57902F}" type="pres">
      <dgm:prSet presAssocID="{CD555A60-6ED0-D340-9A7F-5539BC56E64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4306A-AB0A-794D-A18B-D4116FF9B5DA}" type="pres">
      <dgm:prSet presAssocID="{2E11855A-0951-B04E-AC3C-970EF20DF9A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9AF8352-B02A-B34C-B196-CAE0BF145F11}" type="pres">
      <dgm:prSet presAssocID="{2E11855A-0951-B04E-AC3C-970EF20DF9A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197DC61-6588-C34A-B14E-33D41A435691}" type="pres">
      <dgm:prSet presAssocID="{CA3093A1-C929-564B-8A96-8394662704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FC3B15-CD23-724C-BA6B-29D5B67C88D2}" type="presOf" srcId="{CA3093A1-C929-564B-8A96-839466270449}" destId="{D197DC61-6588-C34A-B14E-33D41A435691}" srcOrd="0" destOrd="0" presId="urn:microsoft.com/office/officeart/2005/8/layout/process1"/>
    <dgm:cxn modelId="{D64E0013-76B5-1A45-B7D2-4E0422B8925E}" type="presOf" srcId="{06CA750F-84C5-AF45-97D0-25A6B0680854}" destId="{54F791BA-E140-5046-A56B-532EF97C25F8}" srcOrd="0" destOrd="0" presId="urn:microsoft.com/office/officeart/2005/8/layout/process1"/>
    <dgm:cxn modelId="{4A472F16-C481-2941-B878-DBEFB7817E7E}" srcId="{482D3CCC-531C-3544-8C31-B70DF28D0C83}" destId="{CA3093A1-C929-564B-8A96-839466270449}" srcOrd="5" destOrd="0" parTransId="{F6B81A51-FE34-0C4B-979C-CCE06152B06C}" sibTransId="{31E83735-8D36-2141-B595-4824C80551D8}"/>
    <dgm:cxn modelId="{BA90A93D-A00C-E249-B366-E0A74412F5B9}" type="presOf" srcId="{6E0C7DB7-0DE8-104F-BEA5-795B1BAEFFEF}" destId="{C3AFC4C2-C074-D74B-BBED-2D75F5F04469}" srcOrd="0" destOrd="0" presId="urn:microsoft.com/office/officeart/2005/8/layout/process1"/>
    <dgm:cxn modelId="{40660F71-A1E3-EC48-A2AE-D95928FFE8D7}" type="presOf" srcId="{2E11855A-0951-B04E-AC3C-970EF20DF9A9}" destId="{39AF8352-B02A-B34C-B196-CAE0BF145F11}" srcOrd="1" destOrd="0" presId="urn:microsoft.com/office/officeart/2005/8/layout/process1"/>
    <dgm:cxn modelId="{4C299648-6BAB-4B4E-BBA5-E894A2BC1828}" type="presOf" srcId="{32EA5228-EE4D-2943-8894-41C7FC96AC7B}" destId="{01693647-AE6D-C04D-BF51-C2F78198D6B5}" srcOrd="1" destOrd="0" presId="urn:microsoft.com/office/officeart/2005/8/layout/process1"/>
    <dgm:cxn modelId="{A28FE48C-E7EB-EE4E-B822-D61A0E5617BC}" type="presOf" srcId="{FC96E3D5-D688-2F4C-AFE3-59A747B2E455}" destId="{E51C4F7F-6C45-0846-A0C4-CCBC19C1D620}" srcOrd="0" destOrd="0" presId="urn:microsoft.com/office/officeart/2005/8/layout/process1"/>
    <dgm:cxn modelId="{BB51B861-6BED-B949-A0AE-09DCA2C5DF05}" type="presOf" srcId="{482D3CCC-531C-3544-8C31-B70DF28D0C83}" destId="{6992A379-0A18-B346-8233-5447C8B616CB}" srcOrd="0" destOrd="0" presId="urn:microsoft.com/office/officeart/2005/8/layout/process1"/>
    <dgm:cxn modelId="{E1776C51-403C-274E-8C37-DF727566633E}" srcId="{482D3CCC-531C-3544-8C31-B70DF28D0C83}" destId="{181E330E-C0BD-904B-A002-F0235D6E1F4C}" srcOrd="2" destOrd="0" parTransId="{AD412FA9-B6E0-DA49-AAEF-72760BB3BB4E}" sibTransId="{32EA5228-EE4D-2943-8894-41C7FC96AC7B}"/>
    <dgm:cxn modelId="{5B2E8EFC-BBB0-0441-9F1C-0762496F5B58}" type="presOf" srcId="{2E11855A-0951-B04E-AC3C-970EF20DF9A9}" destId="{C1E4306A-AB0A-794D-A18B-D4116FF9B5DA}" srcOrd="0" destOrd="0" presId="urn:microsoft.com/office/officeart/2005/8/layout/process1"/>
    <dgm:cxn modelId="{B1AE68F6-18F0-894A-B553-26A4F6D99808}" type="presOf" srcId="{181E330E-C0BD-904B-A002-F0235D6E1F4C}" destId="{AD74F07B-70C5-8A46-A54A-030EA3CC04A1}" srcOrd="0" destOrd="0" presId="urn:microsoft.com/office/officeart/2005/8/layout/process1"/>
    <dgm:cxn modelId="{EB55E738-D50B-1348-AC05-09199ECDB9CF}" type="presOf" srcId="{6E0C7DB7-0DE8-104F-BEA5-795B1BAEFFEF}" destId="{C1BE34D0-F3F6-E940-83F7-490E73EE6000}" srcOrd="1" destOrd="0" presId="urn:microsoft.com/office/officeart/2005/8/layout/process1"/>
    <dgm:cxn modelId="{4D4CA9D6-8DCA-0A4D-A76E-D7E46FFFACBF}" type="presOf" srcId="{FC96E3D5-D688-2F4C-AFE3-59A747B2E455}" destId="{539E664A-CA18-5E43-9A7B-8A46E7ECBAE3}" srcOrd="1" destOrd="0" presId="urn:microsoft.com/office/officeart/2005/8/layout/process1"/>
    <dgm:cxn modelId="{CACD1997-F024-AA4E-8509-FCD04A85B1CA}" type="presOf" srcId="{1C483F52-3CEF-9640-A81A-7708E51C6319}" destId="{EDB21707-5C82-4B44-A765-D2FDE1B204A9}" srcOrd="0" destOrd="0" presId="urn:microsoft.com/office/officeart/2005/8/layout/process1"/>
    <dgm:cxn modelId="{DBE79F27-BD3B-8C41-B278-F8D9ABB02C0A}" type="presOf" srcId="{8221D740-EF88-F444-8E89-5725CD6F6E96}" destId="{810B2ED1-9D36-574F-A1E0-C652523A7B5D}" srcOrd="1" destOrd="0" presId="urn:microsoft.com/office/officeart/2005/8/layout/process1"/>
    <dgm:cxn modelId="{718518F7-60EC-6647-B2D0-5FCFD0D8F216}" type="presOf" srcId="{32EA5228-EE4D-2943-8894-41C7FC96AC7B}" destId="{0EE54D7A-B7DB-CA46-840C-56733AFCE4DE}" srcOrd="0" destOrd="0" presId="urn:microsoft.com/office/officeart/2005/8/layout/process1"/>
    <dgm:cxn modelId="{07A4E994-F0E1-4B40-81F6-7A5E555A10F4}" srcId="{482D3CCC-531C-3544-8C31-B70DF28D0C83}" destId="{06CA750F-84C5-AF45-97D0-25A6B0680854}" srcOrd="3" destOrd="0" parTransId="{E9AD54E1-5CA7-2F41-A2C6-087D371958A8}" sibTransId="{6E0C7DB7-0DE8-104F-BEA5-795B1BAEFFEF}"/>
    <dgm:cxn modelId="{0C0BC473-0033-6D4E-96B7-4DA6AF4FA0D3}" type="presOf" srcId="{B14277E6-D586-3248-B198-F2EBD525FA0D}" destId="{D32ECA1A-B2F1-1949-87E3-C07D7CD8DDF3}" srcOrd="0" destOrd="0" presId="urn:microsoft.com/office/officeart/2005/8/layout/process1"/>
    <dgm:cxn modelId="{880ABBC9-029C-024C-B39B-67F6525A4B34}" srcId="{482D3CCC-531C-3544-8C31-B70DF28D0C83}" destId="{1C483F52-3CEF-9640-A81A-7708E51C6319}" srcOrd="1" destOrd="0" parTransId="{74DAC22B-D272-F946-9A1E-7FDE1EDFC3F7}" sibTransId="{FC96E3D5-D688-2F4C-AFE3-59A747B2E455}"/>
    <dgm:cxn modelId="{632BBAE3-1A11-A442-B72F-E6BC5FFB31E8}" srcId="{482D3CCC-531C-3544-8C31-B70DF28D0C83}" destId="{B14277E6-D586-3248-B198-F2EBD525FA0D}" srcOrd="0" destOrd="0" parTransId="{471D506E-5DDE-4A49-A549-FB7BE8BC6A1E}" sibTransId="{8221D740-EF88-F444-8E89-5725CD6F6E96}"/>
    <dgm:cxn modelId="{2E5E3351-C3DF-C44A-B8B6-346525944EEF}" type="presOf" srcId="{8221D740-EF88-F444-8E89-5725CD6F6E96}" destId="{4C85279C-A1B4-C84D-8ECB-1C83E61E4393}" srcOrd="0" destOrd="0" presId="urn:microsoft.com/office/officeart/2005/8/layout/process1"/>
    <dgm:cxn modelId="{74A10227-894A-7C46-B1D0-809D71C069D8}" srcId="{482D3CCC-531C-3544-8C31-B70DF28D0C83}" destId="{CD555A60-6ED0-D340-9A7F-5539BC56E64D}" srcOrd="4" destOrd="0" parTransId="{BE8F84D6-0C01-1F46-A0F7-9B405A89020F}" sibTransId="{2E11855A-0951-B04E-AC3C-970EF20DF9A9}"/>
    <dgm:cxn modelId="{1A595ACB-06A5-904D-A88B-BFF23E6CD37B}" type="presOf" srcId="{CD555A60-6ED0-D340-9A7F-5539BC56E64D}" destId="{E6AFEB52-F406-3046-A18B-2D4D4C57902F}" srcOrd="0" destOrd="0" presId="urn:microsoft.com/office/officeart/2005/8/layout/process1"/>
    <dgm:cxn modelId="{BB9176C9-8DA1-A641-8892-F7BA8F998E48}" type="presParOf" srcId="{6992A379-0A18-B346-8233-5447C8B616CB}" destId="{D32ECA1A-B2F1-1949-87E3-C07D7CD8DDF3}" srcOrd="0" destOrd="0" presId="urn:microsoft.com/office/officeart/2005/8/layout/process1"/>
    <dgm:cxn modelId="{2BFED05C-EA7E-E24E-B1D0-60D7FCB893FC}" type="presParOf" srcId="{6992A379-0A18-B346-8233-5447C8B616CB}" destId="{4C85279C-A1B4-C84D-8ECB-1C83E61E4393}" srcOrd="1" destOrd="0" presId="urn:microsoft.com/office/officeart/2005/8/layout/process1"/>
    <dgm:cxn modelId="{3CBA9513-EED3-974A-AA1C-BB04EE0C8813}" type="presParOf" srcId="{4C85279C-A1B4-C84D-8ECB-1C83E61E4393}" destId="{810B2ED1-9D36-574F-A1E0-C652523A7B5D}" srcOrd="0" destOrd="0" presId="urn:microsoft.com/office/officeart/2005/8/layout/process1"/>
    <dgm:cxn modelId="{E37896BA-C997-6E47-AF30-66306D16FE30}" type="presParOf" srcId="{6992A379-0A18-B346-8233-5447C8B616CB}" destId="{EDB21707-5C82-4B44-A765-D2FDE1B204A9}" srcOrd="2" destOrd="0" presId="urn:microsoft.com/office/officeart/2005/8/layout/process1"/>
    <dgm:cxn modelId="{A908F3E6-A41A-DB4E-A2C5-DE7EDCEC5F3A}" type="presParOf" srcId="{6992A379-0A18-B346-8233-5447C8B616CB}" destId="{E51C4F7F-6C45-0846-A0C4-CCBC19C1D620}" srcOrd="3" destOrd="0" presId="urn:microsoft.com/office/officeart/2005/8/layout/process1"/>
    <dgm:cxn modelId="{B7028670-0735-AD41-9BF5-18C9BF2A11D6}" type="presParOf" srcId="{E51C4F7F-6C45-0846-A0C4-CCBC19C1D620}" destId="{539E664A-CA18-5E43-9A7B-8A46E7ECBAE3}" srcOrd="0" destOrd="0" presId="urn:microsoft.com/office/officeart/2005/8/layout/process1"/>
    <dgm:cxn modelId="{034122C5-433B-DF49-9450-1FEAE10CE4BB}" type="presParOf" srcId="{6992A379-0A18-B346-8233-5447C8B616CB}" destId="{AD74F07B-70C5-8A46-A54A-030EA3CC04A1}" srcOrd="4" destOrd="0" presId="urn:microsoft.com/office/officeart/2005/8/layout/process1"/>
    <dgm:cxn modelId="{71AFDEB3-0A2F-014B-9C96-964E486A4B8E}" type="presParOf" srcId="{6992A379-0A18-B346-8233-5447C8B616CB}" destId="{0EE54D7A-B7DB-CA46-840C-56733AFCE4DE}" srcOrd="5" destOrd="0" presId="urn:microsoft.com/office/officeart/2005/8/layout/process1"/>
    <dgm:cxn modelId="{10E39AC2-AFE3-6649-8401-4E1503B8D5B9}" type="presParOf" srcId="{0EE54D7A-B7DB-CA46-840C-56733AFCE4DE}" destId="{01693647-AE6D-C04D-BF51-C2F78198D6B5}" srcOrd="0" destOrd="0" presId="urn:microsoft.com/office/officeart/2005/8/layout/process1"/>
    <dgm:cxn modelId="{A072C74F-61BE-834B-A070-99C8E382415B}" type="presParOf" srcId="{6992A379-0A18-B346-8233-5447C8B616CB}" destId="{54F791BA-E140-5046-A56B-532EF97C25F8}" srcOrd="6" destOrd="0" presId="urn:microsoft.com/office/officeart/2005/8/layout/process1"/>
    <dgm:cxn modelId="{E19B1254-588E-DB43-9CB4-94E267FCA97B}" type="presParOf" srcId="{6992A379-0A18-B346-8233-5447C8B616CB}" destId="{C3AFC4C2-C074-D74B-BBED-2D75F5F04469}" srcOrd="7" destOrd="0" presId="urn:microsoft.com/office/officeart/2005/8/layout/process1"/>
    <dgm:cxn modelId="{23C32E0E-6FAE-0E46-9139-27BFBC5CCD7F}" type="presParOf" srcId="{C3AFC4C2-C074-D74B-BBED-2D75F5F04469}" destId="{C1BE34D0-F3F6-E940-83F7-490E73EE6000}" srcOrd="0" destOrd="0" presId="urn:microsoft.com/office/officeart/2005/8/layout/process1"/>
    <dgm:cxn modelId="{47FA504B-8787-AB45-A571-3CDC8816A5F8}" type="presParOf" srcId="{6992A379-0A18-B346-8233-5447C8B616CB}" destId="{E6AFEB52-F406-3046-A18B-2D4D4C57902F}" srcOrd="8" destOrd="0" presId="urn:microsoft.com/office/officeart/2005/8/layout/process1"/>
    <dgm:cxn modelId="{852EEA2F-C1E9-0441-B478-703D7652B1B2}" type="presParOf" srcId="{6992A379-0A18-B346-8233-5447C8B616CB}" destId="{C1E4306A-AB0A-794D-A18B-D4116FF9B5DA}" srcOrd="9" destOrd="0" presId="urn:microsoft.com/office/officeart/2005/8/layout/process1"/>
    <dgm:cxn modelId="{C22DEC94-409C-B04C-A500-D140E57F1A04}" type="presParOf" srcId="{C1E4306A-AB0A-794D-A18B-D4116FF9B5DA}" destId="{39AF8352-B02A-B34C-B196-CAE0BF145F11}" srcOrd="0" destOrd="0" presId="urn:microsoft.com/office/officeart/2005/8/layout/process1"/>
    <dgm:cxn modelId="{7FED1F00-E3D9-A447-A7E0-857C2CB1CAD6}" type="presParOf" srcId="{6992A379-0A18-B346-8233-5447C8B616CB}" destId="{D197DC61-6588-C34A-B14E-33D41A43569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CA1A-B2F1-1949-87E3-C07D7CD8DDF3}">
      <dsp:nvSpPr>
        <dsp:cNvPr id="0" name=""/>
        <dsp:cNvSpPr/>
      </dsp:nvSpPr>
      <dsp:spPr>
        <a:xfrm>
          <a:off x="0" y="1781334"/>
          <a:ext cx="1314449" cy="7886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</a:t>
          </a:r>
          <a:endParaRPr lang="en-US" sz="1500" kern="1200" dirty="0"/>
        </a:p>
      </dsp:txBody>
      <dsp:txXfrm>
        <a:off x="23099" y="1804433"/>
        <a:ext cx="1268251" cy="742472"/>
      </dsp:txXfrm>
    </dsp:sp>
    <dsp:sp modelId="{4C85279C-A1B4-C84D-8ECB-1C83E61E4393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45895" y="2077874"/>
        <a:ext cx="195064" cy="195589"/>
      </dsp:txXfrm>
    </dsp:sp>
    <dsp:sp modelId="{EDB21707-5C82-4B44-A765-D2FDE1B204A9}">
      <dsp:nvSpPr>
        <dsp:cNvPr id="0" name=""/>
        <dsp:cNvSpPr/>
      </dsp:nvSpPr>
      <dsp:spPr>
        <a:xfrm>
          <a:off x="184023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acquisition</a:t>
          </a:r>
          <a:endParaRPr lang="en-US" sz="1500" kern="1200" dirty="0"/>
        </a:p>
      </dsp:txBody>
      <dsp:txXfrm>
        <a:off x="1863329" y="1804433"/>
        <a:ext cx="1268251" cy="742472"/>
      </dsp:txXfrm>
    </dsp:sp>
    <dsp:sp modelId="{E51C4F7F-6C45-0846-A0C4-CCBC19C1D620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86125" y="2077874"/>
        <a:ext cx="195064" cy="195589"/>
      </dsp:txXfrm>
    </dsp:sp>
    <dsp:sp modelId="{AD74F07B-70C5-8A46-A54A-030EA3CC04A1}">
      <dsp:nvSpPr>
        <dsp:cNvPr id="0" name=""/>
        <dsp:cNvSpPr/>
      </dsp:nvSpPr>
      <dsp:spPr>
        <a:xfrm>
          <a:off x="368046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Wrangle</a:t>
          </a:r>
          <a:endParaRPr lang="en-US" sz="1500" kern="1200" dirty="0"/>
        </a:p>
      </dsp:txBody>
      <dsp:txXfrm>
        <a:off x="3703559" y="1804433"/>
        <a:ext cx="1268251" cy="742472"/>
      </dsp:txXfrm>
    </dsp:sp>
    <dsp:sp modelId="{0EE54D7A-B7DB-CA46-840C-56733AFCE4DE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126355" y="2077874"/>
        <a:ext cx="195064" cy="195589"/>
      </dsp:txXfrm>
    </dsp:sp>
    <dsp:sp modelId="{54F791BA-E140-5046-A56B-532EF97C25F8}">
      <dsp:nvSpPr>
        <dsp:cNvPr id="0" name=""/>
        <dsp:cNvSpPr/>
      </dsp:nvSpPr>
      <dsp:spPr>
        <a:xfrm>
          <a:off x="552069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</a:t>
          </a:r>
          <a:endParaRPr lang="en-US" sz="1500" kern="1200" dirty="0"/>
        </a:p>
      </dsp:txBody>
      <dsp:txXfrm>
        <a:off x="5543789" y="1804433"/>
        <a:ext cx="1268251" cy="742472"/>
      </dsp:txXfrm>
    </dsp:sp>
    <dsp:sp modelId="{C3AFC4C2-C074-D74B-BBED-2D75F5F04469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66585" y="2077874"/>
        <a:ext cx="195064" cy="195589"/>
      </dsp:txXfrm>
    </dsp:sp>
    <dsp:sp modelId="{E6AFEB52-F406-3046-A18B-2D4D4C57902F}">
      <dsp:nvSpPr>
        <dsp:cNvPr id="0" name=""/>
        <dsp:cNvSpPr/>
      </dsp:nvSpPr>
      <dsp:spPr>
        <a:xfrm>
          <a:off x="7360920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 Machine Learning Model</a:t>
          </a:r>
        </a:p>
      </dsp:txBody>
      <dsp:txXfrm>
        <a:off x="7384019" y="1804433"/>
        <a:ext cx="1268251" cy="742472"/>
      </dsp:txXfrm>
    </dsp:sp>
    <dsp:sp modelId="{C1E4306A-AB0A-794D-A18B-D4116FF9B5DA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06814" y="2077874"/>
        <a:ext cx="195064" cy="195589"/>
      </dsp:txXfrm>
    </dsp:sp>
    <dsp:sp modelId="{D197DC61-6588-C34A-B14E-33D41A435691}">
      <dsp:nvSpPr>
        <dsp:cNvPr id="0" name=""/>
        <dsp:cNvSpPr/>
      </dsp:nvSpPr>
      <dsp:spPr>
        <a:xfrm>
          <a:off x="9201149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Communicate</a:t>
          </a:r>
          <a:endParaRPr lang="en-US" sz="1500" kern="1200" dirty="0"/>
        </a:p>
      </dsp:txBody>
      <dsp:txXfrm>
        <a:off x="9224248" y="1804433"/>
        <a:ext cx="1268251" cy="74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3782-2362-0440-8C4A-61387DA68252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57D4-F9FD-B443-8696-487B5E2B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Wrangling and</a:t>
            </a:r>
            <a:r>
              <a:rPr lang="en-US" baseline="0" dirty="0" smtClean="0"/>
              <a:t> data exploration are intertwined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acquired data set can pose new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57D4-F9FD-B443-8696-487B5E2B3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ECC9-2F1C-444E-A696-C5A4216D004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data+science" TargetMode="External"/><Relationship Id="rId4" Type="http://schemas.openxmlformats.org/officeDocument/2006/relationships/hyperlink" Target="http://www.dataschool.io/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www.amazon.in/Introduction-Machine-Learning-Andreas-Mueller/dp/1449369413?_encoding=UTF8&amp;*Version*=1&amp;*entries*=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s/data-scien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359" TargetMode="External"/><Relationship Id="rId4" Type="http://schemas.openxmlformats.org/officeDocument/2006/relationships/hyperlink" Target="http://www.dataschool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room.udacity.com/courses/ud17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zooVn/machine-learning-for-software-engineers/blob/master/README.md" TargetMode="External"/><Relationship Id="rId4" Type="http://schemas.openxmlformats.org/officeDocument/2006/relationships/hyperlink" Target="http://yerevann.com/a-guide-to-deep-learning/" TargetMode="External"/><Relationship Id="rId5" Type="http://schemas.openxmlformats.org/officeDocument/2006/relationships/hyperlink" Target="https://github.com/jakevdp/PythonDataScienceHand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kernoon.com/index-of-best-ai-machine-learning-resources-71ba0c73e34d#.e6x8dz4rq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veal-qa.healthfidelity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scikit-learn.org/" TargetMode="External"/><Relationship Id="rId5" Type="http://schemas.openxmlformats.org/officeDocument/2006/relationships/hyperlink" Target="https://ipython.org/noteboo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18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6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 Classifying patients on various risk levels (classes) based on past medical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/>
              <a:t>Regression: Given a picture of a person, we have to predict their age on the basis of the given </a:t>
            </a:r>
            <a:r>
              <a:rPr lang="en-US" dirty="0" smtClean="0"/>
              <a:t>picture.</a:t>
            </a:r>
          </a:p>
          <a:p>
            <a:pPr lvl="2"/>
            <a:r>
              <a:rPr lang="en-US" dirty="0" smtClean="0"/>
              <a:t>Classification: </a:t>
            </a:r>
            <a:r>
              <a:rPr lang="en-US" dirty="0"/>
              <a:t>Given a patient with a tumor, we have to predict whether the tumor is malignant or benign.</a:t>
            </a:r>
            <a:endParaRPr lang="en-US" dirty="0" smtClean="0"/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Clustering: Clustering news article based on topics like politics, economics, sports etc.</a:t>
            </a:r>
          </a:p>
          <a:p>
            <a:pPr lvl="2"/>
            <a:r>
              <a:rPr lang="en-US" dirty="0" smtClean="0"/>
              <a:t>Non-clustering: Separating voices from a chaotic environment </a:t>
            </a:r>
            <a:r>
              <a:rPr lang="en-US" smtClean="0"/>
              <a:t>(cocktail party problem)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06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(classification)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5200"/>
            <a:ext cx="10401300" cy="5638800"/>
          </a:xfrm>
        </p:spPr>
      </p:pic>
    </p:spTree>
    <p:extLst>
      <p:ext uri="{BB962C8B-B14F-4D97-AF65-F5344CB8AC3E}">
        <p14:creationId xmlns:p14="http://schemas.microsoft.com/office/powerpoint/2010/main" val="1091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 (</a:t>
            </a:r>
            <a:r>
              <a:rPr lang="en-US" dirty="0" err="1"/>
              <a:t>clusterization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9544"/>
            <a:ext cx="6591300" cy="5123656"/>
          </a:xfrm>
        </p:spPr>
      </p:pic>
    </p:spTree>
    <p:extLst>
      <p:ext uri="{BB962C8B-B14F-4D97-AF65-F5344CB8AC3E}">
        <p14:creationId xmlns:p14="http://schemas.microsoft.com/office/powerpoint/2010/main" val="20637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Precision, Recall, Support</a:t>
            </a:r>
          </a:p>
          <a:p>
            <a:r>
              <a:rPr lang="en-US" dirty="0" smtClean="0"/>
              <a:t>K-Fold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Get the relevant data which will help you to solve your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Sanity checking</a:t>
            </a:r>
          </a:p>
          <a:p>
            <a:pPr lvl="1"/>
            <a:r>
              <a:rPr lang="en-US" dirty="0" smtClean="0"/>
              <a:t>Addressing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acquired from various sources</a:t>
            </a:r>
          </a:p>
          <a:p>
            <a:pPr lvl="1"/>
            <a:r>
              <a:rPr lang="en-US" dirty="0" smtClean="0"/>
              <a:t>FTP/SFTP</a:t>
            </a:r>
          </a:p>
          <a:p>
            <a:pPr lvl="1"/>
            <a:r>
              <a:rPr lang="en-US" dirty="0" smtClean="0"/>
              <a:t>Scraping webpages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Can be of various formats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Powerful n-</a:t>
            </a:r>
            <a:r>
              <a:rPr lang="en-US" dirty="0" err="1" smtClean="0"/>
              <a:t>dimentional</a:t>
            </a:r>
            <a:r>
              <a:rPr lang="en-US" dirty="0" smtClean="0"/>
              <a:t> array object data </a:t>
            </a:r>
            <a:r>
              <a:rPr lang="en-US" dirty="0" err="1" smtClean="0"/>
              <a:t>sctructure</a:t>
            </a:r>
            <a:endParaRPr lang="en-US" dirty="0" smtClean="0"/>
          </a:p>
          <a:p>
            <a:pPr lvl="1"/>
            <a:r>
              <a:rPr lang="en-US" dirty="0" smtClean="0"/>
              <a:t>Utility functions to work with this data structure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Written on the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Series as basic data structure</a:t>
            </a:r>
          </a:p>
          <a:p>
            <a:pPr lvl="1"/>
            <a:r>
              <a:rPr lang="en-US" dirty="0" smtClean="0"/>
              <a:t>Provides data analysis tools</a:t>
            </a:r>
          </a:p>
          <a:p>
            <a:pPr lvl="2"/>
            <a:r>
              <a:rPr lang="en-US" dirty="0"/>
              <a:t>NA-friendly statistics, </a:t>
            </a:r>
            <a:r>
              <a:rPr lang="en-US" dirty="0" err="1"/>
              <a:t>groupby</a:t>
            </a:r>
            <a:r>
              <a:rPr lang="en-US" dirty="0"/>
              <a:t>, merge and join methods, and lots of other conveniences</a:t>
            </a:r>
          </a:p>
        </p:txBody>
      </p:sp>
    </p:spTree>
    <p:extLst>
      <p:ext uri="{BB962C8B-B14F-4D97-AF65-F5344CB8AC3E}">
        <p14:creationId xmlns:p14="http://schemas.microsoft.com/office/powerpoint/2010/main" val="129591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From WebShar India Pvt. Ltd.</a:t>
            </a:r>
          </a:p>
          <a:p>
            <a:r>
              <a:rPr lang="en-US" sz="2700" dirty="0" smtClean="0"/>
              <a:t>Working </a:t>
            </a:r>
            <a:r>
              <a:rPr lang="en-US" sz="2700" dirty="0"/>
              <a:t>with US-based client Health Fidelity with the focus of delivering </a:t>
            </a:r>
            <a:r>
              <a:rPr lang="en-US" sz="2700" dirty="0" smtClean="0"/>
              <a:t>NLP </a:t>
            </a:r>
            <a:r>
              <a:rPr lang="en-US" sz="2700" dirty="0"/>
              <a:t>and analytics solutions for US healthcare system.</a:t>
            </a:r>
          </a:p>
          <a:p>
            <a:r>
              <a:rPr lang="en-US" dirty="0" smtClean="0"/>
              <a:t>3.8 </a:t>
            </a:r>
            <a:r>
              <a:rPr lang="en-US" dirty="0" smtClean="0"/>
              <a:t>years of </a:t>
            </a:r>
            <a:r>
              <a:rPr lang="en-US" dirty="0" smtClean="0"/>
              <a:t>experience</a:t>
            </a:r>
            <a:endParaRPr lang="en-US" dirty="0" smtClean="0"/>
          </a:p>
          <a:p>
            <a:pPr lvl="1"/>
            <a:r>
              <a:rPr lang="en-US" dirty="0" smtClean="0"/>
              <a:t>2 years Full Stack Developer + 1.8 years (Data Engineer + Data Scientist)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System errors preventing the data to get acquired incorrectly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Unavailable attribute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 with 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Missing values can lead to false </a:t>
            </a:r>
            <a:r>
              <a:rPr lang="en-US" dirty="0" smtClean="0"/>
              <a:t>conclusion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It's ok to have random missing values. But systematic missing values are harmful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1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 missing values</a:t>
            </a:r>
          </a:p>
          <a:p>
            <a:pPr lvl="1"/>
            <a:r>
              <a:rPr lang="en-US" dirty="0" smtClean="0"/>
              <a:t>Partial deletion</a:t>
            </a:r>
          </a:p>
          <a:p>
            <a:pPr lvl="1"/>
            <a:r>
              <a:rPr lang="en-US" dirty="0" err="1" smtClean="0"/>
              <a:t>Impution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4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designed model</a:t>
            </a:r>
          </a:p>
          <a:p>
            <a:r>
              <a:rPr lang="en-US" dirty="0" smtClean="0"/>
              <a:t>Communicate the result</a:t>
            </a:r>
          </a:p>
          <a:p>
            <a:r>
              <a:rPr lang="en-US" dirty="0" smtClean="0"/>
              <a:t>Incorporate the model into final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Library documentation </a:t>
            </a:r>
          </a:p>
          <a:p>
            <a:pPr lvl="2"/>
            <a:r>
              <a:rPr lang="en-US" dirty="0" smtClean="0"/>
              <a:t>even the in-built documentation in IDE</a:t>
            </a:r>
          </a:p>
          <a:p>
            <a:r>
              <a:rPr lang="en-US" dirty="0" smtClean="0"/>
              <a:t>Online courses</a:t>
            </a:r>
          </a:p>
          <a:p>
            <a:pPr lvl="1"/>
            <a:r>
              <a:rPr lang="en-US" dirty="0" err="1" smtClean="0">
                <a:hlinkClick r:id="rId2"/>
              </a:rPr>
              <a:t>Udacity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Coursera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Dataschool</a:t>
            </a:r>
            <a:endParaRPr lang="en-US" dirty="0" smtClean="0"/>
          </a:p>
          <a:p>
            <a:r>
              <a:rPr lang="en-US" dirty="0" smtClean="0"/>
              <a:t>Competitions</a:t>
            </a:r>
          </a:p>
          <a:p>
            <a:pPr lvl="1"/>
            <a:r>
              <a:rPr lang="en-US" dirty="0" smtClean="0">
                <a:hlinkClick r:id="rId5"/>
              </a:rPr>
              <a:t>Kaggle</a:t>
            </a: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>
                <a:hlinkClick r:id="rId6"/>
              </a:rPr>
              <a:t>Introduction to Machine Learning with Python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> courses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classroom.udacity.com/courses/ud170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classroom.udacity.com/courses/ud359</a:t>
            </a:r>
            <a:endParaRPr lang="en-US" dirty="0" smtClean="0"/>
          </a:p>
          <a:p>
            <a:r>
              <a:rPr lang="en-US" dirty="0" err="1" smtClean="0"/>
              <a:t>Dataschool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://www.dataschool.io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 documentation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get started with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Machine Learning Reads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Top-down learning path: Machine Learning for Software Engineers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 Guide to Deep Learning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Python Data Science Handbook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78084"/>
            <a:ext cx="6062140" cy="65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Processes followed in our industry to create and validate machine learning models</a:t>
            </a:r>
          </a:p>
          <a:p>
            <a:r>
              <a:rPr lang="en-US" dirty="0" smtClean="0"/>
              <a:t>With the help of popular libraries like,</a:t>
            </a:r>
          </a:p>
          <a:p>
            <a:pPr lvl="1"/>
            <a:r>
              <a:rPr lang="en-US" dirty="0" err="1" smtClean="0">
                <a:hlinkClick r:id="rId2"/>
              </a:rPr>
              <a:t>NumPy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Pandas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Scikit-learn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Ipython</a:t>
            </a:r>
            <a:r>
              <a:rPr lang="en-US" dirty="0" smtClean="0">
                <a:hlinkClick r:id="rId5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the sub-field of Computer Science which gives Computer ability to learn a task without it being explicitly programmed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 Arthur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Machine Learning from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57" y="1690688"/>
            <a:ext cx="4942224" cy="33827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computer program is said to </a:t>
            </a:r>
            <a:r>
              <a:rPr lang="en-US" b="1" u="sng" dirty="0" smtClean="0"/>
              <a:t>Learn </a:t>
            </a:r>
            <a:r>
              <a:rPr lang="en-US" dirty="0" smtClean="0"/>
              <a:t>from experience </a:t>
            </a:r>
            <a:r>
              <a:rPr lang="en-US" b="1" dirty="0" smtClean="0"/>
              <a:t>E</a:t>
            </a:r>
            <a:r>
              <a:rPr lang="en-US" dirty="0" smtClean="0"/>
              <a:t>, with respect to some class of tasks </a:t>
            </a:r>
            <a:r>
              <a:rPr lang="en-US" b="1" dirty="0" smtClean="0"/>
              <a:t>T</a:t>
            </a:r>
            <a:r>
              <a:rPr lang="en-US" dirty="0" smtClean="0"/>
              <a:t>, and performance measure </a:t>
            </a:r>
            <a:r>
              <a:rPr lang="en-US" b="1" dirty="0" smtClean="0"/>
              <a:t>P</a:t>
            </a:r>
            <a:r>
              <a:rPr lang="en-US" dirty="0" smtClean="0"/>
              <a:t>, if its performance at tasks in </a:t>
            </a:r>
            <a:r>
              <a:rPr lang="en-US" b="1" dirty="0" smtClean="0"/>
              <a:t>T</a:t>
            </a:r>
            <a:r>
              <a:rPr lang="en-US" dirty="0" smtClean="0"/>
              <a:t>, as measured by </a:t>
            </a:r>
            <a:r>
              <a:rPr lang="en-US" b="1" dirty="0" smtClean="0"/>
              <a:t>P</a:t>
            </a:r>
            <a:r>
              <a:rPr lang="en-US" dirty="0" smtClean="0"/>
              <a:t>, improves with the experience </a:t>
            </a:r>
            <a:r>
              <a:rPr lang="en-US" b="1" dirty="0" smtClean="0"/>
              <a:t>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Digit recognition (classification)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 (T):</a:t>
            </a:r>
            <a:r>
              <a:rPr lang="en-US" dirty="0" smtClean="0"/>
              <a:t> recognizing and classifying handwritten digits within images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Performance Measure (P):</a:t>
            </a:r>
            <a:r>
              <a:rPr lang="en-US" dirty="0" smtClean="0"/>
              <a:t> percent of digits correctly classified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Training experience (E):</a:t>
            </a:r>
            <a:r>
              <a:rPr lang="en-US" dirty="0" smtClean="0"/>
              <a:t> a database of handwritten digits with given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data science specific 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28" y="1825625"/>
            <a:ext cx="4558544" cy="4351338"/>
          </a:xfrm>
        </p:spPr>
      </p:pic>
    </p:spTree>
    <p:extLst>
      <p:ext uri="{BB962C8B-B14F-4D97-AF65-F5344CB8AC3E}">
        <p14:creationId xmlns:p14="http://schemas.microsoft.com/office/powerpoint/2010/main" val="9794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typical Data Science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237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43142</TotalTime>
  <Words>626</Words>
  <Application>Microsoft Macintosh PowerPoint</Application>
  <PresentationFormat>Widescreen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Cambria Math</vt:lpstr>
      <vt:lpstr>Wingdings</vt:lpstr>
      <vt:lpstr>Arial</vt:lpstr>
      <vt:lpstr>Office Theme</vt:lpstr>
      <vt:lpstr>Practical Machine Learning</vt:lpstr>
      <vt:lpstr>About me:</vt:lpstr>
      <vt:lpstr>PowerPoint Presentation</vt:lpstr>
      <vt:lpstr>Agenda</vt:lpstr>
      <vt:lpstr>What is Machine Learning</vt:lpstr>
      <vt:lpstr>Example of Machine Learning from Data</vt:lpstr>
      <vt:lpstr>What is Machine Learning</vt:lpstr>
      <vt:lpstr>Where it fits in data science specific skills</vt:lpstr>
      <vt:lpstr>Where it fits in typical Data Science process</vt:lpstr>
      <vt:lpstr>Data analysis process</vt:lpstr>
      <vt:lpstr>Question Phase</vt:lpstr>
      <vt:lpstr>Data Modeling</vt:lpstr>
      <vt:lpstr>Supervised Learning (classification)</vt:lpstr>
      <vt:lpstr>Unsupervised Learning (clusterization)</vt:lpstr>
      <vt:lpstr>Demo </vt:lpstr>
      <vt:lpstr>Model Validation</vt:lpstr>
      <vt:lpstr>Data Wrangling</vt:lpstr>
      <vt:lpstr>Data Acquisition </vt:lpstr>
      <vt:lpstr>Data Structure Libraries</vt:lpstr>
      <vt:lpstr>Data Cleaning</vt:lpstr>
      <vt:lpstr>Data Cleaning (Contd.)</vt:lpstr>
      <vt:lpstr>Conclusion and Communication</vt:lpstr>
      <vt:lpstr>Useful resources</vt:lpstr>
      <vt:lpstr>References</vt:lpstr>
      <vt:lpstr>Resources to get started with ML</vt:lpstr>
      <vt:lpstr>Thank You 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Industry</dc:title>
  <dc:creator>Kalpesh Adhatrao</dc:creator>
  <cp:lastModifiedBy>Kalpesh Adhatrao</cp:lastModifiedBy>
  <cp:revision>111</cp:revision>
  <dcterms:created xsi:type="dcterms:W3CDTF">2016-12-03T15:23:25Z</dcterms:created>
  <dcterms:modified xsi:type="dcterms:W3CDTF">2017-03-31T17:05:50Z</dcterms:modified>
</cp:coreProperties>
</file>