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3" r:id="rId5"/>
    <p:sldId id="260" r:id="rId6"/>
    <p:sldId id="262" r:id="rId7"/>
    <p:sldId id="261" r:id="rId8"/>
    <p:sldId id="264" r:id="rId9"/>
    <p:sldId id="263"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5FDC62-CA57-4B8C-9DB4-4B74BBAD829C}" v="105" dt="2020-03-17T16:38:34.3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sey Johnson" userId="b5b02f2d421a08f9" providerId="LiveId" clId="{5C823ECA-CDB7-4CD9-B00E-A802F85CAAAD}"/>
    <pc:docChg chg="custSel modSld">
      <pc:chgData name="Kelsey Johnson" userId="b5b02f2d421a08f9" providerId="LiveId" clId="{5C823ECA-CDB7-4CD9-B00E-A802F85CAAAD}" dt="2020-03-17T17:07:19.921" v="27" actId="20577"/>
      <pc:docMkLst>
        <pc:docMk/>
      </pc:docMkLst>
      <pc:sldChg chg="modSp mod">
        <pc:chgData name="Kelsey Johnson" userId="b5b02f2d421a08f9" providerId="LiveId" clId="{5C823ECA-CDB7-4CD9-B00E-A802F85CAAAD}" dt="2020-03-17T17:07:19.921" v="27" actId="20577"/>
        <pc:sldMkLst>
          <pc:docMk/>
          <pc:sldMk cId="2133616617" sldId="273"/>
        </pc:sldMkLst>
        <pc:spChg chg="mod">
          <ac:chgData name="Kelsey Johnson" userId="b5b02f2d421a08f9" providerId="LiveId" clId="{5C823ECA-CDB7-4CD9-B00E-A802F85CAAAD}" dt="2020-03-17T17:07:19.921" v="27" actId="20577"/>
          <ac:spMkLst>
            <pc:docMk/>
            <pc:sldMk cId="2133616617" sldId="273"/>
            <ac:spMk id="3" creationId="{0BC3E815-5FA9-47F2-8297-C0216425EC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3/17/2020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3/17/2020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2"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EF7D4-559D-4FF3-B0F5-D5140706E3F6}"/>
              </a:ext>
            </a:extLst>
          </p:cNvPr>
          <p:cNvSpPr>
            <a:spLocks noGrp="1"/>
          </p:cNvSpPr>
          <p:nvPr>
            <p:ph type="ctrTitle"/>
          </p:nvPr>
        </p:nvSpPr>
        <p:spPr>
          <a:xfrm>
            <a:off x="1141413" y="965199"/>
            <a:ext cx="6075552" cy="4918075"/>
          </a:xfrm>
        </p:spPr>
        <p:txBody>
          <a:bodyPr anchor="ctr">
            <a:normAutofit/>
          </a:bodyPr>
          <a:lstStyle/>
          <a:p>
            <a:pPr algn="r"/>
            <a:r>
              <a:rPr lang="en-US" sz="5400"/>
              <a:t>Process Improvement Project</a:t>
            </a:r>
          </a:p>
        </p:txBody>
      </p:sp>
      <p:sp>
        <p:nvSpPr>
          <p:cNvPr id="3" name="Subtitle 2">
            <a:extLst>
              <a:ext uri="{FF2B5EF4-FFF2-40B4-BE49-F238E27FC236}">
                <a16:creationId xmlns:a16="http://schemas.microsoft.com/office/drawing/2014/main" id="{6128EB69-77D2-4D0A-A571-6CC7D0A8E48C}"/>
              </a:ext>
            </a:extLst>
          </p:cNvPr>
          <p:cNvSpPr>
            <a:spLocks noGrp="1"/>
          </p:cNvSpPr>
          <p:nvPr>
            <p:ph type="subTitle" idx="1"/>
          </p:nvPr>
        </p:nvSpPr>
        <p:spPr>
          <a:xfrm>
            <a:off x="7891121" y="965199"/>
            <a:ext cx="2950765" cy="4918075"/>
          </a:xfrm>
        </p:spPr>
        <p:txBody>
          <a:bodyPr anchor="ctr">
            <a:normAutofit/>
          </a:bodyPr>
          <a:lstStyle/>
          <a:p>
            <a:pPr algn="l"/>
            <a:r>
              <a:rPr lang="en-US"/>
              <a:t>Exercise Improvement</a:t>
            </a:r>
          </a:p>
          <a:p>
            <a:pPr algn="l"/>
            <a:r>
              <a:rPr lang="en-US"/>
              <a:t>Kelsey Johnson</a:t>
            </a:r>
          </a:p>
          <a:p>
            <a:pPr algn="l"/>
            <a:r>
              <a:rPr lang="en-US"/>
              <a:t>MBC 638</a:t>
            </a:r>
          </a:p>
          <a:p>
            <a:pPr algn="l"/>
            <a:r>
              <a:rPr lang="en-US"/>
              <a:t>Winter 2020</a:t>
            </a:r>
          </a:p>
          <a:p>
            <a:pPr algn="l"/>
            <a:endParaRPr lang="en-US"/>
          </a:p>
        </p:txBody>
      </p:sp>
      <p:cxnSp>
        <p:nvCxnSpPr>
          <p:cNvPr id="13" name="Straight Connector 9">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3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90A0-2E05-49AA-87A9-70410BB7744F}"/>
              </a:ext>
            </a:extLst>
          </p:cNvPr>
          <p:cNvSpPr>
            <a:spLocks noGrp="1"/>
          </p:cNvSpPr>
          <p:nvPr>
            <p:ph type="title"/>
          </p:nvPr>
        </p:nvSpPr>
        <p:spPr>
          <a:xfrm>
            <a:off x="643192" y="0"/>
            <a:ext cx="3643674" cy="1386654"/>
          </a:xfrm>
        </p:spPr>
        <p:txBody>
          <a:bodyPr vert="horz" lIns="91440" tIns="45720" rIns="91440" bIns="45720" rtlCol="0" anchor="ctr">
            <a:normAutofit/>
          </a:bodyPr>
          <a:lstStyle/>
          <a:p>
            <a:pPr algn="ctr"/>
            <a:r>
              <a:rPr lang="en-US" sz="3600" dirty="0"/>
              <a:t>Tool 6: Chi Square</a:t>
            </a:r>
          </a:p>
        </p:txBody>
      </p:sp>
      <p:sp>
        <p:nvSpPr>
          <p:cNvPr id="3" name="Content Placeholder 2">
            <a:extLst>
              <a:ext uri="{FF2B5EF4-FFF2-40B4-BE49-F238E27FC236}">
                <a16:creationId xmlns:a16="http://schemas.microsoft.com/office/drawing/2014/main" id="{9BC58B75-49F0-480D-ADCF-ABA3771017D4}"/>
              </a:ext>
            </a:extLst>
          </p:cNvPr>
          <p:cNvSpPr>
            <a:spLocks noGrp="1"/>
          </p:cNvSpPr>
          <p:nvPr>
            <p:ph sz="half" idx="1"/>
          </p:nvPr>
        </p:nvSpPr>
        <p:spPr>
          <a:xfrm>
            <a:off x="456380" y="1189704"/>
            <a:ext cx="4017298" cy="5463510"/>
          </a:xfrm>
        </p:spPr>
        <p:txBody>
          <a:bodyPr vert="horz" lIns="91440" tIns="45720" rIns="91440" bIns="45720" rtlCol="0" anchor="ctr">
            <a:noAutofit/>
          </a:bodyPr>
          <a:lstStyle/>
          <a:p>
            <a:pPr>
              <a:lnSpc>
                <a:spcPct val="90000"/>
              </a:lnSpc>
            </a:pPr>
            <a:r>
              <a:rPr lang="en-US" dirty="0"/>
              <a:t>Ho: type of day and hours of sleep are independent (no relationship).</a:t>
            </a:r>
          </a:p>
          <a:p>
            <a:pPr>
              <a:lnSpc>
                <a:spcPct val="90000"/>
              </a:lnSpc>
            </a:pPr>
            <a:r>
              <a:rPr lang="en-US" dirty="0"/>
              <a:t>Ha: type of day and hours of sleep are not independent (is a relationship).</a:t>
            </a:r>
          </a:p>
          <a:p>
            <a:pPr>
              <a:lnSpc>
                <a:spcPct val="90000"/>
              </a:lnSpc>
            </a:pPr>
            <a:r>
              <a:rPr lang="en-US" dirty="0"/>
              <a:t>Degrees of Freedom = df = (r-1) * (c-1) = (2-1) * (3-1) = 2.</a:t>
            </a:r>
          </a:p>
          <a:p>
            <a:pPr>
              <a:lnSpc>
                <a:spcPct val="90000"/>
              </a:lnSpc>
            </a:pPr>
            <a:r>
              <a:rPr lang="en-US" dirty="0"/>
              <a:t>Alpha = .05.</a:t>
            </a:r>
          </a:p>
          <a:p>
            <a:pPr>
              <a:lnSpc>
                <a:spcPct val="90000"/>
              </a:lnSpc>
            </a:pPr>
            <a:r>
              <a:rPr lang="en-US" dirty="0"/>
              <a:t>P-value = =CHISQ.DIST.RT(9.65,2) = 0.008026554.</a:t>
            </a:r>
          </a:p>
          <a:p>
            <a:pPr>
              <a:lnSpc>
                <a:spcPct val="90000"/>
              </a:lnSpc>
            </a:pPr>
            <a:r>
              <a:rPr lang="en-US" dirty="0"/>
              <a:t>P-value = =CHISQ.TEST(C8:E9,C15:E16) = .008041678</a:t>
            </a:r>
          </a:p>
          <a:p>
            <a:pPr>
              <a:lnSpc>
                <a:spcPct val="90000"/>
              </a:lnSpc>
            </a:pPr>
            <a:r>
              <a:rPr lang="en-US" dirty="0"/>
              <a:t>P-value is less than .05 so we do reject the null hypothesis.  There is evidence that sleep, and type of day are not independent.  There is A relationship.</a:t>
            </a:r>
          </a:p>
        </p:txBody>
      </p:sp>
      <p:pic>
        <p:nvPicPr>
          <p:cNvPr id="7" name="Content Placeholder 6" descr="A screenshot of a cell phone&#10;&#10;Description automatically generated">
            <a:extLst>
              <a:ext uri="{FF2B5EF4-FFF2-40B4-BE49-F238E27FC236}">
                <a16:creationId xmlns:a16="http://schemas.microsoft.com/office/drawing/2014/main" id="{C5A6436F-D38D-4FB8-882C-4D760E4B818B}"/>
              </a:ext>
            </a:extLst>
          </p:cNvPr>
          <p:cNvPicPr>
            <a:picLocks noGrp="1" noChangeAspect="1"/>
          </p:cNvPicPr>
          <p:nvPr>
            <p:ph sz="half" idx="2"/>
          </p:nvPr>
        </p:nvPicPr>
        <p:blipFill>
          <a:blip r:embed="rId3"/>
          <a:stretch>
            <a:fillRect/>
          </a:stretch>
        </p:blipFill>
        <p:spPr>
          <a:xfrm>
            <a:off x="5186177" y="597310"/>
            <a:ext cx="6460600" cy="5663380"/>
          </a:xfrm>
        </p:spPr>
      </p:pic>
    </p:spTree>
    <p:extLst>
      <p:ext uri="{BB962C8B-B14F-4D97-AF65-F5344CB8AC3E}">
        <p14:creationId xmlns:p14="http://schemas.microsoft.com/office/powerpoint/2010/main" val="400723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4ACE-D2C2-4266-A7C4-CF592FE5B406}"/>
              </a:ext>
            </a:extLst>
          </p:cNvPr>
          <p:cNvSpPr>
            <a:spLocks noGrp="1"/>
          </p:cNvSpPr>
          <p:nvPr>
            <p:ph type="title"/>
          </p:nvPr>
        </p:nvSpPr>
        <p:spPr>
          <a:xfrm>
            <a:off x="6599542" y="993058"/>
            <a:ext cx="4798142" cy="624348"/>
          </a:xfrm>
        </p:spPr>
        <p:txBody>
          <a:bodyPr vert="horz" lIns="91440" tIns="45720" rIns="91440" bIns="45720" rtlCol="0" anchor="b">
            <a:noAutofit/>
          </a:bodyPr>
          <a:lstStyle/>
          <a:p>
            <a:pPr algn="ct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Tool 7: Sample Size</a:t>
            </a:r>
          </a:p>
        </p:txBody>
      </p:sp>
      <p:sp>
        <p:nvSpPr>
          <p:cNvPr id="4" name="Text Placeholder 3">
            <a:extLst>
              <a:ext uri="{FF2B5EF4-FFF2-40B4-BE49-F238E27FC236}">
                <a16:creationId xmlns:a16="http://schemas.microsoft.com/office/drawing/2014/main" id="{BB3F81C1-813C-40BD-8EC4-2FE8E70BB813}"/>
              </a:ext>
            </a:extLst>
          </p:cNvPr>
          <p:cNvSpPr>
            <a:spLocks noGrp="1"/>
          </p:cNvSpPr>
          <p:nvPr>
            <p:ph type="body" sz="half" idx="2"/>
          </p:nvPr>
        </p:nvSpPr>
        <p:spPr>
          <a:xfrm>
            <a:off x="6735570" y="2104103"/>
            <a:ext cx="4798140" cy="2458566"/>
          </a:xfrm>
        </p:spPr>
        <p:txBody>
          <a:bodyPr vert="horz" lIns="91440" tIns="45720" rIns="91440" bIns="45720" rtlCol="0" anchor="t">
            <a:normAutofit fontScale="85000" lnSpcReduction="20000"/>
          </a:bodyPr>
          <a:lstStyle/>
          <a:p>
            <a:pPr algn="ctr"/>
            <a:r>
              <a:rPr lang="en-US" sz="2100" dirty="0">
                <a:gradFill flip="none" rotWithShape="1">
                  <a:gsLst>
                    <a:gs pos="0">
                      <a:schemeClr val="tx1"/>
                    </a:gs>
                    <a:gs pos="100000">
                      <a:schemeClr val="tx1">
                        <a:lumMod val="75000"/>
                      </a:schemeClr>
                    </a:gs>
                  </a:gsLst>
                  <a:lin ang="5400000" scaled="0"/>
                  <a:tileRect/>
                </a:gradFill>
              </a:rPr>
              <a:t>44 samples are needed to detect a change in the population mean.</a:t>
            </a:r>
          </a:p>
          <a:p>
            <a:pPr algn="ctr"/>
            <a:r>
              <a:rPr lang="en-US" sz="2100" dirty="0">
                <a:gradFill flip="none" rotWithShape="1">
                  <a:gsLst>
                    <a:gs pos="0">
                      <a:schemeClr val="tx1"/>
                    </a:gs>
                    <a:gs pos="100000">
                      <a:schemeClr val="tx1">
                        <a:lumMod val="75000"/>
                      </a:schemeClr>
                    </a:gs>
                  </a:gsLst>
                  <a:lin ang="5400000" scaled="0"/>
                  <a:tileRect/>
                </a:gradFill>
              </a:rPr>
              <a:t>There was a sufficient amount of data collected to analyze the current process (n = 60).</a:t>
            </a:r>
          </a:p>
          <a:p>
            <a:pPr algn="ctr"/>
            <a:r>
              <a:rPr lang="en-US" sz="2100" dirty="0">
                <a:gradFill flip="none" rotWithShape="1">
                  <a:gsLst>
                    <a:gs pos="0">
                      <a:schemeClr val="tx1"/>
                    </a:gs>
                    <a:gs pos="100000">
                      <a:schemeClr val="tx1">
                        <a:lumMod val="75000"/>
                      </a:schemeClr>
                    </a:gs>
                  </a:gsLst>
                  <a:lin ang="5400000" scaled="0"/>
                  <a:tileRect/>
                </a:gradFill>
              </a:rPr>
              <a:t>My measurement error was 15 minutes; however I could narrow this down to 5 minutes and recalculate to make my sample  more precise.</a:t>
            </a:r>
          </a:p>
          <a:p>
            <a:pPr algn="ctr"/>
            <a:endParaRPr lang="en-US" sz="2100" dirty="0">
              <a:gradFill flip="none" rotWithShape="1">
                <a:gsLst>
                  <a:gs pos="0">
                    <a:schemeClr val="tx1"/>
                  </a:gs>
                  <a:gs pos="100000">
                    <a:schemeClr val="tx1">
                      <a:lumMod val="75000"/>
                    </a:schemeClr>
                  </a:gs>
                </a:gsLst>
                <a:lin ang="5400000" scaled="0"/>
                <a:tileRect/>
              </a:gradFill>
            </a:endParaRPr>
          </a:p>
        </p:txBody>
      </p:sp>
      <p:sp>
        <p:nvSpPr>
          <p:cNvPr id="12" name="Rounded Rectangle 7">
            <a:extLst>
              <a:ext uri="{FF2B5EF4-FFF2-40B4-BE49-F238E27FC236}">
                <a16:creationId xmlns:a16="http://schemas.microsoft.com/office/drawing/2014/main" id="{9DAC9F73-F9E1-419D-8673-AF4E754CE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5457375" cy="5597200"/>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Placeholder 9" descr="A screenshot of a cell phone&#10;&#10;Description automatically generated">
            <a:extLst>
              <a:ext uri="{FF2B5EF4-FFF2-40B4-BE49-F238E27FC236}">
                <a16:creationId xmlns:a16="http://schemas.microsoft.com/office/drawing/2014/main" id="{1B5AB3C5-2C5B-4BB4-BCDA-BD7C670C8704}"/>
              </a:ext>
            </a:extLst>
          </p:cNvPr>
          <p:cNvPicPr>
            <a:picLocks noGrp="1" noChangeAspect="1"/>
          </p:cNvPicPr>
          <p:nvPr>
            <p:ph type="pic" idx="1"/>
          </p:nvPr>
        </p:nvPicPr>
        <p:blipFill rotWithShape="1">
          <a:blip r:embed="rId3"/>
          <a:srcRect r="9387"/>
          <a:stretch/>
        </p:blipFill>
        <p:spPr>
          <a:xfrm>
            <a:off x="1142167" y="1115604"/>
            <a:ext cx="4489621" cy="4607432"/>
          </a:xfrm>
          <a:prstGeom prst="rect">
            <a:avLst/>
          </a:prstGeom>
        </p:spPr>
      </p:pic>
    </p:spTree>
    <p:extLst>
      <p:ext uri="{BB962C8B-B14F-4D97-AF65-F5344CB8AC3E}">
        <p14:creationId xmlns:p14="http://schemas.microsoft.com/office/powerpoint/2010/main" val="44225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1FFF-593E-40BD-9E17-225EA7CE2B96}"/>
              </a:ext>
            </a:extLst>
          </p:cNvPr>
          <p:cNvSpPr>
            <a:spLocks noGrp="1"/>
          </p:cNvSpPr>
          <p:nvPr>
            <p:ph type="title"/>
          </p:nvPr>
        </p:nvSpPr>
        <p:spPr>
          <a:xfrm>
            <a:off x="1141413" y="4395073"/>
            <a:ext cx="9906000" cy="493712"/>
          </a:xfrm>
        </p:spPr>
        <p:txBody>
          <a:bodyPr>
            <a:noAutofit/>
          </a:bodyPr>
          <a:lstStyle/>
          <a:p>
            <a:pPr algn="ctr"/>
            <a:r>
              <a:rPr lang="en-US" sz="3600" dirty="0"/>
              <a:t>Tool 8: Multiple Regression</a:t>
            </a:r>
          </a:p>
        </p:txBody>
      </p:sp>
      <p:sp>
        <p:nvSpPr>
          <p:cNvPr id="4" name="Text Placeholder 3">
            <a:extLst>
              <a:ext uri="{FF2B5EF4-FFF2-40B4-BE49-F238E27FC236}">
                <a16:creationId xmlns:a16="http://schemas.microsoft.com/office/drawing/2014/main" id="{6DB7D660-480D-4260-A1F4-F5F4D28C2EE0}"/>
              </a:ext>
            </a:extLst>
          </p:cNvPr>
          <p:cNvSpPr>
            <a:spLocks noGrp="1"/>
          </p:cNvSpPr>
          <p:nvPr>
            <p:ph type="body" sz="half" idx="2"/>
          </p:nvPr>
        </p:nvSpPr>
        <p:spPr>
          <a:xfrm>
            <a:off x="244119" y="4805890"/>
            <a:ext cx="11700588" cy="1968134"/>
          </a:xfrm>
        </p:spPr>
        <p:txBody>
          <a:bodyPr>
            <a:noAutofit/>
          </a:bodyPr>
          <a:lstStyle/>
          <a:p>
            <a:pPr marL="285750" indent="-285750">
              <a:buFont typeface="Arial" panose="020B0604020202020204" pitchFamily="34" charset="0"/>
              <a:buChar char="•"/>
            </a:pPr>
            <a:r>
              <a:rPr lang="en-US" sz="1600" dirty="0">
                <a:effectLst/>
              </a:rPr>
              <a:t>yhat = -3.1120 + .0438sleep + .0866overtime + .0265work - .0265calories + .0097water - 22.5696sickday + 16.6298morning.</a:t>
            </a:r>
            <a:endParaRPr lang="en-US" sz="1600" dirty="0"/>
          </a:p>
          <a:p>
            <a:pPr marL="285750" indent="-285750">
              <a:buFont typeface="Arial" panose="020B0604020202020204" pitchFamily="34" charset="0"/>
              <a:buChar char="•"/>
            </a:pPr>
            <a:r>
              <a:rPr lang="en-US" sz="1600" dirty="0"/>
              <a:t>Calories of Junk Food Consumed and Sickday are the only inputs that are statistically significant (Greater than Alpha = .05).  Both have a negative relationship with exercise.  Only 30.85% of the output can be explained by the model using these inputs.  This is not a strong relationship, but it is closer to 1 (stronger side) than 0.</a:t>
            </a:r>
          </a:p>
          <a:p>
            <a:pPr marL="285750" indent="-285750">
              <a:buFont typeface="Arial" panose="020B0604020202020204" pitchFamily="34" charset="0"/>
              <a:buChar char="•"/>
            </a:pPr>
            <a:r>
              <a:rPr lang="en-US" sz="1600" dirty="0"/>
              <a:t>To increase model efficiency (not efficient as is) I would run using the statistically significant inputs.  This would decrease my Significance F, Adjusted R Square, and Multiple R.  See Appendix for output of this regression.</a:t>
            </a:r>
          </a:p>
        </p:txBody>
      </p:sp>
      <p:pic>
        <p:nvPicPr>
          <p:cNvPr id="10" name="Picture 9" descr="A screenshot of a cell phone&#10;&#10;Description automatically generated">
            <a:extLst>
              <a:ext uri="{FF2B5EF4-FFF2-40B4-BE49-F238E27FC236}">
                <a16:creationId xmlns:a16="http://schemas.microsoft.com/office/drawing/2014/main" id="{0D38E2FA-FBC5-4D43-BAD1-C67B8C942F25}"/>
              </a:ext>
            </a:extLst>
          </p:cNvPr>
          <p:cNvPicPr>
            <a:picLocks noChangeAspect="1"/>
          </p:cNvPicPr>
          <p:nvPr/>
        </p:nvPicPr>
        <p:blipFill>
          <a:blip r:embed="rId2"/>
          <a:stretch>
            <a:fillRect/>
          </a:stretch>
        </p:blipFill>
        <p:spPr>
          <a:xfrm>
            <a:off x="1829300" y="83976"/>
            <a:ext cx="8665201" cy="4207380"/>
          </a:xfrm>
          <a:prstGeom prst="rect">
            <a:avLst/>
          </a:prstGeom>
        </p:spPr>
      </p:pic>
    </p:spTree>
    <p:extLst>
      <p:ext uri="{BB962C8B-B14F-4D97-AF65-F5344CB8AC3E}">
        <p14:creationId xmlns:p14="http://schemas.microsoft.com/office/powerpoint/2010/main" val="70690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7B46-7B9A-437A-94FB-F9DC87FA7005}"/>
              </a:ext>
            </a:extLst>
          </p:cNvPr>
          <p:cNvSpPr>
            <a:spLocks noGrp="1"/>
          </p:cNvSpPr>
          <p:nvPr>
            <p:ph type="title"/>
          </p:nvPr>
        </p:nvSpPr>
        <p:spPr>
          <a:xfrm>
            <a:off x="643192" y="668029"/>
            <a:ext cx="3431919" cy="1888559"/>
          </a:xfrm>
        </p:spPr>
        <p:txBody>
          <a:bodyPr vert="horz" lIns="91440" tIns="45720" rIns="91440" bIns="45720" rtlCol="0" anchor="ctr">
            <a:normAutofit/>
          </a:bodyPr>
          <a:lstStyle/>
          <a:p>
            <a:pPr algn="ctr"/>
            <a:r>
              <a:rPr lang="en-US" sz="3600" dirty="0"/>
              <a:t>Tool 9: Correlation</a:t>
            </a:r>
          </a:p>
        </p:txBody>
      </p:sp>
      <p:sp>
        <p:nvSpPr>
          <p:cNvPr id="4" name="Text Placeholder 3">
            <a:extLst>
              <a:ext uri="{FF2B5EF4-FFF2-40B4-BE49-F238E27FC236}">
                <a16:creationId xmlns:a16="http://schemas.microsoft.com/office/drawing/2014/main" id="{41769274-C587-4896-BC25-E6529B5C2A4D}"/>
              </a:ext>
            </a:extLst>
          </p:cNvPr>
          <p:cNvSpPr>
            <a:spLocks noGrp="1"/>
          </p:cNvSpPr>
          <p:nvPr>
            <p:ph type="body" sz="half" idx="2"/>
          </p:nvPr>
        </p:nvSpPr>
        <p:spPr>
          <a:xfrm>
            <a:off x="4719485" y="668029"/>
            <a:ext cx="6828142" cy="3353365"/>
          </a:xfrm>
        </p:spPr>
        <p:txBody>
          <a:bodyPr vert="horz" lIns="91440" tIns="45720" rIns="91440" bIns="45720" rtlCol="0" anchor="ctr">
            <a:normAutofit/>
          </a:bodyPr>
          <a:lstStyle/>
          <a:p>
            <a:pPr>
              <a:buFont typeface="Arial"/>
              <a:buChar char="•"/>
            </a:pPr>
            <a:r>
              <a:rPr lang="en-US" sz="1800" dirty="0"/>
              <a:t>For my correlation chart I showed the highest negative correlation in red and the highest positive correlation in green.</a:t>
            </a:r>
          </a:p>
          <a:p>
            <a:pPr>
              <a:buFont typeface="Arial"/>
              <a:buChar char="•"/>
            </a:pPr>
            <a:r>
              <a:rPr lang="en-US" sz="1800" dirty="0"/>
              <a:t>We use the absolute value to determine the highest correlation.</a:t>
            </a:r>
          </a:p>
          <a:p>
            <a:pPr>
              <a:buFont typeface="Arial"/>
              <a:buChar char="•"/>
            </a:pPr>
            <a:r>
              <a:rPr lang="en-US" sz="1800" dirty="0"/>
              <a:t>The two inputs with the highest correlations are:</a:t>
            </a:r>
          </a:p>
          <a:p>
            <a:pPr lvl="1">
              <a:buFont typeface="Arial"/>
              <a:buChar char="•"/>
            </a:pPr>
            <a:r>
              <a:rPr lang="en-US" sz="1800" dirty="0">
                <a:effectLst/>
              </a:rPr>
              <a:t>water consumed and minutes of sleep have highest correlation of .5928.</a:t>
            </a:r>
            <a:endParaRPr lang="en-US" sz="1800" dirty="0"/>
          </a:p>
          <a:p>
            <a:pPr lvl="1">
              <a:buFont typeface="Arial"/>
              <a:buChar char="•"/>
            </a:pPr>
            <a:r>
              <a:rPr lang="en-US" sz="1800" dirty="0">
                <a:effectLst/>
              </a:rPr>
              <a:t>calories and minutes of work have the second highest correlation of .5594.</a:t>
            </a:r>
            <a:endParaRPr lang="en-US" sz="1800" dirty="0"/>
          </a:p>
        </p:txBody>
      </p:sp>
      <p:pic>
        <p:nvPicPr>
          <p:cNvPr id="6" name="Picture 5" descr="A screenshot of a social media post&#10;&#10;Description automatically generated">
            <a:extLst>
              <a:ext uri="{FF2B5EF4-FFF2-40B4-BE49-F238E27FC236}">
                <a16:creationId xmlns:a16="http://schemas.microsoft.com/office/drawing/2014/main" id="{BBE5DCAC-00C2-45EC-BC8A-6594405F7EEA}"/>
              </a:ext>
            </a:extLst>
          </p:cNvPr>
          <p:cNvPicPr>
            <a:picLocks noChangeAspect="1"/>
          </p:cNvPicPr>
          <p:nvPr/>
        </p:nvPicPr>
        <p:blipFill>
          <a:blip r:embed="rId3"/>
          <a:stretch>
            <a:fillRect/>
          </a:stretch>
        </p:blipFill>
        <p:spPr>
          <a:xfrm>
            <a:off x="430927" y="4591665"/>
            <a:ext cx="11571818" cy="150433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06719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706C9-D010-47A2-A616-3D16E7BFB4E0}"/>
              </a:ext>
            </a:extLst>
          </p:cNvPr>
          <p:cNvSpPr>
            <a:spLocks noGrp="1"/>
          </p:cNvSpPr>
          <p:nvPr>
            <p:ph type="title"/>
          </p:nvPr>
        </p:nvSpPr>
        <p:spPr>
          <a:xfrm>
            <a:off x="926808" y="221700"/>
            <a:ext cx="9905998" cy="657808"/>
          </a:xfrm>
        </p:spPr>
        <p:txBody>
          <a:bodyPr>
            <a:normAutofit/>
          </a:bodyPr>
          <a:lstStyle/>
          <a:p>
            <a:pPr algn="ctr"/>
            <a:r>
              <a:rPr lang="en-US" sz="3600" dirty="0"/>
              <a:t>Tool 10: Control Charts</a:t>
            </a:r>
          </a:p>
        </p:txBody>
      </p:sp>
      <p:sp>
        <p:nvSpPr>
          <p:cNvPr id="3" name="Text Placeholder 2">
            <a:extLst>
              <a:ext uri="{FF2B5EF4-FFF2-40B4-BE49-F238E27FC236}">
                <a16:creationId xmlns:a16="http://schemas.microsoft.com/office/drawing/2014/main" id="{6B4B6657-F699-4747-B057-55D86369E487}"/>
              </a:ext>
            </a:extLst>
          </p:cNvPr>
          <p:cNvSpPr>
            <a:spLocks noGrp="1"/>
          </p:cNvSpPr>
          <p:nvPr>
            <p:ph type="body" idx="1"/>
          </p:nvPr>
        </p:nvSpPr>
        <p:spPr>
          <a:xfrm>
            <a:off x="1429280" y="1166326"/>
            <a:ext cx="4588931" cy="2425959"/>
          </a:xfrm>
        </p:spPr>
        <p:txBody>
          <a:bodyPr/>
          <a:lstStyle/>
          <a:p>
            <a:pPr algn="ctr"/>
            <a:r>
              <a:rPr lang="en-US" dirty="0"/>
              <a:t>Moving Range Chart</a:t>
            </a:r>
          </a:p>
          <a:p>
            <a:pPr marL="285750" indent="-285750">
              <a:buFont typeface="Arial" panose="020B0604020202020204" pitchFamily="34" charset="0"/>
              <a:buChar char="•"/>
            </a:pPr>
            <a:r>
              <a:rPr lang="en-US" sz="1800" dirty="0"/>
              <a:t>mRbar =AVERAGE(E4:E63) = 42.57</a:t>
            </a:r>
          </a:p>
          <a:p>
            <a:pPr marL="285750" indent="-285750">
              <a:buFont typeface="Arial" panose="020B0604020202020204" pitchFamily="34" charset="0"/>
              <a:buChar char="•"/>
            </a:pPr>
            <a:r>
              <a:rPr lang="en-US" sz="1800" dirty="0">
                <a:effectLst/>
              </a:rPr>
              <a:t>UCL = D4 *mRbar</a:t>
            </a:r>
            <a:r>
              <a:rPr lang="en-US" sz="1800" dirty="0"/>
              <a:t> = =3.27*42.57 = 139.19</a:t>
            </a:r>
          </a:p>
          <a:p>
            <a:pPr marL="285750" indent="-285750">
              <a:buFont typeface="Arial" panose="020B0604020202020204" pitchFamily="34" charset="0"/>
              <a:buChar char="•"/>
            </a:pPr>
            <a:r>
              <a:rPr lang="en-US" sz="1800" dirty="0">
                <a:effectLst/>
              </a:rPr>
              <a:t>LCL = D3*mRbar</a:t>
            </a:r>
            <a:r>
              <a:rPr lang="en-US" sz="1800" dirty="0"/>
              <a:t> = 0*42.57 = 0</a:t>
            </a:r>
          </a:p>
          <a:p>
            <a:pPr marL="285750" indent="-285750">
              <a:buFont typeface="Arial" panose="020B0604020202020204" pitchFamily="34" charset="0"/>
              <a:buChar char="•"/>
            </a:pPr>
            <a:endParaRPr lang="en-US" sz="1800" dirty="0"/>
          </a:p>
        </p:txBody>
      </p:sp>
      <p:sp>
        <p:nvSpPr>
          <p:cNvPr id="5" name="Text Placeholder 4">
            <a:extLst>
              <a:ext uri="{FF2B5EF4-FFF2-40B4-BE49-F238E27FC236}">
                <a16:creationId xmlns:a16="http://schemas.microsoft.com/office/drawing/2014/main" id="{4C211998-EA5D-4067-9ECB-89E9C6910A17}"/>
              </a:ext>
            </a:extLst>
          </p:cNvPr>
          <p:cNvSpPr>
            <a:spLocks noGrp="1"/>
          </p:cNvSpPr>
          <p:nvPr>
            <p:ph type="body" sz="quarter" idx="3"/>
          </p:nvPr>
        </p:nvSpPr>
        <p:spPr>
          <a:xfrm>
            <a:off x="6443133" y="1166326"/>
            <a:ext cx="4604280" cy="2799184"/>
          </a:xfrm>
        </p:spPr>
        <p:txBody>
          <a:bodyPr/>
          <a:lstStyle/>
          <a:p>
            <a:pPr algn="ctr"/>
            <a:r>
              <a:rPr lang="en-US" dirty="0"/>
              <a:t>Individuals Chart</a:t>
            </a:r>
          </a:p>
          <a:p>
            <a:pPr marL="285750" indent="-285750">
              <a:buFont typeface="Arial" panose="020B0604020202020204" pitchFamily="34" charset="0"/>
              <a:buChar char="•"/>
            </a:pPr>
            <a:r>
              <a:rPr lang="en-US" sz="1800" dirty="0"/>
              <a:t>xBar = =AVERAGE(I4:I63)</a:t>
            </a:r>
          </a:p>
          <a:p>
            <a:pPr marL="285750" indent="-285750">
              <a:buFont typeface="Arial" panose="020B0604020202020204" pitchFamily="34" charset="0"/>
              <a:buChar char="•"/>
            </a:pPr>
            <a:r>
              <a:rPr lang="en-US" sz="1800" dirty="0"/>
              <a:t>UCL = </a:t>
            </a:r>
            <a:r>
              <a:rPr lang="en-US" sz="1800" dirty="0">
                <a:effectLst/>
              </a:rPr>
              <a:t>UCL = xbar + E2 *mRbar</a:t>
            </a:r>
            <a:r>
              <a:rPr lang="en-US" sz="1800" dirty="0"/>
              <a:t>  = 148.55.</a:t>
            </a:r>
          </a:p>
          <a:p>
            <a:pPr marL="285750" indent="-285750">
              <a:buFont typeface="Arial" panose="020B0604020202020204" pitchFamily="34" charset="0"/>
              <a:buChar char="•"/>
            </a:pPr>
            <a:r>
              <a:rPr lang="en-US" sz="1800" dirty="0"/>
              <a:t>LCL = </a:t>
            </a:r>
            <a:r>
              <a:rPr lang="en-US" sz="1800" dirty="0">
                <a:effectLst/>
              </a:rPr>
              <a:t>LCL = xbar - E2*mRbar</a:t>
            </a:r>
            <a:r>
              <a:rPr lang="en-US" sz="1800" dirty="0"/>
              <a:t> = -77.91.</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pic>
        <p:nvPicPr>
          <p:cNvPr id="8" name="Content Placeholder 7" descr="A picture containing boat&#10;&#10;Description automatically generated">
            <a:extLst>
              <a:ext uri="{FF2B5EF4-FFF2-40B4-BE49-F238E27FC236}">
                <a16:creationId xmlns:a16="http://schemas.microsoft.com/office/drawing/2014/main" id="{6B21E333-6503-4E09-9AB8-C08ED43F784B}"/>
              </a:ext>
            </a:extLst>
          </p:cNvPr>
          <p:cNvPicPr>
            <a:picLocks noGrp="1" noChangeAspect="1"/>
          </p:cNvPicPr>
          <p:nvPr>
            <p:ph sz="quarter" idx="4"/>
          </p:nvPr>
        </p:nvPicPr>
        <p:blipFill>
          <a:blip r:embed="rId2"/>
          <a:stretch>
            <a:fillRect/>
          </a:stretch>
        </p:blipFill>
        <p:spPr>
          <a:xfrm>
            <a:off x="347057" y="3495188"/>
            <a:ext cx="5401811" cy="1795269"/>
          </a:xfrm>
        </p:spPr>
      </p:pic>
      <p:pic>
        <p:nvPicPr>
          <p:cNvPr id="10" name="Picture 9" descr="A screenshot of a cell phone&#10;&#10;Description automatically generated">
            <a:extLst>
              <a:ext uri="{FF2B5EF4-FFF2-40B4-BE49-F238E27FC236}">
                <a16:creationId xmlns:a16="http://schemas.microsoft.com/office/drawing/2014/main" id="{3610314C-2263-4F59-BD63-B014BA30BF5F}"/>
              </a:ext>
            </a:extLst>
          </p:cNvPr>
          <p:cNvPicPr>
            <a:picLocks noChangeAspect="1"/>
          </p:cNvPicPr>
          <p:nvPr/>
        </p:nvPicPr>
        <p:blipFill>
          <a:blip r:embed="rId3"/>
          <a:stretch>
            <a:fillRect/>
          </a:stretch>
        </p:blipFill>
        <p:spPr>
          <a:xfrm>
            <a:off x="6443133" y="3429000"/>
            <a:ext cx="5204911" cy="2571973"/>
          </a:xfrm>
          <a:prstGeom prst="rect">
            <a:avLst/>
          </a:prstGeom>
        </p:spPr>
      </p:pic>
      <p:sp>
        <p:nvSpPr>
          <p:cNvPr id="11" name="TextBox 10">
            <a:extLst>
              <a:ext uri="{FF2B5EF4-FFF2-40B4-BE49-F238E27FC236}">
                <a16:creationId xmlns:a16="http://schemas.microsoft.com/office/drawing/2014/main" id="{6B20208E-5534-49A4-9A0C-A5F732352D64}"/>
              </a:ext>
            </a:extLst>
          </p:cNvPr>
          <p:cNvSpPr txBox="1"/>
          <p:nvPr/>
        </p:nvSpPr>
        <p:spPr>
          <a:xfrm>
            <a:off x="225498" y="5677807"/>
            <a:ext cx="6192721" cy="646331"/>
          </a:xfrm>
          <a:prstGeom prst="rect">
            <a:avLst/>
          </a:prstGeom>
          <a:noFill/>
        </p:spPr>
        <p:txBody>
          <a:bodyPr wrap="none" rtlCol="0">
            <a:spAutoFit/>
          </a:bodyPr>
          <a:lstStyle/>
          <a:p>
            <a:pPr marL="285750" indent="-285750">
              <a:buFont typeface="Arial" panose="020B0604020202020204" pitchFamily="34" charset="0"/>
              <a:buChar char="•"/>
            </a:pPr>
            <a:r>
              <a:rPr lang="en-US" dirty="0"/>
              <a:t>Both MR and Individuals Charts were out of control.</a:t>
            </a:r>
          </a:p>
          <a:p>
            <a:pPr marL="285750" indent="-285750">
              <a:buFont typeface="Arial" panose="020B0604020202020204" pitchFamily="34" charset="0"/>
              <a:buChar char="•"/>
            </a:pPr>
            <a:r>
              <a:rPr lang="en-US" dirty="0"/>
              <a:t>Process change is needed to keep in control.</a:t>
            </a:r>
          </a:p>
        </p:txBody>
      </p:sp>
    </p:spTree>
    <p:extLst>
      <p:ext uri="{BB962C8B-B14F-4D97-AF65-F5344CB8AC3E}">
        <p14:creationId xmlns:p14="http://schemas.microsoft.com/office/powerpoint/2010/main" val="3966756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D12EB-F9C0-40A9-A1E7-333C4CFFF810}"/>
              </a:ext>
            </a:extLst>
          </p:cNvPr>
          <p:cNvSpPr>
            <a:spLocks noGrp="1"/>
          </p:cNvSpPr>
          <p:nvPr>
            <p:ph type="title"/>
          </p:nvPr>
        </p:nvSpPr>
        <p:spPr>
          <a:xfrm>
            <a:off x="912233" y="19148"/>
            <a:ext cx="9905998" cy="677245"/>
          </a:xfrm>
        </p:spPr>
        <p:txBody>
          <a:bodyPr>
            <a:normAutofit/>
          </a:bodyPr>
          <a:lstStyle/>
          <a:p>
            <a:pPr algn="ctr"/>
            <a:r>
              <a:rPr lang="en-US" sz="3600" dirty="0"/>
              <a:t>Process Change</a:t>
            </a:r>
          </a:p>
        </p:txBody>
      </p:sp>
      <p:sp>
        <p:nvSpPr>
          <p:cNvPr id="3" name="Text Placeholder 2">
            <a:extLst>
              <a:ext uri="{FF2B5EF4-FFF2-40B4-BE49-F238E27FC236}">
                <a16:creationId xmlns:a16="http://schemas.microsoft.com/office/drawing/2014/main" id="{069018D7-E951-427F-A78B-51EAD210956C}"/>
              </a:ext>
            </a:extLst>
          </p:cNvPr>
          <p:cNvSpPr>
            <a:spLocks noGrp="1"/>
          </p:cNvSpPr>
          <p:nvPr>
            <p:ph type="body" idx="1"/>
          </p:nvPr>
        </p:nvSpPr>
        <p:spPr>
          <a:xfrm>
            <a:off x="1170595" y="2907581"/>
            <a:ext cx="4588931" cy="576262"/>
          </a:xfrm>
        </p:spPr>
        <p:txBody>
          <a:bodyPr/>
          <a:lstStyle/>
          <a:p>
            <a:pPr algn="ctr"/>
            <a:r>
              <a:rPr lang="en-US" dirty="0"/>
              <a:t>Sigma Quality Level = 2.9</a:t>
            </a:r>
          </a:p>
        </p:txBody>
      </p:sp>
      <p:sp>
        <p:nvSpPr>
          <p:cNvPr id="5" name="Text Placeholder 4">
            <a:extLst>
              <a:ext uri="{FF2B5EF4-FFF2-40B4-BE49-F238E27FC236}">
                <a16:creationId xmlns:a16="http://schemas.microsoft.com/office/drawing/2014/main" id="{3D047BFD-FED2-4D26-9340-A90678AC04FC}"/>
              </a:ext>
            </a:extLst>
          </p:cNvPr>
          <p:cNvSpPr>
            <a:spLocks noGrp="1"/>
          </p:cNvSpPr>
          <p:nvPr>
            <p:ph type="body" sz="quarter" idx="3"/>
          </p:nvPr>
        </p:nvSpPr>
        <p:spPr>
          <a:xfrm>
            <a:off x="6916957" y="2851966"/>
            <a:ext cx="4604280" cy="576262"/>
          </a:xfrm>
        </p:spPr>
        <p:txBody>
          <a:bodyPr/>
          <a:lstStyle/>
          <a:p>
            <a:pPr algn="ctr"/>
            <a:r>
              <a:rPr lang="en-US" dirty="0"/>
              <a:t>Hypothesis Test:</a:t>
            </a:r>
          </a:p>
        </p:txBody>
      </p:sp>
      <p:pic>
        <p:nvPicPr>
          <p:cNvPr id="9" name="Content Placeholder 8" descr="A screenshot of a cell phone&#10;&#10;Description automatically generated">
            <a:extLst>
              <a:ext uri="{FF2B5EF4-FFF2-40B4-BE49-F238E27FC236}">
                <a16:creationId xmlns:a16="http://schemas.microsoft.com/office/drawing/2014/main" id="{B466BB3B-3BC2-4F79-9746-B96907B5FA87}"/>
              </a:ext>
            </a:extLst>
          </p:cNvPr>
          <p:cNvPicPr>
            <a:picLocks noGrp="1" noChangeAspect="1"/>
          </p:cNvPicPr>
          <p:nvPr>
            <p:ph sz="quarter" idx="4"/>
          </p:nvPr>
        </p:nvPicPr>
        <p:blipFill>
          <a:blip r:embed="rId2"/>
          <a:stretch>
            <a:fillRect/>
          </a:stretch>
        </p:blipFill>
        <p:spPr>
          <a:xfrm>
            <a:off x="912233" y="3542846"/>
            <a:ext cx="5529717" cy="2031325"/>
          </a:xfrm>
        </p:spPr>
      </p:pic>
      <p:sp>
        <p:nvSpPr>
          <p:cNvPr id="7" name="TextBox 6">
            <a:extLst>
              <a:ext uri="{FF2B5EF4-FFF2-40B4-BE49-F238E27FC236}">
                <a16:creationId xmlns:a16="http://schemas.microsoft.com/office/drawing/2014/main" id="{CBC70CDE-0B1B-4A61-BAD0-DD55AEE40656}"/>
              </a:ext>
            </a:extLst>
          </p:cNvPr>
          <p:cNvSpPr txBox="1"/>
          <p:nvPr/>
        </p:nvSpPr>
        <p:spPr>
          <a:xfrm>
            <a:off x="389718" y="620238"/>
            <a:ext cx="1168429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After the Define, Measure, and Analyze phases I have determined a process change is needed.</a:t>
            </a:r>
          </a:p>
          <a:p>
            <a:pPr marL="285750" indent="-285750">
              <a:buFont typeface="Arial" panose="020B0604020202020204" pitchFamily="34" charset="0"/>
              <a:buChar char="•"/>
            </a:pPr>
            <a:r>
              <a:rPr lang="en-US" dirty="0"/>
              <a:t>Current process did not allow for 60 minutes of exercise per day and the process was out of control </a:t>
            </a:r>
          </a:p>
          <a:p>
            <a:r>
              <a:rPr lang="en-US" dirty="0"/>
              <a:t>        with a low SQL.</a:t>
            </a:r>
          </a:p>
          <a:p>
            <a:pPr marL="285750" indent="-285750">
              <a:buFont typeface="Arial" panose="020B0604020202020204" pitchFamily="34" charset="0"/>
              <a:buChar char="•"/>
            </a:pPr>
            <a:r>
              <a:rPr lang="en-US" dirty="0"/>
              <a:t>Process has been updated to move exercise time to the morning each day.</a:t>
            </a:r>
          </a:p>
          <a:p>
            <a:pPr marL="285750" indent="-285750">
              <a:buFont typeface="Arial" panose="020B0604020202020204" pitchFamily="34" charset="0"/>
              <a:buChar char="•"/>
            </a:pPr>
            <a:r>
              <a:rPr lang="en-US" dirty="0"/>
              <a:t>Sample of 12 days of data (not statistically significant) have been collected to begin analysis on the </a:t>
            </a:r>
          </a:p>
          <a:p>
            <a:r>
              <a:rPr lang="en-US" dirty="0"/>
              <a:t>	process change. </a:t>
            </a:r>
          </a:p>
          <a:p>
            <a:pPr marL="285750" indent="-285750">
              <a:buFont typeface="Arial" panose="020B0604020202020204" pitchFamily="34" charset="0"/>
              <a:buChar char="•"/>
            </a:pPr>
            <a:r>
              <a:rPr lang="en-US" dirty="0"/>
              <a:t>SQL has increased!  Mean has increased!</a:t>
            </a:r>
          </a:p>
          <a:p>
            <a:pPr marL="285750" indent="-285750">
              <a:buFont typeface="Arial" panose="020B0604020202020204" pitchFamily="34" charset="0"/>
              <a:buChar char="•"/>
            </a:pPr>
            <a:r>
              <a:rPr lang="en-US" dirty="0"/>
              <a:t>P-value is not lower than alpha = .05.  Do not reject the null hypothesis.  </a:t>
            </a:r>
          </a:p>
        </p:txBody>
      </p:sp>
      <p:sp>
        <p:nvSpPr>
          <p:cNvPr id="14" name="TextBox 13">
            <a:extLst>
              <a:ext uri="{FF2B5EF4-FFF2-40B4-BE49-F238E27FC236}">
                <a16:creationId xmlns:a16="http://schemas.microsoft.com/office/drawing/2014/main" id="{82A6E21C-28B3-4184-83DE-753FEE110B9D}"/>
              </a:ext>
            </a:extLst>
          </p:cNvPr>
          <p:cNvSpPr txBox="1"/>
          <p:nvPr/>
        </p:nvSpPr>
        <p:spPr>
          <a:xfrm>
            <a:off x="389718" y="5836638"/>
            <a:ext cx="9839553" cy="923330"/>
          </a:xfrm>
          <a:prstGeom prst="rect">
            <a:avLst/>
          </a:prstGeom>
          <a:noFill/>
        </p:spPr>
        <p:txBody>
          <a:bodyPr wrap="none" rtlCol="0">
            <a:spAutoFit/>
          </a:bodyPr>
          <a:lstStyle/>
          <a:p>
            <a:pPr marL="285750" indent="-285750">
              <a:buFont typeface="Arial" panose="020B0604020202020204" pitchFamily="34" charset="0"/>
              <a:buChar char="•"/>
            </a:pPr>
            <a:r>
              <a:rPr lang="en-US" dirty="0"/>
              <a:t>Track data for additional 32 days to reach needed sample size and re-analyze data.</a:t>
            </a:r>
          </a:p>
          <a:p>
            <a:pPr marL="285750" indent="-285750">
              <a:buFont typeface="Arial" panose="020B0604020202020204" pitchFamily="34" charset="0"/>
              <a:buChar char="•"/>
            </a:pPr>
            <a:r>
              <a:rPr lang="en-US" dirty="0"/>
              <a:t>Monitor quarterly for the next 2 years and make process changes as needed.</a:t>
            </a:r>
          </a:p>
          <a:p>
            <a:pPr marL="285750" indent="-285750">
              <a:buFont typeface="Arial" panose="020B0604020202020204" pitchFamily="34" charset="0"/>
              <a:buChar char="•"/>
            </a:pPr>
            <a:r>
              <a:rPr lang="en-US" dirty="0"/>
              <a:t>Utilize control charts to make sure process stays in control.</a:t>
            </a:r>
          </a:p>
        </p:txBody>
      </p:sp>
      <p:pic>
        <p:nvPicPr>
          <p:cNvPr id="6" name="Picture 5" descr="A screenshot of a cell phone&#10;&#10;Description automatically generated">
            <a:extLst>
              <a:ext uri="{FF2B5EF4-FFF2-40B4-BE49-F238E27FC236}">
                <a16:creationId xmlns:a16="http://schemas.microsoft.com/office/drawing/2014/main" id="{EC4CE1E1-341C-4DDC-8029-C565D57C38BD}"/>
              </a:ext>
            </a:extLst>
          </p:cNvPr>
          <p:cNvPicPr>
            <a:picLocks noChangeAspect="1"/>
          </p:cNvPicPr>
          <p:nvPr/>
        </p:nvPicPr>
        <p:blipFill>
          <a:blip r:embed="rId3"/>
          <a:stretch>
            <a:fillRect/>
          </a:stretch>
        </p:blipFill>
        <p:spPr>
          <a:xfrm>
            <a:off x="7746748" y="3392815"/>
            <a:ext cx="2750191" cy="2479237"/>
          </a:xfrm>
          <a:prstGeom prst="rect">
            <a:avLst/>
          </a:prstGeom>
        </p:spPr>
      </p:pic>
    </p:spTree>
    <p:extLst>
      <p:ext uri="{BB962C8B-B14F-4D97-AF65-F5344CB8AC3E}">
        <p14:creationId xmlns:p14="http://schemas.microsoft.com/office/powerpoint/2010/main" val="171498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C3D062-BC64-4565-B4BA-0A496EA3F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2766863" cy="6858000"/>
          </a:xfrm>
          <a:prstGeom prst="rect">
            <a:avLst/>
          </a:prstGeom>
          <a:solidFill>
            <a:schemeClr val="accent1"/>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022E3983-091A-4CCE-B772-9E6372F65F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680925"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D89A3EF2-763F-4430-890F-CB30FE599544}"/>
              </a:ext>
            </a:extLst>
          </p:cNvPr>
          <p:cNvSpPr>
            <a:spLocks noGrp="1"/>
          </p:cNvSpPr>
          <p:nvPr>
            <p:ph idx="1"/>
          </p:nvPr>
        </p:nvSpPr>
        <p:spPr>
          <a:xfrm>
            <a:off x="3013786" y="34922"/>
            <a:ext cx="9105751" cy="6791794"/>
          </a:xfrm>
        </p:spPr>
        <p:txBody>
          <a:bodyPr>
            <a:noAutofit/>
          </a:bodyPr>
          <a:lstStyle/>
          <a:p>
            <a:pPr>
              <a:lnSpc>
                <a:spcPct val="90000"/>
              </a:lnSpc>
            </a:pPr>
            <a:r>
              <a:rPr lang="en-US" sz="1800" dirty="0"/>
              <a:t>Following DMAIC allows for a process to be fully analyzed.</a:t>
            </a:r>
          </a:p>
          <a:p>
            <a:pPr>
              <a:lnSpc>
                <a:spcPct val="90000"/>
              </a:lnSpc>
            </a:pPr>
            <a:r>
              <a:rPr lang="en-US" sz="1600" dirty="0"/>
              <a:t>The Define Phase allows you to take a full look at your process and identify your problem. </a:t>
            </a:r>
            <a:r>
              <a:rPr lang="en-US" sz="1600" dirty="0">
                <a:solidFill>
                  <a:srgbClr val="FF0000"/>
                </a:solidFill>
              </a:rPr>
              <a:t>For this project, I used a process map to layout my daily process and where I exercise in that process.</a:t>
            </a:r>
          </a:p>
          <a:p>
            <a:pPr>
              <a:lnSpc>
                <a:spcPct val="90000"/>
              </a:lnSpc>
            </a:pPr>
            <a:r>
              <a:rPr lang="en-US" sz="1600" dirty="0"/>
              <a:t>The Measurement Phase allows you to identify your critical Inputs and Output along with a baseline.  You can identify the sample size needed for your analysis.  Once you have fully tracked the data you need to measure you can create your hypothesis statements and get your P-value.  </a:t>
            </a:r>
            <a:r>
              <a:rPr lang="en-US" sz="1600" dirty="0">
                <a:solidFill>
                  <a:srgbClr val="FF0000"/>
                </a:solidFill>
              </a:rPr>
              <a:t>For this project, my sample size was 44 and we did not reject the null hypothesis.</a:t>
            </a:r>
          </a:p>
          <a:p>
            <a:pPr>
              <a:lnSpc>
                <a:spcPct val="90000"/>
              </a:lnSpc>
            </a:pPr>
            <a:r>
              <a:rPr lang="en-US" sz="1600" dirty="0"/>
              <a:t>The Analyze Phase  allows you to utilize tools to determine root cause and if your inputs statistically affect your output. </a:t>
            </a:r>
            <a:r>
              <a:rPr lang="en-US" sz="1600" dirty="0">
                <a:solidFill>
                  <a:srgbClr val="FF0000"/>
                </a:solidFill>
              </a:rPr>
              <a:t> For this project, my regression analysis showed that I had only 2 inputs that were statistically significant, along with a low Adjusted R Square for 7 Inputs.  My confidence interval showed that my mean was 35.3167 +/- 12.846 minutes of exercise (clearly shows I’m not above my 60 minutes of exercise the process is supposed to have).  My Moving Range and Individuals Charts were both out of control.  A process change is needed to keep these in control and increase my mean.  I can then run my multiple regression again and decide if I should identify other inputs to help improve my model.</a:t>
            </a:r>
          </a:p>
          <a:p>
            <a:pPr>
              <a:lnSpc>
                <a:spcPct val="90000"/>
              </a:lnSpc>
            </a:pPr>
            <a:r>
              <a:rPr lang="en-US" sz="1600" dirty="0"/>
              <a:t>The Improve Phase allows you to determine and make your process change, re-measure your data and analyze the new data.  </a:t>
            </a:r>
            <a:r>
              <a:rPr lang="en-US" sz="1600" dirty="0">
                <a:solidFill>
                  <a:srgbClr val="FF0000"/>
                </a:solidFill>
              </a:rPr>
              <a:t>For this project, I only had a sample size of 12 after the process change to analyze (not statistically significant), but it showed that my mean has increased to above 60 minutes of exercise, we reject the null hypothesis, and my SQL has increased.</a:t>
            </a:r>
          </a:p>
          <a:p>
            <a:pPr>
              <a:lnSpc>
                <a:spcPct val="90000"/>
              </a:lnSpc>
            </a:pPr>
            <a:r>
              <a:rPr lang="en-US" sz="1600" dirty="0"/>
              <a:t>The Control Phase allows for monitoring going forward and allowing for the time to make process changes as the process becomes out of control.  You should continue to monitor for 2 years at least quarterly to ensure the process continues to work as expected.  </a:t>
            </a:r>
            <a:r>
              <a:rPr lang="en-US" sz="1600" dirty="0">
                <a:solidFill>
                  <a:srgbClr val="FF0000"/>
                </a:solidFill>
              </a:rPr>
              <a:t>For this project, I would continue to collect data for 32 more days in order to reach my sample size – and then analyze the data.  If process is acceptable then I can continue to monitor and make changes as needed.</a:t>
            </a:r>
          </a:p>
        </p:txBody>
      </p:sp>
      <p:sp>
        <p:nvSpPr>
          <p:cNvPr id="9" name="TextBox 8">
            <a:extLst>
              <a:ext uri="{FF2B5EF4-FFF2-40B4-BE49-F238E27FC236}">
                <a16:creationId xmlns:a16="http://schemas.microsoft.com/office/drawing/2014/main" id="{48AA34B2-8404-434C-A7C7-B37AAB931076}"/>
              </a:ext>
            </a:extLst>
          </p:cNvPr>
          <p:cNvSpPr txBox="1"/>
          <p:nvPr/>
        </p:nvSpPr>
        <p:spPr>
          <a:xfrm>
            <a:off x="749706" y="305068"/>
            <a:ext cx="1248663" cy="6247864"/>
          </a:xfrm>
          <a:prstGeom prst="rect">
            <a:avLst/>
          </a:prstGeom>
          <a:noFill/>
        </p:spPr>
        <p:txBody>
          <a:bodyPr wrap="square" rtlCol="0">
            <a:spAutoFit/>
          </a:bodyPr>
          <a:lstStyle/>
          <a:p>
            <a:pPr algn="ctr"/>
            <a:r>
              <a:rPr lang="en-US" sz="4000" dirty="0"/>
              <a:t>C</a:t>
            </a:r>
          </a:p>
          <a:p>
            <a:pPr algn="ctr"/>
            <a:r>
              <a:rPr lang="en-US" sz="4000" dirty="0"/>
              <a:t>O</a:t>
            </a:r>
          </a:p>
          <a:p>
            <a:pPr algn="ctr"/>
            <a:r>
              <a:rPr lang="en-US" sz="4000" dirty="0"/>
              <a:t>N</a:t>
            </a:r>
          </a:p>
          <a:p>
            <a:pPr algn="ctr"/>
            <a:r>
              <a:rPr lang="en-US" sz="4000" dirty="0"/>
              <a:t>C</a:t>
            </a:r>
          </a:p>
          <a:p>
            <a:pPr algn="ctr"/>
            <a:r>
              <a:rPr lang="en-US" sz="4000" dirty="0"/>
              <a:t>L</a:t>
            </a:r>
          </a:p>
          <a:p>
            <a:pPr algn="ctr"/>
            <a:r>
              <a:rPr lang="en-US" sz="4000" dirty="0"/>
              <a:t>U</a:t>
            </a:r>
          </a:p>
          <a:p>
            <a:pPr algn="ctr"/>
            <a:r>
              <a:rPr lang="en-US" sz="4000" dirty="0"/>
              <a:t>S</a:t>
            </a:r>
          </a:p>
          <a:p>
            <a:pPr algn="ctr"/>
            <a:r>
              <a:rPr lang="en-US" sz="4000" dirty="0"/>
              <a:t>I</a:t>
            </a:r>
          </a:p>
          <a:p>
            <a:pPr algn="ctr"/>
            <a:r>
              <a:rPr lang="en-US" sz="4000" dirty="0"/>
              <a:t>O</a:t>
            </a:r>
          </a:p>
          <a:p>
            <a:pPr algn="ctr"/>
            <a:r>
              <a:rPr lang="en-US" sz="4000" dirty="0"/>
              <a:t>n</a:t>
            </a:r>
          </a:p>
        </p:txBody>
      </p:sp>
    </p:spTree>
    <p:extLst>
      <p:ext uri="{BB962C8B-B14F-4D97-AF65-F5344CB8AC3E}">
        <p14:creationId xmlns:p14="http://schemas.microsoft.com/office/powerpoint/2010/main" val="2188188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1FFF-593E-40BD-9E17-225EA7CE2B96}"/>
              </a:ext>
            </a:extLst>
          </p:cNvPr>
          <p:cNvSpPr>
            <a:spLocks noGrp="1"/>
          </p:cNvSpPr>
          <p:nvPr>
            <p:ph type="title"/>
          </p:nvPr>
        </p:nvSpPr>
        <p:spPr>
          <a:xfrm>
            <a:off x="1141413" y="4735790"/>
            <a:ext cx="9906000" cy="493712"/>
          </a:xfrm>
        </p:spPr>
        <p:txBody>
          <a:bodyPr>
            <a:noAutofit/>
          </a:bodyPr>
          <a:lstStyle/>
          <a:p>
            <a:pPr algn="ctr"/>
            <a:r>
              <a:rPr lang="en-US" sz="3600" dirty="0"/>
              <a:t>Appendix: Multiple Regression</a:t>
            </a:r>
          </a:p>
        </p:txBody>
      </p:sp>
      <p:sp>
        <p:nvSpPr>
          <p:cNvPr id="4" name="Text Placeholder 3">
            <a:extLst>
              <a:ext uri="{FF2B5EF4-FFF2-40B4-BE49-F238E27FC236}">
                <a16:creationId xmlns:a16="http://schemas.microsoft.com/office/drawing/2014/main" id="{6DB7D660-480D-4260-A1F4-F5F4D28C2EE0}"/>
              </a:ext>
            </a:extLst>
          </p:cNvPr>
          <p:cNvSpPr>
            <a:spLocks noGrp="1"/>
          </p:cNvSpPr>
          <p:nvPr>
            <p:ph type="body" sz="half" idx="2"/>
          </p:nvPr>
        </p:nvSpPr>
        <p:spPr>
          <a:xfrm>
            <a:off x="237565" y="5229502"/>
            <a:ext cx="11713696" cy="1485852"/>
          </a:xfrm>
        </p:spPr>
        <p:txBody>
          <a:bodyPr>
            <a:noAutofit/>
          </a:bodyPr>
          <a:lstStyle/>
          <a:p>
            <a:pPr marL="285750" indent="-285750">
              <a:buFont typeface="Arial" panose="020B0604020202020204" pitchFamily="34" charset="0"/>
              <a:buChar char="•"/>
            </a:pPr>
            <a:r>
              <a:rPr lang="en-US" sz="1800" dirty="0">
                <a:effectLst/>
              </a:rPr>
              <a:t>yhat = 66.2329 – 0.0371calories – 27.3936sickday.</a:t>
            </a:r>
            <a:endParaRPr lang="en-US" sz="1800" dirty="0"/>
          </a:p>
          <a:p>
            <a:pPr marL="285750" indent="-285750">
              <a:buFont typeface="Arial" panose="020B0604020202020204" pitchFamily="34" charset="0"/>
              <a:buChar char="•"/>
            </a:pPr>
            <a:r>
              <a:rPr lang="en-US" sz="1800" dirty="0"/>
              <a:t>Both have a negative relationship with exercise.  28.45% of model is explained by inputs.  Need to find other statistically significant inputs – further research.  </a:t>
            </a:r>
          </a:p>
          <a:p>
            <a:pPr marL="285750" indent="-285750">
              <a:buFont typeface="Arial" panose="020B0604020202020204" pitchFamily="34" charset="0"/>
              <a:buChar char="•"/>
            </a:pPr>
            <a:r>
              <a:rPr lang="en-US" sz="1800" dirty="0"/>
              <a:t>Multiple R, Adjusted R Square, and Significance F have decreased.  The lower F shows this model is more predictive with only 2 inputs, vs the prior model with 7 inputs.</a:t>
            </a:r>
          </a:p>
        </p:txBody>
      </p:sp>
      <p:pic>
        <p:nvPicPr>
          <p:cNvPr id="5" name="Picture 4" descr="A screenshot of a social media post&#10;&#10;Description automatically generated">
            <a:extLst>
              <a:ext uri="{FF2B5EF4-FFF2-40B4-BE49-F238E27FC236}">
                <a16:creationId xmlns:a16="http://schemas.microsoft.com/office/drawing/2014/main" id="{689B91B2-0E52-4277-B5B1-CC1CEF46624C}"/>
              </a:ext>
            </a:extLst>
          </p:cNvPr>
          <p:cNvPicPr>
            <a:picLocks noChangeAspect="1"/>
          </p:cNvPicPr>
          <p:nvPr/>
        </p:nvPicPr>
        <p:blipFill>
          <a:blip r:embed="rId2"/>
          <a:stretch>
            <a:fillRect/>
          </a:stretch>
        </p:blipFill>
        <p:spPr>
          <a:xfrm>
            <a:off x="237565" y="141601"/>
            <a:ext cx="11713696" cy="4526188"/>
          </a:xfrm>
          <a:prstGeom prst="rect">
            <a:avLst/>
          </a:prstGeom>
        </p:spPr>
      </p:pic>
    </p:spTree>
    <p:extLst>
      <p:ext uri="{BB962C8B-B14F-4D97-AF65-F5344CB8AC3E}">
        <p14:creationId xmlns:p14="http://schemas.microsoft.com/office/powerpoint/2010/main" val="319263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9DE02205-6EEC-44C5-A411-18CEF5C646BC}"/>
              </a:ext>
            </a:extLst>
          </p:cNvPr>
          <p:cNvPicPr>
            <a:picLocks noChangeAspect="1"/>
          </p:cNvPicPr>
          <p:nvPr/>
        </p:nvPicPr>
        <p:blipFill>
          <a:blip r:embed="rId2"/>
          <a:stretch>
            <a:fillRect/>
          </a:stretch>
        </p:blipFill>
        <p:spPr>
          <a:xfrm>
            <a:off x="914498" y="6440"/>
            <a:ext cx="10353269" cy="6851560"/>
          </a:xfrm>
          <a:prstGeom prst="rect">
            <a:avLst/>
          </a:prstGeom>
        </p:spPr>
      </p:pic>
    </p:spTree>
    <p:extLst>
      <p:ext uri="{BB962C8B-B14F-4D97-AF65-F5344CB8AC3E}">
        <p14:creationId xmlns:p14="http://schemas.microsoft.com/office/powerpoint/2010/main" val="417003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E959D6-F722-45DB-B95F-2042DD592C77}"/>
              </a:ext>
            </a:extLst>
          </p:cNvPr>
          <p:cNvSpPr>
            <a:spLocks noGrp="1"/>
          </p:cNvSpPr>
          <p:nvPr>
            <p:ph type="title"/>
          </p:nvPr>
        </p:nvSpPr>
        <p:spPr>
          <a:xfrm>
            <a:off x="1141413" y="609600"/>
            <a:ext cx="9905998" cy="1065451"/>
          </a:xfrm>
        </p:spPr>
        <p:txBody>
          <a:bodyPr>
            <a:normAutofit/>
          </a:bodyPr>
          <a:lstStyle/>
          <a:p>
            <a:pPr algn="ctr"/>
            <a:r>
              <a:rPr lang="en-US" sz="3600" dirty="0">
                <a:solidFill>
                  <a:srgbClr val="BFBFBF"/>
                </a:solidFill>
              </a:rPr>
              <a:t>Executive Summary – Current Process</a:t>
            </a:r>
          </a:p>
        </p:txBody>
      </p:sp>
      <p:sp>
        <p:nvSpPr>
          <p:cNvPr id="3" name="Content Placeholder 2">
            <a:extLst>
              <a:ext uri="{FF2B5EF4-FFF2-40B4-BE49-F238E27FC236}">
                <a16:creationId xmlns:a16="http://schemas.microsoft.com/office/drawing/2014/main" id="{A0F2AE64-DCC4-4265-AC9F-0BF85B285C01}"/>
              </a:ext>
            </a:extLst>
          </p:cNvPr>
          <p:cNvSpPr>
            <a:spLocks noGrp="1"/>
          </p:cNvSpPr>
          <p:nvPr>
            <p:ph idx="1"/>
          </p:nvPr>
        </p:nvSpPr>
        <p:spPr>
          <a:xfrm>
            <a:off x="682189" y="2284652"/>
            <a:ext cx="10824445" cy="4573348"/>
          </a:xfrm>
        </p:spPr>
        <p:txBody>
          <a:bodyPr>
            <a:normAutofit fontScale="85000" lnSpcReduction="20000"/>
          </a:bodyPr>
          <a:lstStyle/>
          <a:p>
            <a:pPr>
              <a:lnSpc>
                <a:spcPct val="90000"/>
              </a:lnSpc>
            </a:pPr>
            <a:r>
              <a:rPr lang="en-US" sz="1900" dirty="0"/>
              <a:t>Problem Statement: My sedentary job along with school leads to not enough exercise during the day.  I know this is a problem by having a lower HDL level and gaining weight  The evidence is clear – lab results such as a lower HDL and my weight on the scale has gone up along with gaining inches when measuring my body. The current process to be analyzed is to determine if it allows for 60 minutes of exercise per day.</a:t>
            </a:r>
          </a:p>
          <a:p>
            <a:pPr>
              <a:lnSpc>
                <a:spcPct val="90000"/>
              </a:lnSpc>
            </a:pPr>
            <a:r>
              <a:rPr lang="en-US" sz="1900" dirty="0"/>
              <a:t>Process Flow: Built around my daily schedule and includes opportunities for exercise.</a:t>
            </a:r>
          </a:p>
          <a:p>
            <a:pPr>
              <a:lnSpc>
                <a:spcPct val="90000"/>
              </a:lnSpc>
            </a:pPr>
            <a:r>
              <a:rPr lang="en-US" sz="1900" dirty="0"/>
              <a:t>Identified Inputs include minutes of exercise, minutes of sleep, minutes of overtime, minutes of work, calories of junk food consumed, water consumed (ml), Sick day, and morning workout.  Identified Output is Minutes of Exercise.</a:t>
            </a:r>
          </a:p>
          <a:p>
            <a:pPr>
              <a:lnSpc>
                <a:spcPct val="90000"/>
              </a:lnSpc>
            </a:pPr>
            <a:r>
              <a:rPr lang="en-US" sz="1900" dirty="0"/>
              <a:t>The calculated SQL = 1.</a:t>
            </a:r>
          </a:p>
          <a:p>
            <a:pPr>
              <a:lnSpc>
                <a:spcPct val="90000"/>
              </a:lnSpc>
            </a:pPr>
            <a:r>
              <a:rPr lang="en-US" sz="1900" dirty="0"/>
              <a:t>A calculation of samples needed concluded I need 44 samples.</a:t>
            </a:r>
          </a:p>
          <a:p>
            <a:pPr>
              <a:lnSpc>
                <a:spcPct val="90000"/>
              </a:lnSpc>
            </a:pPr>
            <a:r>
              <a:rPr lang="en-US" sz="1900" dirty="0"/>
              <a:t>For this process, my P-value calculated was greater than .05 (alpha) and we do not reject the null hypothesis that the mean minutes of exercise per day &lt;= 60 minutes.</a:t>
            </a:r>
          </a:p>
          <a:p>
            <a:pPr>
              <a:lnSpc>
                <a:spcPct val="90000"/>
              </a:lnSpc>
            </a:pPr>
            <a:r>
              <a:rPr lang="en-US" sz="1900" dirty="0"/>
              <a:t>Confidence Interval showed we are 95% confident that the mean of the population is between 22.47 minutes and 48.16 minutes.</a:t>
            </a:r>
          </a:p>
          <a:p>
            <a:pPr>
              <a:lnSpc>
                <a:spcPct val="90000"/>
              </a:lnSpc>
            </a:pPr>
            <a:r>
              <a:rPr lang="en-US" sz="1900" dirty="0"/>
              <a:t>The multiple regression showed a low Multiple R (</a:t>
            </a:r>
            <a:r>
              <a:rPr lang="en-US" sz="1900" dirty="0">
                <a:effectLst/>
              </a:rPr>
              <a:t>0.624935786) and a low Adjusted R Squared (0.308502682).</a:t>
            </a:r>
          </a:p>
          <a:p>
            <a:pPr>
              <a:lnSpc>
                <a:spcPct val="90000"/>
              </a:lnSpc>
            </a:pPr>
            <a:r>
              <a:rPr lang="en-US" sz="1900" dirty="0"/>
              <a:t> The Moving Range and Individuals Charts showed my Output is out of control.  It exceeded Upper limits on both charts' multiple times.</a:t>
            </a:r>
          </a:p>
          <a:p>
            <a:pPr>
              <a:lnSpc>
                <a:spcPct val="90000"/>
              </a:lnSpc>
            </a:pPr>
            <a:r>
              <a:rPr lang="en-US" sz="1900" dirty="0"/>
              <a:t>My two highest correlations were: water consumed and Minutes of Sleep which were highest with .5928, and calories of junk food consumed and minutes of work which were the second highest with .5594.</a:t>
            </a:r>
          </a:p>
          <a:p>
            <a:pPr>
              <a:lnSpc>
                <a:spcPct val="90000"/>
              </a:lnSpc>
            </a:pPr>
            <a:endParaRPr lang="en-US" sz="700" dirty="0"/>
          </a:p>
        </p:txBody>
      </p:sp>
    </p:spTree>
    <p:extLst>
      <p:ext uri="{BB962C8B-B14F-4D97-AF65-F5344CB8AC3E}">
        <p14:creationId xmlns:p14="http://schemas.microsoft.com/office/powerpoint/2010/main" val="30583312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8B1D-22A5-4B31-89FA-66729BBCBE77}"/>
              </a:ext>
            </a:extLst>
          </p:cNvPr>
          <p:cNvSpPr>
            <a:spLocks noGrp="1"/>
          </p:cNvSpPr>
          <p:nvPr>
            <p:ph type="ctrTitle"/>
          </p:nvPr>
        </p:nvSpPr>
        <p:spPr>
          <a:xfrm>
            <a:off x="1613361" y="228599"/>
            <a:ext cx="8676222" cy="838201"/>
          </a:xfrm>
        </p:spPr>
        <p:txBody>
          <a:bodyPr>
            <a:normAutofit/>
          </a:bodyPr>
          <a:lstStyle/>
          <a:p>
            <a:r>
              <a:rPr lang="en-US" sz="3600" dirty="0"/>
              <a:t>Problem Statement and Key Details</a:t>
            </a:r>
          </a:p>
        </p:txBody>
      </p:sp>
      <p:sp>
        <p:nvSpPr>
          <p:cNvPr id="3" name="Subtitle 2">
            <a:extLst>
              <a:ext uri="{FF2B5EF4-FFF2-40B4-BE49-F238E27FC236}">
                <a16:creationId xmlns:a16="http://schemas.microsoft.com/office/drawing/2014/main" id="{0BC3E815-5FA9-47F2-8297-C0216425ECEF}"/>
              </a:ext>
            </a:extLst>
          </p:cNvPr>
          <p:cNvSpPr>
            <a:spLocks noGrp="1"/>
          </p:cNvSpPr>
          <p:nvPr>
            <p:ph type="subTitle" idx="1"/>
          </p:nvPr>
        </p:nvSpPr>
        <p:spPr>
          <a:xfrm>
            <a:off x="1751012" y="1066800"/>
            <a:ext cx="8676222" cy="4724400"/>
          </a:xfrm>
        </p:spPr>
        <p:txBody>
          <a:bodyPr>
            <a:normAutofit lnSpcReduction="10000"/>
          </a:bodyPr>
          <a:lstStyle/>
          <a:p>
            <a:pPr marL="285750" indent="-285750">
              <a:buFont typeface="Arial" panose="020B0604020202020204" pitchFamily="34" charset="0"/>
              <a:buChar char="•"/>
            </a:pPr>
            <a:r>
              <a:rPr lang="en-US" sz="1800" dirty="0"/>
              <a:t>Problem Statement: My sedentary job along with school leads to not enough exercise during the day.  I know this is a problem by having a lower HDL level and gaining weight  The evidence is clear – lab results such as a lower HDL and my weight on the scale has gone up along with gaining inches when measuring my body. The current process to be analyzed is to determine if it allows for 60 minutes of exercise per day.</a:t>
            </a:r>
          </a:p>
          <a:p>
            <a:pPr marL="285750" indent="-285750">
              <a:buFont typeface="Arial" panose="020B0604020202020204" pitchFamily="34" charset="0"/>
              <a:buChar char="•"/>
            </a:pPr>
            <a:r>
              <a:rPr lang="en-US" sz="1800" dirty="0"/>
              <a:t>Success: I will consider this process as an acceptable process if my mean minutes of exercise per day are above 60 and my process remains in control.</a:t>
            </a:r>
          </a:p>
          <a:p>
            <a:pPr marL="285750" indent="-285750">
              <a:buFont typeface="Arial" panose="020B0604020202020204" pitchFamily="34" charset="0"/>
              <a:buChar char="•"/>
            </a:pPr>
            <a:r>
              <a:rPr lang="en-US" sz="1800" dirty="0"/>
              <a:t>I have selected 10 tools to follow the DMAIC process.</a:t>
            </a:r>
          </a:p>
          <a:p>
            <a:pPr marL="285750" indent="-285750">
              <a:buFont typeface="Arial" panose="020B0604020202020204" pitchFamily="34" charset="0"/>
              <a:buChar char="•"/>
            </a:pPr>
            <a:r>
              <a:rPr lang="en-US" sz="1800" dirty="0"/>
              <a:t>My data is continuous for my output of Minutes of Exercise.</a:t>
            </a:r>
          </a:p>
          <a:p>
            <a:pPr marL="285750" indent="-285750">
              <a:buFont typeface="Arial" panose="020B0604020202020204" pitchFamily="34" charset="0"/>
              <a:buChar char="•"/>
            </a:pPr>
            <a:r>
              <a:rPr lang="en-US" sz="1800" dirty="0"/>
              <a:t>My data is continuous for my inputs of Minutes of Sleep, Minutes of Overtime, Minutes of Work, Calories of Junk Food Consumed, Water consumed (ml).</a:t>
            </a:r>
          </a:p>
          <a:p>
            <a:pPr marL="285750" indent="-285750">
              <a:buFont typeface="Arial" panose="020B0604020202020204" pitchFamily="34" charset="0"/>
              <a:buChar char="•"/>
            </a:pPr>
            <a:r>
              <a:rPr lang="en-US" sz="1800" dirty="0"/>
              <a:t>My data is discrete for Sick Day and Morning Workout.</a:t>
            </a:r>
          </a:p>
          <a:p>
            <a:pPr marL="285750" indent="-285750">
              <a:buFont typeface="Arial" panose="020B0604020202020204" pitchFamily="34" charset="0"/>
              <a:buChar char="•"/>
            </a:pPr>
            <a:r>
              <a:rPr lang="en-US" sz="1800" dirty="0"/>
              <a:t>Baseline or X = 60 minutes</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13361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C66B-19C3-48E4-8C80-7ADB9142C613}"/>
              </a:ext>
            </a:extLst>
          </p:cNvPr>
          <p:cNvSpPr>
            <a:spLocks noGrp="1"/>
          </p:cNvSpPr>
          <p:nvPr>
            <p:ph type="title"/>
          </p:nvPr>
        </p:nvSpPr>
        <p:spPr>
          <a:xfrm>
            <a:off x="643192" y="609600"/>
            <a:ext cx="3643674" cy="1905000"/>
          </a:xfrm>
        </p:spPr>
        <p:txBody>
          <a:bodyPr vert="horz" lIns="91440" tIns="45720" rIns="91440" bIns="45720" rtlCol="0" anchor="ctr">
            <a:normAutofit/>
          </a:bodyPr>
          <a:lstStyle/>
          <a:p>
            <a:pPr algn="ctr"/>
            <a:r>
              <a:rPr lang="en-US" sz="3600" dirty="0"/>
              <a:t>Tool 1: Process Flow</a:t>
            </a:r>
          </a:p>
        </p:txBody>
      </p:sp>
      <p:sp>
        <p:nvSpPr>
          <p:cNvPr id="3" name="Content Placeholder 2">
            <a:extLst>
              <a:ext uri="{FF2B5EF4-FFF2-40B4-BE49-F238E27FC236}">
                <a16:creationId xmlns:a16="http://schemas.microsoft.com/office/drawing/2014/main" id="{65FDF1F0-38A9-4647-B5B2-37FC97B2F603}"/>
              </a:ext>
            </a:extLst>
          </p:cNvPr>
          <p:cNvSpPr>
            <a:spLocks noGrp="1"/>
          </p:cNvSpPr>
          <p:nvPr>
            <p:ph sz="half" idx="1"/>
          </p:nvPr>
        </p:nvSpPr>
        <p:spPr>
          <a:xfrm>
            <a:off x="643192" y="2666999"/>
            <a:ext cx="3643674" cy="3216276"/>
          </a:xfrm>
        </p:spPr>
        <p:txBody>
          <a:bodyPr vert="horz" lIns="91440" tIns="45720" rIns="91440" bIns="45720" rtlCol="0" anchor="t">
            <a:normAutofit/>
          </a:bodyPr>
          <a:lstStyle/>
          <a:p>
            <a:r>
              <a:rPr lang="en-US" dirty="0"/>
              <a:t>My process flow was designed around my daily schedule for each day of the week.</a:t>
            </a:r>
          </a:p>
          <a:p>
            <a:r>
              <a:rPr lang="en-US" dirty="0"/>
              <a:t>It highlights gym time along with volleyball as opportunities for exercise.</a:t>
            </a:r>
          </a:p>
          <a:p>
            <a:r>
              <a:rPr lang="en-US" dirty="0"/>
              <a:t>Current process allows for minimum 60 minutes of exercise per day.</a:t>
            </a:r>
          </a:p>
        </p:txBody>
      </p:sp>
      <p:pic>
        <p:nvPicPr>
          <p:cNvPr id="6" name="Content Placeholder 5" descr="A close up of a logo&#10;&#10;Description automatically generated">
            <a:extLst>
              <a:ext uri="{FF2B5EF4-FFF2-40B4-BE49-F238E27FC236}">
                <a16:creationId xmlns:a16="http://schemas.microsoft.com/office/drawing/2014/main" id="{4952DA72-4981-48A2-B9D0-A66718832DE0}"/>
              </a:ext>
            </a:extLst>
          </p:cNvPr>
          <p:cNvPicPr>
            <a:picLocks noGrp="1" noChangeAspect="1"/>
          </p:cNvPicPr>
          <p:nvPr>
            <p:ph sz="half" idx="2"/>
          </p:nvPr>
        </p:nvPicPr>
        <p:blipFill>
          <a:blip r:embed="rId3"/>
          <a:stretch>
            <a:fillRect/>
          </a:stretch>
        </p:blipFill>
        <p:spPr>
          <a:xfrm>
            <a:off x="4630994" y="960553"/>
            <a:ext cx="6916633" cy="461685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3727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332D-7371-4551-A911-04B37B4D44B9}"/>
              </a:ext>
            </a:extLst>
          </p:cNvPr>
          <p:cNvSpPr>
            <a:spLocks noGrp="1"/>
          </p:cNvSpPr>
          <p:nvPr>
            <p:ph type="title"/>
          </p:nvPr>
        </p:nvSpPr>
        <p:spPr>
          <a:xfrm>
            <a:off x="1065212" y="257452"/>
            <a:ext cx="9905998" cy="1424948"/>
          </a:xfrm>
        </p:spPr>
        <p:txBody>
          <a:bodyPr>
            <a:normAutofit/>
          </a:bodyPr>
          <a:lstStyle/>
          <a:p>
            <a:pPr algn="ctr"/>
            <a:r>
              <a:rPr lang="en-US" sz="3600" dirty="0"/>
              <a:t>Tool 2: Data Stratification Tree and Data Measurement Plan</a:t>
            </a:r>
          </a:p>
        </p:txBody>
      </p:sp>
      <p:sp>
        <p:nvSpPr>
          <p:cNvPr id="3" name="Text Placeholder 2">
            <a:extLst>
              <a:ext uri="{FF2B5EF4-FFF2-40B4-BE49-F238E27FC236}">
                <a16:creationId xmlns:a16="http://schemas.microsoft.com/office/drawing/2014/main" id="{26BDC671-2C08-43C2-A55F-EB8A3E03564B}"/>
              </a:ext>
            </a:extLst>
          </p:cNvPr>
          <p:cNvSpPr>
            <a:spLocks noGrp="1"/>
          </p:cNvSpPr>
          <p:nvPr>
            <p:ph type="body" idx="1"/>
          </p:nvPr>
        </p:nvSpPr>
        <p:spPr>
          <a:xfrm>
            <a:off x="685338" y="1484671"/>
            <a:ext cx="4588931" cy="2310581"/>
          </a:xfrm>
        </p:spPr>
        <p:txBody>
          <a:bodyPr/>
          <a:lstStyle/>
          <a:p>
            <a:r>
              <a:rPr lang="en-US" sz="1800" dirty="0"/>
              <a:t>My Data Measurement Plan shows the performance measures I chose along with the data source and when it will be collected.</a:t>
            </a:r>
          </a:p>
          <a:p>
            <a:r>
              <a:rPr lang="en-US" sz="1800" dirty="0"/>
              <a:t>I manually collected data and pulled data from my Fitbit.</a:t>
            </a:r>
          </a:p>
        </p:txBody>
      </p:sp>
      <p:pic>
        <p:nvPicPr>
          <p:cNvPr id="10" name="Content Placeholder 9" descr="A screenshot of a computer&#10;&#10;Description automatically generated">
            <a:extLst>
              <a:ext uri="{FF2B5EF4-FFF2-40B4-BE49-F238E27FC236}">
                <a16:creationId xmlns:a16="http://schemas.microsoft.com/office/drawing/2014/main" id="{CC32E3DE-FDB1-4C00-81D8-969E419E77C2}"/>
              </a:ext>
            </a:extLst>
          </p:cNvPr>
          <p:cNvPicPr>
            <a:picLocks noGrp="1" noChangeAspect="1"/>
          </p:cNvPicPr>
          <p:nvPr>
            <p:ph sz="half" idx="2"/>
          </p:nvPr>
        </p:nvPicPr>
        <p:blipFill>
          <a:blip r:embed="rId2"/>
          <a:stretch>
            <a:fillRect/>
          </a:stretch>
        </p:blipFill>
        <p:spPr>
          <a:xfrm>
            <a:off x="646565" y="3959442"/>
            <a:ext cx="5371648" cy="1021480"/>
          </a:xfrm>
        </p:spPr>
      </p:pic>
      <p:sp>
        <p:nvSpPr>
          <p:cNvPr id="5" name="Text Placeholder 4">
            <a:extLst>
              <a:ext uri="{FF2B5EF4-FFF2-40B4-BE49-F238E27FC236}">
                <a16:creationId xmlns:a16="http://schemas.microsoft.com/office/drawing/2014/main" id="{3CCEB0C9-2938-4050-8342-28E6B71666B0}"/>
              </a:ext>
            </a:extLst>
          </p:cNvPr>
          <p:cNvSpPr>
            <a:spLocks noGrp="1"/>
          </p:cNvSpPr>
          <p:nvPr>
            <p:ph type="body" sz="quarter" idx="3"/>
          </p:nvPr>
        </p:nvSpPr>
        <p:spPr>
          <a:xfrm>
            <a:off x="6366929" y="1845421"/>
            <a:ext cx="4604280" cy="1786809"/>
          </a:xfrm>
        </p:spPr>
        <p:txBody>
          <a:bodyPr/>
          <a:lstStyle/>
          <a:p>
            <a:r>
              <a:rPr lang="en-US" sz="1800" dirty="0"/>
              <a:t>My Data Stratification Tree shows the questions I used to determine my inputs along with those measurements.</a:t>
            </a:r>
          </a:p>
          <a:p>
            <a:r>
              <a:rPr lang="en-US" sz="1800" dirty="0"/>
              <a:t>For my discrete data I used a True value (1 in my data instead of 0).</a:t>
            </a:r>
          </a:p>
        </p:txBody>
      </p:sp>
      <p:pic>
        <p:nvPicPr>
          <p:cNvPr id="8" name="Content Placeholder 7" descr="A screenshot of a cell phone&#10;&#10;Description automatically generated">
            <a:extLst>
              <a:ext uri="{FF2B5EF4-FFF2-40B4-BE49-F238E27FC236}">
                <a16:creationId xmlns:a16="http://schemas.microsoft.com/office/drawing/2014/main" id="{4D19C8DC-2224-4B5D-9000-4B8C4D951740}"/>
              </a:ext>
            </a:extLst>
          </p:cNvPr>
          <p:cNvPicPr>
            <a:picLocks noGrp="1" noChangeAspect="1"/>
          </p:cNvPicPr>
          <p:nvPr>
            <p:ph sz="quarter" idx="4"/>
          </p:nvPr>
        </p:nvPicPr>
        <p:blipFill>
          <a:blip r:embed="rId3"/>
          <a:stretch>
            <a:fillRect/>
          </a:stretch>
        </p:blipFill>
        <p:spPr>
          <a:xfrm>
            <a:off x="6394126" y="3959442"/>
            <a:ext cx="4549887" cy="2547937"/>
          </a:xfrm>
        </p:spPr>
      </p:pic>
    </p:spTree>
    <p:extLst>
      <p:ext uri="{BB962C8B-B14F-4D97-AF65-F5344CB8AC3E}">
        <p14:creationId xmlns:p14="http://schemas.microsoft.com/office/powerpoint/2010/main" val="136653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BC66B-19C3-48E4-8C80-7ADB9142C613}"/>
              </a:ext>
            </a:extLst>
          </p:cNvPr>
          <p:cNvSpPr>
            <a:spLocks noGrp="1"/>
          </p:cNvSpPr>
          <p:nvPr>
            <p:ph type="title"/>
          </p:nvPr>
        </p:nvSpPr>
        <p:spPr>
          <a:xfrm>
            <a:off x="643192" y="237388"/>
            <a:ext cx="3643674" cy="1905000"/>
          </a:xfrm>
        </p:spPr>
        <p:txBody>
          <a:bodyPr vert="horz" lIns="91440" tIns="45720" rIns="91440" bIns="45720" rtlCol="0" anchor="ctr">
            <a:normAutofit/>
          </a:bodyPr>
          <a:lstStyle/>
          <a:p>
            <a:pPr algn="ctr"/>
            <a:r>
              <a:rPr lang="en-US" sz="3600" dirty="0">
                <a:gradFill flip="none" rotWithShape="1">
                  <a:gsLst>
                    <a:gs pos="0">
                      <a:sysClr val="window" lastClr="FFFFFF"/>
                    </a:gs>
                    <a:gs pos="100000">
                      <a:sysClr val="window" lastClr="FFFFFF">
                        <a:lumMod val="65000"/>
                      </a:sysClr>
                    </a:gs>
                  </a:gsLst>
                  <a:lin ang="5580000" scaled="0"/>
                  <a:tileRect/>
                </a:gradFill>
              </a:rPr>
              <a:t>Tool 3: Sigma Quality Level (SQL)</a:t>
            </a:r>
          </a:p>
        </p:txBody>
      </p:sp>
      <p:sp>
        <p:nvSpPr>
          <p:cNvPr id="3" name="Content Placeholder 2">
            <a:extLst>
              <a:ext uri="{FF2B5EF4-FFF2-40B4-BE49-F238E27FC236}">
                <a16:creationId xmlns:a16="http://schemas.microsoft.com/office/drawing/2014/main" id="{65FDF1F0-38A9-4647-B5B2-37FC97B2F603}"/>
              </a:ext>
            </a:extLst>
          </p:cNvPr>
          <p:cNvSpPr>
            <a:spLocks noGrp="1"/>
          </p:cNvSpPr>
          <p:nvPr>
            <p:ph sz="half" idx="1"/>
          </p:nvPr>
        </p:nvSpPr>
        <p:spPr>
          <a:xfrm>
            <a:off x="643192" y="2332654"/>
            <a:ext cx="3643674" cy="4376056"/>
          </a:xfrm>
        </p:spPr>
        <p:txBody>
          <a:bodyPr vert="horz" lIns="91440" tIns="45720" rIns="91440" bIns="45720" rtlCol="0" anchor="t">
            <a:noAutofit/>
          </a:bodyPr>
          <a:lstStyle/>
          <a:p>
            <a:r>
              <a:rPr lang="en-US" dirty="0">
                <a:gradFill flip="none" rotWithShape="1">
                  <a:gsLst>
                    <a:gs pos="0">
                      <a:sysClr val="window" lastClr="FFFFFF"/>
                    </a:gs>
                    <a:gs pos="100000">
                      <a:sysClr val="window" lastClr="FFFFFF">
                        <a:lumMod val="75000"/>
                      </a:sysClr>
                    </a:gs>
                  </a:gsLst>
                  <a:lin ang="5580000" scaled="0"/>
                  <a:tileRect/>
                </a:gradFill>
              </a:rPr>
              <a:t>My defect was identified – Did I have 60 minutes of exercise?</a:t>
            </a:r>
          </a:p>
          <a:p>
            <a:r>
              <a:rPr lang="en-US" dirty="0">
                <a:gradFill flip="none" rotWithShape="1">
                  <a:gsLst>
                    <a:gs pos="0">
                      <a:sysClr val="window" lastClr="FFFFFF"/>
                    </a:gs>
                    <a:gs pos="100000">
                      <a:sysClr val="window" lastClr="FFFFFF">
                        <a:lumMod val="75000"/>
                      </a:sysClr>
                    </a:gs>
                  </a:gsLst>
                  <a:lin ang="5580000" scaled="0"/>
                  <a:tileRect/>
                </a:gradFill>
              </a:rPr>
              <a:t>I had one opportunity per day.</a:t>
            </a:r>
          </a:p>
          <a:p>
            <a:r>
              <a:rPr lang="en-US" dirty="0">
                <a:gradFill flip="none" rotWithShape="1">
                  <a:gsLst>
                    <a:gs pos="0">
                      <a:sysClr val="window" lastClr="FFFFFF"/>
                    </a:gs>
                    <a:gs pos="100000">
                      <a:sysClr val="window" lastClr="FFFFFF">
                        <a:lumMod val="75000"/>
                      </a:sysClr>
                    </a:gs>
                  </a:gsLst>
                  <a:lin ang="5580000" scaled="0"/>
                  <a:tileRect/>
                </a:gradFill>
              </a:rPr>
              <a:t>60 days of data.</a:t>
            </a:r>
          </a:p>
          <a:p>
            <a:r>
              <a:rPr lang="en-US" dirty="0">
                <a:gradFill flip="none" rotWithShape="1">
                  <a:gsLst>
                    <a:gs pos="0">
                      <a:sysClr val="window" lastClr="FFFFFF"/>
                    </a:gs>
                    <a:gs pos="100000">
                      <a:sysClr val="window" lastClr="FFFFFF">
                        <a:lumMod val="75000"/>
                      </a:sysClr>
                    </a:gs>
                  </a:gsLst>
                  <a:lin ang="5580000" scaled="0"/>
                  <a:tileRect/>
                </a:gradFill>
              </a:rPr>
              <a:t>Actual defects calculated were 42 (42 days without 60 minutes of exercise).</a:t>
            </a:r>
          </a:p>
          <a:p>
            <a:r>
              <a:rPr lang="en-US" dirty="0">
                <a:gradFill flip="none" rotWithShape="1">
                  <a:gsLst>
                    <a:gs pos="0">
                      <a:sysClr val="window" lastClr="FFFFFF"/>
                    </a:gs>
                    <a:gs pos="100000">
                      <a:sysClr val="window" lastClr="FFFFFF">
                        <a:lumMod val="75000"/>
                      </a:sysClr>
                    </a:gs>
                  </a:gsLst>
                  <a:lin ang="5580000" scaled="0"/>
                  <a:tileRect/>
                </a:gradFill>
              </a:rPr>
              <a:t>Based on the complete calculation to the right, my SQL = 1.</a:t>
            </a:r>
          </a:p>
          <a:p>
            <a:r>
              <a:rPr lang="en-US" dirty="0">
                <a:gradFill flip="none" rotWithShape="1">
                  <a:gsLst>
                    <a:gs pos="0">
                      <a:sysClr val="window" lastClr="FFFFFF"/>
                    </a:gs>
                    <a:gs pos="100000">
                      <a:sysClr val="window" lastClr="FFFFFF">
                        <a:lumMod val="75000"/>
                      </a:sysClr>
                    </a:gs>
                  </a:gsLst>
                  <a:lin ang="5580000" scaled="0"/>
                  <a:tileRect/>
                </a:gradFill>
              </a:rPr>
              <a:t>1 is a low SQL and should review for opportunities to increase.</a:t>
            </a:r>
          </a:p>
        </p:txBody>
      </p:sp>
      <p:sp>
        <p:nvSpPr>
          <p:cNvPr id="15"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Content Placeholder 7" descr="A screenshot of a cell phone&#10;&#10;Description automatically generated">
            <a:extLst>
              <a:ext uri="{FF2B5EF4-FFF2-40B4-BE49-F238E27FC236}">
                <a16:creationId xmlns:a16="http://schemas.microsoft.com/office/drawing/2014/main" id="{57FE5E1A-7C36-4898-B8DE-2C432D4A45E9}"/>
              </a:ext>
            </a:extLst>
          </p:cNvPr>
          <p:cNvPicPr>
            <a:picLocks noGrp="1" noChangeAspect="1"/>
          </p:cNvPicPr>
          <p:nvPr>
            <p:ph sz="half" idx="2"/>
          </p:nvPr>
        </p:nvPicPr>
        <p:blipFill>
          <a:blip r:embed="rId2"/>
          <a:stretch>
            <a:fillRect/>
          </a:stretch>
        </p:blipFill>
        <p:spPr>
          <a:xfrm>
            <a:off x="5128626" y="2169940"/>
            <a:ext cx="5934182" cy="2173692"/>
          </a:xfrm>
          <a:prstGeom prst="rect">
            <a:avLst/>
          </a:prstGeom>
        </p:spPr>
      </p:pic>
    </p:spTree>
    <p:extLst>
      <p:ext uri="{BB962C8B-B14F-4D97-AF65-F5344CB8AC3E}">
        <p14:creationId xmlns:p14="http://schemas.microsoft.com/office/powerpoint/2010/main" val="189753348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B8DB-D2DD-4ABA-B0DA-7D65E3730B76}"/>
              </a:ext>
            </a:extLst>
          </p:cNvPr>
          <p:cNvSpPr>
            <a:spLocks noGrp="1"/>
          </p:cNvSpPr>
          <p:nvPr>
            <p:ph type="title"/>
          </p:nvPr>
        </p:nvSpPr>
        <p:spPr>
          <a:xfrm>
            <a:off x="1141412" y="0"/>
            <a:ext cx="9905998" cy="1299427"/>
          </a:xfrm>
        </p:spPr>
        <p:txBody>
          <a:bodyPr>
            <a:normAutofit/>
          </a:bodyPr>
          <a:lstStyle/>
          <a:p>
            <a:pPr algn="ctr"/>
            <a:r>
              <a:rPr lang="en-US" sz="3600" dirty="0"/>
              <a:t>Tool 4: Normal Distribution and Hypothesis Testing</a:t>
            </a:r>
          </a:p>
        </p:txBody>
      </p:sp>
      <p:sp>
        <p:nvSpPr>
          <p:cNvPr id="3" name="Text Placeholder 2">
            <a:extLst>
              <a:ext uri="{FF2B5EF4-FFF2-40B4-BE49-F238E27FC236}">
                <a16:creationId xmlns:a16="http://schemas.microsoft.com/office/drawing/2014/main" id="{7C41BE23-AD7F-4639-BB5D-7A5E7BD5DCD9}"/>
              </a:ext>
            </a:extLst>
          </p:cNvPr>
          <p:cNvSpPr>
            <a:spLocks noGrp="1"/>
          </p:cNvSpPr>
          <p:nvPr>
            <p:ph type="body" idx="1"/>
          </p:nvPr>
        </p:nvSpPr>
        <p:spPr>
          <a:xfrm>
            <a:off x="1429281" y="1299427"/>
            <a:ext cx="4588931" cy="476451"/>
          </a:xfrm>
        </p:spPr>
        <p:txBody>
          <a:bodyPr/>
          <a:lstStyle/>
          <a:p>
            <a:pPr algn="ctr"/>
            <a:r>
              <a:rPr lang="en-US" dirty="0"/>
              <a:t>Normal Distribution</a:t>
            </a:r>
          </a:p>
        </p:txBody>
      </p:sp>
      <p:sp>
        <p:nvSpPr>
          <p:cNvPr id="4" name="Content Placeholder 3">
            <a:extLst>
              <a:ext uri="{FF2B5EF4-FFF2-40B4-BE49-F238E27FC236}">
                <a16:creationId xmlns:a16="http://schemas.microsoft.com/office/drawing/2014/main" id="{70E376E5-2A5F-4004-9D4D-9EA6454762BF}"/>
              </a:ext>
            </a:extLst>
          </p:cNvPr>
          <p:cNvSpPr>
            <a:spLocks noGrp="1"/>
          </p:cNvSpPr>
          <p:nvPr>
            <p:ph sz="half" idx="2"/>
          </p:nvPr>
        </p:nvSpPr>
        <p:spPr>
          <a:xfrm>
            <a:off x="1141412" y="1775878"/>
            <a:ext cx="4876800" cy="4914173"/>
          </a:xfrm>
        </p:spPr>
        <p:txBody>
          <a:bodyPr>
            <a:noAutofit/>
          </a:bodyPr>
          <a:lstStyle/>
          <a:p>
            <a:r>
              <a:rPr lang="en-US" dirty="0"/>
              <a:t>What is the proportion of exercise output below 60 minutes?</a:t>
            </a:r>
          </a:p>
          <a:p>
            <a:r>
              <a:rPr lang="en-US" dirty="0"/>
              <a:t>Calculated Mean =AVERAGE(B2:B61) = 35.3167</a:t>
            </a:r>
          </a:p>
          <a:p>
            <a:r>
              <a:rPr lang="en-US" dirty="0"/>
              <a:t>Standard Deviation =STDEV(B2:B61) = 50.7688</a:t>
            </a:r>
          </a:p>
          <a:p>
            <a:r>
              <a:rPr lang="en-US" dirty="0"/>
              <a:t>Sample Size = 60</a:t>
            </a:r>
          </a:p>
          <a:p>
            <a:r>
              <a:rPr lang="en-US" dirty="0"/>
              <a:t>X = 60</a:t>
            </a:r>
          </a:p>
          <a:p>
            <a:r>
              <a:rPr lang="en-US" dirty="0"/>
              <a:t>Alpha = .05</a:t>
            </a:r>
          </a:p>
          <a:p>
            <a:r>
              <a:rPr lang="en-US" dirty="0">
                <a:effectLst/>
              </a:rPr>
              <a:t>z = 60 - 35.3167/50.7688</a:t>
            </a:r>
            <a:r>
              <a:rPr lang="en-US" dirty="0"/>
              <a:t> = </a:t>
            </a:r>
            <a:r>
              <a:rPr lang="en-US" dirty="0">
                <a:effectLst/>
              </a:rPr>
              <a:t>0.486190337</a:t>
            </a:r>
            <a:r>
              <a:rPr lang="en-US" dirty="0"/>
              <a:t> </a:t>
            </a:r>
          </a:p>
          <a:p>
            <a:r>
              <a:rPr lang="en-US" dirty="0"/>
              <a:t>=NORM.DIST(1,35.3167,50.7688,TRUE) = </a:t>
            </a:r>
            <a:r>
              <a:rPr lang="en-US" dirty="0">
                <a:effectLst/>
              </a:rPr>
              <a:t>0.686583889</a:t>
            </a:r>
            <a:r>
              <a:rPr lang="en-US" dirty="0"/>
              <a:t>  = P-value</a:t>
            </a:r>
          </a:p>
          <a:p>
            <a:r>
              <a:rPr lang="en-US" dirty="0"/>
              <a:t>From the Z table, the proportion of exercise output below 60 minutes is 68.44%</a:t>
            </a:r>
          </a:p>
        </p:txBody>
      </p:sp>
      <p:sp>
        <p:nvSpPr>
          <p:cNvPr id="5" name="Text Placeholder 4">
            <a:extLst>
              <a:ext uri="{FF2B5EF4-FFF2-40B4-BE49-F238E27FC236}">
                <a16:creationId xmlns:a16="http://schemas.microsoft.com/office/drawing/2014/main" id="{04AA3F63-7227-4453-B10C-DBBF1424C188}"/>
              </a:ext>
            </a:extLst>
          </p:cNvPr>
          <p:cNvSpPr>
            <a:spLocks noGrp="1"/>
          </p:cNvSpPr>
          <p:nvPr>
            <p:ph type="body" sz="quarter" idx="3"/>
          </p:nvPr>
        </p:nvSpPr>
        <p:spPr>
          <a:xfrm>
            <a:off x="6158439" y="1314540"/>
            <a:ext cx="4604280" cy="476451"/>
          </a:xfrm>
        </p:spPr>
        <p:txBody>
          <a:bodyPr/>
          <a:lstStyle/>
          <a:p>
            <a:pPr algn="ctr"/>
            <a:r>
              <a:rPr lang="en-US" dirty="0"/>
              <a:t>Hypothesis Testing</a:t>
            </a:r>
          </a:p>
        </p:txBody>
      </p:sp>
      <p:sp>
        <p:nvSpPr>
          <p:cNvPr id="6" name="Content Placeholder 5">
            <a:extLst>
              <a:ext uri="{FF2B5EF4-FFF2-40B4-BE49-F238E27FC236}">
                <a16:creationId xmlns:a16="http://schemas.microsoft.com/office/drawing/2014/main" id="{4D327E6C-7AF0-4761-8E41-7998C4EE22A0}"/>
              </a:ext>
            </a:extLst>
          </p:cNvPr>
          <p:cNvSpPr>
            <a:spLocks noGrp="1"/>
          </p:cNvSpPr>
          <p:nvPr>
            <p:ph sz="quarter" idx="4"/>
          </p:nvPr>
        </p:nvSpPr>
        <p:spPr>
          <a:xfrm>
            <a:off x="6170612" y="1931437"/>
            <a:ext cx="4876801" cy="4758613"/>
          </a:xfrm>
        </p:spPr>
        <p:txBody>
          <a:bodyPr>
            <a:normAutofit/>
          </a:bodyPr>
          <a:lstStyle/>
          <a:p>
            <a:r>
              <a:rPr lang="en-US" dirty="0"/>
              <a:t>Ho: mean minutes of exercise per day &lt;= 60 minutes</a:t>
            </a:r>
          </a:p>
          <a:p>
            <a:r>
              <a:rPr lang="en-US" dirty="0"/>
              <a:t>Ha: mean minutes of exercise per day &gt; 60 minutes</a:t>
            </a:r>
          </a:p>
          <a:p>
            <a:r>
              <a:rPr lang="en-US" dirty="0"/>
              <a:t>Z = (35.3167 – 60)/(50.7688/(sqrt(60))</a:t>
            </a:r>
          </a:p>
          <a:p>
            <a:r>
              <a:rPr lang="en-US" dirty="0"/>
              <a:t>Z = -24.6833/6.5542 = -3.766</a:t>
            </a:r>
          </a:p>
          <a:p>
            <a:r>
              <a:rPr lang="en-US" dirty="0"/>
              <a:t>P-value = essentially 0</a:t>
            </a:r>
          </a:p>
          <a:p>
            <a:r>
              <a:rPr lang="en-US" dirty="0"/>
              <a:t>1 – P-value = </a:t>
            </a:r>
            <a:r>
              <a:rPr lang="en-US" dirty="0">
                <a:effectLst/>
              </a:rPr>
              <a:t>essentially 1</a:t>
            </a:r>
            <a:endParaRPr lang="en-US" dirty="0"/>
          </a:p>
          <a:p>
            <a:r>
              <a:rPr lang="en-US" dirty="0"/>
              <a:t>P-value is greater than .05 thus we do not reject the null hypothesis.</a:t>
            </a:r>
          </a:p>
          <a:p>
            <a:r>
              <a:rPr lang="en-US" dirty="0"/>
              <a:t>The mean is &lt;= 60 minutes and we need to analyze in order to improve.</a:t>
            </a:r>
          </a:p>
        </p:txBody>
      </p:sp>
    </p:spTree>
    <p:extLst>
      <p:ext uri="{BB962C8B-B14F-4D97-AF65-F5344CB8AC3E}">
        <p14:creationId xmlns:p14="http://schemas.microsoft.com/office/powerpoint/2010/main" val="30758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2F06-94D6-4F36-8691-4846640C042F}"/>
              </a:ext>
            </a:extLst>
          </p:cNvPr>
          <p:cNvSpPr>
            <a:spLocks noGrp="1"/>
          </p:cNvSpPr>
          <p:nvPr>
            <p:ph type="title"/>
          </p:nvPr>
        </p:nvSpPr>
        <p:spPr>
          <a:xfrm>
            <a:off x="970412" y="4552783"/>
            <a:ext cx="10200986" cy="722243"/>
          </a:xfrm>
        </p:spPr>
        <p:txBody>
          <a:bodyPr vert="horz" lIns="91440" tIns="45720" rIns="91440" bIns="45720" rtlCol="0" anchor="b">
            <a:normAutofit/>
          </a:bodyPr>
          <a:lstStyle/>
          <a:p>
            <a:pPr algn="ctr"/>
            <a:r>
              <a:rPr lang="en-US" sz="3600" dirty="0">
                <a:effectLst>
                  <a:glow rad="38100">
                    <a:schemeClr val="bg1">
                      <a:lumMod val="65000"/>
                      <a:lumOff val="35000"/>
                      <a:alpha val="50000"/>
                    </a:schemeClr>
                  </a:glow>
                  <a:outerShdw blurRad="28575" dist="31750" dir="13200000" algn="tl" rotWithShape="0">
                    <a:srgbClr val="000000">
                      <a:alpha val="25000"/>
                    </a:srgbClr>
                  </a:outerShdw>
                </a:effectLst>
              </a:rPr>
              <a:t>Tool 5: Confidence Interval</a:t>
            </a:r>
          </a:p>
        </p:txBody>
      </p:sp>
      <p:sp>
        <p:nvSpPr>
          <p:cNvPr id="10" name="Content Placeholder 9">
            <a:extLst>
              <a:ext uri="{FF2B5EF4-FFF2-40B4-BE49-F238E27FC236}">
                <a16:creationId xmlns:a16="http://schemas.microsoft.com/office/drawing/2014/main" id="{87BD066F-449C-480F-A110-F7F7D6B48F57}"/>
              </a:ext>
            </a:extLst>
          </p:cNvPr>
          <p:cNvSpPr>
            <a:spLocks noGrp="1"/>
          </p:cNvSpPr>
          <p:nvPr>
            <p:ph idx="1"/>
          </p:nvPr>
        </p:nvSpPr>
        <p:spPr>
          <a:xfrm>
            <a:off x="1422262" y="5411755"/>
            <a:ext cx="9333722" cy="1296955"/>
          </a:xfrm>
        </p:spPr>
        <p:txBody>
          <a:bodyPr vert="horz" lIns="91440" tIns="45720" rIns="91440" bIns="45720" rtlCol="0" anchor="t">
            <a:noAutofit/>
          </a:bodyPr>
          <a:lstStyle/>
          <a:p>
            <a:pPr marL="0" indent="0" algn="ctr">
              <a:lnSpc>
                <a:spcPct val="90000"/>
              </a:lnSpc>
              <a:buNone/>
            </a:pPr>
            <a:r>
              <a:rPr lang="en-US" sz="1800" dirty="0">
                <a:gradFill flip="none" rotWithShape="1">
                  <a:gsLst>
                    <a:gs pos="0">
                      <a:schemeClr val="tx1"/>
                    </a:gs>
                    <a:gs pos="100000">
                      <a:schemeClr val="tx1">
                        <a:lumMod val="75000"/>
                      </a:schemeClr>
                    </a:gs>
                  </a:gsLst>
                  <a:lin ang="5400000" scaled="0"/>
                  <a:tileRect/>
                </a:gradFill>
              </a:rPr>
              <a:t>Calculation above shows the confidence interval = 35.3167 (mean minutes of exercise) </a:t>
            </a:r>
          </a:p>
          <a:p>
            <a:pPr marL="0" indent="0" algn="ctr">
              <a:lnSpc>
                <a:spcPct val="90000"/>
              </a:lnSpc>
              <a:buNone/>
            </a:pPr>
            <a:r>
              <a:rPr lang="en-US" sz="1800" dirty="0">
                <a:gradFill flip="none" rotWithShape="1">
                  <a:gsLst>
                    <a:gs pos="0">
                      <a:schemeClr val="tx1"/>
                    </a:gs>
                    <a:gs pos="100000">
                      <a:schemeClr val="tx1">
                        <a:lumMod val="75000"/>
                      </a:schemeClr>
                    </a:gs>
                  </a:gsLst>
                  <a:lin ang="5400000" scaled="0"/>
                  <a:tileRect/>
                </a:gradFill>
              </a:rPr>
              <a:t>+/- 12.8460 minutes.</a:t>
            </a:r>
          </a:p>
          <a:p>
            <a:pPr marL="0" indent="0" algn="ctr">
              <a:lnSpc>
                <a:spcPct val="90000"/>
              </a:lnSpc>
              <a:buNone/>
            </a:pPr>
            <a:r>
              <a:rPr lang="en-US" sz="1800" dirty="0">
                <a:gradFill flip="none" rotWithShape="1">
                  <a:gsLst>
                    <a:gs pos="0">
                      <a:schemeClr val="tx1"/>
                    </a:gs>
                    <a:gs pos="100000">
                      <a:schemeClr val="tx1">
                        <a:lumMod val="75000"/>
                      </a:schemeClr>
                    </a:gs>
                  </a:gsLst>
                  <a:lin ang="5400000" scaled="0"/>
                  <a:tileRect/>
                </a:gradFill>
              </a:rPr>
              <a:t>Thus my current process needs to be improved upon to increase my mean to 60 minutes.</a:t>
            </a:r>
          </a:p>
        </p:txBody>
      </p:sp>
      <p:sp>
        <p:nvSpPr>
          <p:cNvPr id="13" name="Rectangle 12">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343478E5-BC07-4AFF-9F69-FA4CA505D433}"/>
              </a:ext>
            </a:extLst>
          </p:cNvPr>
          <p:cNvPicPr>
            <a:picLocks noChangeAspect="1"/>
          </p:cNvPicPr>
          <p:nvPr/>
        </p:nvPicPr>
        <p:blipFill>
          <a:blip r:embed="rId3"/>
          <a:stretch>
            <a:fillRect/>
          </a:stretch>
        </p:blipFill>
        <p:spPr>
          <a:xfrm>
            <a:off x="970412" y="640079"/>
            <a:ext cx="4552940" cy="3155793"/>
          </a:xfrm>
          <a:prstGeom prst="rect">
            <a:avLst/>
          </a:prstGeom>
        </p:spPr>
      </p:pic>
    </p:spTree>
    <p:extLst>
      <p:ext uri="{BB962C8B-B14F-4D97-AF65-F5344CB8AC3E}">
        <p14:creationId xmlns:p14="http://schemas.microsoft.com/office/powerpoint/2010/main" val="854508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884</TotalTime>
  <Words>2063</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Mesh</vt:lpstr>
      <vt:lpstr>Process Improvement Project</vt:lpstr>
      <vt:lpstr>PowerPoint Presentation</vt:lpstr>
      <vt:lpstr>Executive Summary – Current Process</vt:lpstr>
      <vt:lpstr>Problem Statement and Key Details</vt:lpstr>
      <vt:lpstr>Tool 1: Process Flow</vt:lpstr>
      <vt:lpstr>Tool 2: Data Stratification Tree and Data Measurement Plan</vt:lpstr>
      <vt:lpstr>Tool 3: Sigma Quality Level (SQL)</vt:lpstr>
      <vt:lpstr>Tool 4: Normal Distribution and Hypothesis Testing</vt:lpstr>
      <vt:lpstr>Tool 5: Confidence Interval</vt:lpstr>
      <vt:lpstr>Tool 6: Chi Square</vt:lpstr>
      <vt:lpstr>Tool 7: Sample Size</vt:lpstr>
      <vt:lpstr>Tool 8: Multiple Regression</vt:lpstr>
      <vt:lpstr>Tool 9: Correlation</vt:lpstr>
      <vt:lpstr>Tool 10: Control Charts</vt:lpstr>
      <vt:lpstr>Process Change</vt:lpstr>
      <vt:lpstr>PowerPoint Presentation</vt:lpstr>
      <vt:lpstr>Appendix: Multiple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Improvement Project</dc:title>
  <dc:creator>Kelsey A Johnson</dc:creator>
  <cp:lastModifiedBy>Kelsey A Johnson</cp:lastModifiedBy>
  <cp:revision>2</cp:revision>
  <dcterms:created xsi:type="dcterms:W3CDTF">2020-03-16T01:39:06Z</dcterms:created>
  <dcterms:modified xsi:type="dcterms:W3CDTF">2020-03-17T17:07:24Z</dcterms:modified>
</cp:coreProperties>
</file>