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63" r:id="rId6"/>
    <p:sldId id="264" r:id="rId7"/>
    <p:sldId id="265" r:id="rId8"/>
    <p:sldId id="260" r:id="rId9"/>
    <p:sldId id="261" r:id="rId10"/>
    <p:sldId id="267" r:id="rId11"/>
    <p:sldId id="268"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8EB68-810A-41B7-A4A7-F5B48BD482F4}" v="88" dt="2020-12-04T17:26:23.323"/>
    <p1510:client id="{261B73B4-880F-4F19-9197-320BADA67D78}" v="424" dt="2020-12-03T22:46:37.575"/>
    <p1510:client id="{36FA2A63-3A98-44C0-91E7-6AC034C731E1}" v="16" dt="2020-12-04T17:26:37.493"/>
    <p1510:client id="{51F11731-0BF7-4BBE-9F4C-FB7BEB8B0561}" v="543" dt="2020-12-04T17:24:55.755"/>
    <p1510:client id="{61773777-755D-48A9-B686-9DFCAA12281B}" v="14" dt="2020-12-04T17:37:07.290"/>
    <p1510:client id="{6481FE25-6D37-4A32-825D-926F60F448D6}" v="245" dt="2020-12-04T16:57:33.752"/>
    <p1510:client id="{79E99C84-2EE9-4A7E-BB1A-AC043D8187FE}" v="91" dt="2020-12-04T18:11:41.247"/>
    <p1510:client id="{82C745C7-B226-4629-B2C1-7C68FEE699EB}" v="1670" dt="2020-12-04T15:51:29.558"/>
    <p1510:client id="{A4D7EB45-F7E4-4401-8E55-1843E26CA591}" v="1616" dt="2020-12-04T16:44:58.846"/>
    <p1510:client id="{C5520FC9-3B1E-49DB-AC51-EFB1FEDCD5B9}" v="547" dt="2020-12-04T17:06:29.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2B6A6-8CC8-4FE9-B42C-A508CFB01778}"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B32F3-6085-45F7-B808-EF610BD0D443}" type="slidenum">
              <a:rPr lang="en-US" smtClean="0"/>
              <a:t>‹#›</a:t>
            </a:fld>
            <a:endParaRPr lang="en-US"/>
          </a:p>
        </p:txBody>
      </p:sp>
    </p:spTree>
    <p:extLst>
      <p:ext uri="{BB962C8B-B14F-4D97-AF65-F5344CB8AC3E}">
        <p14:creationId xmlns:p14="http://schemas.microsoft.com/office/powerpoint/2010/main" val="1054534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2B32F3-6085-45F7-B808-EF610BD0D443}" type="slidenum">
              <a:rPr lang="en-US" smtClean="0"/>
              <a:t>10</a:t>
            </a:fld>
            <a:endParaRPr lang="en-US"/>
          </a:p>
        </p:txBody>
      </p:sp>
    </p:spTree>
    <p:extLst>
      <p:ext uri="{BB962C8B-B14F-4D97-AF65-F5344CB8AC3E}">
        <p14:creationId xmlns:p14="http://schemas.microsoft.com/office/powerpoint/2010/main" val="4003734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22474" y="2078966"/>
            <a:ext cx="914400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622474" y="4558641"/>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12/11/2020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a:solidFill>
                  <a:schemeClr val="bg1">
                    <a:lumMod val="65000"/>
                  </a:schemeClr>
                </a:solidFill>
              </a:rPr>
              <a:t>Find</a:t>
            </a:r>
            <a:r>
              <a:rPr lang="bs-Latn-BA" sz="1200" baseline="0">
                <a:solidFill>
                  <a:schemeClr val="bg1">
                    <a:lumMod val="65000"/>
                  </a:schemeClr>
                </a:solidFill>
              </a:rPr>
              <a:t> m</a:t>
            </a:r>
            <a:r>
              <a:rPr lang="bs-Latn-BA" sz="1200">
                <a:solidFill>
                  <a:schemeClr val="bg1">
                    <a:lumMod val="65000"/>
                  </a:schemeClr>
                </a:solidFill>
              </a:rPr>
              <a:t>ore PowerPoint templates</a:t>
            </a:r>
            <a:r>
              <a:rPr lang="bs-Latn-BA" sz="1200" baseline="0">
                <a:solidFill>
                  <a:schemeClr val="bg1">
                    <a:lumMod val="65000"/>
                  </a:schemeClr>
                </a:solidFill>
              </a:rPr>
              <a:t> on </a:t>
            </a:r>
            <a:r>
              <a:rPr lang="bs-Latn-BA" sz="1200" b="1" baseline="0">
                <a:solidFill>
                  <a:schemeClr val="bg1">
                    <a:lumMod val="65000"/>
                  </a:schemeClr>
                </a:solidFill>
              </a:rPr>
              <a:t>prezentr.com</a:t>
            </a:r>
            <a:r>
              <a:rPr lang="bs-Latn-BA" sz="1200" baseline="0">
                <a:solidFill>
                  <a:schemeClr val="bg1">
                    <a:lumMod val="65000"/>
                  </a:schemeClr>
                </a:solidFill>
              </a:rPr>
              <a:t>!</a:t>
            </a:r>
            <a:endParaRPr lang="en-US" sz="120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2474" y="1361514"/>
            <a:ext cx="9144000" cy="2387600"/>
          </a:xfrm>
        </p:spPr>
        <p:txBody>
          <a:bodyPr/>
          <a:lstStyle/>
          <a:p>
            <a:r>
              <a:rPr lang="en-US"/>
              <a:t>Drone Delivery </a:t>
            </a:r>
          </a:p>
        </p:txBody>
      </p:sp>
      <p:sp>
        <p:nvSpPr>
          <p:cNvPr id="3" name="Subtitle 2"/>
          <p:cNvSpPr>
            <a:spLocks noGrp="1"/>
          </p:cNvSpPr>
          <p:nvPr>
            <p:ph type="subTitle" idx="1"/>
          </p:nvPr>
        </p:nvSpPr>
        <p:spPr>
          <a:xfrm>
            <a:off x="1622474" y="3749114"/>
            <a:ext cx="9144000" cy="1655762"/>
          </a:xfrm>
        </p:spPr>
        <p:txBody>
          <a:bodyPr/>
          <a:lstStyle/>
          <a:p>
            <a:r>
              <a:rPr lang="en-US"/>
              <a:t>By Michael R. Badding, Leticia J. Spencer, and Kelsey A. Johnson</a:t>
            </a:r>
            <a:endParaRPr lang="en-US" b="1"/>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D747-9744-4EBF-BB82-BC44F4B7A0E5}"/>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AC99D74A-2457-4057-A2DF-951E6A854240}"/>
              </a:ext>
            </a:extLst>
          </p:cNvPr>
          <p:cNvSpPr>
            <a:spLocks noGrp="1"/>
          </p:cNvSpPr>
          <p:nvPr>
            <p:ph idx="1"/>
          </p:nvPr>
        </p:nvSpPr>
        <p:spPr/>
        <p:txBody>
          <a:bodyPr vert="horz" lIns="91440" tIns="45720" rIns="91440" bIns="45720" rtlCol="0" anchor="t">
            <a:normAutofit fontScale="92500" lnSpcReduction="10000"/>
          </a:bodyPr>
          <a:lstStyle/>
          <a:p>
            <a:r>
              <a:rPr lang="en-US" dirty="0"/>
              <a:t>Additional implementation of features for realistic considerations such as drone maintenance, weather conditions, drone differences.</a:t>
            </a:r>
          </a:p>
          <a:p>
            <a:r>
              <a:rPr lang="en-US" dirty="0"/>
              <a:t>Returns and gains based on reduction of human labor costs, delivery flexibility, avoidance of terrain considerations, delivery distance reduction.  An analysis showed that the drone delivery per package would be under 10 cents compared to the $1.20 per package when using UPS truck delivery.</a:t>
            </a:r>
          </a:p>
          <a:p>
            <a:r>
              <a:rPr lang="en-US" dirty="0"/>
              <a:t>Trailblazers Zipline and </a:t>
            </a:r>
            <a:r>
              <a:rPr lang="en-US" dirty="0" err="1"/>
              <a:t>Wingcopter</a:t>
            </a:r>
            <a:r>
              <a:rPr lang="en-US" dirty="0"/>
              <a:t> have been very successful in Africa and Europe.</a:t>
            </a:r>
          </a:p>
          <a:p>
            <a:r>
              <a:rPr lang="en-US" dirty="0"/>
              <a:t>Obvious benefits as big companies like Google (Alphabet), Amazon, and UPS are rushing to implement drone delivery systems.</a:t>
            </a:r>
          </a:p>
          <a:p>
            <a:endParaRPr lang="en-US" dirty="0"/>
          </a:p>
        </p:txBody>
      </p:sp>
    </p:spTree>
    <p:extLst>
      <p:ext uri="{BB962C8B-B14F-4D97-AF65-F5344CB8AC3E}">
        <p14:creationId xmlns:p14="http://schemas.microsoft.com/office/powerpoint/2010/main" val="373687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ED3E-4DEF-4291-8849-6BA4CC7FA27E}"/>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3E693EE5-9ACD-451E-AE90-DC65EB110EA0}"/>
              </a:ext>
            </a:extLst>
          </p:cNvPr>
          <p:cNvSpPr>
            <a:spLocks noGrp="1"/>
          </p:cNvSpPr>
          <p:nvPr>
            <p:ph idx="1"/>
          </p:nvPr>
        </p:nvSpPr>
        <p:spPr>
          <a:xfrm>
            <a:off x="838200" y="1138046"/>
            <a:ext cx="10470777" cy="4862482"/>
          </a:xfrm>
        </p:spPr>
        <p:txBody>
          <a:bodyPr vert="horz" lIns="91440" tIns="45720" rIns="91440" bIns="45720" rtlCol="0" anchor="t">
            <a:normAutofit/>
          </a:bodyPr>
          <a:lstStyle/>
          <a:p>
            <a:pPr marL="0" indent="0">
              <a:buNone/>
            </a:pPr>
            <a:endParaRPr lang="en-US">
              <a:solidFill>
                <a:srgbClr val="FF0000"/>
              </a:solidFill>
            </a:endParaRPr>
          </a:p>
          <a:p>
            <a:r>
              <a:rPr lang="en-US" sz="1800"/>
              <a:t>Human interfaced completion of product delivery can no longer meet the expectations of consumers due to lacking capability.</a:t>
            </a:r>
          </a:p>
          <a:p>
            <a:r>
              <a:rPr lang="en-US" sz="1800"/>
              <a:t>Human based product delivery systems has many costs, obstacles, human workforce dependency, grid route dependency, and time window delivery issues.</a:t>
            </a:r>
          </a:p>
          <a:p>
            <a:r>
              <a:rPr lang="en-US" sz="1800"/>
              <a:t>Drones have the capability and potential to completely replace human interfaced product delivery.  The problem at hand is how can their operations so different from existing delivery systems be optimized.</a:t>
            </a:r>
          </a:p>
          <a:p>
            <a:endParaRPr lang="en-US"/>
          </a:p>
        </p:txBody>
      </p:sp>
      <p:pic>
        <p:nvPicPr>
          <p:cNvPr id="5" name="Picture 5" descr="Graphical user interface, diagram&#10;&#10;Description automatically generated">
            <a:extLst>
              <a:ext uri="{FF2B5EF4-FFF2-40B4-BE49-F238E27FC236}">
                <a16:creationId xmlns:a16="http://schemas.microsoft.com/office/drawing/2014/main" id="{8F1363EF-6745-40CA-A77A-FBA5E411FCE5}"/>
              </a:ext>
            </a:extLst>
          </p:cNvPr>
          <p:cNvPicPr>
            <a:picLocks noChangeAspect="1"/>
          </p:cNvPicPr>
          <p:nvPr/>
        </p:nvPicPr>
        <p:blipFill>
          <a:blip r:embed="rId2"/>
          <a:stretch>
            <a:fillRect/>
          </a:stretch>
        </p:blipFill>
        <p:spPr>
          <a:xfrm>
            <a:off x="4467776" y="3924990"/>
            <a:ext cx="2273577" cy="2044976"/>
          </a:xfrm>
          <a:prstGeom prst="rect">
            <a:avLst/>
          </a:prstGeom>
        </p:spPr>
      </p:pic>
      <p:pic>
        <p:nvPicPr>
          <p:cNvPr id="6" name="Picture 6" descr="A picture containing toy, truck, person, standing&#10;&#10;Description automatically generated">
            <a:extLst>
              <a:ext uri="{FF2B5EF4-FFF2-40B4-BE49-F238E27FC236}">
                <a16:creationId xmlns:a16="http://schemas.microsoft.com/office/drawing/2014/main" id="{DB23AEDC-C7E3-4412-84C1-0698AB7E8AF7}"/>
              </a:ext>
            </a:extLst>
          </p:cNvPr>
          <p:cNvPicPr>
            <a:picLocks noChangeAspect="1"/>
          </p:cNvPicPr>
          <p:nvPr/>
        </p:nvPicPr>
        <p:blipFill>
          <a:blip r:embed="rId3"/>
          <a:stretch>
            <a:fillRect/>
          </a:stretch>
        </p:blipFill>
        <p:spPr>
          <a:xfrm>
            <a:off x="1367183" y="3929730"/>
            <a:ext cx="2743200" cy="1693147"/>
          </a:xfrm>
          <a:prstGeom prst="rect">
            <a:avLst/>
          </a:prstGeom>
        </p:spPr>
      </p:pic>
      <p:pic>
        <p:nvPicPr>
          <p:cNvPr id="7" name="Picture 7" descr="A picture containing building, front, table, standing&#10;&#10;Description automatically generated">
            <a:extLst>
              <a:ext uri="{FF2B5EF4-FFF2-40B4-BE49-F238E27FC236}">
                <a16:creationId xmlns:a16="http://schemas.microsoft.com/office/drawing/2014/main" id="{1B0B9FD6-785E-408E-8970-42EB221F5666}"/>
              </a:ext>
            </a:extLst>
          </p:cNvPr>
          <p:cNvPicPr>
            <a:picLocks noChangeAspect="1"/>
          </p:cNvPicPr>
          <p:nvPr/>
        </p:nvPicPr>
        <p:blipFill>
          <a:blip r:embed="rId4"/>
          <a:stretch>
            <a:fillRect/>
          </a:stretch>
        </p:blipFill>
        <p:spPr>
          <a:xfrm>
            <a:off x="7198138" y="3924852"/>
            <a:ext cx="2743200" cy="1581426"/>
          </a:xfrm>
          <a:prstGeom prst="rect">
            <a:avLst/>
          </a:prstGeom>
        </p:spPr>
      </p:pic>
    </p:spTree>
    <p:extLst>
      <p:ext uri="{BB962C8B-B14F-4D97-AF65-F5344CB8AC3E}">
        <p14:creationId xmlns:p14="http://schemas.microsoft.com/office/powerpoint/2010/main" val="403861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AE46-3FF1-42BF-9409-F56670E71832}"/>
              </a:ext>
            </a:extLst>
          </p:cNvPr>
          <p:cNvSpPr>
            <a:spLocks noGrp="1"/>
          </p:cNvSpPr>
          <p:nvPr>
            <p:ph type="title"/>
          </p:nvPr>
        </p:nvSpPr>
        <p:spPr/>
        <p:txBody>
          <a:bodyPr/>
          <a:lstStyle/>
          <a:p>
            <a:r>
              <a:rPr lang="en-US"/>
              <a:t>History of the Problem</a:t>
            </a:r>
          </a:p>
        </p:txBody>
      </p:sp>
      <p:sp>
        <p:nvSpPr>
          <p:cNvPr id="3" name="Content Placeholder 2">
            <a:extLst>
              <a:ext uri="{FF2B5EF4-FFF2-40B4-BE49-F238E27FC236}">
                <a16:creationId xmlns:a16="http://schemas.microsoft.com/office/drawing/2014/main" id="{E162379D-85B8-46A7-8166-888848336A29}"/>
              </a:ext>
            </a:extLst>
          </p:cNvPr>
          <p:cNvSpPr>
            <a:spLocks noGrp="1"/>
          </p:cNvSpPr>
          <p:nvPr>
            <p:ph idx="1"/>
          </p:nvPr>
        </p:nvSpPr>
        <p:spPr>
          <a:xfrm>
            <a:off x="838200" y="1610317"/>
            <a:ext cx="10515600" cy="4387352"/>
          </a:xfrm>
        </p:spPr>
        <p:txBody>
          <a:bodyPr vert="horz" lIns="91440" tIns="45720" rIns="91440" bIns="45720" rtlCol="0" anchor="t">
            <a:normAutofit/>
          </a:bodyPr>
          <a:lstStyle/>
          <a:p>
            <a:r>
              <a:rPr lang="en-US" sz="1600"/>
              <a:t>Delivery, mail and courier services were first introduced by the Persian Empire in the 6th Century BCE.</a:t>
            </a:r>
          </a:p>
          <a:p>
            <a:r>
              <a:rPr lang="en-US" sz="1600"/>
              <a:t>These systems were not only useful for delivering goods and messages, but farmers discovered the ability to gain higher profits by shipping directly to consumers versus store front sales.</a:t>
            </a:r>
          </a:p>
          <a:p>
            <a:r>
              <a:rPr lang="en-US" sz="1600"/>
              <a:t>Each improvement of the system from pony to railroad to flight to truck to drone has been to minimize overall cost while increasing the speed of delivery and profit.</a:t>
            </a:r>
          </a:p>
          <a:p>
            <a:r>
              <a:rPr lang="en-US" sz="1600">
                <a:solidFill>
                  <a:srgbClr val="FFFFFF"/>
                </a:solidFill>
              </a:rPr>
              <a:t>The optimization of delivery for a "salesperson" is called a Traveling Salesperson Problem (TSP) originating from 1930s mathematical discussion.  Multiple Salespersons for larger operations designed </a:t>
            </a:r>
            <a:r>
              <a:rPr lang="en-US" sz="1600" err="1">
                <a:solidFill>
                  <a:srgbClr val="FFFFFF"/>
                </a:solidFill>
              </a:rPr>
              <a:t>mTSP</a:t>
            </a:r>
            <a:r>
              <a:rPr lang="en-US" sz="1600">
                <a:solidFill>
                  <a:srgbClr val="FFFFFF"/>
                </a:solidFill>
              </a:rPr>
              <a:t> </a:t>
            </a:r>
            <a:r>
              <a:rPr lang="en-US" sz="1600">
                <a:solidFill>
                  <a:srgbClr val="FFFFFF"/>
                </a:solidFill>
                <a:ea typeface="+mn-lt"/>
                <a:cs typeface="+mn-lt"/>
              </a:rPr>
              <a:t>optimization </a:t>
            </a:r>
            <a:r>
              <a:rPr lang="en-US" sz="1600">
                <a:solidFill>
                  <a:srgbClr val="FFFFFF"/>
                </a:solidFill>
              </a:rPr>
              <a:t>problems and solutions.  Within the recent years the Vehicle Routing Problem (VRP) derivation for complex vehicles has been the problem to solve.</a:t>
            </a:r>
          </a:p>
          <a:p>
            <a:endParaRPr lang="en-US">
              <a:solidFill>
                <a:srgbClr val="FF0000"/>
              </a:solidFill>
            </a:endParaRPr>
          </a:p>
        </p:txBody>
      </p:sp>
      <p:pic>
        <p:nvPicPr>
          <p:cNvPr id="4" name="Picture 4" descr="A picture containing transport&#10;&#10;Description automatically generated">
            <a:extLst>
              <a:ext uri="{FF2B5EF4-FFF2-40B4-BE49-F238E27FC236}">
                <a16:creationId xmlns:a16="http://schemas.microsoft.com/office/drawing/2014/main" id="{95E34ACE-2A19-4BDF-B5FE-B7CD7D4119A0}"/>
              </a:ext>
            </a:extLst>
          </p:cNvPr>
          <p:cNvPicPr>
            <a:picLocks noChangeAspect="1"/>
          </p:cNvPicPr>
          <p:nvPr/>
        </p:nvPicPr>
        <p:blipFill>
          <a:blip r:embed="rId2"/>
          <a:stretch>
            <a:fillRect/>
          </a:stretch>
        </p:blipFill>
        <p:spPr>
          <a:xfrm>
            <a:off x="1510748" y="4500350"/>
            <a:ext cx="7856330" cy="1810867"/>
          </a:xfrm>
          <a:prstGeom prst="rect">
            <a:avLst/>
          </a:prstGeom>
        </p:spPr>
      </p:pic>
      <p:pic>
        <p:nvPicPr>
          <p:cNvPr id="5" name="Picture 5" descr="A picture containing drawing&#10;&#10;Description automatically generated">
            <a:extLst>
              <a:ext uri="{FF2B5EF4-FFF2-40B4-BE49-F238E27FC236}">
                <a16:creationId xmlns:a16="http://schemas.microsoft.com/office/drawing/2014/main" id="{FAC4B2B0-2619-42D6-B4C8-93B46EFB92C7}"/>
              </a:ext>
            </a:extLst>
          </p:cNvPr>
          <p:cNvPicPr>
            <a:picLocks noChangeAspect="1"/>
          </p:cNvPicPr>
          <p:nvPr/>
        </p:nvPicPr>
        <p:blipFill>
          <a:blip r:embed="rId3"/>
          <a:stretch>
            <a:fillRect/>
          </a:stretch>
        </p:blipFill>
        <p:spPr>
          <a:xfrm>
            <a:off x="1550296" y="652187"/>
            <a:ext cx="985493" cy="959541"/>
          </a:xfrm>
          <a:prstGeom prst="rect">
            <a:avLst/>
          </a:prstGeom>
        </p:spPr>
      </p:pic>
    </p:spTree>
    <p:extLst>
      <p:ext uri="{BB962C8B-B14F-4D97-AF65-F5344CB8AC3E}">
        <p14:creationId xmlns:p14="http://schemas.microsoft.com/office/powerpoint/2010/main" val="37118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AF97-CC9B-46C1-AB74-4F0DAF6E65FF}"/>
              </a:ext>
            </a:extLst>
          </p:cNvPr>
          <p:cNvSpPr>
            <a:spLocks noGrp="1"/>
          </p:cNvSpPr>
          <p:nvPr>
            <p:ph type="title"/>
          </p:nvPr>
        </p:nvSpPr>
        <p:spPr/>
        <p:txBody>
          <a:bodyPr/>
          <a:lstStyle/>
          <a:p>
            <a:r>
              <a:rPr lang="en-US"/>
              <a:t>Goals and Considerations</a:t>
            </a:r>
          </a:p>
        </p:txBody>
      </p:sp>
      <p:sp>
        <p:nvSpPr>
          <p:cNvPr id="3" name="Content Placeholder 2">
            <a:extLst>
              <a:ext uri="{FF2B5EF4-FFF2-40B4-BE49-F238E27FC236}">
                <a16:creationId xmlns:a16="http://schemas.microsoft.com/office/drawing/2014/main" id="{13425862-7D95-406A-9321-29130704D3BF}"/>
              </a:ext>
            </a:extLst>
          </p:cNvPr>
          <p:cNvSpPr>
            <a:spLocks noGrp="1"/>
          </p:cNvSpPr>
          <p:nvPr>
            <p:ph idx="1"/>
          </p:nvPr>
        </p:nvSpPr>
        <p:spPr>
          <a:noFill/>
        </p:spPr>
        <p:txBody>
          <a:bodyPr vert="horz" lIns="91440" tIns="45720" rIns="91440" bIns="45720" rtlCol="0" anchor="t">
            <a:normAutofit/>
          </a:bodyPr>
          <a:lstStyle/>
          <a:p>
            <a:r>
              <a:rPr lang="en-US"/>
              <a:t>Given a fleet of drones we are tasked with optimizing the delivery of products to customer orders from warehouses in the most efficient time for a specified scenario.</a:t>
            </a:r>
          </a:p>
          <a:p>
            <a:r>
              <a:rPr lang="en-US"/>
              <a:t>We will consider the weight of products, drone initial starting location, turn-based time requirements, product warehouse availability, and entity coordinates.</a:t>
            </a:r>
          </a:p>
          <a:p>
            <a:endParaRPr lang="en-US"/>
          </a:p>
        </p:txBody>
      </p:sp>
      <p:pic>
        <p:nvPicPr>
          <p:cNvPr id="5" name="Picture 5" descr="Chart, radar chart&#10;&#10;Description automatically generated">
            <a:extLst>
              <a:ext uri="{FF2B5EF4-FFF2-40B4-BE49-F238E27FC236}">
                <a16:creationId xmlns:a16="http://schemas.microsoft.com/office/drawing/2014/main" id="{8D16E881-A872-41F3-9B52-139B2AC0E7C1}"/>
              </a:ext>
            </a:extLst>
          </p:cNvPr>
          <p:cNvPicPr>
            <a:picLocks noChangeAspect="1"/>
          </p:cNvPicPr>
          <p:nvPr/>
        </p:nvPicPr>
        <p:blipFill>
          <a:blip r:embed="rId2"/>
          <a:stretch>
            <a:fillRect/>
          </a:stretch>
        </p:blipFill>
        <p:spPr>
          <a:xfrm>
            <a:off x="1334052" y="4411169"/>
            <a:ext cx="3913808" cy="1713142"/>
          </a:xfrm>
          <a:prstGeom prst="rect">
            <a:avLst/>
          </a:prstGeom>
        </p:spPr>
      </p:pic>
      <p:pic>
        <p:nvPicPr>
          <p:cNvPr id="6" name="Picture 6" descr="A picture containing diagram&#10;&#10;Description automatically generated">
            <a:extLst>
              <a:ext uri="{FF2B5EF4-FFF2-40B4-BE49-F238E27FC236}">
                <a16:creationId xmlns:a16="http://schemas.microsoft.com/office/drawing/2014/main" id="{65A3777A-4307-4502-9D4A-9C2D0B4F433F}"/>
              </a:ext>
            </a:extLst>
          </p:cNvPr>
          <p:cNvPicPr>
            <a:picLocks noChangeAspect="1"/>
          </p:cNvPicPr>
          <p:nvPr/>
        </p:nvPicPr>
        <p:blipFill>
          <a:blip r:embed="rId3"/>
          <a:stretch>
            <a:fillRect/>
          </a:stretch>
        </p:blipFill>
        <p:spPr>
          <a:xfrm>
            <a:off x="6060660" y="4405774"/>
            <a:ext cx="3151808" cy="1768105"/>
          </a:xfrm>
          <a:prstGeom prst="rect">
            <a:avLst/>
          </a:prstGeom>
        </p:spPr>
      </p:pic>
    </p:spTree>
    <p:extLst>
      <p:ext uri="{BB962C8B-B14F-4D97-AF65-F5344CB8AC3E}">
        <p14:creationId xmlns:p14="http://schemas.microsoft.com/office/powerpoint/2010/main" val="247037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91B-3FA8-4BB1-BEC7-9ADAD94E73CA}"/>
              </a:ext>
            </a:extLst>
          </p:cNvPr>
          <p:cNvSpPr>
            <a:spLocks noGrp="1"/>
          </p:cNvSpPr>
          <p:nvPr>
            <p:ph type="title"/>
          </p:nvPr>
        </p:nvSpPr>
        <p:spPr/>
        <p:txBody>
          <a:bodyPr/>
          <a:lstStyle/>
          <a:p>
            <a:r>
              <a:rPr lang="en-US"/>
              <a:t>Data Analysis - Locations</a:t>
            </a:r>
          </a:p>
        </p:txBody>
      </p:sp>
      <p:pic>
        <p:nvPicPr>
          <p:cNvPr id="5" name="Content Placeholder 4">
            <a:extLst>
              <a:ext uri="{FF2B5EF4-FFF2-40B4-BE49-F238E27FC236}">
                <a16:creationId xmlns:a16="http://schemas.microsoft.com/office/drawing/2014/main" id="{77557262-71D7-49A1-8C09-9E7F2D1262AC}"/>
              </a:ext>
            </a:extLst>
          </p:cNvPr>
          <p:cNvPicPr>
            <a:picLocks noGrp="1" noChangeAspect="1"/>
          </p:cNvPicPr>
          <p:nvPr>
            <p:ph idx="1"/>
          </p:nvPr>
        </p:nvPicPr>
        <p:blipFill>
          <a:blip r:embed="rId2"/>
          <a:stretch>
            <a:fillRect/>
          </a:stretch>
        </p:blipFill>
        <p:spPr>
          <a:xfrm>
            <a:off x="387233" y="1688395"/>
            <a:ext cx="5620965" cy="3105857"/>
          </a:xfrm>
          <a:prstGeom prst="rect">
            <a:avLst/>
          </a:prstGeom>
        </p:spPr>
      </p:pic>
      <p:pic>
        <p:nvPicPr>
          <p:cNvPr id="6" name="Picture 5">
            <a:extLst>
              <a:ext uri="{FF2B5EF4-FFF2-40B4-BE49-F238E27FC236}">
                <a16:creationId xmlns:a16="http://schemas.microsoft.com/office/drawing/2014/main" id="{BE5F3E03-564B-44A0-88F8-5C29C69BBA03}"/>
              </a:ext>
            </a:extLst>
          </p:cNvPr>
          <p:cNvPicPr>
            <a:picLocks noChangeAspect="1"/>
          </p:cNvPicPr>
          <p:nvPr/>
        </p:nvPicPr>
        <p:blipFill>
          <a:blip r:embed="rId3"/>
          <a:stretch>
            <a:fillRect/>
          </a:stretch>
        </p:blipFill>
        <p:spPr>
          <a:xfrm>
            <a:off x="767008" y="4960938"/>
            <a:ext cx="4748639" cy="1262063"/>
          </a:xfrm>
          <a:prstGeom prst="rect">
            <a:avLst/>
          </a:prstGeom>
        </p:spPr>
      </p:pic>
      <p:sp>
        <p:nvSpPr>
          <p:cNvPr id="4" name="Content Placeholder 2">
            <a:extLst>
              <a:ext uri="{FF2B5EF4-FFF2-40B4-BE49-F238E27FC236}">
                <a16:creationId xmlns:a16="http://schemas.microsoft.com/office/drawing/2014/main" id="{36ABF373-669E-4C52-99EB-4773A46E6C5F}"/>
              </a:ext>
            </a:extLst>
          </p:cNvPr>
          <p:cNvSpPr txBox="1">
            <a:spLocks/>
          </p:cNvSpPr>
          <p:nvPr/>
        </p:nvSpPr>
        <p:spPr>
          <a:xfrm>
            <a:off x="6005512" y="1686422"/>
            <a:ext cx="5705476" cy="354597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Large clusters of orders</a:t>
            </a:r>
          </a:p>
          <a:p>
            <a:r>
              <a:rPr lang="en-US"/>
              <a:t>Drone starting location in the bottom left and only a few warehouses centrally located in relation to the orders</a:t>
            </a:r>
          </a:p>
          <a:p>
            <a:r>
              <a:rPr lang="en-US"/>
              <a:t>Edge warehouses will require much more time to deliver products for centrally located orders and vice versa for central warehouses</a:t>
            </a:r>
          </a:p>
          <a:p>
            <a:pPr marL="0" indent="0">
              <a:buNone/>
            </a:pPr>
            <a:endParaRPr lang="en-US"/>
          </a:p>
        </p:txBody>
      </p:sp>
    </p:spTree>
    <p:extLst>
      <p:ext uri="{BB962C8B-B14F-4D97-AF65-F5344CB8AC3E}">
        <p14:creationId xmlns:p14="http://schemas.microsoft.com/office/powerpoint/2010/main" val="415375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91B-3FA8-4BB1-BEC7-9ADAD94E73CA}"/>
              </a:ext>
            </a:extLst>
          </p:cNvPr>
          <p:cNvSpPr>
            <a:spLocks noGrp="1"/>
          </p:cNvSpPr>
          <p:nvPr>
            <p:ph type="title"/>
          </p:nvPr>
        </p:nvSpPr>
        <p:spPr/>
        <p:txBody>
          <a:bodyPr/>
          <a:lstStyle/>
          <a:p>
            <a:r>
              <a:rPr lang="en-US"/>
              <a:t>Data Analysis – Product Weights</a:t>
            </a:r>
          </a:p>
        </p:txBody>
      </p:sp>
      <p:sp>
        <p:nvSpPr>
          <p:cNvPr id="3" name="Content Placeholder 2">
            <a:extLst>
              <a:ext uri="{FF2B5EF4-FFF2-40B4-BE49-F238E27FC236}">
                <a16:creationId xmlns:a16="http://schemas.microsoft.com/office/drawing/2014/main" id="{0C79DBAE-9C94-4DB7-91E4-10C3B1249ACF}"/>
              </a:ext>
            </a:extLst>
          </p:cNvPr>
          <p:cNvSpPr txBox="1">
            <a:spLocks/>
          </p:cNvSpPr>
          <p:nvPr/>
        </p:nvSpPr>
        <p:spPr>
          <a:xfrm>
            <a:off x="6092825" y="1765796"/>
            <a:ext cx="5705476" cy="3545978"/>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Max load a drone can handle is 200 units.</a:t>
            </a:r>
          </a:p>
          <a:p>
            <a:r>
              <a:rPr lang="en-US"/>
              <a:t>Average weight of a product is 65u and median is 60u</a:t>
            </a:r>
          </a:p>
          <a:p>
            <a:r>
              <a:rPr lang="en-US"/>
              <a:t>Minimum is 2u and the maximum is 148u</a:t>
            </a:r>
          </a:p>
          <a:p>
            <a:r>
              <a:rPr lang="en-US"/>
              <a:t>A drone can therefore have on average 3 products of the same type loaded.  The combinations of products on the other hand are numerous.</a:t>
            </a:r>
          </a:p>
        </p:txBody>
      </p:sp>
      <p:pic>
        <p:nvPicPr>
          <p:cNvPr id="6" name="Picture 6" descr="Chart, histogram&#10;&#10;Description automatically generated">
            <a:extLst>
              <a:ext uri="{FF2B5EF4-FFF2-40B4-BE49-F238E27FC236}">
                <a16:creationId xmlns:a16="http://schemas.microsoft.com/office/drawing/2014/main" id="{4FF8DFE5-40C1-46B6-81D1-539C726F0CFB}"/>
              </a:ext>
            </a:extLst>
          </p:cNvPr>
          <p:cNvPicPr>
            <a:picLocks noGrp="1" noChangeAspect="1"/>
          </p:cNvPicPr>
          <p:nvPr>
            <p:ph idx="1"/>
          </p:nvPr>
        </p:nvPicPr>
        <p:blipFill>
          <a:blip r:embed="rId2"/>
          <a:stretch>
            <a:fillRect/>
          </a:stretch>
        </p:blipFill>
        <p:spPr>
          <a:xfrm>
            <a:off x="1398588" y="1766576"/>
            <a:ext cx="4695824" cy="3745533"/>
          </a:xfrm>
        </p:spPr>
      </p:pic>
      <p:pic>
        <p:nvPicPr>
          <p:cNvPr id="7" name="Picture 7" descr="Logo, company name&#10;&#10;Description automatically generated">
            <a:extLst>
              <a:ext uri="{FF2B5EF4-FFF2-40B4-BE49-F238E27FC236}">
                <a16:creationId xmlns:a16="http://schemas.microsoft.com/office/drawing/2014/main" id="{F0C1E0E2-360B-4C53-B21C-17EA2033F21F}"/>
              </a:ext>
            </a:extLst>
          </p:cNvPr>
          <p:cNvPicPr>
            <a:picLocks noChangeAspect="1"/>
          </p:cNvPicPr>
          <p:nvPr/>
        </p:nvPicPr>
        <p:blipFill>
          <a:blip r:embed="rId3"/>
          <a:stretch>
            <a:fillRect/>
          </a:stretch>
        </p:blipFill>
        <p:spPr>
          <a:xfrm>
            <a:off x="1960319" y="5614010"/>
            <a:ext cx="3465512" cy="807672"/>
          </a:xfrm>
          <a:prstGeom prst="rect">
            <a:avLst/>
          </a:prstGeom>
        </p:spPr>
      </p:pic>
    </p:spTree>
    <p:extLst>
      <p:ext uri="{BB962C8B-B14F-4D97-AF65-F5344CB8AC3E}">
        <p14:creationId xmlns:p14="http://schemas.microsoft.com/office/powerpoint/2010/main" val="290324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91B-3FA8-4BB1-BEC7-9ADAD94E73CA}"/>
              </a:ext>
            </a:extLst>
          </p:cNvPr>
          <p:cNvSpPr>
            <a:spLocks noGrp="1"/>
          </p:cNvSpPr>
          <p:nvPr>
            <p:ph type="title"/>
          </p:nvPr>
        </p:nvSpPr>
        <p:spPr/>
        <p:txBody>
          <a:bodyPr/>
          <a:lstStyle/>
          <a:p>
            <a:r>
              <a:rPr lang="en-US"/>
              <a:t>Data Analysis - Clustering</a:t>
            </a:r>
          </a:p>
        </p:txBody>
      </p:sp>
      <p:pic>
        <p:nvPicPr>
          <p:cNvPr id="5" name="Picture 5" descr="Chart, scatter chart&#10;&#10;Description automatically generated">
            <a:extLst>
              <a:ext uri="{FF2B5EF4-FFF2-40B4-BE49-F238E27FC236}">
                <a16:creationId xmlns:a16="http://schemas.microsoft.com/office/drawing/2014/main" id="{466B9258-2918-4B05-B66D-52D29470F02D}"/>
              </a:ext>
            </a:extLst>
          </p:cNvPr>
          <p:cNvPicPr>
            <a:picLocks noGrp="1" noChangeAspect="1"/>
          </p:cNvPicPr>
          <p:nvPr>
            <p:ph idx="1"/>
          </p:nvPr>
        </p:nvPicPr>
        <p:blipFill>
          <a:blip r:embed="rId2"/>
          <a:stretch>
            <a:fillRect/>
          </a:stretch>
        </p:blipFill>
        <p:spPr>
          <a:xfrm>
            <a:off x="977900" y="1689723"/>
            <a:ext cx="5116512" cy="3732554"/>
          </a:xfrm>
        </p:spPr>
      </p:pic>
      <p:sp>
        <p:nvSpPr>
          <p:cNvPr id="6" name="Content Placeholder 2">
            <a:extLst>
              <a:ext uri="{FF2B5EF4-FFF2-40B4-BE49-F238E27FC236}">
                <a16:creationId xmlns:a16="http://schemas.microsoft.com/office/drawing/2014/main" id="{10DCD68B-6280-4A77-ACF6-A62F6C32BA42}"/>
              </a:ext>
            </a:extLst>
          </p:cNvPr>
          <p:cNvSpPr txBox="1">
            <a:spLocks/>
          </p:cNvSpPr>
          <p:nvPr/>
        </p:nvSpPr>
        <p:spPr>
          <a:xfrm>
            <a:off x="6092825" y="1686422"/>
            <a:ext cx="5705476" cy="354597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Products have their own identifiable groupings</a:t>
            </a:r>
          </a:p>
          <a:p>
            <a:r>
              <a:rPr lang="en-US" dirty="0"/>
              <a:t>Useful to consider for shipping products together for multiple orders</a:t>
            </a:r>
          </a:p>
          <a:p>
            <a:r>
              <a:rPr lang="en-US" dirty="0"/>
              <a:t>When optimizing the route, these clusters can be utilized for designating products to be shipped together efficiently.</a:t>
            </a:r>
          </a:p>
        </p:txBody>
      </p:sp>
      <p:pic>
        <p:nvPicPr>
          <p:cNvPr id="7" name="Picture 8" descr="A picture containing text&#10;&#10;Description automatically generated">
            <a:extLst>
              <a:ext uri="{FF2B5EF4-FFF2-40B4-BE49-F238E27FC236}">
                <a16:creationId xmlns:a16="http://schemas.microsoft.com/office/drawing/2014/main" id="{089FE243-88D7-49DD-A51D-D8F19BE22160}"/>
              </a:ext>
            </a:extLst>
          </p:cNvPr>
          <p:cNvPicPr>
            <a:picLocks noChangeAspect="1"/>
          </p:cNvPicPr>
          <p:nvPr/>
        </p:nvPicPr>
        <p:blipFill>
          <a:blip r:embed="rId3"/>
          <a:stretch>
            <a:fillRect/>
          </a:stretch>
        </p:blipFill>
        <p:spPr>
          <a:xfrm>
            <a:off x="1970088" y="5546687"/>
            <a:ext cx="2743200" cy="892252"/>
          </a:xfrm>
          <a:prstGeom prst="rect">
            <a:avLst/>
          </a:prstGeom>
        </p:spPr>
      </p:pic>
    </p:spTree>
    <p:extLst>
      <p:ext uri="{BB962C8B-B14F-4D97-AF65-F5344CB8AC3E}">
        <p14:creationId xmlns:p14="http://schemas.microsoft.com/office/powerpoint/2010/main" val="36748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91B-3FA8-4BB1-BEC7-9ADAD94E73CA}"/>
              </a:ext>
            </a:extLst>
          </p:cNvPr>
          <p:cNvSpPr>
            <a:spLocks noGrp="1"/>
          </p:cNvSpPr>
          <p:nvPr>
            <p:ph type="title"/>
          </p:nvPr>
        </p:nvSpPr>
        <p:spPr/>
        <p:txBody>
          <a:bodyPr/>
          <a:lstStyle/>
          <a:p>
            <a:r>
              <a:rPr lang="en-US"/>
              <a:t>Data Analysis – Association Rule Mining</a:t>
            </a:r>
          </a:p>
        </p:txBody>
      </p:sp>
      <p:pic>
        <p:nvPicPr>
          <p:cNvPr id="5" name="Picture 5" descr="Chart, bubble chart&#10;&#10;Description automatically generated">
            <a:extLst>
              <a:ext uri="{FF2B5EF4-FFF2-40B4-BE49-F238E27FC236}">
                <a16:creationId xmlns:a16="http://schemas.microsoft.com/office/drawing/2014/main" id="{EB0327C4-643D-409E-B206-A9DD5FF5BC3F}"/>
              </a:ext>
            </a:extLst>
          </p:cNvPr>
          <p:cNvPicPr>
            <a:picLocks noGrp="1" noChangeAspect="1"/>
          </p:cNvPicPr>
          <p:nvPr>
            <p:ph idx="1"/>
          </p:nvPr>
        </p:nvPicPr>
        <p:blipFill>
          <a:blip r:embed="rId2"/>
          <a:stretch>
            <a:fillRect/>
          </a:stretch>
        </p:blipFill>
        <p:spPr>
          <a:xfrm>
            <a:off x="750529" y="1597980"/>
            <a:ext cx="5338037" cy="4712073"/>
          </a:xfrm>
        </p:spPr>
      </p:pic>
      <p:pic>
        <p:nvPicPr>
          <p:cNvPr id="6" name="Picture 6">
            <a:extLst>
              <a:ext uri="{FF2B5EF4-FFF2-40B4-BE49-F238E27FC236}">
                <a16:creationId xmlns:a16="http://schemas.microsoft.com/office/drawing/2014/main" id="{4CA535AA-8DAE-461D-84D8-13FDB34DB61D}"/>
              </a:ext>
            </a:extLst>
          </p:cNvPr>
          <p:cNvPicPr>
            <a:picLocks noChangeAspect="1"/>
          </p:cNvPicPr>
          <p:nvPr/>
        </p:nvPicPr>
        <p:blipFill>
          <a:blip r:embed="rId3"/>
          <a:stretch>
            <a:fillRect/>
          </a:stretch>
        </p:blipFill>
        <p:spPr>
          <a:xfrm>
            <a:off x="750529" y="6351817"/>
            <a:ext cx="7028425" cy="307721"/>
          </a:xfrm>
          <a:prstGeom prst="rect">
            <a:avLst/>
          </a:prstGeom>
        </p:spPr>
      </p:pic>
      <p:sp>
        <p:nvSpPr>
          <p:cNvPr id="7" name="Content Placeholder 2">
            <a:extLst>
              <a:ext uri="{FF2B5EF4-FFF2-40B4-BE49-F238E27FC236}">
                <a16:creationId xmlns:a16="http://schemas.microsoft.com/office/drawing/2014/main" id="{3B1AE9AC-DB42-4271-B233-5C78F4723CCE}"/>
              </a:ext>
            </a:extLst>
          </p:cNvPr>
          <p:cNvSpPr txBox="1">
            <a:spLocks/>
          </p:cNvSpPr>
          <p:nvPr/>
        </p:nvSpPr>
        <p:spPr>
          <a:xfrm>
            <a:off x="6088566" y="1597980"/>
            <a:ext cx="5709735" cy="363442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While based on the clustering the products have obvious groupings there are very few rules that have a large amount of support.</a:t>
            </a:r>
          </a:p>
          <a:p>
            <a:r>
              <a:rPr lang="en-US" dirty="0"/>
              <a:t>For the given scenario, the consideration of product relationships in the solution for </a:t>
            </a:r>
            <a:r>
              <a:rPr lang="en-US" dirty="0" err="1"/>
              <a:t>mTSP</a:t>
            </a:r>
            <a:r>
              <a:rPr lang="en-US" dirty="0"/>
              <a:t> will likely not result in observable efficiency increases.</a:t>
            </a:r>
          </a:p>
        </p:txBody>
      </p:sp>
    </p:spTree>
    <p:extLst>
      <p:ext uri="{BB962C8B-B14F-4D97-AF65-F5344CB8AC3E}">
        <p14:creationId xmlns:p14="http://schemas.microsoft.com/office/powerpoint/2010/main" val="165028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91B-3FA8-4BB1-BEC7-9ADAD94E73CA}"/>
              </a:ext>
            </a:extLst>
          </p:cNvPr>
          <p:cNvSpPr>
            <a:spLocks noGrp="1"/>
          </p:cNvSpPr>
          <p:nvPr>
            <p:ph type="title"/>
          </p:nvPr>
        </p:nvSpPr>
        <p:spPr/>
        <p:txBody>
          <a:bodyPr/>
          <a:lstStyle/>
          <a:p>
            <a:r>
              <a:rPr lang="en-US" dirty="0"/>
              <a:t>Problem Optimization</a:t>
            </a:r>
          </a:p>
        </p:txBody>
      </p:sp>
      <p:sp>
        <p:nvSpPr>
          <p:cNvPr id="7" name="Content Placeholder 2">
            <a:extLst>
              <a:ext uri="{FF2B5EF4-FFF2-40B4-BE49-F238E27FC236}">
                <a16:creationId xmlns:a16="http://schemas.microsoft.com/office/drawing/2014/main" id="{3B1AE9AC-DB42-4271-B233-5C78F4723CCE}"/>
              </a:ext>
            </a:extLst>
          </p:cNvPr>
          <p:cNvSpPr txBox="1">
            <a:spLocks/>
          </p:cNvSpPr>
          <p:nvPr/>
        </p:nvSpPr>
        <p:spPr>
          <a:xfrm>
            <a:off x="6088566" y="1597980"/>
            <a:ext cx="5709735" cy="366204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A1DC300F-D053-4D39-BD5C-610C8B463569}"/>
              </a:ext>
            </a:extLst>
          </p:cNvPr>
          <p:cNvSpPr>
            <a:spLocks noGrp="1"/>
          </p:cNvSpPr>
          <p:nvPr>
            <p:ph idx="1"/>
          </p:nvPr>
        </p:nvSpPr>
        <p:spPr>
          <a:xfrm>
            <a:off x="838200" y="1721866"/>
            <a:ext cx="6595368" cy="4465869"/>
          </a:xfrm>
        </p:spPr>
        <p:txBody>
          <a:bodyPr>
            <a:normAutofit fontScale="85000" lnSpcReduction="10000"/>
          </a:bodyPr>
          <a:lstStyle/>
          <a:p>
            <a:r>
              <a:rPr lang="en-US" dirty="0"/>
              <a:t>To solve any variant of an </a:t>
            </a:r>
            <a:r>
              <a:rPr lang="en-US" dirty="0" err="1"/>
              <a:t>mTSP</a:t>
            </a:r>
            <a:r>
              <a:rPr lang="en-US" dirty="0"/>
              <a:t> such as a VRP the problem must be flattened and divided into multiple basic </a:t>
            </a:r>
            <a:r>
              <a:rPr lang="en-US" dirty="0" err="1"/>
              <a:t>TSPs.</a:t>
            </a:r>
            <a:endParaRPr lang="en-US" dirty="0"/>
          </a:p>
          <a:p>
            <a:r>
              <a:rPr lang="en-US" dirty="0"/>
              <a:t>Essentially each drone is assigned a collection of customer orders and the warehouses to visit to pick up products and this is repeated until all orders are met or the deadline is up.</a:t>
            </a:r>
          </a:p>
          <a:p>
            <a:r>
              <a:rPr lang="en-US" dirty="0"/>
              <a:t>This collection of locations and commands is then solved via a “Greedy” TSP solver.</a:t>
            </a:r>
          </a:p>
          <a:p>
            <a:r>
              <a:rPr lang="en-US" dirty="0"/>
              <a:t>Score is calculated to observe differences in the way drones are assigned to customer orders to identify the most optimal solution.</a:t>
            </a:r>
          </a:p>
        </p:txBody>
      </p:sp>
      <p:pic>
        <p:nvPicPr>
          <p:cNvPr id="8" name="Picture 7">
            <a:extLst>
              <a:ext uri="{FF2B5EF4-FFF2-40B4-BE49-F238E27FC236}">
                <a16:creationId xmlns:a16="http://schemas.microsoft.com/office/drawing/2014/main" id="{C3F2500E-205C-4B78-AF83-99CE7834B1D9}"/>
              </a:ext>
            </a:extLst>
          </p:cNvPr>
          <p:cNvPicPr>
            <a:picLocks noChangeAspect="1"/>
          </p:cNvPicPr>
          <p:nvPr/>
        </p:nvPicPr>
        <p:blipFill>
          <a:blip r:embed="rId2"/>
          <a:stretch>
            <a:fillRect/>
          </a:stretch>
        </p:blipFill>
        <p:spPr>
          <a:xfrm>
            <a:off x="7895571" y="4986455"/>
            <a:ext cx="3609524" cy="333333"/>
          </a:xfrm>
          <a:prstGeom prst="rect">
            <a:avLst/>
          </a:prstGeom>
        </p:spPr>
      </p:pic>
      <p:pic>
        <p:nvPicPr>
          <p:cNvPr id="9" name="Picture 8">
            <a:extLst>
              <a:ext uri="{FF2B5EF4-FFF2-40B4-BE49-F238E27FC236}">
                <a16:creationId xmlns:a16="http://schemas.microsoft.com/office/drawing/2014/main" id="{23CE62FA-553A-4924-8C8D-129CB898C075}"/>
              </a:ext>
            </a:extLst>
          </p:cNvPr>
          <p:cNvPicPr>
            <a:picLocks noChangeAspect="1"/>
          </p:cNvPicPr>
          <p:nvPr/>
        </p:nvPicPr>
        <p:blipFill>
          <a:blip r:embed="rId3"/>
          <a:stretch>
            <a:fillRect/>
          </a:stretch>
        </p:blipFill>
        <p:spPr>
          <a:xfrm>
            <a:off x="7673210" y="1721866"/>
            <a:ext cx="3920231" cy="3140703"/>
          </a:xfrm>
          <a:prstGeom prst="rect">
            <a:avLst/>
          </a:prstGeom>
        </p:spPr>
      </p:pic>
    </p:spTree>
    <p:extLst>
      <p:ext uri="{BB962C8B-B14F-4D97-AF65-F5344CB8AC3E}">
        <p14:creationId xmlns:p14="http://schemas.microsoft.com/office/powerpoint/2010/main" val="1877945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24220A1-899F-4C58-B279-E1C721BB0F9A}" vid="{9A91F076-99EB-45BE-9A7D-BB2B142F54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8E5E32D38A824BBCCE5A4115DEF275" ma:contentTypeVersion="4" ma:contentTypeDescription="Create a new document." ma:contentTypeScope="" ma:versionID="73bcb609e811d495a888d10839e95665">
  <xsd:schema xmlns:xsd="http://www.w3.org/2001/XMLSchema" xmlns:xs="http://www.w3.org/2001/XMLSchema" xmlns:p="http://schemas.microsoft.com/office/2006/metadata/properties" xmlns:ns2="a04cf8be-5e65-46a4-a81d-625ec4a19613" targetNamespace="http://schemas.microsoft.com/office/2006/metadata/properties" ma:root="true" ma:fieldsID="4ab5ced816c79772e50c05700ce72b48" ns2:_="">
    <xsd:import namespace="a04cf8be-5e65-46a4-a81d-625ec4a1961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4cf8be-5e65-46a4-a81d-625ec4a196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D0BF90-33F2-45D8-87F8-D9E699720F12}">
  <ds:schemaRefs>
    <ds:schemaRef ds:uri="http://schemas.microsoft.com/sharepoint/v3/contenttype/forms"/>
  </ds:schemaRefs>
</ds:datastoreItem>
</file>

<file path=customXml/itemProps2.xml><?xml version="1.0" encoding="utf-8"?>
<ds:datastoreItem xmlns:ds="http://schemas.openxmlformats.org/officeDocument/2006/customXml" ds:itemID="{DF848B32-9508-4035-B9D8-B7AD63EDA675}">
  <ds:schemaRefs>
    <ds:schemaRef ds:uri="a04cf8be-5e65-46a4-a81d-625ec4a196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599A33-33DD-4796-8999-E71759345A2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Drones-PowerPoint-Template</Template>
  <TotalTime>523</TotalTime>
  <Words>697</Words>
  <Application>Microsoft Office PowerPoint</Application>
  <PresentationFormat>Widescreen</PresentationFormat>
  <Paragraphs>42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Drone Delivery </vt:lpstr>
      <vt:lpstr>Problem Statement</vt:lpstr>
      <vt:lpstr>History of the Problem</vt:lpstr>
      <vt:lpstr>Goals and Considerations</vt:lpstr>
      <vt:lpstr>Data Analysis - Locations</vt:lpstr>
      <vt:lpstr>Data Analysis – Product Weights</vt:lpstr>
      <vt:lpstr>Data Analysis - Clustering</vt:lpstr>
      <vt:lpstr>Data Analysis – Association Rule Mining</vt:lpstr>
      <vt:lpstr>Problem Optimization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Delivery</dc:title>
  <dc:creator>Michael</dc:creator>
  <cp:lastModifiedBy>Kelsey Johnson</cp:lastModifiedBy>
  <cp:revision>9</cp:revision>
  <dcterms:created xsi:type="dcterms:W3CDTF">2020-11-07T22:12:01Z</dcterms:created>
  <dcterms:modified xsi:type="dcterms:W3CDTF">2020-12-12T00:45:12Z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0x010100B68E5E32D38A824BBCCE5A4115DEF275</vt:lpwstr>
  </property>
</Properties>
</file>