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65" r:id="rId2"/>
    <p:sldId id="380" r:id="rId3"/>
    <p:sldId id="379" r:id="rId4"/>
    <p:sldId id="390" r:id="rId5"/>
    <p:sldId id="391" r:id="rId6"/>
    <p:sldId id="394" r:id="rId7"/>
    <p:sldId id="371" r:id="rId8"/>
    <p:sldId id="373" r:id="rId9"/>
    <p:sldId id="372" r:id="rId10"/>
    <p:sldId id="383" r:id="rId11"/>
    <p:sldId id="384" r:id="rId12"/>
    <p:sldId id="368" r:id="rId13"/>
    <p:sldId id="367" r:id="rId14"/>
    <p:sldId id="388" r:id="rId15"/>
    <p:sldId id="389" r:id="rId16"/>
    <p:sldId id="397" r:id="rId17"/>
    <p:sldId id="404" r:id="rId18"/>
    <p:sldId id="408" r:id="rId19"/>
    <p:sldId id="399" r:id="rId20"/>
    <p:sldId id="400" r:id="rId21"/>
    <p:sldId id="406" r:id="rId22"/>
    <p:sldId id="401" r:id="rId23"/>
    <p:sldId id="402" r:id="rId24"/>
    <p:sldId id="395" r:id="rId25"/>
    <p:sldId id="396" r:id="rId26"/>
    <p:sldId id="403" r:id="rId27"/>
    <p:sldId id="398" r:id="rId28"/>
    <p:sldId id="409" r:id="rId29"/>
    <p:sldId id="411" r:id="rId30"/>
    <p:sldId id="410" r:id="rId31"/>
    <p:sldId id="412" r:id="rId32"/>
    <p:sldId id="413" r:id="rId33"/>
    <p:sldId id="414" r:id="rId34"/>
    <p:sldId id="415" r:id="rId35"/>
    <p:sldId id="416" r:id="rId36"/>
    <p:sldId id="417" r:id="rId37"/>
    <p:sldId id="356" r:id="rId38"/>
    <p:sldId id="378" r:id="rId39"/>
    <p:sldId id="357" r:id="rId40"/>
  </p:sldIdLst>
  <p:sldSz cx="12188825" cy="6858000"/>
  <p:notesSz cx="6858000" cy="9144000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97" autoAdjust="0"/>
    <p:restoredTop sz="91398" autoAdjust="0"/>
  </p:normalViewPr>
  <p:slideViewPr>
    <p:cSldViewPr showGuides="1">
      <p:cViewPr varScale="1">
        <p:scale>
          <a:sx n="111" d="100"/>
          <a:sy n="111" d="100"/>
        </p:scale>
        <p:origin x="1184" y="20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392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6/13/19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6/13/19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47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44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82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0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92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14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73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0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42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04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12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3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6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34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45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58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74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186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04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0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90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27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2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47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80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1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8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6/13/19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6/13/19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6/13/19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6/13/19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6/13/19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6/13/19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6/13/19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6/13/19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6/13/19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6/13/19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6/13/19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oin.skype.com/BnvN2P9bJSE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workshop-on-graphing-with-ggplot2-tickets-62415551595" TargetMode="External"/><Relationship Id="rId2" Type="http://schemas.openxmlformats.org/officeDocument/2006/relationships/hyperlink" Target="https://www.meetup.com/Learning-R-Programming-in-Austin/events/261791634/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learningrinaustin/shared_invite/enQtNjQ3MTcxMTczOTQyLTU4NWU2OGU5ZWQ5YzIwMTRhYjRiZTI3ODM1Yjc3ZTcwY2VjOGZkNjg2MzE1ODA1ZDA0YTRjMzNjYmIxOWQ1YmM" TargetMode="External"/><Relationship Id="rId2" Type="http://schemas.openxmlformats.org/officeDocument/2006/relationships/hyperlink" Target="mailto:kelsey.Huntzberry@gmail.co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kelsey-huntzberry/Intro_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2" y="1524000"/>
            <a:ext cx="8229600" cy="2895600"/>
          </a:xfrm>
        </p:spPr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7612" y="4419600"/>
            <a:ext cx="10058400" cy="1219200"/>
          </a:xfrm>
        </p:spPr>
        <p:txBody>
          <a:bodyPr>
            <a:normAutofit/>
          </a:bodyPr>
          <a:lstStyle/>
          <a:p>
            <a:r>
              <a:rPr lang="it-IT" sz="3600" dirty="0" err="1">
                <a:solidFill>
                  <a:schemeClr val="tx1"/>
                </a:solidFill>
              </a:rPr>
              <a:t>Essential</a:t>
            </a:r>
            <a:r>
              <a:rPr lang="it-IT" sz="3600" dirty="0">
                <a:solidFill>
                  <a:schemeClr val="tx1"/>
                </a:solidFill>
              </a:rPr>
              <a:t> </a:t>
            </a:r>
            <a:r>
              <a:rPr lang="it-IT" sz="3600" dirty="0" err="1">
                <a:solidFill>
                  <a:schemeClr val="tx1"/>
                </a:solidFill>
              </a:rPr>
              <a:t>functions</a:t>
            </a:r>
            <a:endParaRPr lang="it-IT" sz="2800" dirty="0"/>
          </a:p>
          <a:p>
            <a:r>
              <a:rPr lang="it-IT" sz="2800" dirty="0"/>
              <a:t>	By Kelsey Huntzberry, MPH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89012" y="-30866"/>
            <a:ext cx="110108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Better Way?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Subsetting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Using Values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12" y="1828800"/>
            <a:ext cx="11049000" cy="3886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 is hard to get used to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Luckily there is an easier way to subset data using the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subset based on values: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C0988-AE47-2247-8647-D14F88060A63}"/>
              </a:ext>
            </a:extLst>
          </p:cNvPr>
          <p:cNvSpPr txBox="1"/>
          <p:nvPr/>
        </p:nvSpPr>
        <p:spPr>
          <a:xfrm>
            <a:off x="1370012" y="3581400"/>
            <a:ext cx="7086600" cy="387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sz="2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exas.df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subset(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states.df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state == “Texas”)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138558-793A-BE46-AFAD-D55BAAEA717B}"/>
              </a:ext>
            </a:extLst>
          </p:cNvPr>
          <p:cNvSpPr txBox="1"/>
          <p:nvPr/>
        </p:nvSpPr>
        <p:spPr>
          <a:xfrm>
            <a:off x="4875212" y="396240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will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all values where the state variable equals Texas and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all other 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556F9A-B898-9742-B4C2-13FB03ECD5BA}"/>
              </a:ext>
            </a:extLst>
          </p:cNvPr>
          <p:cNvSpPr txBox="1"/>
          <p:nvPr/>
        </p:nvSpPr>
        <p:spPr>
          <a:xfrm>
            <a:off x="1370012" y="4953000"/>
            <a:ext cx="9296400" cy="387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sz="2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not.t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exas.df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subset(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states.df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state != “Texas”)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5D80F5-88C1-D441-9491-A6F122BF6B70}"/>
              </a:ext>
            </a:extLst>
          </p:cNvPr>
          <p:cNvSpPr txBox="1"/>
          <p:nvPr/>
        </p:nvSpPr>
        <p:spPr>
          <a:xfrm>
            <a:off x="4875212" y="5410200"/>
            <a:ext cx="662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will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all values where the state variable equals Texas and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all other values</a:t>
            </a:r>
          </a:p>
        </p:txBody>
      </p:sp>
      <p:sp>
        <p:nvSpPr>
          <p:cNvPr id="20" name="Bent-Up Arrow 19">
            <a:extLst>
              <a:ext uri="{FF2B5EF4-FFF2-40B4-BE49-F238E27FC236}">
                <a16:creationId xmlns:a16="http://schemas.microsoft.com/office/drawing/2014/main" id="{41801BA7-BD00-E046-81C9-5B5DC91A31FE}"/>
              </a:ext>
            </a:extLst>
          </p:cNvPr>
          <p:cNvSpPr/>
          <p:nvPr/>
        </p:nvSpPr>
        <p:spPr>
          <a:xfrm flipH="1">
            <a:off x="4113212" y="4038600"/>
            <a:ext cx="685800" cy="457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-Up Arrow 20">
            <a:extLst>
              <a:ext uri="{FF2B5EF4-FFF2-40B4-BE49-F238E27FC236}">
                <a16:creationId xmlns:a16="http://schemas.microsoft.com/office/drawing/2014/main" id="{33D0361C-B65B-F747-92A5-803EF0A9CD5C}"/>
              </a:ext>
            </a:extLst>
          </p:cNvPr>
          <p:cNvSpPr/>
          <p:nvPr/>
        </p:nvSpPr>
        <p:spPr>
          <a:xfrm flipH="1">
            <a:off x="4189412" y="5410200"/>
            <a:ext cx="685800" cy="457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5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60412" y="-152400"/>
            <a:ext cx="11620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Keeping and Removing Variables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4212" y="1828800"/>
            <a:ext cx="110490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subset to a smaller group of variables: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also remove specific variables:</a:t>
            </a: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4FF1F0-F509-1C41-9393-57C3BB1A9368}"/>
              </a:ext>
            </a:extLst>
          </p:cNvPr>
          <p:cNvSpPr txBox="1"/>
          <p:nvPr/>
        </p:nvSpPr>
        <p:spPr>
          <a:xfrm>
            <a:off x="989012" y="2362200"/>
            <a:ext cx="108966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prescribe.df</a:t>
            </a:r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subset(</a:t>
            </a:r>
            <a:r>
              <a:rPr lang="en-US" sz="22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opioid.df</a:t>
            </a:r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select = c(“state”, “region”, “</a:t>
            </a:r>
            <a:r>
              <a:rPr lang="en-US" sz="22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prescribing.rate</a:t>
            </a:r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410F-CE4A-6140-81C1-3295D4E252B3}"/>
              </a:ext>
            </a:extLst>
          </p:cNvPr>
          <p:cNvSpPr txBox="1"/>
          <p:nvPr/>
        </p:nvSpPr>
        <p:spPr>
          <a:xfrm>
            <a:off x="760412" y="4572000"/>
            <a:ext cx="11582400" cy="363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31775" lvl="1" indent="0">
              <a:lnSpc>
                <a:spcPct val="80000"/>
              </a:lnSpc>
              <a:spcAft>
                <a:spcPts val="200"/>
              </a:spcAft>
              <a:buNone/>
            </a:pPr>
            <a:r>
              <a:rPr lang="en-US" sz="22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prescribe.df</a:t>
            </a:r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subset(</a:t>
            </a:r>
            <a:r>
              <a:rPr lang="en-US" sz="22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opioid.df</a:t>
            </a:r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select = -c(“state”, “region”, “</a:t>
            </a:r>
            <a:r>
              <a:rPr lang="en-US" sz="22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prescribing.rate</a:t>
            </a:r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651DEE-E576-2D47-AF53-214FA4CEF874}"/>
              </a:ext>
            </a:extLst>
          </p:cNvPr>
          <p:cNvSpPr txBox="1"/>
          <p:nvPr/>
        </p:nvSpPr>
        <p:spPr>
          <a:xfrm>
            <a:off x="2513012" y="3124200"/>
            <a:ext cx="7847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will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the variables state, region, and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prescribing.rate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ent-Up Arrow 5">
            <a:extLst>
              <a:ext uri="{FF2B5EF4-FFF2-40B4-BE49-F238E27FC236}">
                <a16:creationId xmlns:a16="http://schemas.microsoft.com/office/drawing/2014/main" id="{08DAEB99-12CD-1E43-8FA5-889FDF218DF7}"/>
              </a:ext>
            </a:extLst>
          </p:cNvPr>
          <p:cNvSpPr/>
          <p:nvPr/>
        </p:nvSpPr>
        <p:spPr>
          <a:xfrm flipH="1">
            <a:off x="1674812" y="2971800"/>
            <a:ext cx="685800" cy="457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2B7B71-44BE-234E-AAC0-DFA2F86E887E}"/>
              </a:ext>
            </a:extLst>
          </p:cNvPr>
          <p:cNvSpPr txBox="1"/>
          <p:nvPr/>
        </p:nvSpPr>
        <p:spPr>
          <a:xfrm>
            <a:off x="2589212" y="5410200"/>
            <a:ext cx="8962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will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state, region, and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prescribing.rate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keep all others</a:t>
            </a:r>
          </a:p>
        </p:txBody>
      </p:sp>
      <p:sp>
        <p:nvSpPr>
          <p:cNvPr id="11" name="Bent-Up Arrow 10">
            <a:extLst>
              <a:ext uri="{FF2B5EF4-FFF2-40B4-BE49-F238E27FC236}">
                <a16:creationId xmlns:a16="http://schemas.microsoft.com/office/drawing/2014/main" id="{41E52C49-EB7F-5145-8211-F8C3F4CBDDCD}"/>
              </a:ext>
            </a:extLst>
          </p:cNvPr>
          <p:cNvSpPr/>
          <p:nvPr/>
        </p:nvSpPr>
        <p:spPr>
          <a:xfrm flipH="1">
            <a:off x="1751012" y="5181600"/>
            <a:ext cx="685800" cy="457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9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1143000"/>
            <a:ext cx="8534400" cy="2819400"/>
          </a:xfrm>
        </p:spPr>
        <p:txBody>
          <a:bodyPr>
            <a:normAutofit/>
          </a:bodyPr>
          <a:lstStyle/>
          <a:p>
            <a:pPr algn="ctr"/>
            <a:b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Factor Variables</a:t>
            </a:r>
          </a:p>
        </p:txBody>
      </p:sp>
    </p:spTree>
    <p:extLst>
      <p:ext uri="{BB962C8B-B14F-4D97-AF65-F5344CB8AC3E}">
        <p14:creationId xmlns:p14="http://schemas.microsoft.com/office/powerpoint/2010/main" val="414207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 Variables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10363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 variables can be either strings or numeric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However, always stored as a number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that city, a character variable, is stored with string values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 is a factor variable and is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 as a number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name is a label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which is pr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inted when you open up the data frame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B2B3C-365B-6245-A927-5E07F735E3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29" r="2422"/>
          <a:stretch/>
        </p:blipFill>
        <p:spPr>
          <a:xfrm>
            <a:off x="8609012" y="4724400"/>
            <a:ext cx="2928552" cy="1739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715BDD-9BD4-6142-9EC3-583B1A542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5105400"/>
            <a:ext cx="7480300" cy="9271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AB67D1-1191-8A4B-BD36-84CD6964B536}"/>
              </a:ext>
            </a:extLst>
          </p:cNvPr>
          <p:cNvSpPr/>
          <p:nvPr/>
        </p:nvSpPr>
        <p:spPr>
          <a:xfrm>
            <a:off x="7085012" y="5638800"/>
            <a:ext cx="914400" cy="381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5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2" y="3858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Creating Factor Variables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412" y="1600200"/>
            <a:ext cx="70104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change other data types to factor variables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Levels and labels can be customized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data frame shown on right, states is a character variable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change it to a factor variable with: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Abbreviation as the value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Full state name as the label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C4E30-666D-8B44-AFAC-E581C6C34237}"/>
              </a:ext>
            </a:extLst>
          </p:cNvPr>
          <p:cNvSpPr txBox="1"/>
          <p:nvPr/>
        </p:nvSpPr>
        <p:spPr>
          <a:xfrm>
            <a:off x="9752012" y="762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states.df</a:t>
            </a:r>
            <a:endParaRPr lang="en-US" b="1" u="sn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9EAA18-D3DD-1543-BC4D-52BB8FC3E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812" y="1143000"/>
            <a:ext cx="3381090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AD0098-EB11-5949-88E7-CBFEF6076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2" y="5562600"/>
            <a:ext cx="9791700" cy="93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321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-76200"/>
            <a:ext cx="8458200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Creating an Ordered Factor Variable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00200"/>
            <a:ext cx="70866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factor() function,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ordered factors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created where one group is considered larger than another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ordered values from low to high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ordered = TRUE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the factor() function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Now, High will be greater than Low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C4E30-666D-8B44-AFAC-E581C6C34237}"/>
              </a:ext>
            </a:extLst>
          </p:cNvPr>
          <p:cNvSpPr txBox="1"/>
          <p:nvPr/>
        </p:nvSpPr>
        <p:spPr>
          <a:xfrm>
            <a:off x="9752012" y="1219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states.df</a:t>
            </a:r>
            <a:endParaRPr lang="en-US" b="1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D8F3E1-E98C-0042-86AE-80437BBD0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674" y="1600200"/>
            <a:ext cx="3186027" cy="3733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3B0B44-1F81-A047-A851-A64C1CEB1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812" y="5486400"/>
            <a:ext cx="8975344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619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1143000"/>
            <a:ext cx="8534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Missing Values</a:t>
            </a:r>
          </a:p>
        </p:txBody>
      </p:sp>
    </p:spTree>
    <p:extLst>
      <p:ext uri="{BB962C8B-B14F-4D97-AF65-F5344CB8AC3E}">
        <p14:creationId xmlns:p14="http://schemas.microsoft.com/office/powerpoint/2010/main" val="238824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-76200"/>
            <a:ext cx="8458200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Types of Missing Values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060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 or “not available”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Missing value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 or “null object”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Will be returned from a function where a value is undefined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Empty value with zero length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Infinite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Will be returned if you divide by zero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check missing value type by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is.na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is.null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is.infinite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66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-76200"/>
            <a:ext cx="8458200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Identifying Missing Values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99060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missing value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by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is.na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is.null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is.infinite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return a logical vector telling you whether a value is TRUE or FALSE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is.na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inside the table() function to find out how many missing values are in a column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52CA3B-E6CA-3B40-9308-C76F51BC5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84" y="3429000"/>
            <a:ext cx="10676255" cy="646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2DA75C-3F06-A942-A152-93CD9160D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427" y="5181600"/>
            <a:ext cx="6858000" cy="121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5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1676400"/>
            <a:ext cx="8534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Replacing Values and Changing Column Names</a:t>
            </a:r>
          </a:p>
        </p:txBody>
      </p:sp>
    </p:spTree>
    <p:extLst>
      <p:ext uri="{BB962C8B-B14F-4D97-AF65-F5344CB8AC3E}">
        <p14:creationId xmlns:p14="http://schemas.microsoft.com/office/powerpoint/2010/main" val="19938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20782"/>
            <a:ext cx="9144001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Live Stream Link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79513" y="1905000"/>
            <a:ext cx="9944099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connect to the live stream of class so you can see my shared screen enter this link: </a:t>
            </a:r>
            <a:r>
              <a:rPr lang="en-US" sz="2800" dirty="0">
                <a:hlinkClick r:id="rId2"/>
              </a:rPr>
              <a:t>https://join.skype.com/BnvN2P9bJSEO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NOTE: You do NOT need a skype account to connect</a:t>
            </a:r>
          </a:p>
        </p:txBody>
      </p:sp>
    </p:spTree>
    <p:extLst>
      <p:ext uri="{BB962C8B-B14F-4D97-AF65-F5344CB8AC3E}">
        <p14:creationId xmlns:p14="http://schemas.microsoft.com/office/powerpoint/2010/main" val="229055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Replacing Values with Indexing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8288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use indexing to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specific values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a column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following code changes ”Virgin Islands (U.S.) to U.S. Virgin Islands when it occurs in the country column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4DFC6-7476-4C4C-B0FE-A7307FA5F7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337"/>
          <a:stretch/>
        </p:blipFill>
        <p:spPr>
          <a:xfrm>
            <a:off x="608012" y="3505200"/>
            <a:ext cx="11125200" cy="3233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5908F2-218A-054F-9A7E-A65F96089A69}"/>
              </a:ext>
            </a:extLst>
          </p:cNvPr>
          <p:cNvSpPr txBox="1"/>
          <p:nvPr/>
        </p:nvSpPr>
        <p:spPr>
          <a:xfrm>
            <a:off x="912812" y="5029200"/>
            <a:ext cx="1676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Column you want to modify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E0ACA-E763-7D48-BCA2-C70A177C8C40}"/>
              </a:ext>
            </a:extLst>
          </p:cNvPr>
          <p:cNvSpPr txBox="1"/>
          <p:nvPr/>
        </p:nvSpPr>
        <p:spPr>
          <a:xfrm>
            <a:off x="6018212" y="5029200"/>
            <a:ext cx="1676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Value you want to modify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AB788-E30F-2E45-AED0-D397A187E871}"/>
              </a:ext>
            </a:extLst>
          </p:cNvPr>
          <p:cNvSpPr txBox="1"/>
          <p:nvPr/>
        </p:nvSpPr>
        <p:spPr>
          <a:xfrm>
            <a:off x="9447212" y="5029200"/>
            <a:ext cx="20574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you want to replace the value with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2F81BAA0-222B-F541-9875-29A38C0DF9DE}"/>
              </a:ext>
            </a:extLst>
          </p:cNvPr>
          <p:cNvSpPr/>
          <p:nvPr/>
        </p:nvSpPr>
        <p:spPr>
          <a:xfrm rot="10800000">
            <a:off x="1522412" y="3962400"/>
            <a:ext cx="3810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1AA952FE-F042-3A48-85AD-9B81B634F9E7}"/>
              </a:ext>
            </a:extLst>
          </p:cNvPr>
          <p:cNvSpPr/>
          <p:nvPr/>
        </p:nvSpPr>
        <p:spPr>
          <a:xfrm rot="13788951">
            <a:off x="3083887" y="3832305"/>
            <a:ext cx="381000" cy="12724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AC50057C-EF55-C04C-84A5-EC0652F610F8}"/>
              </a:ext>
            </a:extLst>
          </p:cNvPr>
          <p:cNvSpPr/>
          <p:nvPr/>
        </p:nvSpPr>
        <p:spPr>
          <a:xfrm rot="10800000">
            <a:off x="6627812" y="3962400"/>
            <a:ext cx="3810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19B2008-D7EC-EF47-BD6D-2C4291487A9D}"/>
              </a:ext>
            </a:extLst>
          </p:cNvPr>
          <p:cNvSpPr/>
          <p:nvPr/>
        </p:nvSpPr>
        <p:spPr>
          <a:xfrm rot="10800000">
            <a:off x="10209212" y="3962400"/>
            <a:ext cx="3810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BFF69A58-FCFB-D845-A2C1-C152E596068E}"/>
              </a:ext>
            </a:extLst>
          </p:cNvPr>
          <p:cNvSpPr/>
          <p:nvPr/>
        </p:nvSpPr>
        <p:spPr>
          <a:xfrm rot="10800000">
            <a:off x="4951412" y="3810000"/>
            <a:ext cx="304800" cy="457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3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85280" y="-70726"/>
            <a:ext cx="8458200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Replacing Missing Values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58674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may need to change missing values to zeros, blanks, or string “NA” values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you loop over values, NA will terminate the loop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 may know that your NA values should actually be zero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code below changes the NA values to a blank value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0061D-1C8E-164F-834D-F013D5194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12" y="5814349"/>
            <a:ext cx="9758855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287F0A89-B4BC-5340-99F2-71F3FEA18C06}"/>
              </a:ext>
            </a:extLst>
          </p:cNvPr>
          <p:cNvSpPr/>
          <p:nvPr/>
        </p:nvSpPr>
        <p:spPr>
          <a:xfrm rot="18106848">
            <a:off x="8534473" y="4758932"/>
            <a:ext cx="146237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9075FC-F01D-5844-B48E-3DF432A93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280" y="2820364"/>
            <a:ext cx="4724400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525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7612" y="-162046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Replacing Column Names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002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replace one or all column names in a data frame with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colnames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indexing to change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variable name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code below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the column name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 17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column in the data frame to “poverty.lt.dollar.quarter.percent.2010”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908F2-218A-054F-9A7E-A65F96089A69}"/>
              </a:ext>
            </a:extLst>
          </p:cNvPr>
          <p:cNvSpPr txBox="1"/>
          <p:nvPr/>
        </p:nvSpPr>
        <p:spPr>
          <a:xfrm>
            <a:off x="1370013" y="5438717"/>
            <a:ext cx="2057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frame to change the column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E0ACA-E763-7D48-BCA2-C70A177C8C40}"/>
              </a:ext>
            </a:extLst>
          </p:cNvPr>
          <p:cNvSpPr txBox="1"/>
          <p:nvPr/>
        </p:nvSpPr>
        <p:spPr>
          <a:xfrm>
            <a:off x="4570413" y="5438717"/>
            <a:ext cx="2362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Position of column you want to change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AB788-E30F-2E45-AED0-D397A187E871}"/>
              </a:ext>
            </a:extLst>
          </p:cNvPr>
          <p:cNvSpPr txBox="1"/>
          <p:nvPr/>
        </p:nvSpPr>
        <p:spPr>
          <a:xfrm>
            <a:off x="9447213" y="5438717"/>
            <a:ext cx="1752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name to give the column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2F81BAA0-222B-F541-9875-29A38C0DF9DE}"/>
              </a:ext>
            </a:extLst>
          </p:cNvPr>
          <p:cNvSpPr/>
          <p:nvPr/>
        </p:nvSpPr>
        <p:spPr>
          <a:xfrm rot="13009986">
            <a:off x="2990778" y="4534802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AC50057C-EF55-C04C-84A5-EC0652F610F8}"/>
              </a:ext>
            </a:extLst>
          </p:cNvPr>
          <p:cNvSpPr/>
          <p:nvPr/>
        </p:nvSpPr>
        <p:spPr>
          <a:xfrm rot="7944336">
            <a:off x="4688604" y="4454430"/>
            <a:ext cx="426736" cy="922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19B2008-D7EC-EF47-BD6D-2C4291487A9D}"/>
              </a:ext>
            </a:extLst>
          </p:cNvPr>
          <p:cNvSpPr/>
          <p:nvPr/>
        </p:nvSpPr>
        <p:spPr>
          <a:xfrm rot="7508924">
            <a:off x="9121447" y="4303394"/>
            <a:ext cx="381000" cy="1267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ADAF49-E2CE-4744-A085-8B74E49A83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999"/>
          <a:stretch/>
        </p:blipFill>
        <p:spPr>
          <a:xfrm>
            <a:off x="1460750" y="4069020"/>
            <a:ext cx="9767375" cy="3524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836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Replacing Column Names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8288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replace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column names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using a vector containing the new names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AC50057C-EF55-C04C-84A5-EC0652F610F8}"/>
              </a:ext>
            </a:extLst>
          </p:cNvPr>
          <p:cNvSpPr/>
          <p:nvPr/>
        </p:nvSpPr>
        <p:spPr>
          <a:xfrm rot="16200000">
            <a:off x="5381905" y="4567031"/>
            <a:ext cx="493179" cy="1160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D370C1-59EC-5245-B8C6-7AD76546FC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43"/>
          <a:stretch/>
        </p:blipFill>
        <p:spPr>
          <a:xfrm>
            <a:off x="6614370" y="4330942"/>
            <a:ext cx="4966442" cy="1632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B23D07-D794-E848-8148-79B91EDC13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5458"/>
          <a:stretch/>
        </p:blipFill>
        <p:spPr>
          <a:xfrm>
            <a:off x="621858" y="4335765"/>
            <a:ext cx="4038600" cy="16348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6FEACF-9C94-1746-9A45-555DB2E13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1462" y="3020956"/>
            <a:ext cx="9334499" cy="4217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926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1143000"/>
            <a:ext cx="8534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If/Else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115323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If/Else Statements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10363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If/else statements allow you to make a new variable based on values of another variable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NOTE: If any value is missing in a condition, it will always return NA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D63CD2-629C-A143-884F-CF495E5D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12" y="4224209"/>
            <a:ext cx="10617200" cy="723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CACE2D-D31B-814F-AF92-AFA59DC23EBB}"/>
              </a:ext>
            </a:extLst>
          </p:cNvPr>
          <p:cNvSpPr txBox="1"/>
          <p:nvPr/>
        </p:nvSpPr>
        <p:spPr>
          <a:xfrm>
            <a:off x="5541483" y="3146800"/>
            <a:ext cx="2590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Logical (TRUE or FALSE) condition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869C27-249A-ED48-96A8-07E1741F1DDA}"/>
              </a:ext>
            </a:extLst>
          </p:cNvPr>
          <p:cNvSpPr txBox="1"/>
          <p:nvPr/>
        </p:nvSpPr>
        <p:spPr>
          <a:xfrm>
            <a:off x="2495993" y="5781489"/>
            <a:ext cx="2667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Value if condition is 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55F9D-8AED-F442-A756-80E5118DCFF2}"/>
              </a:ext>
            </a:extLst>
          </p:cNvPr>
          <p:cNvSpPr txBox="1"/>
          <p:nvPr/>
        </p:nvSpPr>
        <p:spPr>
          <a:xfrm>
            <a:off x="6883563" y="5788757"/>
            <a:ext cx="2667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Value if condition is 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01B7749E-24C9-A449-A144-9149EEDD7578}"/>
              </a:ext>
            </a:extLst>
          </p:cNvPr>
          <p:cNvSpPr/>
          <p:nvPr/>
        </p:nvSpPr>
        <p:spPr>
          <a:xfrm rot="13209706">
            <a:off x="4953443" y="4976700"/>
            <a:ext cx="419099" cy="723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A42F0CD1-2466-0346-8C5F-426397AF5B02}"/>
              </a:ext>
            </a:extLst>
          </p:cNvPr>
          <p:cNvSpPr/>
          <p:nvPr/>
        </p:nvSpPr>
        <p:spPr>
          <a:xfrm rot="8529010">
            <a:off x="6674014" y="4967989"/>
            <a:ext cx="419099" cy="723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nt-Up Arrow 4">
            <a:extLst>
              <a:ext uri="{FF2B5EF4-FFF2-40B4-BE49-F238E27FC236}">
                <a16:creationId xmlns:a16="http://schemas.microsoft.com/office/drawing/2014/main" id="{1FDFE681-B9BF-FA43-AC64-267A41E29328}"/>
              </a:ext>
            </a:extLst>
          </p:cNvPr>
          <p:cNvSpPr/>
          <p:nvPr/>
        </p:nvSpPr>
        <p:spPr>
          <a:xfrm flipV="1">
            <a:off x="8228014" y="3383561"/>
            <a:ext cx="761998" cy="60677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If/Else Statements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10363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also nest if/else statements inside one another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put the second if/else statement in the FALSE position of the first statement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will then evaluate the second statement if the first condition is FALSE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447B1-5F2C-8240-A23B-106E23F97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2" y="4191000"/>
            <a:ext cx="11734800" cy="1397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185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1143000"/>
            <a:ext cx="8534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Merging Data Frames</a:t>
            </a:r>
          </a:p>
        </p:txBody>
      </p:sp>
    </p:spTree>
    <p:extLst>
      <p:ext uri="{BB962C8B-B14F-4D97-AF65-F5344CB8AC3E}">
        <p14:creationId xmlns:p14="http://schemas.microsoft.com/office/powerpoint/2010/main" val="28231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Merging?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96774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Merging or joining data means that you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 two data frames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then specify the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columns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between both data frames with the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“by” statement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merge() function will find the cases where the common columns’ values match and combine data from both data frames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merge() only keeps rows where there is a match in both data frames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is also called an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 join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shown below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698493-C514-3841-8A40-138214E7C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619" y="5562600"/>
            <a:ext cx="10347960" cy="502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431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Merging?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698493-C514-3841-8A40-138214E7C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2667000"/>
            <a:ext cx="10347960" cy="5023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92E020-CEA9-C94C-A60D-6225799F3027}"/>
              </a:ext>
            </a:extLst>
          </p:cNvPr>
          <p:cNvSpPr/>
          <p:nvPr/>
        </p:nvSpPr>
        <p:spPr>
          <a:xfrm>
            <a:off x="4265612" y="2667000"/>
            <a:ext cx="1371600" cy="5023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DFA750-1C11-4E45-ADFC-A918187EFB58}"/>
              </a:ext>
            </a:extLst>
          </p:cNvPr>
          <p:cNvSpPr/>
          <p:nvPr/>
        </p:nvSpPr>
        <p:spPr>
          <a:xfrm>
            <a:off x="9066212" y="2667000"/>
            <a:ext cx="1600200" cy="50232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BBCAB-73F4-3F40-BEE0-3AA742F63606}"/>
              </a:ext>
            </a:extLst>
          </p:cNvPr>
          <p:cNvSpPr/>
          <p:nvPr/>
        </p:nvSpPr>
        <p:spPr>
          <a:xfrm>
            <a:off x="5865812" y="2667000"/>
            <a:ext cx="2209800" cy="502328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28FEA-58EF-3D45-9358-7A2FB2CF8FC0}"/>
              </a:ext>
            </a:extLst>
          </p:cNvPr>
          <p:cNvSpPr txBox="1"/>
          <p:nvPr/>
        </p:nvSpPr>
        <p:spPr>
          <a:xfrm>
            <a:off x="2168277" y="3772382"/>
            <a:ext cx="2783134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Left Data Frame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664052-2AE9-764C-9AC4-BBF6E93CB28F}"/>
              </a:ext>
            </a:extLst>
          </p:cNvPr>
          <p:cNvSpPr txBox="1"/>
          <p:nvPr/>
        </p:nvSpPr>
        <p:spPr>
          <a:xfrm>
            <a:off x="5458919" y="3810000"/>
            <a:ext cx="3023585" cy="52322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Right Data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DEF1CA-4985-834E-9D9C-B1BEBBA7827F}"/>
              </a:ext>
            </a:extLst>
          </p:cNvPr>
          <p:cNvSpPr txBox="1"/>
          <p:nvPr/>
        </p:nvSpPr>
        <p:spPr>
          <a:xfrm>
            <a:off x="8990012" y="3810000"/>
            <a:ext cx="2504212" cy="52322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Match Column</a:t>
            </a:r>
          </a:p>
        </p:txBody>
      </p:sp>
    </p:spTree>
    <p:extLst>
      <p:ext uri="{BB962C8B-B14F-4D97-AF65-F5344CB8AC3E}">
        <p14:creationId xmlns:p14="http://schemas.microsoft.com/office/powerpoint/2010/main" val="249824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212" y="1676400"/>
            <a:ext cx="8232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Review Supplemental Code</a:t>
            </a:r>
          </a:p>
        </p:txBody>
      </p:sp>
    </p:spTree>
    <p:extLst>
      <p:ext uri="{BB962C8B-B14F-4D97-AF65-F5344CB8AC3E}">
        <p14:creationId xmlns:p14="http://schemas.microsoft.com/office/powerpoint/2010/main" val="228533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 and Right Joins: What Are They?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676400"/>
            <a:ext cx="102870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join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keeps the number of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 constant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data frame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left data frame is the driver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join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keeps the number of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 constant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data frame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right data frame is the driver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Both joins carry along all data from the second data frame that matches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keep the number of rows from the driving data frame constant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there are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number of rows will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is always the left data frame and y is always the left data frame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40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 and Right Joins: How To Write Them?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DBB4D-D8D8-3843-B2D9-0EACA3277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47" y="2578454"/>
            <a:ext cx="10404929" cy="393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3B2EF2-86F8-D740-8DC4-8A88E6346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11" y="4300744"/>
            <a:ext cx="11658600" cy="4191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59822F-5EF7-A943-A474-33C1AFAC5889}"/>
              </a:ext>
            </a:extLst>
          </p:cNvPr>
          <p:cNvSpPr txBox="1"/>
          <p:nvPr/>
        </p:nvSpPr>
        <p:spPr>
          <a:xfrm>
            <a:off x="1779769" y="5919139"/>
            <a:ext cx="3304110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Driving Data Frame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4BF6D5-407B-524C-A086-DC5985B92C40}"/>
              </a:ext>
            </a:extLst>
          </p:cNvPr>
          <p:cNvSpPr txBox="1"/>
          <p:nvPr/>
        </p:nvSpPr>
        <p:spPr>
          <a:xfrm>
            <a:off x="6399212" y="5919139"/>
            <a:ext cx="4463530" cy="52322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Matches Are Carried Along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022DC-91BA-2745-8FA8-BDFBA522831F}"/>
              </a:ext>
            </a:extLst>
          </p:cNvPr>
          <p:cNvSpPr/>
          <p:nvPr/>
        </p:nvSpPr>
        <p:spPr>
          <a:xfrm>
            <a:off x="3863747" y="2531912"/>
            <a:ext cx="1246710" cy="4402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300BA7-95B4-A142-A0A6-03D14FB5EB0D}"/>
              </a:ext>
            </a:extLst>
          </p:cNvPr>
          <p:cNvSpPr/>
          <p:nvPr/>
        </p:nvSpPr>
        <p:spPr>
          <a:xfrm>
            <a:off x="5106687" y="4319269"/>
            <a:ext cx="2051648" cy="393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E9DF71-398C-2041-87E5-61C285C85BEC}"/>
              </a:ext>
            </a:extLst>
          </p:cNvPr>
          <p:cNvSpPr/>
          <p:nvPr/>
        </p:nvSpPr>
        <p:spPr>
          <a:xfrm>
            <a:off x="3617911" y="4275292"/>
            <a:ext cx="1291918" cy="41915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4F9127-4FCC-7747-A405-949EE7F8A95A}"/>
              </a:ext>
            </a:extLst>
          </p:cNvPr>
          <p:cNvSpPr/>
          <p:nvPr/>
        </p:nvSpPr>
        <p:spPr>
          <a:xfrm>
            <a:off x="5235347" y="2531912"/>
            <a:ext cx="1828800" cy="43258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80C8F-287D-CE47-9F47-59D213BAC33E}"/>
              </a:ext>
            </a:extLst>
          </p:cNvPr>
          <p:cNvSpPr txBox="1"/>
          <p:nvPr/>
        </p:nvSpPr>
        <p:spPr>
          <a:xfrm>
            <a:off x="5235347" y="1772471"/>
            <a:ext cx="167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Left Join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0C29E7-210B-5940-9E24-AC60F7109599}"/>
              </a:ext>
            </a:extLst>
          </p:cNvPr>
          <p:cNvSpPr txBox="1"/>
          <p:nvPr/>
        </p:nvSpPr>
        <p:spPr>
          <a:xfrm>
            <a:off x="5221954" y="3629449"/>
            <a:ext cx="1984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Right Join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FE2CC8-AE8F-FE4B-A606-175AD13B0EB8}"/>
              </a:ext>
            </a:extLst>
          </p:cNvPr>
          <p:cNvSpPr txBox="1"/>
          <p:nvPr/>
        </p:nvSpPr>
        <p:spPr>
          <a:xfrm>
            <a:off x="10282236" y="3089363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Specifies a Left Join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9DDE74-3163-C546-B3B4-09042AB5CC81}"/>
              </a:ext>
            </a:extLst>
          </p:cNvPr>
          <p:cNvSpPr txBox="1"/>
          <p:nvPr/>
        </p:nvSpPr>
        <p:spPr>
          <a:xfrm>
            <a:off x="10489133" y="4819913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Specifies a Right Join</a:t>
            </a:r>
          </a:p>
        </p:txBody>
      </p:sp>
      <p:sp>
        <p:nvSpPr>
          <p:cNvPr id="20" name="Bent-Up Arrow 19">
            <a:extLst>
              <a:ext uri="{FF2B5EF4-FFF2-40B4-BE49-F238E27FC236}">
                <a16:creationId xmlns:a16="http://schemas.microsoft.com/office/drawing/2014/main" id="{1A90E7D6-125A-5140-9659-456098A1E05C}"/>
              </a:ext>
            </a:extLst>
          </p:cNvPr>
          <p:cNvSpPr/>
          <p:nvPr/>
        </p:nvSpPr>
        <p:spPr>
          <a:xfrm flipH="1">
            <a:off x="9980612" y="4783865"/>
            <a:ext cx="457200" cy="53565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-Up Arrow 20">
            <a:extLst>
              <a:ext uri="{FF2B5EF4-FFF2-40B4-BE49-F238E27FC236}">
                <a16:creationId xmlns:a16="http://schemas.microsoft.com/office/drawing/2014/main" id="{17EECCE5-1468-B64C-886F-AA530C093B6C}"/>
              </a:ext>
            </a:extLst>
          </p:cNvPr>
          <p:cNvSpPr/>
          <p:nvPr/>
        </p:nvSpPr>
        <p:spPr>
          <a:xfrm flipH="1">
            <a:off x="9752012" y="3042540"/>
            <a:ext cx="457200" cy="53565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8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Full Joins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752600"/>
            <a:ext cx="100584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joins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keep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rows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both data frames regardless of whether there is a match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unique rows are carried through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Specify a full join with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= TRUE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B19653-7611-1140-A8C6-1FA8E384A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2" y="4343400"/>
            <a:ext cx="11734800" cy="439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72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1143000"/>
            <a:ext cx="8534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Binding Rows and Columns</a:t>
            </a:r>
          </a:p>
        </p:txBody>
      </p:sp>
    </p:spTree>
    <p:extLst>
      <p:ext uri="{BB962C8B-B14F-4D97-AF65-F5344CB8AC3E}">
        <p14:creationId xmlns:p14="http://schemas.microsoft.com/office/powerpoint/2010/main" val="362253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-15240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Binding Columns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436668"/>
            <a:ext cx="105918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bind or combine together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data frames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the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number of rows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into one data frame with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cbind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same can be done with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they have the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length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Below I have two vectors, one for female accuracy and another with names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cbind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or column bind inside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data.frame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to make these into a standard data frame with two columns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show below with woman and with men in R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BA8EAB-24D1-7049-BA4B-34A0631BF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4930313"/>
            <a:ext cx="6692900" cy="622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AB4030-F270-904B-B34C-2877CDE0F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" y="6216269"/>
            <a:ext cx="7810500" cy="34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8101E7-DF79-434B-82B8-B7272751C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3412" y="4780185"/>
            <a:ext cx="2235200" cy="1752600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D8FC5B2A-F5D2-1B4B-BAD8-8C248CA12F49}"/>
              </a:ext>
            </a:extLst>
          </p:cNvPr>
          <p:cNvSpPr/>
          <p:nvPr/>
        </p:nvSpPr>
        <p:spPr>
          <a:xfrm>
            <a:off x="4056062" y="5684014"/>
            <a:ext cx="304800" cy="400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89012" y="-135359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Binding Rows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5219" y="1569555"/>
            <a:ext cx="51816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Similarly, I can append two data frames with the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number of columns and same column names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into one data frame with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rbind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vector can also be added onto a data frame if its length equals the data frame’s number of columns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rbind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we are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binding rows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rbind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below to append the male and female accuracy data frames I created</a:t>
            </a: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D8FC5B2A-F5D2-1B4B-BAD8-8C248CA12F49}"/>
              </a:ext>
            </a:extLst>
          </p:cNvPr>
          <p:cNvSpPr/>
          <p:nvPr/>
        </p:nvSpPr>
        <p:spPr>
          <a:xfrm>
            <a:off x="9294812" y="2514600"/>
            <a:ext cx="400050" cy="598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2F01FF-8544-5F4F-B7A4-7ACFB1669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334" y="618493"/>
            <a:ext cx="5225273" cy="1622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720F4F-3482-1542-975D-3A655C4DF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412" y="3352800"/>
            <a:ext cx="20955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412" y="-7620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Row and Column Bind Use Examples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752600"/>
            <a:ext cx="105918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would you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rbind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cbind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in real life?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Downloading multiple years of data with same format and appending them together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Concatenating results at the end of a loop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Many other use cases! I use this often.</a:t>
            </a: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012" y="2628900"/>
            <a:ext cx="5638800" cy="160020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73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838200"/>
            <a:ext cx="11277600" cy="46863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attending!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Next Class is Graphing in ggplot2: 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Next Saturday, June 22</a:t>
            </a:r>
            <a:r>
              <a:rPr lang="en-US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from 12:30 PM to 3:45 PM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attend in person go here to sign up: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https://www.meetup.com/Learning-R-Programming-in-Austin/events/261791634/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attend online go here to sign up: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 tooltip="https://www.eventbrite.com/e/workshop-on-graphing-with-ggplot2-tickets-62415551595"/>
              </a:rPr>
              <a:t>https://www.eventbrite.com/e/workshop-on-graphing-with-ggplot2-tickets-62415551595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Please finish the remainder of the in-class exercises for homework!</a:t>
            </a:r>
          </a:p>
        </p:txBody>
      </p:sp>
    </p:spTree>
    <p:extLst>
      <p:ext uri="{BB962C8B-B14F-4D97-AF65-F5344CB8AC3E}">
        <p14:creationId xmlns:p14="http://schemas.microsoft.com/office/powerpoint/2010/main" val="380893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1143000"/>
            <a:ext cx="10363200" cy="46863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Class Links &amp; Contact Info: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My email: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kelsey.Huntzberry@gmail.com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Slack Channel to collaborate with your cohort is called r-programming-class found here: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https://join.slack.com/t/learningrinaustin/shared_invite/enQtNjQ3MTcxMTczOTQyLTU4NWU2OGU5ZWQ5YzIwMTRhYjRiZTI3ODM1Yjc3ZTcwY2VjOGZkNjg2MzE1ODA1ZDA0YTRjMzNjYmIxOWQ1YmM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7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 Repository:</a:t>
            </a: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hlinkClick r:id="rId4"/>
              </a:rPr>
              <a:t>https://github.com/kelsey-huntzberry/Intro_R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5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EAD-3797-E941-965B-6BFACFF7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1600200"/>
            <a:ext cx="8534400" cy="28194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Review from Last Week</a:t>
            </a:r>
          </a:p>
        </p:txBody>
      </p:sp>
    </p:spTree>
    <p:extLst>
      <p:ext uri="{BB962C8B-B14F-4D97-AF65-F5344CB8AC3E}">
        <p14:creationId xmlns:p14="http://schemas.microsoft.com/office/powerpoint/2010/main" val="11874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Frequency Tables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8288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 can be used to find the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each level of a variable in a data set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F8337D-3B78-E842-B349-D50621890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573" b="5355"/>
          <a:stretch/>
        </p:blipFill>
        <p:spPr>
          <a:xfrm>
            <a:off x="2284412" y="3505200"/>
            <a:ext cx="4443967" cy="636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840E08-AF91-1542-B6A5-11981F4F00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22" t="-835" b="76798"/>
          <a:stretch/>
        </p:blipFill>
        <p:spPr>
          <a:xfrm>
            <a:off x="2284412" y="2971800"/>
            <a:ext cx="4781788" cy="3750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518D90-C995-7346-A0AD-6DA426DFBD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87" t="39974" r="43767" b="-1"/>
          <a:stretch/>
        </p:blipFill>
        <p:spPr>
          <a:xfrm>
            <a:off x="2284412" y="5257800"/>
            <a:ext cx="4187484" cy="973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4BC248-EC4E-A74B-8860-4409DCF20A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3" t="1" b="79172"/>
          <a:stretch/>
        </p:blipFill>
        <p:spPr>
          <a:xfrm>
            <a:off x="2284412" y="4724400"/>
            <a:ext cx="8358369" cy="37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4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7612" y="-7620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head() and tail()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00200"/>
            <a:ext cx="99822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head() and tail() help give you a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birds eye view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a data set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head() by default shows you the first 6 rows of a data frame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tail() shows the last 6 rows of a data frame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Aft>
                <a:spcPts val="20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9CD0B-F650-254A-A89F-14F490944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2" y="2667000"/>
            <a:ext cx="9902825" cy="16011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3ACDF5-0E7E-4149-880D-385AD70BF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412" y="4800600"/>
            <a:ext cx="9906000" cy="165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8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334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 Using Position with Data Frames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58674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 works similarly on a data frame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number is the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position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is the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position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F754B9-8739-2B4F-9098-166F83E316DD}"/>
              </a:ext>
            </a:extLst>
          </p:cNvPr>
          <p:cNvSpPr txBox="1"/>
          <p:nvPr/>
        </p:nvSpPr>
        <p:spPr>
          <a:xfrm>
            <a:off x="9294812" y="5029200"/>
            <a:ext cx="18288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Positions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1B8E40-5727-0547-AEA6-CE7EC94E86B5}"/>
              </a:ext>
            </a:extLst>
          </p:cNvPr>
          <p:cNvGrpSpPr/>
          <p:nvPr/>
        </p:nvGrpSpPr>
        <p:grpSpPr>
          <a:xfrm>
            <a:off x="7389812" y="1905000"/>
            <a:ext cx="4612341" cy="2900065"/>
            <a:chOff x="7161212" y="2057400"/>
            <a:chExt cx="4612341" cy="29000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DC44B3-7C9A-A343-8EB1-869723424CC5}"/>
                </a:ext>
              </a:extLst>
            </p:cNvPr>
            <p:cNvSpPr txBox="1"/>
            <p:nvPr/>
          </p:nvSpPr>
          <p:spPr>
            <a:xfrm>
              <a:off x="7161212" y="29718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8D4CCB-6455-AE4D-9508-F734F8257B6E}"/>
                </a:ext>
              </a:extLst>
            </p:cNvPr>
            <p:cNvSpPr txBox="1"/>
            <p:nvPr/>
          </p:nvSpPr>
          <p:spPr>
            <a:xfrm>
              <a:off x="7161212" y="44958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D5B55B-1C29-5849-9F07-6C393D428CC5}"/>
                </a:ext>
              </a:extLst>
            </p:cNvPr>
            <p:cNvSpPr txBox="1"/>
            <p:nvPr/>
          </p:nvSpPr>
          <p:spPr>
            <a:xfrm>
              <a:off x="7161212" y="40386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1BE4F4-1413-D44F-9F18-546BC0B8E030}"/>
                </a:ext>
              </a:extLst>
            </p:cNvPr>
            <p:cNvSpPr txBox="1"/>
            <p:nvPr/>
          </p:nvSpPr>
          <p:spPr>
            <a:xfrm>
              <a:off x="7161212" y="35052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7D70A25-0E93-984D-BB25-85689BDAE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612" y="2667000"/>
              <a:ext cx="4078941" cy="2286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CC223A-A3D0-0A4A-A251-FA405AF9A8FA}"/>
                </a:ext>
              </a:extLst>
            </p:cNvPr>
            <p:cNvSpPr txBox="1"/>
            <p:nvPr/>
          </p:nvSpPr>
          <p:spPr>
            <a:xfrm>
              <a:off x="9294812" y="20574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1617E4-FE79-AB4E-BFD9-62CDC01BD00E}"/>
                </a:ext>
              </a:extLst>
            </p:cNvPr>
            <p:cNvSpPr txBox="1"/>
            <p:nvPr/>
          </p:nvSpPr>
          <p:spPr>
            <a:xfrm>
              <a:off x="11047412" y="20574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0339B0-6B64-8347-9EAC-D2394038348F}"/>
              </a:ext>
            </a:extLst>
          </p:cNvPr>
          <p:cNvGrpSpPr/>
          <p:nvPr/>
        </p:nvGrpSpPr>
        <p:grpSpPr>
          <a:xfrm>
            <a:off x="2894012" y="3581400"/>
            <a:ext cx="4038600" cy="2773328"/>
            <a:chOff x="3122612" y="3721979"/>
            <a:chExt cx="4038600" cy="2773328"/>
          </a:xfrm>
        </p:grpSpPr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77DB20FE-9D8F-1449-83BE-AEB5A71E8B80}"/>
                </a:ext>
              </a:extLst>
            </p:cNvPr>
            <p:cNvSpPr/>
            <p:nvPr/>
          </p:nvSpPr>
          <p:spPr>
            <a:xfrm rot="19008555">
              <a:off x="4638070" y="4228185"/>
              <a:ext cx="645204" cy="2304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BD1916C-3730-B84D-A01E-76816496E1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162" r="75947" b="923"/>
            <a:stretch/>
          </p:blipFill>
          <p:spPr>
            <a:xfrm>
              <a:off x="5027612" y="5715000"/>
              <a:ext cx="762000" cy="78030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7829488-4602-254D-AC1E-AD743E3A89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7" t="271" b="62432"/>
            <a:stretch/>
          </p:blipFill>
          <p:spPr>
            <a:xfrm>
              <a:off x="3275012" y="3721979"/>
              <a:ext cx="2518430" cy="39076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D92F0AA3-96BD-3E4E-B2C3-62BFB000C0DD}"/>
                </a:ext>
              </a:extLst>
            </p:cNvPr>
            <p:cNvSpPr/>
            <p:nvPr/>
          </p:nvSpPr>
          <p:spPr>
            <a:xfrm rot="13453005">
              <a:off x="5398748" y="4228335"/>
              <a:ext cx="637625" cy="2301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BDBD2C-2223-8D44-9CB5-E80DE0A7DA70}"/>
                </a:ext>
              </a:extLst>
            </p:cNvPr>
            <p:cNvSpPr txBox="1"/>
            <p:nvPr/>
          </p:nvSpPr>
          <p:spPr>
            <a:xfrm>
              <a:off x="4113212" y="4648201"/>
              <a:ext cx="990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Row 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20BBFC-9291-BA4E-A0D4-8FDDC6C93CC6}"/>
                </a:ext>
              </a:extLst>
            </p:cNvPr>
            <p:cNvSpPr txBox="1"/>
            <p:nvPr/>
          </p:nvSpPr>
          <p:spPr>
            <a:xfrm>
              <a:off x="5713412" y="4648201"/>
              <a:ext cx="1447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Column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14778D7-7679-7648-A6A9-FF2D1DC89C21}"/>
                </a:ext>
              </a:extLst>
            </p:cNvPr>
            <p:cNvSpPr txBox="1"/>
            <p:nvPr/>
          </p:nvSpPr>
          <p:spPr>
            <a:xfrm>
              <a:off x="3122612" y="5257801"/>
              <a:ext cx="1828800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Returns: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45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8012" y="-152400"/>
            <a:ext cx="111632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Pulling Full Rows and Columns from a Data Frame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2812" y="1676400"/>
            <a:ext cx="60960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To pull a full column, leave the row number blank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To pull a full row, leave the column number blank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Always leave the comma in!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F754B9-8739-2B4F-9098-166F83E316DD}"/>
              </a:ext>
            </a:extLst>
          </p:cNvPr>
          <p:cNvSpPr txBox="1"/>
          <p:nvPr/>
        </p:nvSpPr>
        <p:spPr>
          <a:xfrm>
            <a:off x="9066212" y="4648200"/>
            <a:ext cx="18288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Positions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1B8E40-5727-0547-AEA6-CE7EC94E86B5}"/>
              </a:ext>
            </a:extLst>
          </p:cNvPr>
          <p:cNvGrpSpPr/>
          <p:nvPr/>
        </p:nvGrpSpPr>
        <p:grpSpPr>
          <a:xfrm>
            <a:off x="7237412" y="1524000"/>
            <a:ext cx="4612341" cy="2900065"/>
            <a:chOff x="7161212" y="2057400"/>
            <a:chExt cx="4612341" cy="29000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DC44B3-7C9A-A343-8EB1-869723424CC5}"/>
                </a:ext>
              </a:extLst>
            </p:cNvPr>
            <p:cNvSpPr txBox="1"/>
            <p:nvPr/>
          </p:nvSpPr>
          <p:spPr>
            <a:xfrm>
              <a:off x="7161212" y="29718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8D4CCB-6455-AE4D-9508-F734F8257B6E}"/>
                </a:ext>
              </a:extLst>
            </p:cNvPr>
            <p:cNvSpPr txBox="1"/>
            <p:nvPr/>
          </p:nvSpPr>
          <p:spPr>
            <a:xfrm>
              <a:off x="7161212" y="44958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D5B55B-1C29-5849-9F07-6C393D428CC5}"/>
                </a:ext>
              </a:extLst>
            </p:cNvPr>
            <p:cNvSpPr txBox="1"/>
            <p:nvPr/>
          </p:nvSpPr>
          <p:spPr>
            <a:xfrm>
              <a:off x="7161212" y="40386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1BE4F4-1413-D44F-9F18-546BC0B8E030}"/>
                </a:ext>
              </a:extLst>
            </p:cNvPr>
            <p:cNvSpPr txBox="1"/>
            <p:nvPr/>
          </p:nvSpPr>
          <p:spPr>
            <a:xfrm>
              <a:off x="7161212" y="35052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7D70A25-0E93-984D-BB25-85689BDAE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612" y="2667000"/>
              <a:ext cx="4078941" cy="2286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CC223A-A3D0-0A4A-A251-FA405AF9A8FA}"/>
                </a:ext>
              </a:extLst>
            </p:cNvPr>
            <p:cNvSpPr txBox="1"/>
            <p:nvPr/>
          </p:nvSpPr>
          <p:spPr>
            <a:xfrm>
              <a:off x="9294812" y="20574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1617E4-FE79-AB4E-BFD9-62CDC01BD00E}"/>
                </a:ext>
              </a:extLst>
            </p:cNvPr>
            <p:cNvSpPr txBox="1"/>
            <p:nvPr/>
          </p:nvSpPr>
          <p:spPr>
            <a:xfrm>
              <a:off x="11047412" y="20574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92F0AA3-96BD-3E4E-B2C3-62BFB000C0DD}"/>
              </a:ext>
            </a:extLst>
          </p:cNvPr>
          <p:cNvSpPr/>
          <p:nvPr/>
        </p:nvSpPr>
        <p:spPr>
          <a:xfrm rot="10800000">
            <a:off x="4646612" y="2819400"/>
            <a:ext cx="637625" cy="230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BDBD2C-2223-8D44-9CB5-E80DE0A7DA70}"/>
              </a:ext>
            </a:extLst>
          </p:cNvPr>
          <p:cNvSpPr txBox="1"/>
          <p:nvPr/>
        </p:nvSpPr>
        <p:spPr>
          <a:xfrm>
            <a:off x="5484812" y="2590800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Column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20BBFC-9291-BA4E-A0D4-8FDDC6C93CC6}"/>
              </a:ext>
            </a:extLst>
          </p:cNvPr>
          <p:cNvSpPr txBox="1"/>
          <p:nvPr/>
        </p:nvSpPr>
        <p:spPr>
          <a:xfrm>
            <a:off x="5103812" y="4876800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645462-9B4D-3343-8BED-EBE1A07EA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612" y="4572000"/>
            <a:ext cx="2438400" cy="9482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92FC31-2015-984B-BE55-BCAA66FD9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612" y="2590800"/>
            <a:ext cx="2877015" cy="685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978B088D-BC2D-7144-83DD-053ABBD40EE5}"/>
              </a:ext>
            </a:extLst>
          </p:cNvPr>
          <p:cNvSpPr/>
          <p:nvPr/>
        </p:nvSpPr>
        <p:spPr>
          <a:xfrm rot="10800000">
            <a:off x="4265612" y="4953000"/>
            <a:ext cx="637625" cy="230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9513" y="0"/>
            <a:ext cx="97154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Indexing Multiple Values from a Data Frame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676400"/>
            <a:ext cx="5867400" cy="4648200"/>
          </a:xfrm>
        </p:spPr>
        <p:txBody>
          <a:bodyPr numCol="1">
            <a:noAutofit/>
          </a:bodyPr>
          <a:lstStyle/>
          <a:p>
            <a:pPr>
              <a:lnSpc>
                <a:spcPct val="80000"/>
              </a:lnSpc>
              <a:spcAft>
                <a:spcPts val="200"/>
              </a:spcAft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Like on vectors, you can pull multiple consecutive values</a:t>
            </a: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F754B9-8739-2B4F-9098-166F83E316DD}"/>
              </a:ext>
            </a:extLst>
          </p:cNvPr>
          <p:cNvSpPr txBox="1"/>
          <p:nvPr/>
        </p:nvSpPr>
        <p:spPr>
          <a:xfrm>
            <a:off x="9294812" y="5029200"/>
            <a:ext cx="18288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Positions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1B8E40-5727-0547-AEA6-CE7EC94E86B5}"/>
              </a:ext>
            </a:extLst>
          </p:cNvPr>
          <p:cNvGrpSpPr/>
          <p:nvPr/>
        </p:nvGrpSpPr>
        <p:grpSpPr>
          <a:xfrm>
            <a:off x="7389812" y="1905000"/>
            <a:ext cx="4612341" cy="2900065"/>
            <a:chOff x="7161212" y="2057400"/>
            <a:chExt cx="4612341" cy="29000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DC44B3-7C9A-A343-8EB1-869723424CC5}"/>
                </a:ext>
              </a:extLst>
            </p:cNvPr>
            <p:cNvSpPr txBox="1"/>
            <p:nvPr/>
          </p:nvSpPr>
          <p:spPr>
            <a:xfrm>
              <a:off x="7161212" y="29718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8D4CCB-6455-AE4D-9508-F734F8257B6E}"/>
                </a:ext>
              </a:extLst>
            </p:cNvPr>
            <p:cNvSpPr txBox="1"/>
            <p:nvPr/>
          </p:nvSpPr>
          <p:spPr>
            <a:xfrm>
              <a:off x="7161212" y="44958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D5B55B-1C29-5849-9F07-6C393D428CC5}"/>
                </a:ext>
              </a:extLst>
            </p:cNvPr>
            <p:cNvSpPr txBox="1"/>
            <p:nvPr/>
          </p:nvSpPr>
          <p:spPr>
            <a:xfrm>
              <a:off x="7161212" y="40386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1BE4F4-1413-D44F-9F18-546BC0B8E030}"/>
                </a:ext>
              </a:extLst>
            </p:cNvPr>
            <p:cNvSpPr txBox="1"/>
            <p:nvPr/>
          </p:nvSpPr>
          <p:spPr>
            <a:xfrm>
              <a:off x="7161212" y="35052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7D70A25-0E93-984D-BB25-85689BDAE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612" y="2667000"/>
              <a:ext cx="4078941" cy="2286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CC223A-A3D0-0A4A-A251-FA405AF9A8FA}"/>
                </a:ext>
              </a:extLst>
            </p:cNvPr>
            <p:cNvSpPr txBox="1"/>
            <p:nvPr/>
          </p:nvSpPr>
          <p:spPr>
            <a:xfrm>
              <a:off x="9294812" y="20574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1617E4-FE79-AB4E-BFD9-62CDC01BD00E}"/>
                </a:ext>
              </a:extLst>
            </p:cNvPr>
            <p:cNvSpPr txBox="1"/>
            <p:nvPr/>
          </p:nvSpPr>
          <p:spPr>
            <a:xfrm>
              <a:off x="11047412" y="2057400"/>
              <a:ext cx="381000" cy="461665"/>
            </a:xfrm>
            <a:prstGeom prst="rect">
              <a:avLst/>
            </a:prstGeom>
            <a:noFill/>
            <a:ln w="19050">
              <a:solidFill>
                <a:srgbClr val="DF9E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622E18-27B4-B34E-A61F-56A74360079B}"/>
              </a:ext>
            </a:extLst>
          </p:cNvPr>
          <p:cNvGrpSpPr/>
          <p:nvPr/>
        </p:nvGrpSpPr>
        <p:grpSpPr>
          <a:xfrm>
            <a:off x="1446212" y="2819400"/>
            <a:ext cx="4809726" cy="3276600"/>
            <a:chOff x="1979612" y="2667000"/>
            <a:chExt cx="4809726" cy="3276600"/>
          </a:xfrm>
        </p:grpSpPr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77DB20FE-9D8F-1449-83BE-AEB5A71E8B80}"/>
                </a:ext>
              </a:extLst>
            </p:cNvPr>
            <p:cNvSpPr/>
            <p:nvPr/>
          </p:nvSpPr>
          <p:spPr>
            <a:xfrm rot="19008555">
              <a:off x="4028470" y="3313784"/>
              <a:ext cx="645204" cy="2304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D92F0AA3-96BD-3E4E-B2C3-62BFB000C0DD}"/>
                </a:ext>
              </a:extLst>
            </p:cNvPr>
            <p:cNvSpPr/>
            <p:nvPr/>
          </p:nvSpPr>
          <p:spPr>
            <a:xfrm rot="13453005">
              <a:off x="5322339" y="3313933"/>
              <a:ext cx="637625" cy="2301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BDBD2C-2223-8D44-9CB5-E80DE0A7DA70}"/>
                </a:ext>
              </a:extLst>
            </p:cNvPr>
            <p:cNvSpPr txBox="1"/>
            <p:nvPr/>
          </p:nvSpPr>
          <p:spPr>
            <a:xfrm>
              <a:off x="3503612" y="3657600"/>
              <a:ext cx="1219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Row 2, 3, &amp; 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20BBFC-9291-BA4E-A0D4-8FDDC6C93CC6}"/>
                </a:ext>
              </a:extLst>
            </p:cNvPr>
            <p:cNvSpPr txBox="1"/>
            <p:nvPr/>
          </p:nvSpPr>
          <p:spPr>
            <a:xfrm>
              <a:off x="5484812" y="3657600"/>
              <a:ext cx="1219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Column 1 &amp;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14778D7-7679-7648-A6A9-FF2D1DC89C21}"/>
                </a:ext>
              </a:extLst>
            </p:cNvPr>
            <p:cNvSpPr txBox="1"/>
            <p:nvPr/>
          </p:nvSpPr>
          <p:spPr>
            <a:xfrm>
              <a:off x="1979612" y="5105400"/>
              <a:ext cx="1828800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Returns: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32B807-96A7-E945-9328-A53FBBBEDA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0509" b="3180"/>
            <a:stretch/>
          </p:blipFill>
          <p:spPr>
            <a:xfrm>
              <a:off x="3808411" y="4800600"/>
              <a:ext cx="2980927" cy="114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BAC0709-ECC6-7C40-B7C7-126682F1A9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5676"/>
            <a:stretch/>
          </p:blipFill>
          <p:spPr>
            <a:xfrm>
              <a:off x="2132012" y="2667000"/>
              <a:ext cx="3740776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6515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Blue Tunnel 16x9</Template>
  <TotalTime>36566</TotalTime>
  <Words>1555</Words>
  <Application>Microsoft Macintosh PowerPoint</Application>
  <PresentationFormat>Custom</PresentationFormat>
  <Paragraphs>265</Paragraphs>
  <Slides>39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Corbel</vt:lpstr>
      <vt:lpstr>Digital Blue Tunnel 16x9</vt:lpstr>
      <vt:lpstr>Introduction to R</vt:lpstr>
      <vt:lpstr>Class Live Stream Link</vt:lpstr>
      <vt:lpstr>Review Supplemental Code</vt:lpstr>
      <vt:lpstr>Review from Last Week</vt:lpstr>
      <vt:lpstr>Frequency Tables</vt:lpstr>
      <vt:lpstr>head() and tail()</vt:lpstr>
      <vt:lpstr>Indexing Using Position with Data Frames</vt:lpstr>
      <vt:lpstr>Pulling Full Rows and Columns from a Data Frame</vt:lpstr>
      <vt:lpstr>Indexing Multiple Values from a Data Frame</vt:lpstr>
      <vt:lpstr>A Better Way? Subsetting Using Values</vt:lpstr>
      <vt:lpstr>Keeping and Removing Variables</vt:lpstr>
      <vt:lpstr> Factor Variables</vt:lpstr>
      <vt:lpstr>Factor Variables</vt:lpstr>
      <vt:lpstr>Creating Factor Variables</vt:lpstr>
      <vt:lpstr>Creating an Ordered Factor Variable</vt:lpstr>
      <vt:lpstr>Missing Values</vt:lpstr>
      <vt:lpstr>Types of Missing Values</vt:lpstr>
      <vt:lpstr>Identifying Missing Values</vt:lpstr>
      <vt:lpstr>Replacing Values and Changing Column Names</vt:lpstr>
      <vt:lpstr>Replacing Values with Indexing</vt:lpstr>
      <vt:lpstr>Replacing Missing Values</vt:lpstr>
      <vt:lpstr>Replacing Column Names</vt:lpstr>
      <vt:lpstr>Replacing Column Names</vt:lpstr>
      <vt:lpstr>If/Else Statements</vt:lpstr>
      <vt:lpstr>If/Else Statements</vt:lpstr>
      <vt:lpstr>If/Else Statements</vt:lpstr>
      <vt:lpstr>Merging Data Frames</vt:lpstr>
      <vt:lpstr>What is Merging?</vt:lpstr>
      <vt:lpstr>What is Merging?</vt:lpstr>
      <vt:lpstr>Left and Right Joins: What Are They?</vt:lpstr>
      <vt:lpstr>Left and Right Joins: How To Write Them?</vt:lpstr>
      <vt:lpstr>Full Joins</vt:lpstr>
      <vt:lpstr>Binding Rows and Columns</vt:lpstr>
      <vt:lpstr>Binding Columns</vt:lpstr>
      <vt:lpstr>Binding Rows</vt:lpstr>
      <vt:lpstr>Row and Column Bind Use Examples</vt:lpstr>
      <vt:lpstr>Questions? </vt:lpstr>
      <vt:lpstr>Thank you for attending!  Next Class is Graphing in ggplot2:   Next Saturday, June 22th from 12:30 PM to 3:45 PM  To attend in person go here to sign up: https://www.meetup.com/Learning-R-Programming-in-Austin/events/261791634/  To attend online go here to sign up: https://www.eventbrite.com/e/workshop-on-graphing-with-ggplot2-tickets-62415551595  Please finish the remainder of the in-class exercises for homework!</vt:lpstr>
      <vt:lpstr>Class Links &amp; Contact Info:  My email: kelsey.Huntzberry@gmail.com   Slack Channel to collaborate with your cohort is called r-programming-class found here:  https://join.slack.com/t/learningrinaustin/shared_invite/enQtNjQ3MTcxMTczOTQyLTU4NWU2OGU5ZWQ5YzIwMTRhYjRiZTI3ODM1Yjc3ZTcwY2VjOGZkNjg2MzE1ODA1ZDA0YTRjMzNjYmIxOWQ1YmM  Class Github Repository: https://github.com/kelsey-huntzberry/Intro_R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Huntzberry, Kelsey</dc:creator>
  <cp:lastModifiedBy>Kelsey Huntzberry</cp:lastModifiedBy>
  <cp:revision>130</cp:revision>
  <dcterms:created xsi:type="dcterms:W3CDTF">2019-05-13T01:47:15Z</dcterms:created>
  <dcterms:modified xsi:type="dcterms:W3CDTF">2019-06-15T09:16:10Z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