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5" r:id="rId2"/>
    <p:sldId id="329" r:id="rId3"/>
    <p:sldId id="379" r:id="rId4"/>
    <p:sldId id="354" r:id="rId5"/>
    <p:sldId id="348" r:id="rId6"/>
    <p:sldId id="347" r:id="rId7"/>
    <p:sldId id="350" r:id="rId8"/>
    <p:sldId id="362" r:id="rId9"/>
    <p:sldId id="351" r:id="rId10"/>
    <p:sldId id="358" r:id="rId11"/>
    <p:sldId id="359" r:id="rId12"/>
    <p:sldId id="360" r:id="rId13"/>
    <p:sldId id="361" r:id="rId14"/>
    <p:sldId id="366" r:id="rId15"/>
    <p:sldId id="367" r:id="rId16"/>
    <p:sldId id="363" r:id="rId17"/>
    <p:sldId id="364" r:id="rId18"/>
    <p:sldId id="365" r:id="rId19"/>
    <p:sldId id="368" r:id="rId20"/>
    <p:sldId id="369" r:id="rId21"/>
    <p:sldId id="370" r:id="rId22"/>
    <p:sldId id="375" r:id="rId23"/>
    <p:sldId id="376" r:id="rId24"/>
    <p:sldId id="356" r:id="rId25"/>
    <p:sldId id="378" r:id="rId26"/>
    <p:sldId id="357" r:id="rId27"/>
  </p:sldIdLst>
  <p:sldSz cx="12188825" cy="6858000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53" autoAdjust="0"/>
    <p:restoredTop sz="91382" autoAdjust="0"/>
  </p:normalViewPr>
  <p:slideViewPr>
    <p:cSldViewPr showGuides="1">
      <p:cViewPr varScale="1">
        <p:scale>
          <a:sx n="101" d="100"/>
          <a:sy n="101" d="100"/>
        </p:scale>
        <p:origin x="1168" y="18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392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6/2/19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6/2/19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47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8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43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02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70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8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18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837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67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</a:t>
            </a:r>
            <a:r>
              <a:rPr lang="en-US" dirty="0" err="1"/>
              <a:t>Github</a:t>
            </a:r>
            <a:r>
              <a:rPr lang="en-US" dirty="0"/>
              <a:t> link on </a:t>
            </a:r>
            <a:r>
              <a:rPr lang="en-US" dirty="0" err="1"/>
              <a:t>slidesou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62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</a:t>
            </a:r>
            <a:r>
              <a:rPr lang="en-US" dirty="0" err="1"/>
              <a:t>Github</a:t>
            </a:r>
            <a:r>
              <a:rPr lang="en-US" dirty="0"/>
              <a:t> link on </a:t>
            </a:r>
            <a:r>
              <a:rPr lang="en-US" dirty="0" err="1"/>
              <a:t>slidesou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</a:t>
            </a:r>
            <a:r>
              <a:rPr lang="en-US" dirty="0" err="1"/>
              <a:t>Github</a:t>
            </a:r>
            <a:r>
              <a:rPr lang="en-US" dirty="0"/>
              <a:t> link on </a:t>
            </a:r>
            <a:r>
              <a:rPr lang="en-US" dirty="0" err="1"/>
              <a:t>slidesou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67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</a:t>
            </a:r>
            <a:r>
              <a:rPr lang="en-US" dirty="0" err="1"/>
              <a:t>Github</a:t>
            </a:r>
            <a:r>
              <a:rPr lang="en-US" dirty="0"/>
              <a:t> link on </a:t>
            </a:r>
            <a:r>
              <a:rPr lang="en-US" dirty="0" err="1"/>
              <a:t>slidesou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59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</a:t>
            </a:r>
            <a:r>
              <a:rPr lang="en-US" dirty="0" err="1"/>
              <a:t>Github</a:t>
            </a:r>
            <a:r>
              <a:rPr lang="en-US" dirty="0"/>
              <a:t> link on </a:t>
            </a:r>
            <a:r>
              <a:rPr lang="en-US" dirty="0" err="1"/>
              <a:t>slidesou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03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</a:t>
            </a:r>
            <a:r>
              <a:rPr lang="en-US" dirty="0" err="1"/>
              <a:t>Github</a:t>
            </a:r>
            <a:r>
              <a:rPr lang="en-US" dirty="0"/>
              <a:t> link on </a:t>
            </a:r>
            <a:r>
              <a:rPr lang="en-US" dirty="0" err="1"/>
              <a:t>slidesou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67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99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21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6/2/19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6/2/19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6/2/19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6/2/19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6/2/19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6/2/19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6/2/19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oin.skype.com/BnvN2P9bJSEO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ntbrite.com/e/intro-r-factors-and-data-frames-tickets-61769889402" TargetMode="External"/><Relationship Id="rId2" Type="http://schemas.openxmlformats.org/officeDocument/2006/relationships/hyperlink" Target="https://www.meetup.com/Learning-R-Programming-in-Austin/events/261413384/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.slack.com/t/learningrinaustin/shared_invite/enQtNjQ3MTcxMTczOTQyLTU4NWU2OGU5ZWQ5YzIwMTRhYjRiZTI3ODM1Yjc3ZTcwY2VjOGZkNjg2MzE1ODA1ZDA0YTRjMzNjYmIxOWQ1YmM" TargetMode="External"/><Relationship Id="rId2" Type="http://schemas.openxmlformats.org/officeDocument/2006/relationships/hyperlink" Target="mailto:kelsey.Huntzberry@gmail.com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kelsey-huntzberry/Intro_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2" y="1524000"/>
            <a:ext cx="8229600" cy="2895600"/>
          </a:xfrm>
        </p:spPr>
        <p:txBody>
          <a:bodyPr/>
          <a:lstStyle/>
          <a:p>
            <a:r>
              <a:rPr lang="en-US" dirty="0"/>
              <a:t>Introduction to 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17612" y="4419600"/>
            <a:ext cx="10058400" cy="1219200"/>
          </a:xfrm>
        </p:spPr>
        <p:txBody>
          <a:bodyPr>
            <a:normAutofit/>
          </a:bodyPr>
          <a:lstStyle/>
          <a:p>
            <a:r>
              <a:rPr lang="it-IT" sz="3600" dirty="0" err="1">
                <a:solidFill>
                  <a:schemeClr val="tx1"/>
                </a:solidFill>
              </a:rPr>
              <a:t>vectors</a:t>
            </a:r>
            <a:r>
              <a:rPr lang="it-IT" sz="3600" dirty="0">
                <a:solidFill>
                  <a:schemeClr val="tx1"/>
                </a:solidFill>
              </a:rPr>
              <a:t>, </a:t>
            </a:r>
            <a:r>
              <a:rPr lang="it-IT" sz="3600" dirty="0" err="1">
                <a:solidFill>
                  <a:schemeClr val="tx1"/>
                </a:solidFill>
              </a:rPr>
              <a:t>matrices</a:t>
            </a:r>
            <a:r>
              <a:rPr lang="it-IT" sz="3600" dirty="0">
                <a:solidFill>
                  <a:schemeClr val="tx1"/>
                </a:solidFill>
              </a:rPr>
              <a:t>, and </a:t>
            </a:r>
            <a:r>
              <a:rPr lang="it-IT" sz="3600" dirty="0" err="1">
                <a:solidFill>
                  <a:schemeClr val="tx1"/>
                </a:solidFill>
              </a:rPr>
              <a:t>indexing</a:t>
            </a:r>
            <a:endParaRPr lang="it-IT" sz="2800" dirty="0"/>
          </a:p>
          <a:p>
            <a:r>
              <a:rPr lang="it-IT" sz="2800" dirty="0"/>
              <a:t>	By Kelsey Huntzberry, MPH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Creating a Matrix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6764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Create a vector</a:t>
            </a:r>
          </a:p>
          <a:p>
            <a:pPr marL="231775" lvl="1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fruit.prices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&lt;- c(“apple”, “orange”, “banana”, 0.30, 0.40, 0.60)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Turn the vector into a matrix:</a:t>
            </a:r>
          </a:p>
          <a:p>
            <a:pPr marL="231775" lvl="1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fruit.matrix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&lt;- matrix(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fruit.prices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byrow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FALSE,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nrow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3) 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Add labels: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1775" lvl="1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fruit.matrix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&lt;- matrix(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fruit.prices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byrow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FALSE,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nrow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3, </a:t>
            </a:r>
          </a:p>
          <a:p>
            <a:pPr marL="231775" lvl="1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dimnames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list(c(1,2,3), c(“fruit”, “price”))) </a:t>
            </a:r>
          </a:p>
        </p:txBody>
      </p:sp>
    </p:spTree>
    <p:extLst>
      <p:ext uri="{BB962C8B-B14F-4D97-AF65-F5344CB8AC3E}">
        <p14:creationId xmlns:p14="http://schemas.microsoft.com/office/powerpoint/2010/main" val="83639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Matrices and Mathematical Operations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676400"/>
            <a:ext cx="51054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When a matrix is all numeric, you can perform mathematical operations with all values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If we want to purchase three of each fruit and want the total price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BC6C27-0357-EA4E-BB91-F23B0BCCF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12" y="1905000"/>
            <a:ext cx="2971800" cy="4081272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A9BB151C-F622-DB47-8F3B-F8F29B32FB85}"/>
              </a:ext>
            </a:extLst>
          </p:cNvPr>
          <p:cNvSpPr/>
          <p:nvPr/>
        </p:nvSpPr>
        <p:spPr>
          <a:xfrm>
            <a:off x="6410091" y="3000954"/>
            <a:ext cx="896097" cy="359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9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Creating a Matrix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6764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Create a vector</a:t>
            </a:r>
          </a:p>
          <a:p>
            <a:pPr marL="231775" lvl="1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fruit.prices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&lt;- c(“apple”, “orange”, “banana”, 0.30, 0.40, 0.60)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Turn the vector into a matrix:</a:t>
            </a:r>
          </a:p>
          <a:p>
            <a:pPr marL="231775" lvl="1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fruit.matrix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&lt;- matrix(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fruit.prices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byrow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= FALSE,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nrow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= 3) 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Add labels: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1775" lvl="1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fruit.matrix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&lt;- matrix(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fruit.prices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byrow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= FALSE,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nrow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= 3, </a:t>
            </a:r>
          </a:p>
          <a:p>
            <a:pPr marL="231775" lvl="1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dimnames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= list(c(1,2,3), c(“fruit”, “price”))) </a:t>
            </a:r>
          </a:p>
        </p:txBody>
      </p:sp>
    </p:spTree>
    <p:extLst>
      <p:ext uri="{BB962C8B-B14F-4D97-AF65-F5344CB8AC3E}">
        <p14:creationId xmlns:p14="http://schemas.microsoft.com/office/powerpoint/2010/main" val="405548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7612" y="-22860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matrix() to Create a Data Frame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3716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data frame is similar to a matrix except each column can be of a different type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use the matrix()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data.frame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functions to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data frame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First you create a matrix with your desired format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Then you put this code inside 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data.frame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 function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94C7F0-6EA0-2D46-941D-0A2EE76CAF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00"/>
          <a:stretch/>
        </p:blipFill>
        <p:spPr>
          <a:xfrm>
            <a:off x="4341812" y="5410200"/>
            <a:ext cx="2578100" cy="125215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A32DC6-5A2A-F845-8B92-366B5521D2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4038600"/>
            <a:ext cx="9144000" cy="10414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Curved Left Arrow 5">
            <a:extLst>
              <a:ext uri="{FF2B5EF4-FFF2-40B4-BE49-F238E27FC236}">
                <a16:creationId xmlns:a16="http://schemas.microsoft.com/office/drawing/2014/main" id="{EC391F60-A246-C64E-977F-2DD22F258B32}"/>
              </a:ext>
            </a:extLst>
          </p:cNvPr>
          <p:cNvSpPr/>
          <p:nvPr/>
        </p:nvSpPr>
        <p:spPr>
          <a:xfrm>
            <a:off x="10818812" y="4572000"/>
            <a:ext cx="685800" cy="1828800"/>
          </a:xfrm>
          <a:prstGeom prst="curvedLef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15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on Data Frames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6764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frames are typically like data sets you see in Excel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Every column is a variable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Remember: Use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refer to a variable within a data frame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rainfall.df$city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70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Factor Variables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676400"/>
            <a:ext cx="10363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Factor variables can be either strings or numeric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However, always stored as a number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that city, a character variable, is stored with string values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State is a factor variable and is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stored as a number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name is a label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which is pr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inted when you open up the data frame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9B2B3C-365B-6245-A927-5E07F735E3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29" r="2422"/>
          <a:stretch/>
        </p:blipFill>
        <p:spPr>
          <a:xfrm>
            <a:off x="8609012" y="4724400"/>
            <a:ext cx="2928552" cy="1739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715BDD-9BD4-6142-9EC3-583B1A5429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5105400"/>
            <a:ext cx="7480300" cy="9271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5AB67D1-1191-8A4B-BD36-84CD6964B536}"/>
              </a:ext>
            </a:extLst>
          </p:cNvPr>
          <p:cNvSpPr/>
          <p:nvPr/>
        </p:nvSpPr>
        <p:spPr>
          <a:xfrm>
            <a:off x="7085012" y="5638800"/>
            <a:ext cx="914400" cy="381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2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12" y="1143000"/>
            <a:ext cx="8534400" cy="28194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Changing Data Types</a:t>
            </a:r>
          </a:p>
        </p:txBody>
      </p:sp>
    </p:spTree>
    <p:extLst>
      <p:ext uri="{BB962C8B-B14F-4D97-AF65-F5344CB8AC3E}">
        <p14:creationId xmlns:p14="http://schemas.microsoft.com/office/powerpoint/2010/main" val="344996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Checking &amp; Changing Data Types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6764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check the data type of an object use class()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change or coerce an object to another data type, the format is always as follows: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1B19ED4C-494B-2C41-B1A6-5894536E55D3}"/>
              </a:ext>
            </a:extLst>
          </p:cNvPr>
          <p:cNvSpPr txBox="1">
            <a:spLocks/>
          </p:cNvSpPr>
          <p:nvPr/>
        </p:nvSpPr>
        <p:spPr>
          <a:xfrm>
            <a:off x="1446212" y="3048000"/>
            <a:ext cx="9525000" cy="182880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as.numeric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Numeric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as.factor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Factor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as.data.frame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()  Data frame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as.character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()  Character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as.list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()  List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as.integer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()  Integer or Whole Number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222F7-3BD9-4440-89BF-D778089ED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2" y="4953000"/>
            <a:ext cx="6351383" cy="14351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72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Changing from Factor to Numeric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6764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There’s a trick for changing variables from factor to numeric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Remember: Factor variables are stored as numbers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stored number is based on the order of your values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as.numeric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on a factor variable made up of numbers, the stored numbers will be returned (which will be meaningless to you!)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 from factor to numeric is follows:</a:t>
            </a:r>
          </a:p>
          <a:p>
            <a:pPr marL="231775" lvl="1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this method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64D382-6DB1-BA49-A18F-F633AEE4C0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91" b="74535"/>
          <a:stretch/>
        </p:blipFill>
        <p:spPr>
          <a:xfrm>
            <a:off x="3046412" y="6172200"/>
            <a:ext cx="7848600" cy="3488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A0D29F-FE88-B54A-BBD7-69E7440CD0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23"/>
          <a:stretch/>
        </p:blipFill>
        <p:spPr>
          <a:xfrm>
            <a:off x="3016733" y="5410200"/>
            <a:ext cx="9144000" cy="40755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FED310-F48E-C247-95D0-2B1BCAAA8591}"/>
              </a:ext>
            </a:extLst>
          </p:cNvPr>
          <p:cNvSpPr txBox="1"/>
          <p:nvPr/>
        </p:nvSpPr>
        <p:spPr>
          <a:xfrm>
            <a:off x="31542" y="5410200"/>
            <a:ext cx="2405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Use this method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7063CE-3702-8B48-84EC-6500ABE0D54C}"/>
              </a:ext>
            </a:extLst>
          </p:cNvPr>
          <p:cNvSpPr txBox="1"/>
          <p:nvPr/>
        </p:nvSpPr>
        <p:spPr>
          <a:xfrm>
            <a:off x="34855" y="60960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NOT </a:t>
            </a:r>
            <a:r>
              <a:rPr lang="en-US" sz="2400" dirty="0"/>
              <a:t>this method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7B95D3E-E8B3-DA43-B617-2F44946B740E}"/>
              </a:ext>
            </a:extLst>
          </p:cNvPr>
          <p:cNvSpPr/>
          <p:nvPr/>
        </p:nvSpPr>
        <p:spPr>
          <a:xfrm>
            <a:off x="2436812" y="5486400"/>
            <a:ext cx="457200" cy="304800"/>
          </a:xfrm>
          <a:prstGeom prst="rightArrow">
            <a:avLst/>
          </a:prstGeom>
          <a:solidFill>
            <a:srgbClr val="DF9E00"/>
          </a:solidFill>
          <a:ln>
            <a:solidFill>
              <a:srgbClr val="D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EC580DC-2502-4841-BAF8-A9AC3C9D2636}"/>
              </a:ext>
            </a:extLst>
          </p:cNvPr>
          <p:cNvSpPr/>
          <p:nvPr/>
        </p:nvSpPr>
        <p:spPr>
          <a:xfrm>
            <a:off x="2436812" y="6172200"/>
            <a:ext cx="457200" cy="304800"/>
          </a:xfrm>
          <a:prstGeom prst="rightArrow">
            <a:avLst/>
          </a:prstGeom>
          <a:solidFill>
            <a:srgbClr val="DF9E00"/>
          </a:solidFill>
          <a:ln>
            <a:solidFill>
              <a:srgbClr val="D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1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12" y="1143000"/>
            <a:ext cx="8534400" cy="28194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Indexing with Vectors</a:t>
            </a:r>
          </a:p>
        </p:txBody>
      </p:sp>
    </p:spTree>
    <p:extLst>
      <p:ext uri="{BB962C8B-B14F-4D97-AF65-F5344CB8AC3E}">
        <p14:creationId xmlns:p14="http://schemas.microsoft.com/office/powerpoint/2010/main" val="414207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20782"/>
            <a:ext cx="9144001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Live Stream Link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79513" y="1905000"/>
            <a:ext cx="9944099" cy="4114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connect to the live stream of class so you can see my shared screen enter this link: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https://join.skype.com/BnvN2P9bJSEO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NOTE: You do NOT need a skype account to connect</a:t>
            </a:r>
          </a:p>
        </p:txBody>
      </p:sp>
    </p:spTree>
    <p:extLst>
      <p:ext uri="{BB962C8B-B14F-4D97-AF65-F5344CB8AC3E}">
        <p14:creationId xmlns:p14="http://schemas.microsoft.com/office/powerpoint/2010/main" val="306941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Indexing Using Position with Vectors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6764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position on a vector has a numeric position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Indexing uses a value’s numeric position or value to subset a vector or data frame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Users: Indexing starts at 1 in R!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 using vector above: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F92990-FCC7-444C-ACC3-444E97FCD36D}"/>
              </a:ext>
            </a:extLst>
          </p:cNvPr>
          <p:cNvGrpSpPr/>
          <p:nvPr/>
        </p:nvGrpSpPr>
        <p:grpSpPr>
          <a:xfrm>
            <a:off x="1598612" y="2438400"/>
            <a:ext cx="9109213" cy="995065"/>
            <a:chOff x="1598612" y="2438400"/>
            <a:chExt cx="9109213" cy="99506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8892838-F2D3-FD4E-AE35-18C7DD57FF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077"/>
            <a:stretch/>
          </p:blipFill>
          <p:spPr>
            <a:xfrm>
              <a:off x="1598612" y="2438400"/>
              <a:ext cx="9109213" cy="381000"/>
            </a:xfrm>
            <a:prstGeom prst="rect">
              <a:avLst/>
            </a:prstGeom>
            <a:ln w="22225">
              <a:solidFill>
                <a:schemeClr val="tx1"/>
              </a:solidFill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7DC44B3-7C9A-A343-8EB1-869723424CC5}"/>
                </a:ext>
              </a:extLst>
            </p:cNvPr>
            <p:cNvSpPr txBox="1"/>
            <p:nvPr/>
          </p:nvSpPr>
          <p:spPr>
            <a:xfrm>
              <a:off x="4037012" y="2971800"/>
              <a:ext cx="381000" cy="461665"/>
            </a:xfrm>
            <a:prstGeom prst="rect">
              <a:avLst/>
            </a:prstGeom>
            <a:noFill/>
            <a:ln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8D4CCB-6455-AE4D-9508-F734F8257B6E}"/>
                </a:ext>
              </a:extLst>
            </p:cNvPr>
            <p:cNvSpPr txBox="1"/>
            <p:nvPr/>
          </p:nvSpPr>
          <p:spPr>
            <a:xfrm>
              <a:off x="9371012" y="2971800"/>
              <a:ext cx="381000" cy="461665"/>
            </a:xfrm>
            <a:prstGeom prst="rect">
              <a:avLst/>
            </a:prstGeom>
            <a:noFill/>
            <a:ln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3D5B55B-1C29-5849-9F07-6C393D428CC5}"/>
                </a:ext>
              </a:extLst>
            </p:cNvPr>
            <p:cNvSpPr txBox="1"/>
            <p:nvPr/>
          </p:nvSpPr>
          <p:spPr>
            <a:xfrm>
              <a:off x="7313612" y="2971800"/>
              <a:ext cx="381000" cy="461665"/>
            </a:xfrm>
            <a:prstGeom prst="rect">
              <a:avLst/>
            </a:prstGeom>
            <a:noFill/>
            <a:ln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1BE4F4-1413-D44F-9F18-546BC0B8E030}"/>
                </a:ext>
              </a:extLst>
            </p:cNvPr>
            <p:cNvSpPr txBox="1"/>
            <p:nvPr/>
          </p:nvSpPr>
          <p:spPr>
            <a:xfrm>
              <a:off x="5637212" y="2971800"/>
              <a:ext cx="381000" cy="461665"/>
            </a:xfrm>
            <a:prstGeom prst="rect">
              <a:avLst/>
            </a:prstGeom>
            <a:noFill/>
            <a:ln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F754B9-8739-2B4F-9098-166F83E316DD}"/>
                </a:ext>
              </a:extLst>
            </p:cNvPr>
            <p:cNvSpPr txBox="1"/>
            <p:nvPr/>
          </p:nvSpPr>
          <p:spPr>
            <a:xfrm>
              <a:off x="1598612" y="2971800"/>
              <a:ext cx="1447800" cy="461665"/>
            </a:xfrm>
            <a:prstGeom prst="rect">
              <a:avLst/>
            </a:prstGeom>
            <a:noFill/>
            <a:ln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Positions</a:t>
              </a:r>
            </a:p>
          </p:txBody>
        </p:sp>
        <p:sp>
          <p:nvSpPr>
            <p:cNvPr id="3" name="Right Arrow 2">
              <a:extLst>
                <a:ext uri="{FF2B5EF4-FFF2-40B4-BE49-F238E27FC236}">
                  <a16:creationId xmlns:a16="http://schemas.microsoft.com/office/drawing/2014/main" id="{A245CB7E-7EE6-9B43-A57B-428460F8D50D}"/>
                </a:ext>
              </a:extLst>
            </p:cNvPr>
            <p:cNvSpPr/>
            <p:nvPr/>
          </p:nvSpPr>
          <p:spPr>
            <a:xfrm>
              <a:off x="3275012" y="304800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71A0E7D-596A-6F4D-B103-AA05246180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6"/>
          <a:stretch/>
        </p:blipFill>
        <p:spPr>
          <a:xfrm>
            <a:off x="5713412" y="5257800"/>
            <a:ext cx="2447710" cy="13716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378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Indexing Using Position with Vectors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6764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also reference a range of consecutive values with indexing using a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 using vector above: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CAA796-C00B-C14A-BDE0-F667D6F855A4}"/>
              </a:ext>
            </a:extLst>
          </p:cNvPr>
          <p:cNvGrpSpPr/>
          <p:nvPr/>
        </p:nvGrpSpPr>
        <p:grpSpPr>
          <a:xfrm>
            <a:off x="1598612" y="2743200"/>
            <a:ext cx="9109213" cy="995065"/>
            <a:chOff x="1598612" y="2438400"/>
            <a:chExt cx="9109213" cy="99506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8892838-F2D3-FD4E-AE35-18C7DD57FF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077"/>
            <a:stretch/>
          </p:blipFill>
          <p:spPr>
            <a:xfrm>
              <a:off x="1598612" y="2438400"/>
              <a:ext cx="9109213" cy="381000"/>
            </a:xfrm>
            <a:prstGeom prst="rect">
              <a:avLst/>
            </a:prstGeom>
            <a:ln w="22225">
              <a:solidFill>
                <a:schemeClr val="tx1"/>
              </a:solidFill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7DC44B3-7C9A-A343-8EB1-869723424CC5}"/>
                </a:ext>
              </a:extLst>
            </p:cNvPr>
            <p:cNvSpPr txBox="1"/>
            <p:nvPr/>
          </p:nvSpPr>
          <p:spPr>
            <a:xfrm>
              <a:off x="4037012" y="2971800"/>
              <a:ext cx="381000" cy="461665"/>
            </a:xfrm>
            <a:prstGeom prst="rect">
              <a:avLst/>
            </a:prstGeom>
            <a:noFill/>
            <a:ln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8D4CCB-6455-AE4D-9508-F734F8257B6E}"/>
                </a:ext>
              </a:extLst>
            </p:cNvPr>
            <p:cNvSpPr txBox="1"/>
            <p:nvPr/>
          </p:nvSpPr>
          <p:spPr>
            <a:xfrm>
              <a:off x="9371012" y="2971800"/>
              <a:ext cx="381000" cy="461665"/>
            </a:xfrm>
            <a:prstGeom prst="rect">
              <a:avLst/>
            </a:prstGeom>
            <a:noFill/>
            <a:ln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3D5B55B-1C29-5849-9F07-6C393D428CC5}"/>
                </a:ext>
              </a:extLst>
            </p:cNvPr>
            <p:cNvSpPr txBox="1"/>
            <p:nvPr/>
          </p:nvSpPr>
          <p:spPr>
            <a:xfrm>
              <a:off x="7313612" y="2971800"/>
              <a:ext cx="381000" cy="461665"/>
            </a:xfrm>
            <a:prstGeom prst="rect">
              <a:avLst/>
            </a:prstGeom>
            <a:noFill/>
            <a:ln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1BE4F4-1413-D44F-9F18-546BC0B8E030}"/>
                </a:ext>
              </a:extLst>
            </p:cNvPr>
            <p:cNvSpPr txBox="1"/>
            <p:nvPr/>
          </p:nvSpPr>
          <p:spPr>
            <a:xfrm>
              <a:off x="5637212" y="2971800"/>
              <a:ext cx="381000" cy="461665"/>
            </a:xfrm>
            <a:prstGeom prst="rect">
              <a:avLst/>
            </a:prstGeom>
            <a:noFill/>
            <a:ln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F754B9-8739-2B4F-9098-166F83E316DD}"/>
                </a:ext>
              </a:extLst>
            </p:cNvPr>
            <p:cNvSpPr txBox="1"/>
            <p:nvPr/>
          </p:nvSpPr>
          <p:spPr>
            <a:xfrm>
              <a:off x="1598612" y="2971800"/>
              <a:ext cx="1447800" cy="461665"/>
            </a:xfrm>
            <a:prstGeom prst="rect">
              <a:avLst/>
            </a:prstGeom>
            <a:noFill/>
            <a:ln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Positions</a:t>
              </a:r>
            </a:p>
          </p:txBody>
        </p:sp>
        <p:sp>
          <p:nvSpPr>
            <p:cNvPr id="3" name="Right Arrow 2">
              <a:extLst>
                <a:ext uri="{FF2B5EF4-FFF2-40B4-BE49-F238E27FC236}">
                  <a16:creationId xmlns:a16="http://schemas.microsoft.com/office/drawing/2014/main" id="{A245CB7E-7EE6-9B43-A57B-428460F8D50D}"/>
                </a:ext>
              </a:extLst>
            </p:cNvPr>
            <p:cNvSpPr/>
            <p:nvPr/>
          </p:nvSpPr>
          <p:spPr>
            <a:xfrm>
              <a:off x="3275012" y="304800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058D013-FDEF-3D4E-8EB0-2D1B630A7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12" y="4800600"/>
            <a:ext cx="5789319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1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Subetting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Vector Based on Value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6764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also subset a vector based on its value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example, we can pull all values greater than or equal to 0.40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fruit.prices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create a logical vector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fruit.prices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will return a logical vector (i.e. TRUE/FALSE)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414FF2-89C7-5E4D-B0B4-2E1B3517C9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48" t="38574" r="22723" b="41590"/>
          <a:stretch/>
        </p:blipFill>
        <p:spPr>
          <a:xfrm>
            <a:off x="3351212" y="4191000"/>
            <a:ext cx="3669708" cy="304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46990F-DDD0-414A-9F8E-CF5F346EEF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418"/>
          <a:stretch/>
        </p:blipFill>
        <p:spPr>
          <a:xfrm>
            <a:off x="3351212" y="5257800"/>
            <a:ext cx="5107779" cy="685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01C19A-6684-724B-98E8-156F60A1A7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14710" b="60324"/>
          <a:stretch/>
        </p:blipFill>
        <p:spPr>
          <a:xfrm>
            <a:off x="3351211" y="2743200"/>
            <a:ext cx="4351307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1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Subetting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Vector Based on Value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6764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logical vector is stored in 1s and 0s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TRUE is stored as 1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FALSE is stored as 0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indexing using a logical vector, it will multiply the 1s and 0s by your values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there is a 1, the value is returned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there is a 0, the value is dropped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146990F-DDD0-414A-9F8E-CF5F346EEF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418"/>
          <a:stretch/>
        </p:blipFill>
        <p:spPr>
          <a:xfrm>
            <a:off x="6932612" y="4495800"/>
            <a:ext cx="5107779" cy="685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01C19A-6684-724B-98E8-156F60A1A7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14710" b="60324"/>
          <a:stretch/>
        </p:blipFill>
        <p:spPr>
          <a:xfrm>
            <a:off x="6932612" y="3657600"/>
            <a:ext cx="4351307" cy="6096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F4BB43F-C9E0-9645-82FA-18B7D07B0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612" y="5943600"/>
            <a:ext cx="3062868" cy="609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FC4819-2C17-9440-B2B9-C9D285662A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48" t="38574" r="22723" b="41590"/>
          <a:stretch/>
        </p:blipFill>
        <p:spPr>
          <a:xfrm>
            <a:off x="6932612" y="5410200"/>
            <a:ext cx="3669708" cy="304800"/>
          </a:xfrm>
          <a:prstGeom prst="rect">
            <a:avLst/>
          </a:prstGeom>
        </p:spPr>
      </p:pic>
      <p:sp>
        <p:nvSpPr>
          <p:cNvPr id="11" name="Curved Up Arrow 10">
            <a:extLst>
              <a:ext uri="{FF2B5EF4-FFF2-40B4-BE49-F238E27FC236}">
                <a16:creationId xmlns:a16="http://schemas.microsoft.com/office/drawing/2014/main" id="{436F49CA-A181-D344-A7DA-27FF2654FE8A}"/>
              </a:ext>
            </a:extLst>
          </p:cNvPr>
          <p:cNvSpPr/>
          <p:nvPr/>
        </p:nvSpPr>
        <p:spPr>
          <a:xfrm rot="5245322">
            <a:off x="6326548" y="5810194"/>
            <a:ext cx="676302" cy="3485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Up Arrow 11">
            <a:extLst>
              <a:ext uri="{FF2B5EF4-FFF2-40B4-BE49-F238E27FC236}">
                <a16:creationId xmlns:a16="http://schemas.microsoft.com/office/drawing/2014/main" id="{A5B5AD9F-909E-8D43-8FD4-A5567F7D61CF}"/>
              </a:ext>
            </a:extLst>
          </p:cNvPr>
          <p:cNvSpPr/>
          <p:nvPr/>
        </p:nvSpPr>
        <p:spPr>
          <a:xfrm rot="5245322">
            <a:off x="6326548" y="5048193"/>
            <a:ext cx="676302" cy="3485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Up Arrow 16">
            <a:extLst>
              <a:ext uri="{FF2B5EF4-FFF2-40B4-BE49-F238E27FC236}">
                <a16:creationId xmlns:a16="http://schemas.microsoft.com/office/drawing/2014/main" id="{5B2AE09E-2047-6343-B5FD-E88AA3A04764}"/>
              </a:ext>
            </a:extLst>
          </p:cNvPr>
          <p:cNvSpPr/>
          <p:nvPr/>
        </p:nvSpPr>
        <p:spPr>
          <a:xfrm rot="5245322">
            <a:off x="6326547" y="4286192"/>
            <a:ext cx="676302" cy="3485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33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012" y="2628900"/>
            <a:ext cx="5638800" cy="160020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  <a:b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73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1066800"/>
            <a:ext cx="11277600" cy="46863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Thank you for attending!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Next Class is Factors &amp; Data Frames:  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Next Saturday, June 8</a:t>
            </a:r>
            <a:r>
              <a:rPr lang="en-US" sz="28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from 10:30 AM to 12:00 PM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attend in person go here to sign up: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https://www.meetup.com/Learning-R-Programming-in-Austin/events/261413384/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attend online go here to sign up: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  <a:hlinkClick r:id="rId3" tooltip="https://www.eventbrite.com/e/intro-r-factors-and-data-frames-tickets-61769889402"/>
              </a:rPr>
              <a:t>https://www.eventbrite.com/e/intro-r-factors-and-data-frames-tickets-61769889402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Optional Practice Slides are Available 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! (all class links on the next slides)</a:t>
            </a:r>
          </a:p>
        </p:txBody>
      </p:sp>
    </p:spTree>
    <p:extLst>
      <p:ext uri="{BB962C8B-B14F-4D97-AF65-F5344CB8AC3E}">
        <p14:creationId xmlns:p14="http://schemas.microsoft.com/office/powerpoint/2010/main" val="380893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1143000"/>
            <a:ext cx="10363200" cy="46863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Class Links &amp; Contact Info: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My email: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kelsey.Huntzberry@gmail.com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Slack Channel to collaborate with your cohort is called r-programming-class found here: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https://join.slack.com/t/learningrinaustin/shared_invite/enQtNjQ3MTcxMTczOTQyLTU4NWU2OGU5ZWQ5YzIwMTRhYjRiZTI3ODM1Yjc3ZTcwY2VjOGZkNjg2MzE1ODA1ZDA0YTRjMzNjYmIxOWQ1YmM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2700" b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 Repository:</a:t>
            </a:r>
            <a:b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tps://github.com/kelsey-huntzberry/Intro_R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05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212" y="1676400"/>
            <a:ext cx="8232400" cy="28194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Review Optional Supplemental Code</a:t>
            </a:r>
          </a:p>
        </p:txBody>
      </p:sp>
    </p:spTree>
    <p:extLst>
      <p:ext uri="{BB962C8B-B14F-4D97-AF65-F5344CB8AC3E}">
        <p14:creationId xmlns:p14="http://schemas.microsoft.com/office/powerpoint/2010/main" val="228533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212" y="1676400"/>
            <a:ext cx="8232400" cy="28194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Data Types &amp; Structures</a:t>
            </a:r>
          </a:p>
        </p:txBody>
      </p:sp>
    </p:spTree>
    <p:extLst>
      <p:ext uri="{BB962C8B-B14F-4D97-AF65-F5344CB8AC3E}">
        <p14:creationId xmlns:p14="http://schemas.microsoft.com/office/powerpoint/2010/main" val="234357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Types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676400"/>
            <a:ext cx="9982200" cy="4191000"/>
          </a:xfrm>
        </p:spPr>
        <p:txBody>
          <a:bodyPr numCol="2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Numeric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Example: c(1.2, 2.6, 3.4, 4.1, 5.8)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Character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Example: c(”Alabama”, “Texas”, ”Pennsylvania”)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More in later slides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Example: c(1, 2, 3, 4, 5)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Logical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Example: c(TRUE, FALSE, FALSE, TRUE)</a:t>
            </a:r>
          </a:p>
        </p:txBody>
      </p:sp>
    </p:spTree>
    <p:extLst>
      <p:ext uri="{BB962C8B-B14F-4D97-AF65-F5344CB8AC3E}">
        <p14:creationId xmlns:p14="http://schemas.microsoft.com/office/powerpoint/2010/main" val="316076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Structures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6764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Consists of </a:t>
            </a:r>
            <a:r>
              <a:rPr lang="en-US" sz="2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value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Example: state &lt;- “Texas”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Series of multiple values of the </a:t>
            </a:r>
            <a:r>
              <a:rPr lang="en-US" sz="2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type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dimension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Example: numbers &lt;- c(1, 2, 3, 7, 10)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Series of multiple values of </a:t>
            </a:r>
            <a:r>
              <a:rPr lang="en-US" sz="2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types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dimension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list.values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&lt;- list(1, “Alabama”, 9, TRUE)</a:t>
            </a:r>
          </a:p>
        </p:txBody>
      </p:sp>
    </p:spTree>
    <p:extLst>
      <p:ext uri="{BB962C8B-B14F-4D97-AF65-F5344CB8AC3E}">
        <p14:creationId xmlns:p14="http://schemas.microsoft.com/office/powerpoint/2010/main" val="240495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Structures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6764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Matrix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Rectangular array of the </a:t>
            </a:r>
            <a:r>
              <a:rPr lang="en-US" sz="2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type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If they are numbers, you can perform mathematical operations on each value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Data frame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Data created by combining multiple vectors so that each vector becomes a column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column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can have a </a:t>
            </a:r>
            <a:r>
              <a:rPr lang="en-US" sz="2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data type</a:t>
            </a:r>
          </a:p>
        </p:txBody>
      </p:sp>
    </p:spTree>
    <p:extLst>
      <p:ext uri="{BB962C8B-B14F-4D97-AF65-F5344CB8AC3E}">
        <p14:creationId xmlns:p14="http://schemas.microsoft.com/office/powerpoint/2010/main" val="324417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12" y="1447800"/>
            <a:ext cx="8232400" cy="28194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Deep Dive into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4594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about Vectors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6764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 most basic element in R is a vector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All other elements are made up of vectors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Vector: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Series of multiple values of the 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type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dimension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877983-85E0-9247-B76E-00050016DB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77"/>
          <a:stretch/>
        </p:blipFill>
        <p:spPr>
          <a:xfrm>
            <a:off x="1539805" y="4054288"/>
            <a:ext cx="9109213" cy="381000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DCEA3F59-94B5-ED41-B51F-B0B1CDCBCE59}"/>
              </a:ext>
            </a:extLst>
          </p:cNvPr>
          <p:cNvSpPr/>
          <p:nvPr/>
        </p:nvSpPr>
        <p:spPr>
          <a:xfrm rot="18859020">
            <a:off x="1152897" y="4793336"/>
            <a:ext cx="1030136" cy="359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598AEA9-7B88-DF4A-8836-0AEE816453E6}"/>
              </a:ext>
            </a:extLst>
          </p:cNvPr>
          <p:cNvSpPr/>
          <p:nvPr/>
        </p:nvSpPr>
        <p:spPr>
          <a:xfrm rot="14639830">
            <a:off x="2753980" y="4806842"/>
            <a:ext cx="896097" cy="359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5A6CB12-1055-BA40-9F4E-0F9760CE26C8}"/>
              </a:ext>
            </a:extLst>
          </p:cNvPr>
          <p:cNvSpPr/>
          <p:nvPr/>
        </p:nvSpPr>
        <p:spPr>
          <a:xfrm rot="16200000">
            <a:off x="6586953" y="4777100"/>
            <a:ext cx="878168" cy="391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59DBCF-924C-5846-BC8E-F611273789F2}"/>
              </a:ext>
            </a:extLst>
          </p:cNvPr>
          <p:cNvSpPr txBox="1"/>
          <p:nvPr/>
        </p:nvSpPr>
        <p:spPr>
          <a:xfrm>
            <a:off x="265112" y="5484222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Variable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013A56-E80D-524F-9C32-874FA5F66941}"/>
              </a:ext>
            </a:extLst>
          </p:cNvPr>
          <p:cNvSpPr txBox="1"/>
          <p:nvPr/>
        </p:nvSpPr>
        <p:spPr>
          <a:xfrm>
            <a:off x="2820038" y="5484222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Assignment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BB948B-6E68-3144-AA7D-5143F2443A99}"/>
              </a:ext>
            </a:extLst>
          </p:cNvPr>
          <p:cNvSpPr txBox="1"/>
          <p:nvPr/>
        </p:nvSpPr>
        <p:spPr>
          <a:xfrm>
            <a:off x="6094411" y="5484222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Vector Values</a:t>
            </a:r>
          </a:p>
        </p:txBody>
      </p:sp>
    </p:spTree>
    <p:extLst>
      <p:ext uri="{BB962C8B-B14F-4D97-AF65-F5344CB8AC3E}">
        <p14:creationId xmlns:p14="http://schemas.microsoft.com/office/powerpoint/2010/main" val="120211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Blue Tunnel 16x9</Template>
  <TotalTime>21305</TotalTime>
  <Words>974</Words>
  <Application>Microsoft Macintosh PowerPoint</Application>
  <PresentationFormat>Custom</PresentationFormat>
  <Paragraphs>172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Corbel</vt:lpstr>
      <vt:lpstr>Digital Blue Tunnel 16x9</vt:lpstr>
      <vt:lpstr>Introduction to R</vt:lpstr>
      <vt:lpstr>Class Live Stream Link</vt:lpstr>
      <vt:lpstr>Review Optional Supplemental Code</vt:lpstr>
      <vt:lpstr>Data Types &amp; Structures</vt:lpstr>
      <vt:lpstr>Data Types</vt:lpstr>
      <vt:lpstr>Data Structures</vt:lpstr>
      <vt:lpstr>Data Structures</vt:lpstr>
      <vt:lpstr>Deep Dive into Data Structures</vt:lpstr>
      <vt:lpstr>All about Vectors</vt:lpstr>
      <vt:lpstr>Creating a Matrix</vt:lpstr>
      <vt:lpstr>Matrices and Mathematical Operations</vt:lpstr>
      <vt:lpstr>Creating a Matrix</vt:lpstr>
      <vt:lpstr>Using matrix() to Create a Data Frame</vt:lpstr>
      <vt:lpstr>More on Data Frames</vt:lpstr>
      <vt:lpstr>Factor Variables</vt:lpstr>
      <vt:lpstr>Changing Data Types</vt:lpstr>
      <vt:lpstr>Checking &amp; Changing Data Types</vt:lpstr>
      <vt:lpstr>Changing from Factor to Numeric</vt:lpstr>
      <vt:lpstr>Indexing with Vectors</vt:lpstr>
      <vt:lpstr>Indexing Using Position with Vectors</vt:lpstr>
      <vt:lpstr>Indexing Using Position with Vectors</vt:lpstr>
      <vt:lpstr>Subetting Vector Based on Value</vt:lpstr>
      <vt:lpstr>Subetting Vector Based on Value</vt:lpstr>
      <vt:lpstr>Questions? </vt:lpstr>
      <vt:lpstr>Thank you for attending!  Next Class is Factors &amp; Data Frames:   Next Saturday, June 8th from 10:30 AM to 12:00 PM  To attend in person go here to sign up: https://www.meetup.com/Learning-R-Programming-in-Austin/events/261413384/   To attend online go here to sign up: https://www.eventbrite.com/e/intro-r-factors-and-data-frames-tickets-61769889402  Optional Practice Slides are Available on Github! (all class links on the next slides)</vt:lpstr>
      <vt:lpstr>Class Links &amp; Contact Info:  My email: kelsey.Huntzberry@gmail.com   Slack Channel to collaborate with your cohort is called r-programming-class found here:  https://join.slack.com/t/learningrinaustin/shared_invite/enQtNjQ3MTcxMTczOTQyLTU4NWU2OGU5ZWQ5YzIwMTRhYjRiZTI3ODM1Yjc3ZTcwY2VjOGZkNjg2MzE1ODA1ZDA0YTRjMzNjYmIxOWQ1YmM  Class Github Repository: tps://github.com/kelsey-huntzberry/Intro_R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Huntzberry, Kelsey</dc:creator>
  <cp:lastModifiedBy>Kelsey Huntzberry</cp:lastModifiedBy>
  <cp:revision>76</cp:revision>
  <dcterms:created xsi:type="dcterms:W3CDTF">2019-05-13T01:47:15Z</dcterms:created>
  <dcterms:modified xsi:type="dcterms:W3CDTF">2019-06-03T01:14:14Z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