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5" r:id="rId2"/>
    <p:sldId id="380" r:id="rId3"/>
    <p:sldId id="379" r:id="rId4"/>
    <p:sldId id="390" r:id="rId5"/>
    <p:sldId id="391" r:id="rId6"/>
    <p:sldId id="392" r:id="rId7"/>
    <p:sldId id="393" r:id="rId8"/>
    <p:sldId id="394" r:id="rId9"/>
    <p:sldId id="386" r:id="rId10"/>
    <p:sldId id="369" r:id="rId11"/>
    <p:sldId id="370" r:id="rId12"/>
    <p:sldId id="375" r:id="rId13"/>
    <p:sldId id="376" r:id="rId14"/>
    <p:sldId id="373" r:id="rId15"/>
    <p:sldId id="381" r:id="rId16"/>
    <p:sldId id="371" r:id="rId17"/>
    <p:sldId id="372" r:id="rId18"/>
    <p:sldId id="374" r:id="rId19"/>
    <p:sldId id="377" r:id="rId20"/>
    <p:sldId id="385" r:id="rId21"/>
    <p:sldId id="383" r:id="rId22"/>
    <p:sldId id="384" r:id="rId23"/>
    <p:sldId id="368" r:id="rId24"/>
    <p:sldId id="367" r:id="rId25"/>
    <p:sldId id="388" r:id="rId26"/>
    <p:sldId id="389" r:id="rId27"/>
    <p:sldId id="387" r:id="rId28"/>
    <p:sldId id="364" r:id="rId29"/>
    <p:sldId id="365" r:id="rId30"/>
    <p:sldId id="356" r:id="rId31"/>
    <p:sldId id="378" r:id="rId32"/>
    <p:sldId id="357" r:id="rId33"/>
  </p:sldIdLst>
  <p:sldSz cx="12188825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66" autoAdjust="0"/>
    <p:restoredTop sz="91398" autoAdjust="0"/>
  </p:normalViewPr>
  <p:slideViewPr>
    <p:cSldViewPr showGuides="1">
      <p:cViewPr varScale="1">
        <p:scale>
          <a:sx n="94" d="100"/>
          <a:sy n="94" d="100"/>
        </p:scale>
        <p:origin x="224" y="5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6/3/19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6/3/19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4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2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7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27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4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4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6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0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8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4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82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28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0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90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8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8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6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6/3/19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6/3/19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.skype.com/BnvN2P9bJSE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intro-r-lists-and-essential-functions-tickets-61770477160" TargetMode="External"/><Relationship Id="rId2" Type="http://schemas.openxmlformats.org/officeDocument/2006/relationships/hyperlink" Target="https://www.meetup.com/Learning-R-Programming-in-Austin/events/261413656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learningrinaustin/shared_invite/enQtNjQ3MTcxMTczOTQyLTU4NWU2OGU5ZWQ5YzIwMTRhYjRiZTI3ODM1Yjc3ZTcwY2VjOGZkNjg2MzE1ODA1ZDA0YTRjMzNjYmIxOWQ1YmM" TargetMode="External"/><Relationship Id="rId2" Type="http://schemas.openxmlformats.org/officeDocument/2006/relationships/hyperlink" Target="mailto:kelsey.Huntzberry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kelsey-huntzberry/Intro_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2" y="1524000"/>
            <a:ext cx="8229600" cy="2895600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7612" y="4419600"/>
            <a:ext cx="10058400" cy="1219200"/>
          </a:xfrm>
        </p:spPr>
        <p:txBody>
          <a:bodyPr>
            <a:normAutofit/>
          </a:bodyPr>
          <a:lstStyle/>
          <a:p>
            <a:r>
              <a:rPr lang="it-IT" sz="3600" dirty="0" err="1">
                <a:solidFill>
                  <a:schemeClr val="tx1"/>
                </a:solidFill>
              </a:rPr>
              <a:t>factors</a:t>
            </a:r>
            <a:r>
              <a:rPr lang="it-IT" sz="3600" dirty="0">
                <a:solidFill>
                  <a:schemeClr val="tx1"/>
                </a:solidFill>
              </a:rPr>
              <a:t>, data </a:t>
            </a:r>
            <a:r>
              <a:rPr lang="it-IT" sz="3600" dirty="0" err="1">
                <a:solidFill>
                  <a:schemeClr val="tx1"/>
                </a:solidFill>
              </a:rPr>
              <a:t>frames</a:t>
            </a:r>
            <a:r>
              <a:rPr lang="it-IT" sz="3600" dirty="0">
                <a:solidFill>
                  <a:schemeClr val="tx1"/>
                </a:solidFill>
              </a:rPr>
              <a:t>, and </a:t>
            </a:r>
            <a:r>
              <a:rPr lang="it-IT" sz="3600" dirty="0" err="1">
                <a:solidFill>
                  <a:schemeClr val="tx1"/>
                </a:solidFill>
              </a:rPr>
              <a:t>indexing</a:t>
            </a:r>
            <a:endParaRPr lang="it-IT" sz="2800" dirty="0"/>
          </a:p>
          <a:p>
            <a:r>
              <a:rPr lang="it-IT" sz="2800" dirty="0"/>
              <a:t>	By Kelsey Huntzberry, MPH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Using Position with Vectors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position on a vector has a numeric position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uses a value’s numeric position or value to subset a vector or data frame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Users: Indexing starts at 1 in R!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using vector above: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F92990-FCC7-444C-ACC3-444E97FCD36D}"/>
              </a:ext>
            </a:extLst>
          </p:cNvPr>
          <p:cNvGrpSpPr/>
          <p:nvPr/>
        </p:nvGrpSpPr>
        <p:grpSpPr>
          <a:xfrm>
            <a:off x="1598612" y="2438400"/>
            <a:ext cx="9109213" cy="995065"/>
            <a:chOff x="1598612" y="2438400"/>
            <a:chExt cx="9109213" cy="9950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892838-F2D3-FD4E-AE35-18C7DD57F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77"/>
            <a:stretch/>
          </p:blipFill>
          <p:spPr>
            <a:xfrm>
              <a:off x="1598612" y="2438400"/>
              <a:ext cx="9109213" cy="381000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4037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9371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3136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56372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F754B9-8739-2B4F-9098-166F83E316DD}"/>
                </a:ext>
              </a:extLst>
            </p:cNvPr>
            <p:cNvSpPr txBox="1"/>
            <p:nvPr/>
          </p:nvSpPr>
          <p:spPr>
            <a:xfrm>
              <a:off x="1598612" y="2971800"/>
              <a:ext cx="14478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Positions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A245CB7E-7EE6-9B43-A57B-428460F8D50D}"/>
                </a:ext>
              </a:extLst>
            </p:cNvPr>
            <p:cNvSpPr/>
            <p:nvPr/>
          </p:nvSpPr>
          <p:spPr>
            <a:xfrm>
              <a:off x="3275012" y="30480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71A0E7D-596A-6F4D-B103-AA05246180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6"/>
          <a:stretch/>
        </p:blipFill>
        <p:spPr>
          <a:xfrm>
            <a:off x="5713412" y="5257800"/>
            <a:ext cx="2447710" cy="13716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37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Using Position with Vectors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reference a range of consecutive values with indexing using a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using vector above: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CAA796-C00B-C14A-BDE0-F667D6F855A4}"/>
              </a:ext>
            </a:extLst>
          </p:cNvPr>
          <p:cNvGrpSpPr/>
          <p:nvPr/>
        </p:nvGrpSpPr>
        <p:grpSpPr>
          <a:xfrm>
            <a:off x="1598612" y="2743200"/>
            <a:ext cx="9109213" cy="995065"/>
            <a:chOff x="1598612" y="2438400"/>
            <a:chExt cx="9109213" cy="9950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892838-F2D3-FD4E-AE35-18C7DD57F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77"/>
            <a:stretch/>
          </p:blipFill>
          <p:spPr>
            <a:xfrm>
              <a:off x="1598612" y="2438400"/>
              <a:ext cx="9109213" cy="381000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4037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93710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3136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5637212" y="2971800"/>
              <a:ext cx="3810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F754B9-8739-2B4F-9098-166F83E316DD}"/>
                </a:ext>
              </a:extLst>
            </p:cNvPr>
            <p:cNvSpPr txBox="1"/>
            <p:nvPr/>
          </p:nvSpPr>
          <p:spPr>
            <a:xfrm>
              <a:off x="1598612" y="2971800"/>
              <a:ext cx="1447800" cy="461665"/>
            </a:xfrm>
            <a:prstGeom prst="rect">
              <a:avLst/>
            </a:prstGeom>
            <a:noFill/>
            <a:ln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Positions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A245CB7E-7EE6-9B43-A57B-428460F8D50D}"/>
                </a:ext>
              </a:extLst>
            </p:cNvPr>
            <p:cNvSpPr/>
            <p:nvPr/>
          </p:nvSpPr>
          <p:spPr>
            <a:xfrm>
              <a:off x="3275012" y="30480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058D013-FDEF-3D4E-8EB0-2D1B630A7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4800600"/>
            <a:ext cx="5789319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991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Based on Value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subset a vector based on its value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we can pull all values greater than or equal to 0.40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create a logical vector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fruit.prices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return a logical vector (i.e. TRUE/FALSE)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14FF2-89C7-5E4D-B0B4-2E1B3517C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" t="38574" r="22723" b="41590"/>
          <a:stretch/>
        </p:blipFill>
        <p:spPr>
          <a:xfrm>
            <a:off x="3351212" y="4191000"/>
            <a:ext cx="3669708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46990F-DDD0-414A-9F8E-CF5F346EE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18"/>
          <a:stretch/>
        </p:blipFill>
        <p:spPr>
          <a:xfrm>
            <a:off x="3351212" y="5257800"/>
            <a:ext cx="5107779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01C19A-6684-724B-98E8-156F60A1A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4710" b="60324"/>
          <a:stretch/>
        </p:blipFill>
        <p:spPr>
          <a:xfrm>
            <a:off x="3351211" y="2743200"/>
            <a:ext cx="4351307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931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Based on Value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logical vector is stored in 1s and 0s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is stored as 1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 is stored as 0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indexing using a logical vector, it will multiply the 1s and 0s by your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is a 1, the value is returned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is a 0, the value is dropped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46990F-DDD0-414A-9F8E-CF5F346EE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18"/>
          <a:stretch/>
        </p:blipFill>
        <p:spPr>
          <a:xfrm>
            <a:off x="6932612" y="4495800"/>
            <a:ext cx="5107779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01C19A-6684-724B-98E8-156F60A1A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4710" b="60324"/>
          <a:stretch/>
        </p:blipFill>
        <p:spPr>
          <a:xfrm>
            <a:off x="6932612" y="3657600"/>
            <a:ext cx="4351307" cy="609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4BB43F-C9E0-9645-82FA-18B7D07B0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612" y="5943600"/>
            <a:ext cx="3062868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C4819-2C17-9440-B2B9-C9D285662A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" t="38574" r="22723" b="41590"/>
          <a:stretch/>
        </p:blipFill>
        <p:spPr>
          <a:xfrm>
            <a:off x="6932612" y="5410200"/>
            <a:ext cx="3669708" cy="304800"/>
          </a:xfrm>
          <a:prstGeom prst="rect">
            <a:avLst/>
          </a:prstGeom>
        </p:spPr>
      </p:pic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436F49CA-A181-D344-A7DA-27FF2654FE8A}"/>
              </a:ext>
            </a:extLst>
          </p:cNvPr>
          <p:cNvSpPr/>
          <p:nvPr/>
        </p:nvSpPr>
        <p:spPr>
          <a:xfrm rot="5245322">
            <a:off x="6326548" y="5810194"/>
            <a:ext cx="676302" cy="3485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>
            <a:extLst>
              <a:ext uri="{FF2B5EF4-FFF2-40B4-BE49-F238E27FC236}">
                <a16:creationId xmlns:a16="http://schemas.microsoft.com/office/drawing/2014/main" id="{A5B5AD9F-909E-8D43-8FD4-A5567F7D61CF}"/>
              </a:ext>
            </a:extLst>
          </p:cNvPr>
          <p:cNvSpPr/>
          <p:nvPr/>
        </p:nvSpPr>
        <p:spPr>
          <a:xfrm rot="5245322">
            <a:off x="6326548" y="5048193"/>
            <a:ext cx="676302" cy="3485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>
            <a:extLst>
              <a:ext uri="{FF2B5EF4-FFF2-40B4-BE49-F238E27FC236}">
                <a16:creationId xmlns:a16="http://schemas.microsoft.com/office/drawing/2014/main" id="{5B2AE09E-2047-6343-B5FD-E88AA3A04764}"/>
              </a:ext>
            </a:extLst>
          </p:cNvPr>
          <p:cNvSpPr/>
          <p:nvPr/>
        </p:nvSpPr>
        <p:spPr>
          <a:xfrm rot="5245322">
            <a:off x="6326547" y="4286192"/>
            <a:ext cx="676302" cy="3485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3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-152400"/>
            <a:ext cx="111632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Pulling Full Rows and Columns from a Data Frame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1676400"/>
            <a:ext cx="60960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pull a full column, leave the row number blank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pull a full row, leave the column number blank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Always leave the comma in!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754B9-8739-2B4F-9098-166F83E316DD}"/>
              </a:ext>
            </a:extLst>
          </p:cNvPr>
          <p:cNvSpPr txBox="1"/>
          <p:nvPr/>
        </p:nvSpPr>
        <p:spPr>
          <a:xfrm>
            <a:off x="9066212" y="4648200"/>
            <a:ext cx="18288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1B8E40-5727-0547-AEA6-CE7EC94E86B5}"/>
              </a:ext>
            </a:extLst>
          </p:cNvPr>
          <p:cNvGrpSpPr/>
          <p:nvPr/>
        </p:nvGrpSpPr>
        <p:grpSpPr>
          <a:xfrm>
            <a:off x="7237412" y="1524000"/>
            <a:ext cx="4612341" cy="2900065"/>
            <a:chOff x="7161212" y="2057400"/>
            <a:chExt cx="4612341" cy="29000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7161212" y="2971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7161212" y="4495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161212" y="40386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7161212" y="35052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D70A25-0E93-984D-BB25-85689BDAE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612" y="2667000"/>
              <a:ext cx="4078941" cy="2286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CC223A-A3D0-0A4A-A251-FA405AF9A8FA}"/>
                </a:ext>
              </a:extLst>
            </p:cNvPr>
            <p:cNvSpPr txBox="1"/>
            <p:nvPr/>
          </p:nvSpPr>
          <p:spPr>
            <a:xfrm>
              <a:off x="92948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1617E4-FE79-AB4E-BFD9-62CDC01BD00E}"/>
                </a:ext>
              </a:extLst>
            </p:cNvPr>
            <p:cNvSpPr txBox="1"/>
            <p:nvPr/>
          </p:nvSpPr>
          <p:spPr>
            <a:xfrm>
              <a:off x="110474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92F0AA3-96BD-3E4E-B2C3-62BFB000C0DD}"/>
              </a:ext>
            </a:extLst>
          </p:cNvPr>
          <p:cNvSpPr/>
          <p:nvPr/>
        </p:nvSpPr>
        <p:spPr>
          <a:xfrm rot="10800000">
            <a:off x="4646612" y="2819400"/>
            <a:ext cx="637625" cy="23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BDBD2C-2223-8D44-9CB5-E80DE0A7DA70}"/>
              </a:ext>
            </a:extLst>
          </p:cNvPr>
          <p:cNvSpPr txBox="1"/>
          <p:nvPr/>
        </p:nvSpPr>
        <p:spPr>
          <a:xfrm>
            <a:off x="5484812" y="259080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Column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20BBFC-9291-BA4E-A0D4-8FDDC6C93CC6}"/>
              </a:ext>
            </a:extLst>
          </p:cNvPr>
          <p:cNvSpPr txBox="1"/>
          <p:nvPr/>
        </p:nvSpPr>
        <p:spPr>
          <a:xfrm>
            <a:off x="5103812" y="48768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45462-9B4D-3343-8BED-EBE1A07EA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612" y="4572000"/>
            <a:ext cx="2438400" cy="948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2FC31-2015-984B-BE55-BCAA66FD9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612" y="2590800"/>
            <a:ext cx="2877015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978B088D-BC2D-7144-83DD-053ABBD40EE5}"/>
              </a:ext>
            </a:extLst>
          </p:cNvPr>
          <p:cNvSpPr/>
          <p:nvPr/>
        </p:nvSpPr>
        <p:spPr>
          <a:xfrm rot="10800000">
            <a:off x="4265612" y="4953000"/>
            <a:ext cx="637625" cy="23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98538" y="-228600"/>
            <a:ext cx="111632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Based on Row Values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1676400"/>
            <a:ext cx="60960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You can also index based on row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754B9-8739-2B4F-9098-166F83E316DD}"/>
              </a:ext>
            </a:extLst>
          </p:cNvPr>
          <p:cNvSpPr txBox="1"/>
          <p:nvPr/>
        </p:nvSpPr>
        <p:spPr>
          <a:xfrm>
            <a:off x="9066212" y="4648200"/>
            <a:ext cx="18288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1B8E40-5727-0547-AEA6-CE7EC94E86B5}"/>
              </a:ext>
            </a:extLst>
          </p:cNvPr>
          <p:cNvGrpSpPr/>
          <p:nvPr/>
        </p:nvGrpSpPr>
        <p:grpSpPr>
          <a:xfrm>
            <a:off x="7237412" y="1524000"/>
            <a:ext cx="4612341" cy="2900065"/>
            <a:chOff x="7161212" y="2057400"/>
            <a:chExt cx="4612341" cy="29000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7161212" y="2971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7161212" y="4495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161212" y="40386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7161212" y="35052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D70A25-0E93-984D-BB25-85689BDAE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612" y="2667000"/>
              <a:ext cx="4078941" cy="2286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CC223A-A3D0-0A4A-A251-FA405AF9A8FA}"/>
                </a:ext>
              </a:extLst>
            </p:cNvPr>
            <p:cNvSpPr txBox="1"/>
            <p:nvPr/>
          </p:nvSpPr>
          <p:spPr>
            <a:xfrm>
              <a:off x="92948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1617E4-FE79-AB4E-BFD9-62CDC01BD00E}"/>
                </a:ext>
              </a:extLst>
            </p:cNvPr>
            <p:cNvSpPr txBox="1"/>
            <p:nvPr/>
          </p:nvSpPr>
          <p:spPr>
            <a:xfrm>
              <a:off x="110474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B20BBFC-9291-BA4E-A0D4-8FDDC6C93CC6}"/>
              </a:ext>
            </a:extLst>
          </p:cNvPr>
          <p:cNvSpPr txBox="1"/>
          <p:nvPr/>
        </p:nvSpPr>
        <p:spPr>
          <a:xfrm>
            <a:off x="4037012" y="39624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89DA8-A8D7-224D-8222-6DDA32AB1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90800"/>
            <a:ext cx="6059606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B2359-CA59-1A4B-8E54-1516B721D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212" y="5181600"/>
            <a:ext cx="2829339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Up-Down Arrow 5">
            <a:extLst>
              <a:ext uri="{FF2B5EF4-FFF2-40B4-BE49-F238E27FC236}">
                <a16:creationId xmlns:a16="http://schemas.microsoft.com/office/drawing/2014/main" id="{07AE954A-BF96-0C47-BC04-4EDDB89172FA}"/>
              </a:ext>
            </a:extLst>
          </p:cNvPr>
          <p:cNvSpPr/>
          <p:nvPr/>
        </p:nvSpPr>
        <p:spPr>
          <a:xfrm>
            <a:off x="3427412" y="3657600"/>
            <a:ext cx="381000" cy="1219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Using Position with Data Frames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5867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works similarly on a data frame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number is the row position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second number is the column position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754B9-8739-2B4F-9098-166F83E316DD}"/>
              </a:ext>
            </a:extLst>
          </p:cNvPr>
          <p:cNvSpPr txBox="1"/>
          <p:nvPr/>
        </p:nvSpPr>
        <p:spPr>
          <a:xfrm>
            <a:off x="9294812" y="5029200"/>
            <a:ext cx="18288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1B8E40-5727-0547-AEA6-CE7EC94E86B5}"/>
              </a:ext>
            </a:extLst>
          </p:cNvPr>
          <p:cNvGrpSpPr/>
          <p:nvPr/>
        </p:nvGrpSpPr>
        <p:grpSpPr>
          <a:xfrm>
            <a:off x="7389812" y="1905000"/>
            <a:ext cx="4612341" cy="2900065"/>
            <a:chOff x="7161212" y="2057400"/>
            <a:chExt cx="4612341" cy="29000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7161212" y="2971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7161212" y="4495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161212" y="40386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7161212" y="35052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D70A25-0E93-984D-BB25-85689BDAE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612" y="2667000"/>
              <a:ext cx="4078941" cy="2286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CC223A-A3D0-0A4A-A251-FA405AF9A8FA}"/>
                </a:ext>
              </a:extLst>
            </p:cNvPr>
            <p:cNvSpPr txBox="1"/>
            <p:nvPr/>
          </p:nvSpPr>
          <p:spPr>
            <a:xfrm>
              <a:off x="92948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1617E4-FE79-AB4E-BFD9-62CDC01BD00E}"/>
                </a:ext>
              </a:extLst>
            </p:cNvPr>
            <p:cNvSpPr txBox="1"/>
            <p:nvPr/>
          </p:nvSpPr>
          <p:spPr>
            <a:xfrm>
              <a:off x="110474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0339B0-6B64-8347-9EAC-D2394038348F}"/>
              </a:ext>
            </a:extLst>
          </p:cNvPr>
          <p:cNvGrpSpPr/>
          <p:nvPr/>
        </p:nvGrpSpPr>
        <p:grpSpPr>
          <a:xfrm>
            <a:off x="2894012" y="3581400"/>
            <a:ext cx="4038600" cy="2773328"/>
            <a:chOff x="3122612" y="3721979"/>
            <a:chExt cx="4038600" cy="2773328"/>
          </a:xfrm>
        </p:grpSpPr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77DB20FE-9D8F-1449-83BE-AEB5A71E8B80}"/>
                </a:ext>
              </a:extLst>
            </p:cNvPr>
            <p:cNvSpPr/>
            <p:nvPr/>
          </p:nvSpPr>
          <p:spPr>
            <a:xfrm rot="19008555">
              <a:off x="4638070" y="4228185"/>
              <a:ext cx="645204" cy="2304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BD1916C-3730-B84D-A01E-76816496E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62" r="75947" b="923"/>
            <a:stretch/>
          </p:blipFill>
          <p:spPr>
            <a:xfrm>
              <a:off x="5027612" y="5715000"/>
              <a:ext cx="762000" cy="78030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7829488-4602-254D-AC1E-AD743E3A8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7" t="271" b="62432"/>
            <a:stretch/>
          </p:blipFill>
          <p:spPr>
            <a:xfrm>
              <a:off x="3275012" y="3721979"/>
              <a:ext cx="2518430" cy="39076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92F0AA3-96BD-3E4E-B2C3-62BFB000C0DD}"/>
                </a:ext>
              </a:extLst>
            </p:cNvPr>
            <p:cNvSpPr/>
            <p:nvPr/>
          </p:nvSpPr>
          <p:spPr>
            <a:xfrm rot="13453005">
              <a:off x="5398748" y="4228335"/>
              <a:ext cx="637625" cy="2301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BDBD2C-2223-8D44-9CB5-E80DE0A7DA70}"/>
                </a:ext>
              </a:extLst>
            </p:cNvPr>
            <p:cNvSpPr txBox="1"/>
            <p:nvPr/>
          </p:nvSpPr>
          <p:spPr>
            <a:xfrm>
              <a:off x="4113212" y="4648201"/>
              <a:ext cx="990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Row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20BBFC-9291-BA4E-A0D4-8FDDC6C93CC6}"/>
                </a:ext>
              </a:extLst>
            </p:cNvPr>
            <p:cNvSpPr txBox="1"/>
            <p:nvPr/>
          </p:nvSpPr>
          <p:spPr>
            <a:xfrm>
              <a:off x="5713412" y="4648201"/>
              <a:ext cx="1447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Column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4778D7-7679-7648-A6A9-FF2D1DC89C21}"/>
                </a:ext>
              </a:extLst>
            </p:cNvPr>
            <p:cNvSpPr txBox="1"/>
            <p:nvPr/>
          </p:nvSpPr>
          <p:spPr>
            <a:xfrm>
              <a:off x="3122612" y="5257801"/>
              <a:ext cx="1828800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Returns: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4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715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Multiple Values from a Data Frame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5867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Like on vectors, you can pull multiple consecutive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754B9-8739-2B4F-9098-166F83E316DD}"/>
              </a:ext>
            </a:extLst>
          </p:cNvPr>
          <p:cNvSpPr txBox="1"/>
          <p:nvPr/>
        </p:nvSpPr>
        <p:spPr>
          <a:xfrm>
            <a:off x="9294812" y="5029200"/>
            <a:ext cx="18288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1B8E40-5727-0547-AEA6-CE7EC94E86B5}"/>
              </a:ext>
            </a:extLst>
          </p:cNvPr>
          <p:cNvGrpSpPr/>
          <p:nvPr/>
        </p:nvGrpSpPr>
        <p:grpSpPr>
          <a:xfrm>
            <a:off x="7389812" y="1905000"/>
            <a:ext cx="4612341" cy="2900065"/>
            <a:chOff x="7161212" y="2057400"/>
            <a:chExt cx="4612341" cy="29000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7161212" y="2971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7161212" y="4495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161212" y="40386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7161212" y="35052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D70A25-0E93-984D-BB25-85689BDAE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612" y="2667000"/>
              <a:ext cx="4078941" cy="2286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CC223A-A3D0-0A4A-A251-FA405AF9A8FA}"/>
                </a:ext>
              </a:extLst>
            </p:cNvPr>
            <p:cNvSpPr txBox="1"/>
            <p:nvPr/>
          </p:nvSpPr>
          <p:spPr>
            <a:xfrm>
              <a:off x="92948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1617E4-FE79-AB4E-BFD9-62CDC01BD00E}"/>
                </a:ext>
              </a:extLst>
            </p:cNvPr>
            <p:cNvSpPr txBox="1"/>
            <p:nvPr/>
          </p:nvSpPr>
          <p:spPr>
            <a:xfrm>
              <a:off x="110474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622E18-27B4-B34E-A61F-56A74360079B}"/>
              </a:ext>
            </a:extLst>
          </p:cNvPr>
          <p:cNvGrpSpPr/>
          <p:nvPr/>
        </p:nvGrpSpPr>
        <p:grpSpPr>
          <a:xfrm>
            <a:off x="1446212" y="2819400"/>
            <a:ext cx="4809726" cy="3276600"/>
            <a:chOff x="1979612" y="2667000"/>
            <a:chExt cx="4809726" cy="3276600"/>
          </a:xfrm>
        </p:grpSpPr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77DB20FE-9D8F-1449-83BE-AEB5A71E8B80}"/>
                </a:ext>
              </a:extLst>
            </p:cNvPr>
            <p:cNvSpPr/>
            <p:nvPr/>
          </p:nvSpPr>
          <p:spPr>
            <a:xfrm rot="19008555">
              <a:off x="4028470" y="3313784"/>
              <a:ext cx="645204" cy="2304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92F0AA3-96BD-3E4E-B2C3-62BFB000C0DD}"/>
                </a:ext>
              </a:extLst>
            </p:cNvPr>
            <p:cNvSpPr/>
            <p:nvPr/>
          </p:nvSpPr>
          <p:spPr>
            <a:xfrm rot="13453005">
              <a:off x="5322339" y="3313933"/>
              <a:ext cx="637625" cy="2301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BDBD2C-2223-8D44-9CB5-E80DE0A7DA70}"/>
                </a:ext>
              </a:extLst>
            </p:cNvPr>
            <p:cNvSpPr txBox="1"/>
            <p:nvPr/>
          </p:nvSpPr>
          <p:spPr>
            <a:xfrm>
              <a:off x="3503612" y="3657600"/>
              <a:ext cx="1219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Row 2, 3, &amp;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20BBFC-9291-BA4E-A0D4-8FDDC6C93CC6}"/>
                </a:ext>
              </a:extLst>
            </p:cNvPr>
            <p:cNvSpPr txBox="1"/>
            <p:nvPr/>
          </p:nvSpPr>
          <p:spPr>
            <a:xfrm>
              <a:off x="5484812" y="3657600"/>
              <a:ext cx="1219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Column 1 &amp;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4778D7-7679-7648-A6A9-FF2D1DC89C21}"/>
                </a:ext>
              </a:extLst>
            </p:cNvPr>
            <p:cNvSpPr txBox="1"/>
            <p:nvPr/>
          </p:nvSpPr>
          <p:spPr>
            <a:xfrm>
              <a:off x="1979612" y="5105400"/>
              <a:ext cx="1828800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Returns: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32B807-96A7-E945-9328-A53FBBBED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509" b="3180"/>
            <a:stretch/>
          </p:blipFill>
          <p:spPr>
            <a:xfrm>
              <a:off x="3808411" y="4800600"/>
              <a:ext cx="2980927" cy="11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BAC0709-ECC6-7C40-B7C7-126682F1A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5676"/>
            <a:stretch/>
          </p:blipFill>
          <p:spPr>
            <a:xfrm>
              <a:off x="2132012" y="2667000"/>
              <a:ext cx="3740776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651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-76200"/>
            <a:ext cx="11163299" cy="1371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Subsetting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Data Frame Based on Value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1676400"/>
            <a:ext cx="10820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with vectors, you can subset values based on their values using indexing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create index using value a rule applying to your desired variable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case, pulling rainfall values greater than 0.5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produce a logical vector where it is TRUE if a value is greater than 0.5 and FALSE IF less than or equal to 0.5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9EE7D9-9AA1-0F4D-9F45-249124D81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7" r="34294" b="82838"/>
          <a:stretch/>
        </p:blipFill>
        <p:spPr>
          <a:xfrm>
            <a:off x="1979612" y="3657600"/>
            <a:ext cx="5772313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3F4C8-7687-4446-98D0-557CDD342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30" r="53621" b="57432"/>
          <a:stretch/>
        </p:blipFill>
        <p:spPr>
          <a:xfrm>
            <a:off x="1979612" y="5410200"/>
            <a:ext cx="3833653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500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-76200"/>
            <a:ext cx="11163299" cy="1371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Subsetting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Data Frame Based on Value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1676400"/>
            <a:ext cx="105918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pull all rows with rainfall greater than 0.5, put the logical vector in the row position 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we want to pull data based on row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 column position blank since we want all columns for rows meeting the criteria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return all rows with rainfall  greater than 0.5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7476F-6532-3C49-9C58-5A39C1012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55" r="61698" b="607"/>
          <a:stretch/>
        </p:blipFill>
        <p:spPr>
          <a:xfrm>
            <a:off x="3808412" y="5029200"/>
            <a:ext cx="286637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3F4C8-7687-4446-98D0-557CDD342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30" r="53621" b="57432"/>
          <a:stretch/>
        </p:blipFill>
        <p:spPr>
          <a:xfrm>
            <a:off x="150812" y="5029200"/>
            <a:ext cx="3407692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C0D9E2-F039-DA45-93D3-45AD2DC23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514" r="34608" b="40540"/>
          <a:stretch/>
        </p:blipFill>
        <p:spPr>
          <a:xfrm>
            <a:off x="6932612" y="5029200"/>
            <a:ext cx="5035398" cy="392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A8A97BC2-0168-AB42-AEC7-ADFA70A9C601}"/>
              </a:ext>
            </a:extLst>
          </p:cNvPr>
          <p:cNvSpPr/>
          <p:nvPr/>
        </p:nvSpPr>
        <p:spPr>
          <a:xfrm>
            <a:off x="6018212" y="4419600"/>
            <a:ext cx="160020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A7472BE8-36DB-9E4F-A479-C2559BC5525C}"/>
              </a:ext>
            </a:extLst>
          </p:cNvPr>
          <p:cNvSpPr/>
          <p:nvPr/>
        </p:nvSpPr>
        <p:spPr>
          <a:xfrm>
            <a:off x="2970212" y="4419600"/>
            <a:ext cx="160020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20782"/>
            <a:ext cx="9144001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Live Stream Link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79513" y="1905000"/>
            <a:ext cx="9944099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connect to the live stream of class so you can see my shared screen enter this link: </a:t>
            </a:r>
            <a:r>
              <a:rPr lang="en-US" sz="2800" dirty="0">
                <a:hlinkClick r:id="rId2"/>
              </a:rPr>
              <a:t>https://join.skype.com/BnvN2P9bJSEO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NOTE: You do NOT need a skype account to connect</a:t>
            </a:r>
          </a:p>
        </p:txBody>
      </p:sp>
    </p:spTree>
    <p:extLst>
      <p:ext uri="{BB962C8B-B14F-4D97-AF65-F5344CB8AC3E}">
        <p14:creationId xmlns:p14="http://schemas.microsoft.com/office/powerpoint/2010/main" val="229055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6002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The subset() Function</a:t>
            </a:r>
          </a:p>
        </p:txBody>
      </p:sp>
    </p:spTree>
    <p:extLst>
      <p:ext uri="{BB962C8B-B14F-4D97-AF65-F5344CB8AC3E}">
        <p14:creationId xmlns:p14="http://schemas.microsoft.com/office/powerpoint/2010/main" val="17166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9012" y="-30866"/>
            <a:ext cx="110108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Better Way?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Subsetting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Using Values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1828800"/>
            <a:ext cx="11049000" cy="3886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is hard to get used to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Luckily there is an easier way to subset data using the subset() function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subset based on values: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C0988-AE47-2247-8647-D14F88060A63}"/>
              </a:ext>
            </a:extLst>
          </p:cNvPr>
          <p:cNvSpPr txBox="1"/>
          <p:nvPr/>
        </p:nvSpPr>
        <p:spPr>
          <a:xfrm>
            <a:off x="1370012" y="3581400"/>
            <a:ext cx="7086600" cy="38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exas.df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subset(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states.df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state == “Texas”)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8558-793A-BE46-AFAD-D55BAAEA717B}"/>
              </a:ext>
            </a:extLst>
          </p:cNvPr>
          <p:cNvSpPr txBox="1"/>
          <p:nvPr/>
        </p:nvSpPr>
        <p:spPr>
          <a:xfrm>
            <a:off x="4875212" y="39624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all values where the state variable equals Texas and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all other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56F9A-B898-9742-B4C2-13FB03ECD5BA}"/>
              </a:ext>
            </a:extLst>
          </p:cNvPr>
          <p:cNvSpPr txBox="1"/>
          <p:nvPr/>
        </p:nvSpPr>
        <p:spPr>
          <a:xfrm>
            <a:off x="1370012" y="4953000"/>
            <a:ext cx="7086600" cy="38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exas.df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subset(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states.df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state != “Texas”)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D80F5-88C1-D441-9491-A6F122BF6B70}"/>
              </a:ext>
            </a:extLst>
          </p:cNvPr>
          <p:cNvSpPr txBox="1"/>
          <p:nvPr/>
        </p:nvSpPr>
        <p:spPr>
          <a:xfrm>
            <a:off x="4875212" y="5410200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all values where the state variable equals Texas and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all other values</a:t>
            </a:r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41801BA7-BD00-E046-81C9-5B5DC91A31FE}"/>
              </a:ext>
            </a:extLst>
          </p:cNvPr>
          <p:cNvSpPr/>
          <p:nvPr/>
        </p:nvSpPr>
        <p:spPr>
          <a:xfrm flipH="1">
            <a:off x="4113212" y="4038600"/>
            <a:ext cx="6858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33D0361C-B65B-F747-92A5-803EF0A9CD5C}"/>
              </a:ext>
            </a:extLst>
          </p:cNvPr>
          <p:cNvSpPr/>
          <p:nvPr/>
        </p:nvSpPr>
        <p:spPr>
          <a:xfrm flipH="1">
            <a:off x="4189412" y="5410200"/>
            <a:ext cx="6858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5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0412" y="-152400"/>
            <a:ext cx="11620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Keeping and Removing Variables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4212" y="1828800"/>
            <a:ext cx="110490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subset to a smaller group of variables: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remove specific variables: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4FF1F0-F509-1C41-9393-57C3BB1A9368}"/>
              </a:ext>
            </a:extLst>
          </p:cNvPr>
          <p:cNvSpPr txBox="1"/>
          <p:nvPr/>
        </p:nvSpPr>
        <p:spPr>
          <a:xfrm>
            <a:off x="989012" y="2362200"/>
            <a:ext cx="108966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prescribe.df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subset(</a:t>
            </a:r>
            <a:r>
              <a:rPr lang="en-US" sz="2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opioid.df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select = c(“state”, “region”, “</a:t>
            </a:r>
            <a:r>
              <a:rPr lang="en-US" sz="2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prescribing.rate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410F-CE4A-6140-81C1-3295D4E252B3}"/>
              </a:ext>
            </a:extLst>
          </p:cNvPr>
          <p:cNvSpPr txBox="1"/>
          <p:nvPr/>
        </p:nvSpPr>
        <p:spPr>
          <a:xfrm>
            <a:off x="760412" y="4572000"/>
            <a:ext cx="11582400" cy="363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prescribe.df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subset(</a:t>
            </a:r>
            <a:r>
              <a:rPr lang="en-US" sz="2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opioid.df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select = -c(“state”, “region”, “</a:t>
            </a:r>
            <a:r>
              <a:rPr lang="en-US" sz="2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prescribing.rate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51DEE-E576-2D47-AF53-214FA4CEF874}"/>
              </a:ext>
            </a:extLst>
          </p:cNvPr>
          <p:cNvSpPr txBox="1"/>
          <p:nvPr/>
        </p:nvSpPr>
        <p:spPr>
          <a:xfrm>
            <a:off x="2513012" y="3124200"/>
            <a:ext cx="7847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the variables state, region, and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prescribing.rate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08DAEB99-12CD-1E43-8FA5-889FDF218DF7}"/>
              </a:ext>
            </a:extLst>
          </p:cNvPr>
          <p:cNvSpPr/>
          <p:nvPr/>
        </p:nvSpPr>
        <p:spPr>
          <a:xfrm flipH="1">
            <a:off x="1674812" y="2971800"/>
            <a:ext cx="6858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B7B71-44BE-234E-AAC0-DFA2F86E887E}"/>
              </a:ext>
            </a:extLst>
          </p:cNvPr>
          <p:cNvSpPr txBox="1"/>
          <p:nvPr/>
        </p:nvSpPr>
        <p:spPr>
          <a:xfrm>
            <a:off x="2589212" y="5410200"/>
            <a:ext cx="8962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state, region, and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prescribing.rate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keep all others</a:t>
            </a:r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41E52C49-EB7F-5145-8211-F8C3F4CBDDCD}"/>
              </a:ext>
            </a:extLst>
          </p:cNvPr>
          <p:cNvSpPr/>
          <p:nvPr/>
        </p:nvSpPr>
        <p:spPr>
          <a:xfrm flipH="1">
            <a:off x="1751012" y="5181600"/>
            <a:ext cx="6858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b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Factor Variables</a:t>
            </a:r>
          </a:p>
        </p:txBody>
      </p:sp>
    </p:spTree>
    <p:extLst>
      <p:ext uri="{BB962C8B-B14F-4D97-AF65-F5344CB8AC3E}">
        <p14:creationId xmlns:p14="http://schemas.microsoft.com/office/powerpoint/2010/main" val="41420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Variables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10363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variables can be either strings or numeric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always stored as a number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that city, a character variable, is stored with string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is a factor variable and is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as a number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name is a label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is 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inted when you open up the data frame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B2B3C-365B-6245-A927-5E07F735E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9" r="2422"/>
          <a:stretch/>
        </p:blipFill>
        <p:spPr>
          <a:xfrm>
            <a:off x="8609012" y="4724400"/>
            <a:ext cx="2928552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715BDD-9BD4-6142-9EC3-583B1A542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5105400"/>
            <a:ext cx="7480300" cy="927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AB67D1-1191-8A4B-BD36-84CD6964B536}"/>
              </a:ext>
            </a:extLst>
          </p:cNvPr>
          <p:cNvSpPr/>
          <p:nvPr/>
        </p:nvSpPr>
        <p:spPr>
          <a:xfrm>
            <a:off x="7085012" y="5638800"/>
            <a:ext cx="9144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3858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Factor Variables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600200"/>
            <a:ext cx="7010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change other data types to factor variables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Levels and labels can be customized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data frame shown on right, states is a character variable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change it to a factor variable with: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Abbreviation as the value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Full state name as the label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C4E30-666D-8B44-AFAC-E581C6C34237}"/>
              </a:ext>
            </a:extLst>
          </p:cNvPr>
          <p:cNvSpPr txBox="1"/>
          <p:nvPr/>
        </p:nvSpPr>
        <p:spPr>
          <a:xfrm>
            <a:off x="9752012" y="762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states.df</a:t>
            </a:r>
            <a:endParaRPr lang="en-US" b="1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9EAA18-D3DD-1543-BC4D-52BB8FC3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12" y="1143000"/>
            <a:ext cx="338109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AD0098-EB11-5949-88E7-CBFEF6076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5562600"/>
            <a:ext cx="9791700" cy="93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321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-76200"/>
            <a:ext cx="8458200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an Ordered Factor Variable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00200"/>
            <a:ext cx="70866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change other data types to factor variables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Levels and labels can be customized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data frame shown on right, states is a character variable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change it to a factor variable with: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Abbreviation as the value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Full state name as the label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C4E30-666D-8B44-AFAC-E581C6C34237}"/>
              </a:ext>
            </a:extLst>
          </p:cNvPr>
          <p:cNvSpPr txBox="1"/>
          <p:nvPr/>
        </p:nvSpPr>
        <p:spPr>
          <a:xfrm>
            <a:off x="9752012" y="121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states.df</a:t>
            </a:r>
            <a:endParaRPr lang="en-US" b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D8F3E1-E98C-0042-86AE-80437BBD0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74" y="1600200"/>
            <a:ext cx="3186027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B0B44-1F81-A047-A851-A64C1CEB1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812" y="5486400"/>
            <a:ext cx="8975344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61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1676400"/>
            <a:ext cx="8534400" cy="2819400"/>
          </a:xfrm>
        </p:spPr>
        <p:txBody>
          <a:bodyPr>
            <a:normAutofit/>
          </a:bodyPr>
          <a:lstStyle/>
          <a:p>
            <a:pPr algn="ctr"/>
            <a:b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Review: Changing Data Types</a:t>
            </a:r>
          </a:p>
        </p:txBody>
      </p:sp>
    </p:spTree>
    <p:extLst>
      <p:ext uri="{BB962C8B-B14F-4D97-AF65-F5344CB8AC3E}">
        <p14:creationId xmlns:p14="http://schemas.microsoft.com/office/powerpoint/2010/main" val="357693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Checking &amp; Changing Data Types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check the data type of an object use class()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change or coerce an object to another data type, the format is always as follows: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1B19ED4C-494B-2C41-B1A6-5894536E55D3}"/>
              </a:ext>
            </a:extLst>
          </p:cNvPr>
          <p:cNvSpPr txBox="1">
            <a:spLocks/>
          </p:cNvSpPr>
          <p:nvPr/>
        </p:nvSpPr>
        <p:spPr>
          <a:xfrm>
            <a:off x="1446212" y="3048000"/>
            <a:ext cx="9525000" cy="18288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as.numeric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Numeric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as.factor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Factor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as.data.frame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as.character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Character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as.list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List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as.integer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()  Integer or Whole Number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222F7-3BD9-4440-89BF-D778089ED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4953000"/>
            <a:ext cx="6351383" cy="1435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42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Changing from Factor to Numeric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There’s a trick for changing variables from factor to numeric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Remember: Factor variables are stored as numbers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stored number is based on the order of your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as.numeric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on a factor variable made up of numbers, the stored numbers will be returned (which will be meaningless to you!)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from factor to numeric is follows: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this method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64D382-6DB1-BA49-A18F-F633AEE4C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91" b="74535"/>
          <a:stretch/>
        </p:blipFill>
        <p:spPr>
          <a:xfrm>
            <a:off x="3046412" y="6172200"/>
            <a:ext cx="7848600" cy="348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A0D29F-FE88-B54A-BBD7-69E7440CD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23"/>
          <a:stretch/>
        </p:blipFill>
        <p:spPr>
          <a:xfrm>
            <a:off x="3016733" y="5410200"/>
            <a:ext cx="9144000" cy="4075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FED310-F48E-C247-95D0-2B1BCAAA8591}"/>
              </a:ext>
            </a:extLst>
          </p:cNvPr>
          <p:cNvSpPr txBox="1"/>
          <p:nvPr/>
        </p:nvSpPr>
        <p:spPr>
          <a:xfrm>
            <a:off x="31542" y="5410200"/>
            <a:ext cx="240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 this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063CE-3702-8B48-84EC-6500ABE0D54C}"/>
              </a:ext>
            </a:extLst>
          </p:cNvPr>
          <p:cNvSpPr txBox="1"/>
          <p:nvPr/>
        </p:nvSpPr>
        <p:spPr>
          <a:xfrm>
            <a:off x="34855" y="6096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 </a:t>
            </a:r>
            <a:r>
              <a:rPr lang="en-US" sz="2400" dirty="0"/>
              <a:t>this method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7B95D3E-E8B3-DA43-B617-2F44946B740E}"/>
              </a:ext>
            </a:extLst>
          </p:cNvPr>
          <p:cNvSpPr/>
          <p:nvPr/>
        </p:nvSpPr>
        <p:spPr>
          <a:xfrm>
            <a:off x="2436812" y="5486400"/>
            <a:ext cx="457200" cy="304800"/>
          </a:xfrm>
          <a:prstGeom prst="rightArrow">
            <a:avLst/>
          </a:prstGeom>
          <a:solidFill>
            <a:srgbClr val="DF9E00"/>
          </a:solidFill>
          <a:ln>
            <a:solidFill>
              <a:srgbClr val="D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EC580DC-2502-4841-BAF8-A9AC3C9D2636}"/>
              </a:ext>
            </a:extLst>
          </p:cNvPr>
          <p:cNvSpPr/>
          <p:nvPr/>
        </p:nvSpPr>
        <p:spPr>
          <a:xfrm>
            <a:off x="2436812" y="6172200"/>
            <a:ext cx="457200" cy="304800"/>
          </a:xfrm>
          <a:prstGeom prst="rightArrow">
            <a:avLst/>
          </a:prstGeom>
          <a:solidFill>
            <a:srgbClr val="DF9E00"/>
          </a:solidFill>
          <a:ln>
            <a:solidFill>
              <a:srgbClr val="D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1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212" y="1676400"/>
            <a:ext cx="8232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Review Optional Supplemental Code</a:t>
            </a:r>
          </a:p>
        </p:txBody>
      </p:sp>
    </p:spTree>
    <p:extLst>
      <p:ext uri="{BB962C8B-B14F-4D97-AF65-F5344CB8AC3E}">
        <p14:creationId xmlns:p14="http://schemas.microsoft.com/office/powerpoint/2010/main" val="22853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012" y="2628900"/>
            <a:ext cx="5638800" cy="16002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3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066800"/>
            <a:ext cx="11277600" cy="46863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attending!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Class is Factors &amp; Data Frames: 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Saturday, June 15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from 11:00 AM to 12:30 PM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attend in person go here to sign up: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https://www.meetup.com/Learning-R-Programming-in-Austin/events/261413656/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attend online go here to sign up: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https://www.eventbrite.com/e/intro-r-lists-and-essential-functions-tickets-61770477160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Optional Practice Slides are Available 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 (all class links on the next slides)</a:t>
            </a:r>
          </a:p>
        </p:txBody>
      </p:sp>
    </p:spTree>
    <p:extLst>
      <p:ext uri="{BB962C8B-B14F-4D97-AF65-F5344CB8AC3E}">
        <p14:creationId xmlns:p14="http://schemas.microsoft.com/office/powerpoint/2010/main" val="38089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143000"/>
            <a:ext cx="10363200" cy="46863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Class Links &amp; Contact Info: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My email: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kelsey.Huntzberry@gmail.com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Slack Channel to collaborate with your cohort is called r-programming-class found here: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https://join.slack.com/t/learningrinaustin/shared_invite/enQtNjQ3MTcxMTczOTQyLTU4NWU2OGU5ZWQ5YzIwMTRhYjRiZTI3ODM1Yjc3ZTcwY2VjOGZkNjg2MzE1ODA1ZDA0YTRjMzNjYmIxOWQ1YmM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 Repository: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hlinkClick r:id="rId4"/>
              </a:rPr>
              <a:t>https://github.com/kelsey-huntzberry/Intro_R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5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6002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Basic Functions for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1874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Frequency Tables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8288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table() function can be used to find the count of each level of a variable in a data set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F8337D-3B78-E842-B349-D50621890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73" b="5355"/>
          <a:stretch/>
        </p:blipFill>
        <p:spPr>
          <a:xfrm>
            <a:off x="2284412" y="3505200"/>
            <a:ext cx="4443967" cy="636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840E08-AF91-1542-B6A5-11981F4F00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2" t="-835" b="76798"/>
          <a:stretch/>
        </p:blipFill>
        <p:spPr>
          <a:xfrm>
            <a:off x="2284412" y="2971800"/>
            <a:ext cx="4781788" cy="375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518D90-C995-7346-A0AD-6DA426DFBD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7" t="39974" r="43767" b="-1"/>
          <a:stretch/>
        </p:blipFill>
        <p:spPr>
          <a:xfrm>
            <a:off x="2284412" y="5257800"/>
            <a:ext cx="4187484" cy="973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4BC248-EC4E-A74B-8860-4409DCF20A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3" t="1" b="79172"/>
          <a:stretch/>
        </p:blipFill>
        <p:spPr>
          <a:xfrm>
            <a:off x="2284412" y="4724400"/>
            <a:ext cx="8358369" cy="3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length() and unique()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8288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unique() function will extract all the unique values from a vector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length() function will tell you the length or number of values in a vector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combined both function to tell you the number of unique values in a vector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14959-5675-9A4F-9BC3-82D0917979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35" r="49057" b="-422"/>
          <a:stretch/>
        </p:blipFill>
        <p:spPr>
          <a:xfrm>
            <a:off x="1903412" y="5638800"/>
            <a:ext cx="4884449" cy="685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AD7DF0-C2A7-7F4B-9863-939011D78A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23" r="61199" b="33193"/>
          <a:stretch/>
        </p:blipFill>
        <p:spPr>
          <a:xfrm>
            <a:off x="1903412" y="3886200"/>
            <a:ext cx="3576055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72F719-29E4-B241-9097-C1F48895D0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54"/>
          <a:stretch/>
        </p:blipFill>
        <p:spPr>
          <a:xfrm>
            <a:off x="1903411" y="2286000"/>
            <a:ext cx="8845975" cy="7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6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nrow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ncol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8288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nrow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will tell you the number of rows and columns in a data frame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ncol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will tell you the number of columns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437CD-C6D5-B345-967B-8E99E9B91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82"/>
          <a:stretch/>
        </p:blipFill>
        <p:spPr>
          <a:xfrm>
            <a:off x="2132012" y="4800600"/>
            <a:ext cx="2701186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C61B8-5547-414C-9BB6-057EC7F0F5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936"/>
          <a:stretch/>
        </p:blipFill>
        <p:spPr>
          <a:xfrm>
            <a:off x="2055812" y="2514600"/>
            <a:ext cx="2612277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-7620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head() and tail()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002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head() and tail() help give you a birds eye view of a data set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head() by default shows you the first 6 rows of a data frame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tail() shows the last 6 rows of a data frame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9CD0B-F650-254A-A89F-14F490944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2667000"/>
            <a:ext cx="9902825" cy="1601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3ACDF5-0E7E-4149-880D-385AD70BF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2" y="4800600"/>
            <a:ext cx="9906000" cy="16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8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6002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Indexing with Vectors &amp; Data Frames</a:t>
            </a:r>
          </a:p>
        </p:txBody>
      </p:sp>
    </p:spTree>
    <p:extLst>
      <p:ext uri="{BB962C8B-B14F-4D97-AF65-F5344CB8AC3E}">
        <p14:creationId xmlns:p14="http://schemas.microsoft.com/office/powerpoint/2010/main" val="405950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27399</TotalTime>
  <Words>1242</Words>
  <Application>Microsoft Macintosh PowerPoint</Application>
  <PresentationFormat>Custom</PresentationFormat>
  <Paragraphs>281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Corbel</vt:lpstr>
      <vt:lpstr>Digital Blue Tunnel 16x9</vt:lpstr>
      <vt:lpstr>Introduction to R</vt:lpstr>
      <vt:lpstr>Class Live Stream Link</vt:lpstr>
      <vt:lpstr>Review Optional Supplemental Code</vt:lpstr>
      <vt:lpstr>Basic Functions for Data Exploration</vt:lpstr>
      <vt:lpstr>Frequency Tables</vt:lpstr>
      <vt:lpstr>length() and unique()</vt:lpstr>
      <vt:lpstr>nrow() and ncol()</vt:lpstr>
      <vt:lpstr>head() and tail()</vt:lpstr>
      <vt:lpstr>Indexing with Vectors &amp; Data Frames</vt:lpstr>
      <vt:lpstr>Indexing Using Position with Vectors</vt:lpstr>
      <vt:lpstr>Indexing Using Position with Vectors</vt:lpstr>
      <vt:lpstr>Subetting Vector Based on Value</vt:lpstr>
      <vt:lpstr>Subetting Vector Based on Value</vt:lpstr>
      <vt:lpstr>Pulling Full Rows and Columns from a Data Frame</vt:lpstr>
      <vt:lpstr>Indexing Based on Row Values</vt:lpstr>
      <vt:lpstr>Indexing Using Position with Data Frames</vt:lpstr>
      <vt:lpstr>Indexing Multiple Values from a Data Frame</vt:lpstr>
      <vt:lpstr>Subsetting a Data Frame Based on Value</vt:lpstr>
      <vt:lpstr>Subsetting a Data Frame Based on Value</vt:lpstr>
      <vt:lpstr>The subset() Function</vt:lpstr>
      <vt:lpstr>A Better Way? Subsetting Using Values</vt:lpstr>
      <vt:lpstr>Keeping and Removing Variables</vt:lpstr>
      <vt:lpstr> Factor Variables</vt:lpstr>
      <vt:lpstr>Factor Variables</vt:lpstr>
      <vt:lpstr>Creating Factor Variables</vt:lpstr>
      <vt:lpstr>Creating an Ordered Factor Variable</vt:lpstr>
      <vt:lpstr> Review: Changing Data Types</vt:lpstr>
      <vt:lpstr>Checking &amp; Changing Data Types</vt:lpstr>
      <vt:lpstr>Changing from Factor to Numeric</vt:lpstr>
      <vt:lpstr>Questions? </vt:lpstr>
      <vt:lpstr>Thank you for attending!  Next Class is Factors &amp; Data Frames:   Next Saturday, June 15th from 11:00 AM to 12:30 PM  To attend in person go here to sign up: https://www.meetup.com/Learning-R-Programming-in-Austin/events/261413656/  To attend online go here to sign up: https://www.eventbrite.com/e/intro-r-lists-and-essential-functions-tickets-61770477160   Optional Practice Slides are Available on Github! (all class links on the next slides)</vt:lpstr>
      <vt:lpstr>Class Links &amp; Contact Info:  My email: kelsey.Huntzberry@gmail.com   Slack Channel to collaborate with your cohort is called r-programming-class found here:  https://join.slack.com/t/learningrinaustin/shared_invite/enQtNjQ3MTcxMTczOTQyLTU4NWU2OGU5ZWQ5YzIwMTRhYjRiZTI3ODM1Yjc3ZTcwY2VjOGZkNjg2MzE1ODA1ZDA0YTRjMzNjYmIxOWQ1YmM  Class Github Repository: https://github.com/kelsey-huntzberry/Intro_R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Huntzberry, Kelsey</dc:creator>
  <cp:lastModifiedBy>Kelsey Huntzberry</cp:lastModifiedBy>
  <cp:revision>100</cp:revision>
  <dcterms:created xsi:type="dcterms:W3CDTF">2019-05-13T01:47:15Z</dcterms:created>
  <dcterms:modified xsi:type="dcterms:W3CDTF">2019-06-07T02:17:22Z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