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Secular One"/>
      <p:regular r:id="rId14"/>
    </p:embeddedFont>
    <p:embeddedFont>
      <p:font typeface="Roboto Medium"/>
      <p:regular r:id="rId15"/>
      <p:bold r:id="rId16"/>
      <p:italic r:id="rId17"/>
      <p:boldItalic r:id="rId18"/>
    </p:embeddedFont>
    <p:embeddedFont>
      <p:font typeface="Pacifico"/>
      <p:regular r:id="rId19"/>
    </p:embeddedFont>
    <p:embeddedFont>
      <p:font typeface="Quicksan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3191B6-424A-4F24-B6B7-DA94AB0867EC}">
  <a:tblStyle styleId="{383191B6-424A-4F24-B6B7-DA94AB0867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icksand-regular.fntdata"/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21" Type="http://schemas.openxmlformats.org/officeDocument/2006/relationships/font" Target="fonts/Quicksand-bold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edium-regular.fntdata"/><Relationship Id="rId14" Type="http://schemas.openxmlformats.org/officeDocument/2006/relationships/font" Target="fonts/SecularOne-regular.fntdata"/><Relationship Id="rId17" Type="http://schemas.openxmlformats.org/officeDocument/2006/relationships/font" Target="fonts/RobotoMedium-italic.fntdata"/><Relationship Id="rId16" Type="http://schemas.openxmlformats.org/officeDocument/2006/relationships/font" Target="fonts/RobotoMedium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Pacific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fff7822ef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6fff7822ef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fff7822e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fff7822e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89775" y="7521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780"/>
              <a:t>Project 1 -Python</a:t>
            </a:r>
            <a:endParaRPr b="1" sz="27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780"/>
              <a:t>Built your own game</a:t>
            </a:r>
            <a:endParaRPr b="1" sz="27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780"/>
              <a:t>DAPT Septiembre 2022</a:t>
            </a:r>
            <a:endParaRPr b="1" sz="278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049888" y="3598863"/>
            <a:ext cx="8222100" cy="432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2382"/>
              <a:t>Equipo:</a:t>
            </a:r>
            <a:endParaRPr sz="238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2382"/>
              <a:t>Humberto Caballero</a:t>
            </a:r>
            <a:endParaRPr sz="238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2382"/>
              <a:t>René Navarro</a:t>
            </a:r>
            <a:endParaRPr sz="2382"/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460950" y="24978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s" sz="3380">
                <a:solidFill>
                  <a:srgbClr val="00FF00"/>
                </a:solidFill>
                <a:latin typeface="Quicksand"/>
                <a:ea typeface="Quicksand"/>
                <a:cs typeface="Quicksand"/>
                <a:sym typeface="Quicksand"/>
              </a:rPr>
              <a:t>                   </a:t>
            </a:r>
            <a:r>
              <a:rPr b="1" i="1" lang="es" sz="5380">
                <a:solidFill>
                  <a:srgbClr val="00FF00"/>
                </a:solidFill>
                <a:latin typeface="Pacifico"/>
                <a:ea typeface="Pacifico"/>
                <a:cs typeface="Pacifico"/>
                <a:sym typeface="Pacifico"/>
              </a:rPr>
              <a:t>Money Bag!</a:t>
            </a:r>
            <a:endParaRPr b="1" i="1" sz="5380">
              <a:solidFill>
                <a:srgbClr val="00FF00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s" sz="3380">
                <a:solidFill>
                  <a:srgbClr val="00FF00"/>
                </a:solidFill>
                <a:latin typeface="Quicksand"/>
                <a:ea typeface="Quicksand"/>
                <a:cs typeface="Quicksand"/>
                <a:sym typeface="Quicksand"/>
              </a:rPr>
              <a:t>Hope you know the right answer!!</a:t>
            </a:r>
            <a:endParaRPr b="1" i="1" sz="3380">
              <a:solidFill>
                <a:srgbClr val="00FF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025" y="3598875"/>
            <a:ext cx="1586250" cy="1237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112125" y="125975"/>
            <a:ext cx="8520600" cy="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5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rPr>
              <a:t>Mecanismo del Juego</a:t>
            </a:r>
            <a:endParaRPr sz="2500">
              <a:solidFill>
                <a:srgbClr val="0000FF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742800" y="1121200"/>
            <a:ext cx="1934050" cy="1121200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 través de preguntas con opción </a:t>
            </a: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múltiple</a:t>
            </a: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 el usuario </a:t>
            </a: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elige</a:t>
            </a: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 una respuesta.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3604975" y="1121200"/>
            <a:ext cx="1934050" cy="1121200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Por cada respuesta correcta el usuario acumula dinero 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5742413" y="1583700"/>
            <a:ext cx="418800" cy="19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6307900" y="890825"/>
            <a:ext cx="2759900" cy="1541700"/>
          </a:xfrm>
          <a:prstGeom prst="flowChartPreparation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Si el usuario responde una pregunta de forma incorrecta, reinicia el juego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2931500" y="1652025"/>
            <a:ext cx="418800" cy="19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3097300" y="2915125"/>
            <a:ext cx="2312400" cy="1737900"/>
          </a:xfrm>
          <a:prstGeom prst="plus">
            <a:avLst>
              <a:gd fmla="val 25000" name="adj"/>
            </a:avLst>
          </a:prstGeom>
          <a:solidFill>
            <a:schemeClr val="lt1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Si el usuario responde 10 preguntas en filo, gana el juego y recibe un premio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 rot="5400000">
            <a:off x="3882750" y="2473650"/>
            <a:ext cx="418800" cy="19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0" y="-42200"/>
            <a:ext cx="8520600" cy="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5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rPr>
              <a:t>Aprendizajes y Experiencias</a:t>
            </a:r>
            <a:endParaRPr sz="2500">
              <a:solidFill>
                <a:srgbClr val="0000FF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graphicFrame>
        <p:nvGraphicFramePr>
          <p:cNvPr id="106" name="Google Shape;106;p15"/>
          <p:cNvGraphicFramePr/>
          <p:nvPr/>
        </p:nvGraphicFramePr>
        <p:xfrm>
          <a:off x="770300" y="92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{383191B6-424A-4F24-B6B7-DA94AB0867EC}</a:tableStyleId>
              </a:tblPr>
              <a:tblGrid>
                <a:gridCol w="3619500"/>
                <a:gridCol w="3619500"/>
              </a:tblGrid>
              <a:tr h="136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00FF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-Uso de funciones</a:t>
                      </a:r>
                      <a:endParaRPr>
                        <a:solidFill>
                          <a:srgbClr val="0000FF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00FF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-Declaración de una función principal</a:t>
                      </a:r>
                      <a:endParaRPr>
                        <a:solidFill>
                          <a:srgbClr val="0000FF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00FF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-Ejecutar un video de YouTube desde el código</a:t>
                      </a:r>
                      <a:endParaRPr>
                        <a:solidFill>
                          <a:srgbClr val="0000FF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00FF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-Error Handling: Corregir al usuario cuando ingrese  una opción incorrecta.</a:t>
                      </a:r>
                      <a:endParaRPr>
                        <a:solidFill>
                          <a:srgbClr val="0000FF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00FF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-Seleccionar un grupo de opciones de acuerdo a una variable</a:t>
                      </a:r>
                      <a:endParaRPr>
                        <a:solidFill>
                          <a:srgbClr val="0000FF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00FF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-Elaboración de archivos ejecutables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00FF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-Trabajo en equipo</a:t>
                      </a:r>
                      <a:endParaRPr>
                        <a:solidFill>
                          <a:srgbClr val="0000FF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00FF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-Comunicación efectiva</a:t>
                      </a:r>
                      <a:endParaRPr>
                        <a:solidFill>
                          <a:srgbClr val="0000FF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00FF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-Lluvia de Ideas</a:t>
                      </a:r>
                      <a:endParaRPr>
                        <a:solidFill>
                          <a:srgbClr val="0000FF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00FF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-Investigación</a:t>
                      </a:r>
                      <a:endParaRPr>
                        <a:solidFill>
                          <a:srgbClr val="0000FF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00FF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-Solución de problemas en equipo</a:t>
                      </a:r>
                      <a:endParaRPr>
                        <a:solidFill>
                          <a:srgbClr val="0000FF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FF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FF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00FF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-Uso de la función random</a:t>
                      </a:r>
                      <a:endParaRPr>
                        <a:solidFill>
                          <a:srgbClr val="0000FF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00FF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- Aplicar la función random en una lista de listas.</a:t>
                      </a:r>
                      <a:endParaRPr>
                        <a:solidFill>
                          <a:srgbClr val="0000FF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00FF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-Reforzar los conocimientos aprendidos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854375" y="532575"/>
            <a:ext cx="32919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s" sz="1775">
                <a:solidFill>
                  <a:srgbClr val="274E13"/>
                </a:solidFill>
                <a:latin typeface="Secular One"/>
                <a:ea typeface="Secular One"/>
                <a:cs typeface="Secular One"/>
                <a:sym typeface="Secular One"/>
              </a:rPr>
              <a:t>Técnicos</a:t>
            </a:r>
            <a:endParaRPr sz="1775">
              <a:solidFill>
                <a:srgbClr val="274E13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4801475" y="532575"/>
            <a:ext cx="32919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s" sz="1775">
                <a:solidFill>
                  <a:srgbClr val="274E13"/>
                </a:solidFill>
                <a:latin typeface="Secular One"/>
                <a:ea typeface="Secular One"/>
                <a:cs typeface="Secular One"/>
                <a:sym typeface="Secular One"/>
              </a:rPr>
              <a:t>Cualitativos</a:t>
            </a:r>
            <a:endParaRPr sz="1775">
              <a:solidFill>
                <a:srgbClr val="274E13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770300" y="2849025"/>
            <a:ext cx="32919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s" sz="1775">
                <a:solidFill>
                  <a:srgbClr val="274E13"/>
                </a:solidFill>
                <a:latin typeface="Secular One"/>
                <a:ea typeface="Secular One"/>
                <a:cs typeface="Secular One"/>
                <a:sym typeface="Secular One"/>
              </a:rPr>
              <a:t>Oportunidades</a:t>
            </a:r>
            <a:endParaRPr sz="1775">
              <a:solidFill>
                <a:srgbClr val="274E13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4389800" y="2849025"/>
            <a:ext cx="32919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s" sz="1775">
                <a:solidFill>
                  <a:srgbClr val="274E13"/>
                </a:solidFill>
                <a:latin typeface="Secular One"/>
                <a:ea typeface="Secular One"/>
                <a:cs typeface="Secular One"/>
                <a:sym typeface="Secular One"/>
              </a:rPr>
              <a:t>Ventajas</a:t>
            </a:r>
            <a:endParaRPr sz="1775">
              <a:solidFill>
                <a:srgbClr val="274E13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