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4" r:id="rId1"/>
  </p:sldMasterIdLst>
  <p:sldIdLst>
    <p:sldId id="256" r:id="rId2"/>
    <p:sldId id="258" r:id="rId3"/>
    <p:sldId id="260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/>
    <p:restoredTop sz="94653"/>
  </p:normalViewPr>
  <p:slideViewPr>
    <p:cSldViewPr snapToGrid="0">
      <p:cViewPr varScale="1">
        <p:scale>
          <a:sx n="81" d="100"/>
          <a:sy n="81" d="100"/>
        </p:scale>
        <p:origin x="15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C3CD3-52EB-4792-A9D9-987CD0351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441324"/>
            <a:ext cx="11306175" cy="2485349"/>
          </a:xfrm>
        </p:spPr>
        <p:txBody>
          <a:bodyPr wrap="square" lIns="0" tIns="0" rIns="0" bIns="0" anchor="b" anchorCtr="0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37AA7E-2193-4D1B-A896-BA7E30649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3070799"/>
            <a:ext cx="11306175" cy="2445758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4000"/>
              </a:lnSpc>
              <a:buNone/>
              <a:defRPr sz="4600">
                <a:solidFill>
                  <a:schemeClr val="tx2">
                    <a:alpha val="56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A14B1-115B-40A3-9D71-3DE33E9DCE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fld id="{8994394A-E95D-49DE-8614-F37E1FCF0AC3}" type="datetime2">
              <a:rPr lang="en-US" smtClean="0"/>
              <a:pPr/>
              <a:t>Saturday, March 4,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C9B78-0E13-48BD-A3A2-B7E3C6090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484B9-0F7E-4817-BA9A-C43684759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06D940-CD1A-46A6-8495-AD6F6CF8B13C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185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8E95E-B3FC-4D66-AAC3-CE9FD633E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D0FFAF-EB02-4979-83B6-66AD14845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AB40A8D-7F5B-455D-B9AC-EAFE05F87B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D51179E-60E8-4F2A-A3F9-6F3CE2ABCAF9}" type="datetime2">
              <a:rPr lang="en-US" smtClean="0"/>
              <a:pPr/>
              <a:t>Saturday, March 4, 2023</a:t>
            </a:fld>
            <a:endParaRPr lang="en-US" dirty="0">
              <a:latin typeface="+mn-lt"/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45360FA1-A0D1-4CA7-BAC8-9C20FBB59E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2494D40-34C6-48DD-A14E-8065BE4F3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C9D7C2D-6B7C-4FBF-9665-A9282DF48F83}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998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1495EC-612C-4307-A7A6-017829B8C8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1212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E33132-1A8F-43A9-9321-6FCF01B0F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121270"/>
          </a:xfrm>
        </p:spPr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BF2CA1B-9192-487B-96D3-6D389608F1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32B061-4DDF-403A-A7DB-3B6FD0BE9165}" type="datetime2">
              <a:rPr lang="en-US" smtClean="0"/>
              <a:t>Saturday, March 4, 2023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B1C9EA4-CA0A-4396-B4AF-4523CD1B2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CDDF132-C1DB-4EE0-85DA-1FFAC2835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ECED4D-938A-4085-B475-DD4ED90A181B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675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696C-4B86-4CA0-A733-55338D7B1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328839"/>
            <a:ext cx="10406063" cy="1263423"/>
          </a:xfrm>
        </p:spPr>
        <p:txBody>
          <a:bodyPr wrap="square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B26C1-D742-4B12-B5E3-153A24D0A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025" y="2060575"/>
            <a:ext cx="10406063" cy="4356100"/>
          </a:xfrm>
        </p:spPr>
        <p:txBody>
          <a:bodyPr lIns="0" tIns="0" rIns="0" bIns="0">
            <a:noAutofit/>
          </a:bodyPr>
          <a:lstStyle>
            <a:lvl1pPr marL="360000" indent="-360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2000">
                <a:solidFill>
                  <a:schemeClr val="tx2">
                    <a:alpha val="77000"/>
                  </a:schemeClr>
                </a:solidFill>
              </a:defRPr>
            </a:lvl1pPr>
            <a:lvl2pPr marL="720000" indent="-360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2000">
                <a:solidFill>
                  <a:schemeClr val="tx2">
                    <a:alpha val="77000"/>
                  </a:schemeClr>
                </a:solidFill>
              </a:defRPr>
            </a:lvl2pPr>
            <a:lvl3pPr marL="1080000" indent="-288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1600">
                <a:solidFill>
                  <a:schemeClr val="tx2">
                    <a:alpha val="77000"/>
                  </a:schemeClr>
                </a:solidFill>
              </a:defRPr>
            </a:lvl3pPr>
            <a:lvl4pPr marL="1440000" indent="-288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1600">
                <a:solidFill>
                  <a:schemeClr val="tx2">
                    <a:alpha val="77000"/>
                  </a:schemeClr>
                </a:solidFill>
              </a:defRPr>
            </a:lvl4pPr>
            <a:lvl5pPr marL="1800000" indent="-288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1600">
                <a:solidFill>
                  <a:schemeClr val="tx2">
                    <a:alpha val="77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6243987-D9E3-40C9-94D4-B3CCFE71A4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58D82CC3-100B-41FC-9DB0-99A6D4849F72}" type="datetime2">
              <a:rPr lang="en-US" smtClean="0"/>
              <a:pPr/>
              <a:t>Saturday, March 4, 2023</a:t>
            </a:fld>
            <a:endParaRPr lang="en-US" dirty="0">
              <a:latin typeface="+mn-lt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2BF37532-63DB-40A9-90C9-9B3BB694D8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007CCEE-A736-4DEE-982A-45CDF794F3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386491-6F13-4235-A32F-9F6D67F13D05}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527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54A12-D27E-4943-9C01-3BAB8E6F3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435429"/>
            <a:ext cx="11269661" cy="331730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C9FB4-A15D-4A4C-9518-2A54AAF12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3" y="3832563"/>
            <a:ext cx="11269661" cy="1527175"/>
          </a:xfrm>
        </p:spPr>
        <p:txBody>
          <a:bodyPr lIns="0" tIns="0" rIns="0" bIns="0"/>
          <a:lstStyle>
            <a:lvl1pPr marL="0" indent="0">
              <a:buNone/>
              <a:defRPr sz="2400">
                <a:solidFill>
                  <a:schemeClr val="tx2">
                    <a:alpha val="56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8F31430D-78C1-413D-9D0E-779491324E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58FDCC-AC46-4D9F-98DC-C163BFA43704}" type="datetime2">
              <a:rPr lang="en-US" smtClean="0"/>
              <a:t>Saturday, March 4, 2023</a:t>
            </a:fld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F437B06F-6E01-48C4-A79E-B8559775E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3C4C198-D899-4BDA-877C-D8A3CAD32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7955689-FF51-4F45-9ABB-35CEF1E96A0C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83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76EFA-DCD1-439C-848B-9465217A6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00" y="327600"/>
            <a:ext cx="11269660" cy="11412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E0590-915B-4BD8-8660-C5BE9D175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4" y="1825625"/>
            <a:ext cx="5400675" cy="3698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B82F1-F0AC-48D5-9F1C-5141E4C17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99" y="1825625"/>
            <a:ext cx="5400675" cy="3698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51D4ED8D-AAB0-42B0-91B5-93260AC18F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832F11-C374-493A-BB7E-11B09A67FAD0}" type="datetime2">
              <a:rPr lang="en-US" smtClean="0"/>
              <a:t>Saturday, March 4, 2023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6C7CAD99-5F8F-43D0-83F2-E1F53021D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A52DE47-9FB8-4EF9-B8CE-368912600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BC5E49A-E440-42D6-8B0F-D4B5BAD8CAB8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943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782FF-2A32-49DE-8CD8-110B86565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99" y="327598"/>
            <a:ext cx="11269775" cy="136309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8169D-3731-4C94-88AE-B0A6F9E0B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797" y="1790700"/>
            <a:ext cx="5437187" cy="615950"/>
          </a:xfrm>
        </p:spPr>
        <p:txBody>
          <a:bodyPr anchor="b">
            <a:normAutofit/>
          </a:bodyPr>
          <a:lstStyle>
            <a:lvl1pPr marL="0" indent="0">
              <a:buNone/>
              <a:defRPr sz="12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0F9D0F-6C05-441B-9D94-466C79598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797" y="2505075"/>
            <a:ext cx="5437187" cy="30114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F90129-65EC-4BFC-B51F-3F2174644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1786" y="1790700"/>
            <a:ext cx="5437187" cy="615950"/>
          </a:xfrm>
        </p:spPr>
        <p:txBody>
          <a:bodyPr anchor="b">
            <a:normAutofit/>
          </a:bodyPr>
          <a:lstStyle>
            <a:lvl1pPr marL="0" indent="0">
              <a:buNone/>
              <a:defRPr sz="12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1AAB39-390C-4C6E-90BC-E2A2548658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1786" y="2505075"/>
            <a:ext cx="5437187" cy="30114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3E94383-11E6-486C-8325-BE8B447AA7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36546C-EE55-422E-9D57-50E6C4234F80}" type="datetime2">
              <a:rPr lang="en-US" smtClean="0"/>
              <a:t>Saturday, March 4, 2023</a:t>
            </a:fld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6F62069A-7C14-42BA-A1F2-AE00A6BCD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92246C7-481F-434A-A687-C6734C2FA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30E56EE-505D-4420-971C-982EA4EF0564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638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FFBA-B7FA-43C2-A543-187E29A62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EB4886C6-7F2A-4A13-85F1-EFDA370C5B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83685C8A-A1A1-423D-82D7-1ACC187CCA77}" type="datetime2">
              <a:rPr lang="en-US" smtClean="0"/>
              <a:pPr/>
              <a:t>Saturday, March 4, 2023</a:t>
            </a:fld>
            <a:endParaRPr lang="en-US" dirty="0">
              <a:latin typeface="+mn-lt"/>
            </a:endParaRP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69FAAFC2-F91B-4189-A9FA-0696BF84D6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5B673D0-3765-46AD-B094-DDF79E463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A31187-FB8B-4DDF-A5A9-69AB1359F0E9}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714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09A0147-2421-4881-958A-681569CD7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325DF798-D264-4BC9-8824-70A25106E4C6}" type="datetime2">
              <a:rPr lang="en-US" smtClean="0"/>
              <a:pPr/>
              <a:t>Saturday, March 4, 2023</a:t>
            </a:fld>
            <a:endParaRPr lang="en-US" dirty="0">
              <a:latin typeface="+mn-lt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14BF4BE-E699-4D5B-AD90-3918DA32EE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849F009-8335-40E3-B8F6-E0C944D9FD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AA0935-460F-4638-9E37-D59F2DEC0AC4}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780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0A843-22A2-45CD-8189-8D0947C04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5" y="383270"/>
            <a:ext cx="3457573" cy="1373076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AAB4C-B3C9-4E63-8A1B-082C0F492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213" y="349369"/>
            <a:ext cx="7345362" cy="5167187"/>
          </a:xfrm>
        </p:spPr>
        <p:txBody>
          <a:bodyPr/>
          <a:lstStyle>
            <a:lvl1pPr>
              <a:lnSpc>
                <a:spcPct val="112000"/>
              </a:lnSpc>
              <a:defRPr sz="3200">
                <a:solidFill>
                  <a:schemeClr val="tx2">
                    <a:alpha val="77000"/>
                  </a:schemeClr>
                </a:solidFill>
              </a:defRPr>
            </a:lvl1pPr>
            <a:lvl2pPr>
              <a:lnSpc>
                <a:spcPct val="112000"/>
              </a:lnSpc>
              <a:defRPr sz="3200">
                <a:solidFill>
                  <a:schemeClr val="tx2">
                    <a:alpha val="77000"/>
                  </a:schemeClr>
                </a:solidFill>
              </a:defRPr>
            </a:lvl2pPr>
            <a:lvl3pPr>
              <a:lnSpc>
                <a:spcPct val="120000"/>
              </a:lnSpc>
              <a:defRPr sz="2000">
                <a:solidFill>
                  <a:schemeClr val="tx2">
                    <a:alpha val="77000"/>
                  </a:schemeClr>
                </a:solidFill>
              </a:defRPr>
            </a:lvl3pPr>
            <a:lvl4pPr>
              <a:lnSpc>
                <a:spcPct val="120000"/>
              </a:lnSpc>
              <a:defRPr sz="2000">
                <a:solidFill>
                  <a:schemeClr val="tx2">
                    <a:alpha val="77000"/>
                  </a:schemeClr>
                </a:solidFill>
              </a:defRPr>
            </a:lvl4pPr>
            <a:lvl5pPr>
              <a:lnSpc>
                <a:spcPct val="120000"/>
              </a:lnSpc>
              <a:defRPr sz="1600">
                <a:solidFill>
                  <a:schemeClr val="tx2">
                    <a:alpha val="77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EDF08E-8814-4AB5-9EEC-0052256A7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2915" y="2264229"/>
            <a:ext cx="3457573" cy="317137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>
                    <a:alpha val="77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65940B35-2B52-4835-9F7F-6AB86A1212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ACAD25-C1CF-4F11-8692-066E6505443C}" type="datetime2">
              <a:rPr lang="en-US" smtClean="0"/>
              <a:t>Saturday, March 4, 2023</a:t>
            </a:fld>
            <a:endParaRPr lang="en-US" dirty="0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0BAE5D7E-7CFE-48B9-836B-640E4E881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507FA91D-E0EF-4D4B-9E56-5E0033042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03507D-4779-4D32-85CB-0A8040B6E552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853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869B5-6EAD-4108-B9E2-9CABAB9DE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088" y="441324"/>
            <a:ext cx="3932237" cy="95204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75599E-B10D-4308-A5CB-CC7D487B49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8488" y="441324"/>
            <a:ext cx="6078083" cy="550862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alpha val="77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34C18-5042-469D-BCF7-26AD9FDCC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35088" y="1778000"/>
            <a:ext cx="3932237" cy="4171950"/>
          </a:xfrm>
        </p:spPr>
        <p:txBody>
          <a:bodyPr/>
          <a:lstStyle>
            <a:lvl1pPr marL="0" indent="0">
              <a:buNone/>
              <a:defRPr sz="1600">
                <a:solidFill>
                  <a:schemeClr val="tx2">
                    <a:alpha val="77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FB01925-1670-4C63-8B44-2B14B7BE9D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935887" y="1377212"/>
            <a:ext cx="27717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688A1C-01B8-42B6-BBF1-2BCF5E311248}" type="datetime2">
              <a:rPr lang="en-US" smtClean="0"/>
              <a:t>Saturday, March 4, 2023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CE1A673-960F-4A50-AE54-70AE0DA3B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810475" y="4239475"/>
            <a:ext cx="2520950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DEF9E6C-740A-4B36-BA9F-32AF986ED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5949950"/>
            <a:ext cx="900000" cy="900000"/>
          </a:xfrm>
          <a:prstGeom prst="rect">
            <a:avLst/>
          </a:prstGeom>
        </p:spPr>
        <p:txBody>
          <a:bodyPr lIns="72000" rIns="72000">
            <a:normAutofit/>
          </a:bodyPr>
          <a:lstStyle>
            <a:lvl1pPr algn="ctr">
              <a:defRPr sz="3600" b="0">
                <a:ln w="6350">
                  <a:solidFill>
                    <a:schemeClr val="tx2"/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31C920-29CA-4744-9814-A4FCF4554907}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14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086052-6759-46BD-9531-D65FD9551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800" y="327600"/>
            <a:ext cx="10407600" cy="11412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3C3A5-7533-48B0-9C15-F01656766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2800" y="2059199"/>
            <a:ext cx="10407600" cy="4356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135256E-21FA-473A-8EAF-34CE9AD372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C03BBDD-218C-4B2A-98A0-F5F369754705}" type="datetime2">
              <a:rPr lang="en-US" smtClean="0"/>
              <a:pPr/>
              <a:t>Saturday, March 4, 2023</a:t>
            </a:fld>
            <a:endParaRPr lang="en-US" dirty="0">
              <a:latin typeface="+mn-lt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A99857-D06D-4AFF-8777-07EF0A15F6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172703B-0DDF-46CE-AC34-6233579943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1642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13" r:id="rId6"/>
    <p:sldLayoutId id="2147483808" r:id="rId7"/>
    <p:sldLayoutId id="2147483809" r:id="rId8"/>
    <p:sldLayoutId id="2147483810" r:id="rId9"/>
    <p:sldLayoutId id="2147483812" r:id="rId10"/>
    <p:sldLayoutId id="214748381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2"/>
          </a:solidFill>
          <a:latin typeface="+mj-lt"/>
          <a:ea typeface="Microsoft Sans Serif" panose="020B0604020202020204" pitchFamily="34" charset="0"/>
          <a:cs typeface="Microsoft Sans Serif" panose="020B0604020202020204" pitchFamily="34" charset="0"/>
        </a:defRPr>
      </a:lvl1pPr>
    </p:titleStyle>
    <p:bodyStyle>
      <a:lvl1pPr marL="360000" indent="-36000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Char char="à"/>
        <a:defRPr sz="20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1pPr>
      <a:lvl2pPr marL="720000" indent="-36000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Char char="à"/>
        <a:defRPr sz="20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2pPr>
      <a:lvl3pPr marL="1143000" indent="-28800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Char char="à"/>
        <a:defRPr sz="16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3pPr>
      <a:lvl4pPr marL="1600200" indent="-28800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Char char="à"/>
        <a:defRPr sz="16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4pPr>
      <a:lvl5pPr marL="2057400" indent="-28800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Char char="à"/>
        <a:defRPr sz="16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9">
            <a:extLst>
              <a:ext uri="{FF2B5EF4-FFF2-40B4-BE49-F238E27FC236}">
                <a16:creationId xmlns:a16="http://schemas.microsoft.com/office/drawing/2014/main" id="{8384DFCF-812D-4D4D-AF17-87CF24095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EB7497C9-43E6-4E9B-BE72-57BEC1EB3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12115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583ED7-BE2E-F900-E63B-44C6E9DFDF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9716" y="324000"/>
            <a:ext cx="6440524" cy="2658894"/>
          </a:xfrm>
        </p:spPr>
        <p:txBody>
          <a:bodyPr anchor="t">
            <a:noAutofit/>
          </a:bodyPr>
          <a:lstStyle/>
          <a:p>
            <a:pPr algn="ctr"/>
            <a:r>
              <a:rPr lang="en-US" sz="4400" dirty="0">
                <a:solidFill>
                  <a:schemeClr val="bg2"/>
                </a:solidFill>
                <a:effectLst/>
                <a:ea typeface="Times New Roman" panose="02020603050405020304" pitchFamily="18" charset="0"/>
              </a:rPr>
              <a:t>Do older customers purchase tech support services more often than younger customers? 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3FE1A6-193D-A5C1-F704-2A4873A3C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3026" y="3875108"/>
            <a:ext cx="6327195" cy="2541566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2">
                    <a:alpha val="56000"/>
                  </a:schemeClr>
                </a:solidFill>
              </a:rPr>
              <a:t>Kelseyann Wright</a:t>
            </a:r>
          </a:p>
          <a:p>
            <a:r>
              <a:rPr lang="en-US" sz="2800" dirty="0">
                <a:solidFill>
                  <a:schemeClr val="bg2">
                    <a:alpha val="56000"/>
                  </a:schemeClr>
                </a:solidFill>
              </a:rPr>
              <a:t>Western Governors University</a:t>
            </a:r>
          </a:p>
          <a:p>
            <a:r>
              <a:rPr lang="en-US" sz="2800" dirty="0">
                <a:solidFill>
                  <a:schemeClr val="bg2">
                    <a:alpha val="56000"/>
                  </a:schemeClr>
                </a:solidFill>
              </a:rPr>
              <a:t>D205 - Data </a:t>
            </a:r>
            <a:r>
              <a:rPr lang="en-US" sz="2800" dirty="0" err="1">
                <a:solidFill>
                  <a:schemeClr val="bg2">
                    <a:alpha val="56000"/>
                  </a:schemeClr>
                </a:solidFill>
              </a:rPr>
              <a:t>Aquisition</a:t>
            </a:r>
            <a:endParaRPr lang="en-US" sz="2800" dirty="0">
              <a:solidFill>
                <a:schemeClr val="bg2">
                  <a:alpha val="56000"/>
                </a:schemeClr>
              </a:solidFill>
            </a:endParaRPr>
          </a:p>
        </p:txBody>
      </p:sp>
      <p:cxnSp>
        <p:nvCxnSpPr>
          <p:cNvPr id="30" name="Straight Connector 23">
            <a:extLst>
              <a:ext uri="{FF2B5EF4-FFF2-40B4-BE49-F238E27FC236}">
                <a16:creationId xmlns:a16="http://schemas.microsoft.com/office/drawing/2014/main" id="{B0E17F91-3488-4CC0-9982-10628CE7C0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onnected sticks shaping polygons background">
            <a:extLst>
              <a:ext uri="{FF2B5EF4-FFF2-40B4-BE49-F238E27FC236}">
                <a16:creationId xmlns:a16="http://schemas.microsoft.com/office/drawing/2014/main" id="{FBC9133D-1052-E40F-C451-09D5B8A98C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42" r="29448" b="-2"/>
          <a:stretch/>
        </p:blipFill>
        <p:spPr>
          <a:xfrm>
            <a:off x="8112126" y="1"/>
            <a:ext cx="4079875" cy="6857999"/>
          </a:xfrm>
          <a:custGeom>
            <a:avLst/>
            <a:gdLst/>
            <a:ahLst/>
            <a:cxnLst/>
            <a:rect l="l" t="t" r="r" b="b"/>
            <a:pathLst>
              <a:path w="4079875" h="6857999">
                <a:moveTo>
                  <a:pt x="0" y="0"/>
                </a:moveTo>
                <a:lnTo>
                  <a:pt x="4079875" y="0"/>
                </a:lnTo>
                <a:lnTo>
                  <a:pt x="4079875" y="6857999"/>
                </a:lnTo>
                <a:lnTo>
                  <a:pt x="0" y="6857999"/>
                </a:lnTo>
                <a:close/>
              </a:path>
            </a:pathLst>
          </a:cu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FB2F437-7F0A-4554-926F-1A1205337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12125" y="0"/>
            <a:ext cx="0" cy="6858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29AD04C-26DF-4BA8-82F3-52AA0C961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9999" y="3429000"/>
            <a:ext cx="7212126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318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A7B48-CC2E-FC62-521C-E213CDF3B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494" y="2987565"/>
            <a:ext cx="10406063" cy="1263423"/>
          </a:xfrm>
        </p:spPr>
        <p:txBody>
          <a:bodyPr/>
          <a:lstStyle/>
          <a:p>
            <a:r>
              <a:rPr lang="en-US" dirty="0"/>
              <a:t>Data Required  - Churn database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DC43DCB-E0A1-AB99-FD82-7C8DEB671C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270557"/>
              </p:ext>
            </p:extLst>
          </p:nvPr>
        </p:nvGraphicFramePr>
        <p:xfrm>
          <a:off x="1311494" y="3895913"/>
          <a:ext cx="10102742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1371">
                  <a:extLst>
                    <a:ext uri="{9D8B030D-6E8A-4147-A177-3AD203B41FA5}">
                      <a16:colId xmlns:a16="http://schemas.microsoft.com/office/drawing/2014/main" val="152062631"/>
                    </a:ext>
                  </a:extLst>
                </a:gridCol>
                <a:gridCol w="5051371">
                  <a:extLst>
                    <a:ext uri="{9D8B030D-6E8A-4147-A177-3AD203B41FA5}">
                      <a16:colId xmlns:a16="http://schemas.microsoft.com/office/drawing/2014/main" val="2027295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Customer 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Services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54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err="1"/>
                        <a:t>customer_id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err="1"/>
                        <a:t>customer_id</a:t>
                      </a:r>
                      <a:endParaRPr 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163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err="1"/>
                        <a:t>techsupport</a:t>
                      </a:r>
                      <a:endParaRPr 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782524"/>
                  </a:ext>
                </a:extLst>
              </a:tr>
            </a:tbl>
          </a:graphicData>
        </a:graphic>
      </p:graphicFrame>
      <p:sp>
        <p:nvSpPr>
          <p:cNvPr id="6" name="Left-Right Arrow 5">
            <a:extLst>
              <a:ext uri="{FF2B5EF4-FFF2-40B4-BE49-F238E27FC236}">
                <a16:creationId xmlns:a16="http://schemas.microsoft.com/office/drawing/2014/main" id="{E845E0A4-7F11-5008-2E00-0EECB887D981}"/>
              </a:ext>
            </a:extLst>
          </p:cNvPr>
          <p:cNvSpPr/>
          <p:nvPr/>
        </p:nvSpPr>
        <p:spPr>
          <a:xfrm>
            <a:off x="5637651" y="4616397"/>
            <a:ext cx="1450428" cy="66215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6FE8FEF-D986-90D2-AA92-6AA8205C833E}"/>
              </a:ext>
            </a:extLst>
          </p:cNvPr>
          <p:cNvSpPr txBox="1">
            <a:spLocks/>
          </p:cNvSpPr>
          <p:nvPr/>
        </p:nvSpPr>
        <p:spPr>
          <a:xfrm>
            <a:off x="1311494" y="191814"/>
            <a:ext cx="10406063" cy="126342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 dirty="0"/>
              <a:t>Programming Environment </a:t>
            </a:r>
          </a:p>
        </p:txBody>
      </p:sp>
      <p:pic>
        <p:nvPicPr>
          <p:cNvPr id="1026" name="Picture 2" descr="PostgreSQL logo and symbol, meaning, history, PNG">
            <a:extLst>
              <a:ext uri="{FF2B5EF4-FFF2-40B4-BE49-F238E27FC236}">
                <a16:creationId xmlns:a16="http://schemas.microsoft.com/office/drawing/2014/main" id="{A76DDDBA-E0C0-601D-3CA4-E35519A945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28" b="37002"/>
          <a:stretch/>
        </p:blipFill>
        <p:spPr bwMode="auto">
          <a:xfrm>
            <a:off x="2907292" y="823525"/>
            <a:ext cx="7026166" cy="126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81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061DB-A9E5-29A6-507E-3C0A79DE2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711" y="186945"/>
            <a:ext cx="10406063" cy="1263423"/>
          </a:xfrm>
        </p:spPr>
        <p:txBody>
          <a:bodyPr>
            <a:normAutofit fontScale="90000"/>
          </a:bodyPr>
          <a:lstStyle/>
          <a:p>
            <a:r>
              <a:rPr lang="en-US" dirty="0"/>
              <a:t>Logical Data Model – Churn Database</a:t>
            </a:r>
          </a:p>
        </p:txBody>
      </p:sp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850DBDC8-BAFC-5262-B472-5547F9663A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063" y="815616"/>
            <a:ext cx="7586275" cy="58554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857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061DB-A9E5-29A6-507E-3C0A79DE2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711" y="186945"/>
            <a:ext cx="10406063" cy="1263423"/>
          </a:xfrm>
        </p:spPr>
        <p:txBody>
          <a:bodyPr>
            <a:normAutofit fontScale="90000"/>
          </a:bodyPr>
          <a:lstStyle/>
          <a:p>
            <a:r>
              <a:rPr lang="en-US" dirty="0"/>
              <a:t>Logical Data Model – Research Question</a:t>
            </a:r>
          </a:p>
        </p:txBody>
      </p:sp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850DBDC8-BAFC-5262-B472-5547F9663A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298"/>
          <a:stretch/>
        </p:blipFill>
        <p:spPr>
          <a:xfrm>
            <a:off x="1027711" y="963794"/>
            <a:ext cx="10987264" cy="45541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E4DA218-094F-A8EA-EB7E-8DA7789F7698}"/>
              </a:ext>
            </a:extLst>
          </p:cNvPr>
          <p:cNvSpPr/>
          <p:nvPr/>
        </p:nvSpPr>
        <p:spPr>
          <a:xfrm>
            <a:off x="1027711" y="1907628"/>
            <a:ext cx="10827958" cy="319589"/>
          </a:xfrm>
          <a:prstGeom prst="rect">
            <a:avLst/>
          </a:prstGeom>
          <a:solidFill>
            <a:srgbClr val="FFFF00">
              <a:alpha val="1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E317BE-48A8-0C5C-0A86-B079C25CC009}"/>
              </a:ext>
            </a:extLst>
          </p:cNvPr>
          <p:cNvSpPr/>
          <p:nvPr/>
        </p:nvSpPr>
        <p:spPr>
          <a:xfrm>
            <a:off x="1027711" y="3429000"/>
            <a:ext cx="2172689" cy="319589"/>
          </a:xfrm>
          <a:prstGeom prst="rect">
            <a:avLst/>
          </a:prstGeom>
          <a:solidFill>
            <a:srgbClr val="FFFF00">
              <a:alpha val="1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A130FE-DCFB-1775-1696-87DFB691B1FE}"/>
              </a:ext>
            </a:extLst>
          </p:cNvPr>
          <p:cNvSpPr/>
          <p:nvPr/>
        </p:nvSpPr>
        <p:spPr>
          <a:xfrm>
            <a:off x="9842286" y="4953000"/>
            <a:ext cx="2172689" cy="438807"/>
          </a:xfrm>
          <a:prstGeom prst="rect">
            <a:avLst/>
          </a:prstGeom>
          <a:solidFill>
            <a:srgbClr val="FFFF00">
              <a:alpha val="1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393201"/>
      </p:ext>
    </p:extLst>
  </p:cSld>
  <p:clrMapOvr>
    <a:masterClrMapping/>
  </p:clrMapOvr>
</p:sld>
</file>

<file path=ppt/theme/theme1.xml><?xml version="1.0" encoding="utf-8"?>
<a:theme xmlns:a="http://schemas.openxmlformats.org/drawingml/2006/main" name="LinesVTI">
  <a:themeElements>
    <a:clrScheme name="Lines">
      <a:dk1>
        <a:sysClr val="windowText" lastClr="000000"/>
      </a:dk1>
      <a:lt1>
        <a:sysClr val="window" lastClr="FFFFFF"/>
      </a:lt1>
      <a:dk2>
        <a:srgbClr val="592F34"/>
      </a:dk2>
      <a:lt2>
        <a:srgbClr val="F8EFE3"/>
      </a:lt2>
      <a:accent1>
        <a:srgbClr val="5B8E96"/>
      </a:accent1>
      <a:accent2>
        <a:srgbClr val="B09BA2"/>
      </a:accent2>
      <a:accent3>
        <a:srgbClr val="E3835D"/>
      </a:accent3>
      <a:accent4>
        <a:srgbClr val="7B99DB"/>
      </a:accent4>
      <a:accent5>
        <a:srgbClr val="D09245"/>
      </a:accent5>
      <a:accent6>
        <a:srgbClr val="96A82C"/>
      </a:accent6>
      <a:hlink>
        <a:srgbClr val="5B8E96"/>
      </a:hlink>
      <a:folHlink>
        <a:srgbClr val="B5826E"/>
      </a:folHlink>
    </a:clrScheme>
    <a:fontScheme name="NH Grotesk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nesVTI" id="{6E3869FE-86F4-49DA-A8B9-3320C89167F7}" vid="{3A76BC48-4881-4AE8-821D-8B9CC9A08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54</Words>
  <Application>Microsoft Macintosh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Neue Haas Grotesk Text Pro</vt:lpstr>
      <vt:lpstr>Wingdings 2</vt:lpstr>
      <vt:lpstr>LinesVTI</vt:lpstr>
      <vt:lpstr>Do older customers purchase tech support services more often than younger customers? </vt:lpstr>
      <vt:lpstr>Data Required  - Churn database</vt:lpstr>
      <vt:lpstr>Logical Data Model – Churn Database</vt:lpstr>
      <vt:lpstr>Logical Data Model – Research Question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older customers purchase tech support services more often than younger customers? </dc:title>
  <dc:creator>Kelseyann Wright</dc:creator>
  <cp:lastModifiedBy>Kelseyann Wright</cp:lastModifiedBy>
  <cp:revision>3</cp:revision>
  <dcterms:created xsi:type="dcterms:W3CDTF">2023-03-04T23:09:01Z</dcterms:created>
  <dcterms:modified xsi:type="dcterms:W3CDTF">2023-03-04T23:39:39Z</dcterms:modified>
</cp:coreProperties>
</file>