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1"/>
  </p:notesMasterIdLst>
  <p:sldIdLst>
    <p:sldId id="342" r:id="rId2"/>
    <p:sldId id="381" r:id="rId3"/>
    <p:sldId id="382" r:id="rId4"/>
    <p:sldId id="258" r:id="rId5"/>
    <p:sldId id="346" r:id="rId6"/>
    <p:sldId id="377" r:id="rId7"/>
    <p:sldId id="376" r:id="rId8"/>
    <p:sldId id="378" r:id="rId9"/>
    <p:sldId id="379" r:id="rId10"/>
    <p:sldId id="315" r:id="rId11"/>
    <p:sldId id="328" r:id="rId12"/>
    <p:sldId id="327" r:id="rId13"/>
    <p:sldId id="293" r:id="rId14"/>
    <p:sldId id="329" r:id="rId15"/>
    <p:sldId id="354" r:id="rId16"/>
    <p:sldId id="343" r:id="rId17"/>
    <p:sldId id="353" r:id="rId18"/>
    <p:sldId id="360" r:id="rId19"/>
    <p:sldId id="361" r:id="rId20"/>
    <p:sldId id="393" r:id="rId21"/>
    <p:sldId id="394" r:id="rId22"/>
    <p:sldId id="362" r:id="rId23"/>
    <p:sldId id="383" r:id="rId24"/>
    <p:sldId id="347" r:id="rId25"/>
    <p:sldId id="388" r:id="rId26"/>
    <p:sldId id="389" r:id="rId27"/>
    <p:sldId id="387" r:id="rId28"/>
    <p:sldId id="352" r:id="rId29"/>
    <p:sldId id="317" r:id="rId30"/>
    <p:sldId id="332" r:id="rId31"/>
    <p:sldId id="294" r:id="rId32"/>
    <p:sldId id="330" r:id="rId33"/>
    <p:sldId id="300" r:id="rId34"/>
    <p:sldId id="391" r:id="rId35"/>
    <p:sldId id="392" r:id="rId36"/>
    <p:sldId id="355" r:id="rId37"/>
    <p:sldId id="364" r:id="rId38"/>
    <p:sldId id="363" r:id="rId39"/>
    <p:sldId id="302" r:id="rId40"/>
    <p:sldId id="331" r:id="rId41"/>
    <p:sldId id="385" r:id="rId42"/>
    <p:sldId id="384" r:id="rId43"/>
    <p:sldId id="356" r:id="rId44"/>
    <p:sldId id="310" r:id="rId45"/>
    <p:sldId id="335" r:id="rId46"/>
    <p:sldId id="336" r:id="rId47"/>
    <p:sldId id="365" r:id="rId48"/>
    <p:sldId id="366" r:id="rId49"/>
    <p:sldId id="349" r:id="rId50"/>
    <p:sldId id="321" r:id="rId51"/>
    <p:sldId id="390" r:id="rId52"/>
    <p:sldId id="369" r:id="rId53"/>
    <p:sldId id="368" r:id="rId54"/>
    <p:sldId id="350" r:id="rId55"/>
    <p:sldId id="324" r:id="rId56"/>
    <p:sldId id="340" r:id="rId57"/>
    <p:sldId id="371" r:id="rId58"/>
    <p:sldId id="370" r:id="rId59"/>
    <p:sldId id="386" r:id="rId60"/>
  </p:sldIdLst>
  <p:sldSz cx="9144000" cy="6858000" type="screen4x3"/>
  <p:notesSz cx="7010400" cy="9296400"/>
  <p:custDataLst>
    <p:tags r:id="rId62"/>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W" initials="A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B21"/>
    <a:srgbClr val="008000"/>
    <a:srgbClr val="578200"/>
    <a:srgbClr val="931D1D"/>
    <a:srgbClr val="EACD92"/>
    <a:srgbClr val="596E14"/>
    <a:srgbClr val="667F17"/>
    <a:srgbClr val="283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67483" autoAdjust="0"/>
  </p:normalViewPr>
  <p:slideViewPr>
    <p:cSldViewPr>
      <p:cViewPr varScale="1">
        <p:scale>
          <a:sx n="55" d="100"/>
          <a:sy n="55" d="100"/>
        </p:scale>
        <p:origin x="2040" y="53"/>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0"/>
    </p:cViewPr>
  </p:sorterViewPr>
  <p:notesViewPr>
    <p:cSldViewPr>
      <p:cViewPr varScale="1">
        <p:scale>
          <a:sx n="66" d="100"/>
          <a:sy n="66" d="100"/>
        </p:scale>
        <p:origin x="-2772"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sey berta" userId="17acd81712e64ae0" providerId="LiveId" clId="{38BC1480-08E7-4B2B-B6BD-4B10A5C5E91D}"/>
    <pc:docChg chg="modSld">
      <pc:chgData name="kelsey berta" userId="17acd81712e64ae0" providerId="LiveId" clId="{38BC1480-08E7-4B2B-B6BD-4B10A5C5E91D}" dt="2022-05-10T16:42:11.882" v="1" actId="1035"/>
      <pc:docMkLst>
        <pc:docMk/>
      </pc:docMkLst>
      <pc:sldChg chg="modSp mod">
        <pc:chgData name="kelsey berta" userId="17acd81712e64ae0" providerId="LiveId" clId="{38BC1480-08E7-4B2B-B6BD-4B10A5C5E91D}" dt="2022-05-10T16:42:11.882" v="1" actId="1035"/>
        <pc:sldMkLst>
          <pc:docMk/>
          <pc:sldMk cId="3828589676" sldId="381"/>
        </pc:sldMkLst>
        <pc:spChg chg="mod">
          <ac:chgData name="kelsey berta" userId="17acd81712e64ae0" providerId="LiveId" clId="{38BC1480-08E7-4B2B-B6BD-4B10A5C5E91D}" dt="2022-05-10T16:42:11.882" v="1" actId="1035"/>
          <ac:spMkLst>
            <pc:docMk/>
            <pc:sldMk cId="3828589676" sldId="381"/>
            <ac:spMk id="3" creationId="{512B960E-E0BC-4C20-A1D0-C4A0CA60DD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cs typeface="+mn-cs"/>
              </a:defRPr>
            </a:lvl1pPr>
          </a:lstStyle>
          <a:p>
            <a:pPr>
              <a:defRPr/>
            </a:pPr>
            <a:endParaRPr lang="en-US" dirty="0"/>
          </a:p>
        </p:txBody>
      </p:sp>
      <p:sp>
        <p:nvSpPr>
          <p:cNvPr id="53251"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cs typeface="+mn-cs"/>
              </a:defRPr>
            </a:lvl1pPr>
          </a:lstStyle>
          <a:p>
            <a:pPr>
              <a:defRPr/>
            </a:pPr>
            <a:fld id="{91F65538-9A8B-476A-9358-5915AC56ADD7}" type="datetimeFigureOut">
              <a:rPr lang="en-US"/>
              <a:pPr>
                <a:defRPr/>
              </a:pPr>
              <a:t>5/10/2022</a:t>
            </a:fld>
            <a:endParaRPr lang="en-US" dirty="0"/>
          </a:p>
        </p:txBody>
      </p:sp>
      <p:sp>
        <p:nvSpPr>
          <p:cNvPr id="3379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cs typeface="+mn-cs"/>
              </a:defRPr>
            </a:lvl1pPr>
          </a:lstStyle>
          <a:p>
            <a:pPr>
              <a:defRPr/>
            </a:pPr>
            <a:endParaRPr lang="en-US" dirty="0"/>
          </a:p>
        </p:txBody>
      </p:sp>
      <p:sp>
        <p:nvSpPr>
          <p:cNvPr id="53255"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Arial" charset="0"/>
                <a:cs typeface="+mn-cs"/>
              </a:defRPr>
            </a:lvl1pPr>
          </a:lstStyle>
          <a:p>
            <a:pPr>
              <a:defRPr/>
            </a:pPr>
            <a:fld id="{EA865E51-80CE-4786-861A-72B73F28C165}" type="slidenum">
              <a:rPr lang="en-US"/>
              <a:pPr>
                <a:defRPr/>
              </a:pPr>
              <a:t>‹#›</a:t>
            </a:fld>
            <a:endParaRPr lang="en-US" dirty="0"/>
          </a:p>
        </p:txBody>
      </p:sp>
    </p:spTree>
    <p:extLst>
      <p:ext uri="{BB962C8B-B14F-4D97-AF65-F5344CB8AC3E}">
        <p14:creationId xmlns:p14="http://schemas.microsoft.com/office/powerpoint/2010/main" val="10609154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865E51-80CE-4786-861A-72B73F28C165}" type="slidenum">
              <a:rPr lang="en-US" smtClean="0"/>
              <a:pPr>
                <a:defRPr/>
              </a:pPr>
              <a:t>1</a:t>
            </a:fld>
            <a:endParaRPr lang="en-US" dirty="0"/>
          </a:p>
        </p:txBody>
      </p:sp>
    </p:spTree>
    <p:extLst>
      <p:ext uri="{BB962C8B-B14F-4D97-AF65-F5344CB8AC3E}">
        <p14:creationId xmlns:p14="http://schemas.microsoft.com/office/powerpoint/2010/main" val="3048901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Lady Gaga wore this dress in 2010</a:t>
            </a:r>
          </a:p>
        </p:txBody>
      </p:sp>
      <p:sp>
        <p:nvSpPr>
          <p:cNvPr id="4" name="Slide Number Placeholder 3"/>
          <p:cNvSpPr>
            <a:spLocks noGrp="1"/>
          </p:cNvSpPr>
          <p:nvPr>
            <p:ph type="sldNum" sz="quarter" idx="5"/>
          </p:nvPr>
        </p:nvSpPr>
        <p:spPr/>
        <p:txBody>
          <a:bodyPr/>
          <a:lstStyle/>
          <a:p>
            <a:pPr>
              <a:defRPr/>
            </a:pPr>
            <a:fld id="{EA865E51-80CE-4786-861A-72B73F28C165}" type="slidenum">
              <a:rPr lang="en-US" smtClean="0"/>
              <a:pPr>
                <a:defRPr/>
              </a:pPr>
              <a:t>26</a:t>
            </a:fld>
            <a:endParaRPr lang="en-US" dirty="0"/>
          </a:p>
        </p:txBody>
      </p:sp>
    </p:spTree>
    <p:extLst>
      <p:ext uri="{BB962C8B-B14F-4D97-AF65-F5344CB8AC3E}">
        <p14:creationId xmlns:p14="http://schemas.microsoft.com/office/powerpoint/2010/main" val="998813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3"/>
          <p:cNvSpPr>
            <a:spLocks noGrp="1"/>
          </p:cNvSpPr>
          <p:nvPr>
            <p:ph type="sldNum" sz="quarter" idx="5"/>
          </p:nvPr>
        </p:nvSpPr>
        <p:spPr/>
        <p:txBody>
          <a:bodyPr/>
          <a:lstStyle/>
          <a:p>
            <a:pPr>
              <a:defRPr/>
            </a:pPr>
            <a:fld id="{2FDEEE28-3596-4C7A-8749-A00F6F6197E3}" type="slidenum">
              <a:rPr lang="en-US" smtClean="0"/>
              <a:pPr>
                <a:defRPr/>
              </a:pPr>
              <a:t>29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4036" name="Slide Number Placeholder 3"/>
          <p:cNvSpPr>
            <a:spLocks noGrp="1"/>
          </p:cNvSpPr>
          <p:nvPr>
            <p:ph type="sldNum" sz="quarter" idx="5"/>
          </p:nvPr>
        </p:nvSpPr>
        <p:spPr/>
        <p:txBody>
          <a:bodyPr/>
          <a:lstStyle/>
          <a:p>
            <a:pPr>
              <a:defRPr/>
            </a:pPr>
            <a:fld id="{45BBC416-658D-4E68-99EE-F065909D1F31}" type="slidenum">
              <a:rPr lang="en-US" smtClean="0"/>
              <a:pPr>
                <a:defRPr/>
              </a:pPr>
              <a:t>30</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4036" name="Slide Number Placeholder 3"/>
          <p:cNvSpPr>
            <a:spLocks noGrp="1"/>
          </p:cNvSpPr>
          <p:nvPr>
            <p:ph type="sldNum" sz="quarter" idx="5"/>
          </p:nvPr>
        </p:nvSpPr>
        <p:spPr/>
        <p:txBody>
          <a:bodyPr/>
          <a:lstStyle/>
          <a:p>
            <a:pPr>
              <a:defRPr/>
            </a:pPr>
            <a:fld id="{6194E66D-5C24-405E-BA03-A1943C44B057}" type="slidenum">
              <a:rPr lang="en-US" smtClean="0"/>
              <a:pPr>
                <a:defRPr/>
              </a:pPr>
              <a:t>31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5060" name="Slide Number Placeholder 3"/>
          <p:cNvSpPr>
            <a:spLocks noGrp="1"/>
          </p:cNvSpPr>
          <p:nvPr>
            <p:ph type="sldNum" sz="quarter" idx="5"/>
          </p:nvPr>
        </p:nvSpPr>
        <p:spPr/>
        <p:txBody>
          <a:bodyPr/>
          <a:lstStyle/>
          <a:p>
            <a:pPr>
              <a:defRPr/>
            </a:pPr>
            <a:fld id="{71CE1FE0-3980-4492-97ED-3580938B02D2}" type="slidenum">
              <a:rPr lang="en-US" smtClean="0"/>
              <a:pPr>
                <a:defRPr/>
              </a:pPr>
              <a:t>32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5060" name="Slide Number Placeholder 3"/>
          <p:cNvSpPr>
            <a:spLocks noGrp="1"/>
          </p:cNvSpPr>
          <p:nvPr>
            <p:ph type="sldNum" sz="quarter" idx="5"/>
          </p:nvPr>
        </p:nvSpPr>
        <p:spPr/>
        <p:txBody>
          <a:bodyPr/>
          <a:lstStyle/>
          <a:p>
            <a:pPr>
              <a:defRPr/>
            </a:pPr>
            <a:fld id="{92979D59-D994-4123-971E-BE1EADA56219}" type="slidenum">
              <a:rPr lang="en-US" smtClean="0"/>
              <a:pPr>
                <a:defRPr/>
              </a:pPr>
              <a:t>33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pPr>
              <a:defRPr/>
            </a:pPr>
            <a:fld id="{EA865E51-80CE-4786-861A-72B73F28C165}" type="slidenum">
              <a:rPr lang="en-US"/>
              <a:pPr>
                <a:defRPr/>
              </a:pPr>
              <a:t>34</a:t>
            </a:fld>
            <a:endParaRPr lang="en-US" dirty="0"/>
          </a:p>
        </p:txBody>
      </p:sp>
    </p:spTree>
    <p:extLst>
      <p:ext uri="{BB962C8B-B14F-4D97-AF65-F5344CB8AC3E}">
        <p14:creationId xmlns:p14="http://schemas.microsoft.com/office/powerpoint/2010/main" val="13735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865E51-80CE-4786-861A-72B73F28C165}" type="slidenum">
              <a:rPr lang="en-US" smtClean="0"/>
              <a:pPr>
                <a:defRPr/>
              </a:pPr>
              <a:t>36</a:t>
            </a:fld>
            <a:endParaRPr lang="en-US" dirty="0"/>
          </a:p>
        </p:txBody>
      </p:sp>
    </p:spTree>
    <p:extLst>
      <p:ext uri="{BB962C8B-B14F-4D97-AF65-F5344CB8AC3E}">
        <p14:creationId xmlns:p14="http://schemas.microsoft.com/office/powerpoint/2010/main" val="3330837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This is question 4-11</a:t>
                </a:r>
                <a:r>
                  <a:rPr lang="en-US" i="0">
                    <a:latin typeface="Cambria Math" panose="02040503050406030204" pitchFamily="18" charset="0"/>
                  </a:rPr>
                  <a:t>"Type equation here."</a:t>
                </a:r>
                <a:endParaRPr lang="en-US" dirty="0"/>
              </a:p>
            </p:txBody>
          </p:sp>
        </mc:Fallback>
      </mc:AlternateContent>
      <p:sp>
        <p:nvSpPr>
          <p:cNvPr id="4" name="Slide Number Placeholder 3"/>
          <p:cNvSpPr>
            <a:spLocks noGrp="1"/>
          </p:cNvSpPr>
          <p:nvPr>
            <p:ph type="sldNum" sz="quarter" idx="5"/>
          </p:nvPr>
        </p:nvSpPr>
        <p:spPr/>
        <p:txBody>
          <a:bodyPr/>
          <a:lstStyle/>
          <a:p>
            <a:pPr>
              <a:defRPr/>
            </a:pPr>
            <a:fld id="{EA865E51-80CE-4786-861A-72B73F28C165}" type="slidenum">
              <a:rPr lang="en-US" smtClean="0"/>
              <a:pPr>
                <a:defRPr/>
              </a:pPr>
              <a:t>38</a:t>
            </a:fld>
            <a:endParaRPr lang="en-US" dirty="0"/>
          </a:p>
        </p:txBody>
      </p:sp>
    </p:spTree>
    <p:extLst>
      <p:ext uri="{BB962C8B-B14F-4D97-AF65-F5344CB8AC3E}">
        <p14:creationId xmlns:p14="http://schemas.microsoft.com/office/powerpoint/2010/main" val="1717048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7108" name="Slide Number Placeholder 3"/>
          <p:cNvSpPr>
            <a:spLocks noGrp="1"/>
          </p:cNvSpPr>
          <p:nvPr>
            <p:ph type="sldNum" sz="quarter" idx="5"/>
          </p:nvPr>
        </p:nvSpPr>
        <p:spPr/>
        <p:txBody>
          <a:bodyPr/>
          <a:lstStyle/>
          <a:p>
            <a:pPr>
              <a:defRPr/>
            </a:pPr>
            <a:fld id="{70D425DC-7903-46B3-938E-F8FE4AF21803}" type="slidenum">
              <a:rPr lang="en-US" smtClean="0"/>
              <a:pPr>
                <a:defRPr/>
              </a:pPr>
              <a:t>39</a:t>
            </a:fld>
            <a:endParaRPr lang="en-US" dirty="0"/>
          </a:p>
        </p:txBody>
      </p:sp>
    </p:spTree>
    <p:extLst>
      <p:ext uri="{BB962C8B-B14F-4D97-AF65-F5344CB8AC3E}">
        <p14:creationId xmlns:p14="http://schemas.microsoft.com/office/powerpoint/2010/main" val="356444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3"/>
          <p:cNvSpPr>
            <a:spLocks noGrp="1"/>
          </p:cNvSpPr>
          <p:nvPr>
            <p:ph type="sldNum" sz="quarter" idx="5"/>
          </p:nvPr>
        </p:nvSpPr>
        <p:spPr/>
        <p:txBody>
          <a:bodyPr/>
          <a:lstStyle/>
          <a:p>
            <a:pPr>
              <a:defRPr/>
            </a:pPr>
            <a:fld id="{473FC299-ABCF-48B9-955C-1A4CB8C3D3F3}" type="slidenum">
              <a:rPr lang="en-US" smtClean="0"/>
              <a:pPr>
                <a:defRPr/>
              </a:pPr>
              <a:t>10</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7108" name="Slide Number Placeholder 3"/>
          <p:cNvSpPr>
            <a:spLocks noGrp="1"/>
          </p:cNvSpPr>
          <p:nvPr>
            <p:ph type="sldNum" sz="quarter" idx="5"/>
          </p:nvPr>
        </p:nvSpPr>
        <p:spPr/>
        <p:txBody>
          <a:bodyPr/>
          <a:lstStyle/>
          <a:p>
            <a:pPr>
              <a:defRPr/>
            </a:pPr>
            <a:fld id="{50A4C69B-45AD-4F5A-8FF5-92AC5710A20A}" type="slidenum">
              <a:rPr lang="en-US" smtClean="0"/>
              <a:pPr>
                <a:defRPr/>
              </a:pPr>
              <a:t>40</a:t>
            </a:fld>
            <a:endParaRPr lang="en-US" dirty="0"/>
          </a:p>
        </p:txBody>
      </p:sp>
    </p:spTree>
    <p:extLst>
      <p:ext uri="{BB962C8B-B14F-4D97-AF65-F5344CB8AC3E}">
        <p14:creationId xmlns:p14="http://schemas.microsoft.com/office/powerpoint/2010/main" val="1116593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7108" name="Slide Number Placeholder 3"/>
          <p:cNvSpPr>
            <a:spLocks noGrp="1"/>
          </p:cNvSpPr>
          <p:nvPr>
            <p:ph type="sldNum" sz="quarter" idx="5"/>
          </p:nvPr>
        </p:nvSpPr>
        <p:spPr/>
        <p:txBody>
          <a:bodyPr/>
          <a:lstStyle/>
          <a:p>
            <a:pPr>
              <a:defRPr/>
            </a:pPr>
            <a:fld id="{50A4C69B-45AD-4F5A-8FF5-92AC5710A20A}" type="slidenum">
              <a:rPr lang="en-US" smtClean="0"/>
              <a:pPr>
                <a:defRPr/>
              </a:pPr>
              <a:t>41</a:t>
            </a:fld>
            <a:endParaRPr lang="en-US" dirty="0"/>
          </a:p>
        </p:txBody>
      </p:sp>
    </p:spTree>
    <p:extLst>
      <p:ext uri="{BB962C8B-B14F-4D97-AF65-F5344CB8AC3E}">
        <p14:creationId xmlns:p14="http://schemas.microsoft.com/office/powerpoint/2010/main" val="3712565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dirty="0"/>
          </a:p>
        </p:txBody>
      </p:sp>
      <p:sp>
        <p:nvSpPr>
          <p:cNvPr id="44036" name="Slide Number Placeholder 3"/>
          <p:cNvSpPr>
            <a:spLocks noGrp="1"/>
          </p:cNvSpPr>
          <p:nvPr>
            <p:ph type="sldNum" sz="quarter" idx="5"/>
          </p:nvPr>
        </p:nvSpPr>
        <p:spPr/>
        <p:txBody>
          <a:bodyPr/>
          <a:lstStyle/>
          <a:p>
            <a:pPr>
              <a:defRPr/>
            </a:pPr>
            <a:fld id="{01A961C9-2451-4855-80D7-4A77E20976E3}" type="slidenum">
              <a:rPr lang="en-US" smtClean="0"/>
              <a:pPr>
                <a:defRPr/>
              </a:pPr>
              <a:t>44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dirty="0"/>
          </a:p>
        </p:txBody>
      </p:sp>
      <p:sp>
        <p:nvSpPr>
          <p:cNvPr id="44036" name="Slide Number Placeholder 3"/>
          <p:cNvSpPr>
            <a:spLocks noGrp="1"/>
          </p:cNvSpPr>
          <p:nvPr>
            <p:ph type="sldNum" sz="quarter" idx="5"/>
          </p:nvPr>
        </p:nvSpPr>
        <p:spPr/>
        <p:txBody>
          <a:bodyPr/>
          <a:lstStyle/>
          <a:p>
            <a:pPr>
              <a:defRPr/>
            </a:pPr>
            <a:fld id="{EC5C9FD4-1654-49B3-B977-CA3101790EBD}" type="slidenum">
              <a:rPr lang="en-US" smtClean="0"/>
              <a:pPr>
                <a:defRPr/>
              </a:pPr>
              <a:t>45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4036" name="Slide Number Placeholder 3"/>
          <p:cNvSpPr>
            <a:spLocks noGrp="1"/>
          </p:cNvSpPr>
          <p:nvPr>
            <p:ph type="sldNum" sz="quarter" idx="5"/>
          </p:nvPr>
        </p:nvSpPr>
        <p:spPr/>
        <p:txBody>
          <a:bodyPr/>
          <a:lstStyle/>
          <a:p>
            <a:pPr>
              <a:defRPr/>
            </a:pPr>
            <a:fld id="{D33D82DF-A9BF-4E73-BCAE-23AA3EFFA3FA}" type="slidenum">
              <a:rPr lang="en-US" smtClean="0"/>
              <a:pPr>
                <a:defRPr/>
              </a:pPr>
              <a:t>46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200" dirty="0"/>
          </a:p>
        </p:txBody>
      </p:sp>
      <p:sp>
        <p:nvSpPr>
          <p:cNvPr id="44036" name="Slide Number Placeholder 3"/>
          <p:cNvSpPr>
            <a:spLocks noGrp="1"/>
          </p:cNvSpPr>
          <p:nvPr>
            <p:ph type="sldNum" sz="quarter" idx="5"/>
          </p:nvPr>
        </p:nvSpPr>
        <p:spPr/>
        <p:txBody>
          <a:bodyPr/>
          <a:lstStyle/>
          <a:p>
            <a:pPr>
              <a:defRPr/>
            </a:pPr>
            <a:fld id="{44836DF9-53B3-4BDE-A33F-D18C5F5F8035}" type="slidenum">
              <a:rPr lang="en-US" smtClean="0"/>
              <a:pPr>
                <a:defRPr/>
              </a:pPr>
              <a:t>50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200" dirty="0"/>
          </a:p>
        </p:txBody>
      </p:sp>
      <p:sp>
        <p:nvSpPr>
          <p:cNvPr id="44036" name="Slide Number Placeholder 3"/>
          <p:cNvSpPr>
            <a:spLocks noGrp="1"/>
          </p:cNvSpPr>
          <p:nvPr>
            <p:ph type="sldNum" sz="quarter" idx="5"/>
          </p:nvPr>
        </p:nvSpPr>
        <p:spPr/>
        <p:txBody>
          <a:bodyPr/>
          <a:lstStyle/>
          <a:p>
            <a:pPr>
              <a:defRPr/>
            </a:pPr>
            <a:fld id="{44836DF9-53B3-4BDE-A33F-D18C5F5F8035}" type="slidenum">
              <a:rPr lang="en-US" smtClean="0"/>
              <a:pPr>
                <a:defRPr/>
              </a:pPr>
              <a:t>51</a:t>
            </a:fld>
            <a:endParaRPr lang="en-US" dirty="0"/>
          </a:p>
        </p:txBody>
      </p:sp>
    </p:spTree>
    <p:extLst>
      <p:ext uri="{BB962C8B-B14F-4D97-AF65-F5344CB8AC3E}">
        <p14:creationId xmlns:p14="http://schemas.microsoft.com/office/powerpoint/2010/main" val="664200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865E51-80CE-4786-861A-72B73F28C165}" type="slidenum">
              <a:rPr lang="en-US" smtClean="0"/>
              <a:pPr>
                <a:defRPr/>
              </a:pPr>
              <a:t>52</a:t>
            </a:fld>
            <a:endParaRPr lang="en-US" dirty="0"/>
          </a:p>
        </p:txBody>
      </p:sp>
    </p:spTree>
    <p:extLst>
      <p:ext uri="{BB962C8B-B14F-4D97-AF65-F5344CB8AC3E}">
        <p14:creationId xmlns:p14="http://schemas.microsoft.com/office/powerpoint/2010/main" val="1687310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865E51-80CE-4786-861A-72B73F28C165}" type="slidenum">
              <a:rPr lang="en-US" smtClean="0"/>
              <a:pPr>
                <a:defRPr/>
              </a:pPr>
              <a:t>53</a:t>
            </a:fld>
            <a:endParaRPr lang="en-US" dirty="0"/>
          </a:p>
        </p:txBody>
      </p:sp>
    </p:spTree>
    <p:extLst>
      <p:ext uri="{BB962C8B-B14F-4D97-AF65-F5344CB8AC3E}">
        <p14:creationId xmlns:p14="http://schemas.microsoft.com/office/powerpoint/2010/main" val="589636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dirty="0"/>
          </a:p>
        </p:txBody>
      </p:sp>
      <p:sp>
        <p:nvSpPr>
          <p:cNvPr id="44036" name="Slide Number Placeholder 3"/>
          <p:cNvSpPr>
            <a:spLocks noGrp="1"/>
          </p:cNvSpPr>
          <p:nvPr>
            <p:ph type="sldNum" sz="quarter" idx="5"/>
          </p:nvPr>
        </p:nvSpPr>
        <p:spPr/>
        <p:txBody>
          <a:bodyPr/>
          <a:lstStyle/>
          <a:p>
            <a:pPr>
              <a:defRPr/>
            </a:pPr>
            <a:fld id="{A9D87B1D-E523-4665-9E10-1F430D97828A}" type="slidenum">
              <a:rPr lang="en-US" smtClean="0"/>
              <a:pPr>
                <a:defRPr/>
              </a:pPr>
              <a:t>55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64" name="Slide Number Placeholder 3"/>
          <p:cNvSpPr>
            <a:spLocks noGrp="1"/>
          </p:cNvSpPr>
          <p:nvPr>
            <p:ph type="sldNum" sz="quarter" idx="5"/>
          </p:nvPr>
        </p:nvSpPr>
        <p:spPr/>
        <p:txBody>
          <a:bodyPr/>
          <a:lstStyle/>
          <a:p>
            <a:pPr>
              <a:defRPr/>
            </a:pPr>
            <a:fld id="{ADC91B2D-4B84-4D54-98C0-A84E74E510B1}" type="slidenum">
              <a:rPr lang="en-US" smtClean="0"/>
              <a:pPr>
                <a:defRPr/>
              </a:pPr>
              <a:t>11</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dirty="0"/>
          </a:p>
        </p:txBody>
      </p:sp>
      <p:sp>
        <p:nvSpPr>
          <p:cNvPr id="44036" name="Slide Number Placeholder 3"/>
          <p:cNvSpPr>
            <a:spLocks noGrp="1"/>
          </p:cNvSpPr>
          <p:nvPr>
            <p:ph type="sldNum" sz="quarter" idx="5"/>
          </p:nvPr>
        </p:nvSpPr>
        <p:spPr/>
        <p:txBody>
          <a:bodyPr/>
          <a:lstStyle/>
          <a:p>
            <a:pPr>
              <a:defRPr/>
            </a:pPr>
            <a:fld id="{E6D8BE32-A0EE-495B-95A8-2824FA272856}" type="slidenum">
              <a:rPr lang="en-US" smtClean="0"/>
              <a:pPr>
                <a:defRPr/>
              </a:pPr>
              <a:t>56</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865E51-80CE-4786-861A-72B73F28C165}" type="slidenum">
              <a:rPr lang="en-US" smtClean="0"/>
              <a:pPr>
                <a:defRPr/>
              </a:pPr>
              <a:t>58</a:t>
            </a:fld>
            <a:endParaRPr lang="en-US" dirty="0"/>
          </a:p>
        </p:txBody>
      </p:sp>
    </p:spTree>
    <p:extLst>
      <p:ext uri="{BB962C8B-B14F-4D97-AF65-F5344CB8AC3E}">
        <p14:creationId xmlns:p14="http://schemas.microsoft.com/office/powerpoint/2010/main" val="4177035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865E51-80CE-4786-861A-72B73F28C165}" type="slidenum">
              <a:rPr lang="en-US" smtClean="0"/>
              <a:pPr>
                <a:defRPr/>
              </a:pPr>
              <a:t>59</a:t>
            </a:fld>
            <a:endParaRPr lang="en-US" dirty="0"/>
          </a:p>
        </p:txBody>
      </p:sp>
    </p:spTree>
    <p:extLst>
      <p:ext uri="{BB962C8B-B14F-4D97-AF65-F5344CB8AC3E}">
        <p14:creationId xmlns:p14="http://schemas.microsoft.com/office/powerpoint/2010/main" val="353908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64" name="Slide Number Placeholder 3"/>
          <p:cNvSpPr>
            <a:spLocks noGrp="1"/>
          </p:cNvSpPr>
          <p:nvPr>
            <p:ph type="sldNum" sz="quarter" idx="5"/>
          </p:nvPr>
        </p:nvSpPr>
        <p:spPr/>
        <p:txBody>
          <a:bodyPr/>
          <a:lstStyle/>
          <a:p>
            <a:pPr>
              <a:defRPr/>
            </a:pPr>
            <a:fld id="{0B00FA0D-A445-4662-82C0-FAE5DCC8995C}" type="slidenum">
              <a:rPr lang="en-US" smtClean="0"/>
              <a:pPr>
                <a:defRPr/>
              </a:pPr>
              <a:t>12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88" name="Slide Number Placeholder 3"/>
          <p:cNvSpPr>
            <a:spLocks noGrp="1"/>
          </p:cNvSpPr>
          <p:nvPr>
            <p:ph type="sldNum" sz="quarter" idx="5"/>
          </p:nvPr>
        </p:nvSpPr>
        <p:spPr/>
        <p:txBody>
          <a:bodyPr/>
          <a:lstStyle/>
          <a:p>
            <a:pPr>
              <a:defRPr/>
            </a:pPr>
            <a:fld id="{895B68F2-AB2F-4D86-9717-6C78B1C73CD6}" type="slidenum">
              <a:rPr lang="en-US" smtClean="0"/>
              <a:pPr>
                <a:defRPr/>
              </a:pPr>
              <a:t>13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 dirty="0"/>
          </a:p>
        </p:txBody>
      </p:sp>
      <p:sp>
        <p:nvSpPr>
          <p:cNvPr id="41988" name="Slide Number Placeholder 3"/>
          <p:cNvSpPr>
            <a:spLocks noGrp="1"/>
          </p:cNvSpPr>
          <p:nvPr>
            <p:ph type="sldNum" sz="quarter" idx="5"/>
          </p:nvPr>
        </p:nvSpPr>
        <p:spPr/>
        <p:txBody>
          <a:bodyPr/>
          <a:lstStyle/>
          <a:p>
            <a:pPr>
              <a:defRPr/>
            </a:pPr>
            <a:fld id="{73543AD3-4216-4234-84A5-2AC757F50246}" type="slidenum">
              <a:rPr lang="en-US" smtClean="0"/>
              <a:pPr>
                <a:defRPr/>
              </a:pPr>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865E51-80CE-4786-861A-72B73F28C165}" type="slidenum">
              <a:rPr lang="en-US" smtClean="0"/>
              <a:pPr>
                <a:defRPr/>
              </a:pPr>
              <a:t>19</a:t>
            </a:fld>
            <a:endParaRPr lang="en-US" dirty="0"/>
          </a:p>
        </p:txBody>
      </p:sp>
    </p:spTree>
    <p:extLst>
      <p:ext uri="{BB962C8B-B14F-4D97-AF65-F5344CB8AC3E}">
        <p14:creationId xmlns:p14="http://schemas.microsoft.com/office/powerpoint/2010/main" val="3379553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865E51-80CE-4786-861A-72B73F28C165}" type="slidenum">
              <a:rPr lang="en-US" smtClean="0"/>
              <a:pPr>
                <a:defRPr/>
              </a:pPr>
              <a:t>22</a:t>
            </a:fld>
            <a:endParaRPr lang="en-US" dirty="0"/>
          </a:p>
        </p:txBody>
      </p:sp>
    </p:spTree>
    <p:extLst>
      <p:ext uri="{BB962C8B-B14F-4D97-AF65-F5344CB8AC3E}">
        <p14:creationId xmlns:p14="http://schemas.microsoft.com/office/powerpoint/2010/main" val="307889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Lady Gaga wore this dress in 2010</a:t>
            </a:r>
          </a:p>
        </p:txBody>
      </p:sp>
      <p:sp>
        <p:nvSpPr>
          <p:cNvPr id="4" name="Slide Number Placeholder 3"/>
          <p:cNvSpPr>
            <a:spLocks noGrp="1"/>
          </p:cNvSpPr>
          <p:nvPr>
            <p:ph type="sldNum" sz="quarter" idx="5"/>
          </p:nvPr>
        </p:nvSpPr>
        <p:spPr/>
        <p:txBody>
          <a:bodyPr/>
          <a:lstStyle/>
          <a:p>
            <a:pPr>
              <a:defRPr/>
            </a:pPr>
            <a:fld id="{EA865E51-80CE-4786-861A-72B73F28C165}" type="slidenum">
              <a:rPr lang="en-US" smtClean="0"/>
              <a:pPr>
                <a:defRPr/>
              </a:pPr>
              <a:t>25</a:t>
            </a:fld>
            <a:endParaRPr lang="en-US" dirty="0"/>
          </a:p>
        </p:txBody>
      </p:sp>
    </p:spTree>
    <p:extLst>
      <p:ext uri="{BB962C8B-B14F-4D97-AF65-F5344CB8AC3E}">
        <p14:creationId xmlns:p14="http://schemas.microsoft.com/office/powerpoint/2010/main" val="2794073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19" name="Rectangle 18"/>
          <p:cNvSpPr/>
          <p:nvPr/>
        </p:nvSpPr>
        <p:spPr>
          <a:xfrm>
            <a:off x="-11576" y="1371600"/>
            <a:ext cx="9155576" cy="410788"/>
          </a:xfrm>
          <a:prstGeom prst="rect">
            <a:avLst/>
          </a:prstGeom>
          <a:solidFill>
            <a:srgbClr val="F3F2D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7" name="Rectangle 6"/>
          <p:cNvSpPr/>
          <p:nvPr/>
        </p:nvSpPr>
        <p:spPr>
          <a:xfrm>
            <a:off x="-11576" y="152399"/>
            <a:ext cx="9155576" cy="1314271"/>
          </a:xfrm>
          <a:prstGeom prst="rect">
            <a:avLst/>
          </a:prstGeom>
          <a:solidFill>
            <a:srgbClr val="8E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6" name="Rectangle 5"/>
          <p:cNvSpPr/>
          <p:nvPr/>
        </p:nvSpPr>
        <p:spPr>
          <a:xfrm>
            <a:off x="-11576" y="-11576"/>
            <a:ext cx="9155575" cy="316375"/>
          </a:xfrm>
          <a:prstGeom prst="rect">
            <a:avLst/>
          </a:prstGeom>
          <a:solidFill>
            <a:srgbClr val="0D6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438400"/>
            <a:ext cx="1752600" cy="158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3107877" y="2286000"/>
            <a:ext cx="5404338" cy="2133600"/>
          </a:xfrm>
        </p:spPr>
        <p:txBody>
          <a:bodyPr anchor="t">
            <a:noAutofit/>
          </a:bodyPr>
          <a:lstStyle>
            <a:lvl1pPr algn="r">
              <a:defRPr lang="en-US" sz="4800" i="0" kern="1200" dirty="0">
                <a:solidFill>
                  <a:srgbClr val="A50021"/>
                </a:solidFill>
                <a:latin typeface="Calibri" pitchFamily="34" charset="0"/>
                <a:ea typeface="+mn-ea"/>
                <a:cs typeface="+mn-cs"/>
              </a:defRPr>
            </a:lvl1pPr>
          </a:lstStyle>
          <a:p>
            <a:r>
              <a:rPr lang="en-US"/>
              <a:t>Click to edit Master title style</a:t>
            </a:r>
            <a:endParaRPr lang="en-US" dirty="0"/>
          </a:p>
        </p:txBody>
      </p:sp>
      <p:sp>
        <p:nvSpPr>
          <p:cNvPr id="10" name="Rectangle 12"/>
          <p:cNvSpPr>
            <a:spLocks noChangeArrowheads="1"/>
          </p:cNvSpPr>
          <p:nvPr userDrawn="1"/>
        </p:nvSpPr>
        <p:spPr bwMode="auto">
          <a:xfrm>
            <a:off x="1219200" y="6411912"/>
            <a:ext cx="662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800">
                <a:solidFill>
                  <a:schemeClr val="bg1"/>
                </a:solidFill>
                <a:latin typeface="Times New Roman" pitchFamily="18" charset="0"/>
                <a:cs typeface="Times New Roman" pitchFamily="18" charset="0"/>
              </a:rPr>
              <a:t>Copyright © 2020 McGraw-Hill Education. All rights reserved. No reproduction or distribution without the prior written consent of McGraw-Hill Education</a:t>
            </a:r>
            <a:r>
              <a:rPr lang="en-US" altLang="en-US" dirty="0">
                <a:solidFill>
                  <a:schemeClr val="bg1"/>
                </a:solidFill>
              </a:rPr>
              <a:t>.</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0" name="Rectangle 19"/>
          <p:cNvSpPr/>
          <p:nvPr userDrawn="1"/>
        </p:nvSpPr>
        <p:spPr>
          <a:xfrm>
            <a:off x="0" y="0"/>
            <a:ext cx="9155576" cy="1066800"/>
          </a:xfrm>
          <a:prstGeom prst="rect">
            <a:avLst/>
          </a:prstGeom>
          <a:solidFill>
            <a:srgbClr val="8EA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292934"/>
              </a:solidFill>
            </a:endParaRPr>
          </a:p>
        </p:txBody>
      </p:sp>
      <p:sp>
        <p:nvSpPr>
          <p:cNvPr id="12" name="Rectangle 11"/>
          <p:cNvSpPr/>
          <p:nvPr userDrawn="1"/>
        </p:nvSpPr>
        <p:spPr>
          <a:xfrm>
            <a:off x="-3464" y="959515"/>
            <a:ext cx="9144000" cy="81769"/>
          </a:xfrm>
          <a:prstGeom prst="rect">
            <a:avLst/>
          </a:prstGeom>
          <a:solidFill>
            <a:srgbClr val="F3F2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srgbClr val="FFFFFF"/>
              </a:solidFill>
            </a:endParaRPr>
          </a:p>
        </p:txBody>
      </p:sp>
      <p:sp>
        <p:nvSpPr>
          <p:cNvPr id="2" name="Title 1"/>
          <p:cNvSpPr>
            <a:spLocks noGrp="1"/>
          </p:cNvSpPr>
          <p:nvPr>
            <p:ph type="title"/>
          </p:nvPr>
        </p:nvSpPr>
        <p:spPr>
          <a:xfrm>
            <a:off x="152400" y="0"/>
            <a:ext cx="8843672" cy="1060940"/>
          </a:xfrm>
        </p:spPr>
        <p:txBody>
          <a:bodyPr>
            <a:normAutofit/>
          </a:bodyPr>
          <a:lstStyle>
            <a:lvl1pPr algn="l" defTabSz="914400" rtl="0" eaLnBrk="1" latinLnBrk="0" hangingPunct="1">
              <a:spcBef>
                <a:spcPct val="0"/>
              </a:spcBef>
              <a:buNone/>
              <a:defRPr lang="en-US" sz="4800" i="0" kern="1200" spc="-100" baseline="0" dirty="0">
                <a:solidFill>
                  <a:srgbClr val="0B5B7F"/>
                </a:solidFill>
                <a:latin typeface="Calibri" pitchFamily="34" charset="0"/>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443625" y="1295400"/>
            <a:ext cx="8229600" cy="4876800"/>
          </a:xfrm>
          <a:prstGeom prst="rect">
            <a:avLst/>
          </a:prstGeom>
        </p:spPr>
        <p:txBody>
          <a:bodyPr/>
          <a:lstStyle>
            <a:lvl1pPr>
              <a:spcBef>
                <a:spcPts val="600"/>
              </a:spcBef>
              <a:spcAft>
                <a:spcPts val="600"/>
              </a:spcAft>
              <a:buClr>
                <a:srgbClr val="8EACC4"/>
              </a:buClr>
              <a:defRPr/>
            </a:lvl1pPr>
            <a:lvl2pPr>
              <a:spcBef>
                <a:spcPts val="600"/>
              </a:spcBef>
              <a:spcAft>
                <a:spcPts val="600"/>
              </a:spcAft>
              <a:buClr>
                <a:srgbClr val="8EACC4"/>
              </a:buClr>
              <a:defRPr sz="2800"/>
            </a:lvl2pPr>
            <a:lvl3pPr>
              <a:spcBef>
                <a:spcPts val="600"/>
              </a:spcBef>
              <a:spcAft>
                <a:spcPts val="600"/>
              </a:spcAft>
              <a:buClr>
                <a:srgbClr val="8EACC4"/>
              </a:buClr>
              <a:defRPr sz="2400"/>
            </a:lvl3pPr>
            <a:lvl4pPr>
              <a:spcBef>
                <a:spcPts val="600"/>
              </a:spcBef>
              <a:spcAft>
                <a:spcPts val="600"/>
              </a:spcAft>
              <a:buClr>
                <a:srgbClr val="8EACC4"/>
              </a:buClr>
              <a:defRPr sz="2000"/>
            </a:lvl4pPr>
            <a:lvl5pPr>
              <a:spcBef>
                <a:spcPts val="600"/>
              </a:spcBef>
              <a:spcAft>
                <a:spcPts val="600"/>
              </a:spcAft>
              <a:buClr>
                <a:srgbClr val="8EACC4"/>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2" name="Straight Connector 21"/>
          <p:cNvCxnSpPr/>
          <p:nvPr userDrawn="1"/>
        </p:nvCxnSpPr>
        <p:spPr>
          <a:xfrm>
            <a:off x="-3464" y="1070658"/>
            <a:ext cx="9144000" cy="0"/>
          </a:xfrm>
          <a:prstGeom prst="line">
            <a:avLst/>
          </a:prstGeom>
          <a:ln w="57150">
            <a:solidFill>
              <a:srgbClr val="990033"/>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txBox="1">
            <a:spLocks/>
          </p:cNvSpPr>
          <p:nvPr userDrawn="1"/>
        </p:nvSpPr>
        <p:spPr>
          <a:xfrm>
            <a:off x="6858000" y="6492875"/>
            <a:ext cx="2133600" cy="365125"/>
          </a:xfrm>
          <a:prstGeom prst="rect">
            <a:avLst/>
          </a:prstGeom>
        </p:spPr>
        <p:txBody>
          <a:bodyPr/>
          <a:lstStyle>
            <a:defPPr>
              <a:defRPr lang="en-US"/>
            </a:defPPr>
            <a:lvl1pPr algn="r" rtl="0" fontAlgn="base">
              <a:spcBef>
                <a:spcPct val="0"/>
              </a:spcBef>
              <a:spcAft>
                <a:spcPct val="0"/>
              </a:spcAft>
              <a:defRPr sz="1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defRPr/>
            </a:pPr>
            <a:r>
              <a:rPr lang="en-US" dirty="0">
                <a:latin typeface="Times New Roman" panose="02020603050405020304" pitchFamily="18" charset="0"/>
                <a:cs typeface="Times New Roman" panose="02020603050405020304" pitchFamily="18" charset="0"/>
              </a:rPr>
              <a:t>4-</a:t>
            </a:r>
            <a:fld id="{49BDE572-EFAC-466A-AC20-F8D4A44EE2B2}" type="slidenum">
              <a:rPr lang="en-US" smtClean="0">
                <a:latin typeface="Times New Roman" panose="02020603050405020304" pitchFamily="18" charset="0"/>
                <a:cs typeface="Times New Roman" panose="02020603050405020304" pitchFamily="18" charset="0"/>
              </a:rPr>
              <a:pPr>
                <a:defRPr/>
              </a:pPr>
              <a:t>‹#›</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923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61405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13" y="152400"/>
            <a:ext cx="8565574" cy="836426"/>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68" r:id="rId3"/>
    <p:sldLayoutId id="2147483667" r:id="rId4"/>
  </p:sldLayoutIdLst>
  <p:hf hdr="0" ftr="0" dt="0"/>
  <p:txStyles>
    <p:titleStyle>
      <a:lvl1pPr algn="l" defTabSz="914400" rtl="0" eaLnBrk="1" latinLnBrk="0" hangingPunct="1">
        <a:spcBef>
          <a:spcPct val="0"/>
        </a:spcBef>
        <a:buNone/>
        <a:defRPr sz="4000" kern="1200" spc="-100" baseline="0">
          <a:solidFill>
            <a:srgbClr val="0B5B7F"/>
          </a:solidFill>
          <a:latin typeface="+mj-lt"/>
          <a:ea typeface="+mj-ea"/>
          <a:cs typeface="Aharoni" pitchFamily="2" charset="-79"/>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package" Target="../embeddings/Microsoft_Excel_Worksheet.xls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7"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package" Target="../embeddings/Microsoft_Excel_Worksheet1.xlsx"/><Relationship Id="rId5" Type="http://schemas.openxmlformats.org/officeDocument/2006/relationships/image" Target="../media/image120.png"/><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2" Type="http://schemas.openxmlformats.org/officeDocument/2006/relationships/hyperlink" Target="https://www.pbs.org/video/the-ascent-of-money-part-1-from-bullion-to-bubb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4.wmf"/><Relationship Id="rId7" Type="http://schemas.openxmlformats.org/officeDocument/2006/relationships/package" Target="../embeddings/Microsoft_Excel_Worksheet4.xlsx"/><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package" Target="../embeddings/Microsoft_Excel_Worksheet3.xlsx"/><Relationship Id="rId10" Type="http://schemas.openxmlformats.org/officeDocument/2006/relationships/image" Target="../media/image25.wmf"/><Relationship Id="rId4" Type="http://schemas.openxmlformats.org/officeDocument/2006/relationships/image" Target="../media/image190.png"/><Relationship Id="rId9" Type="http://schemas.openxmlformats.org/officeDocument/2006/relationships/package" Target="../embeddings/Microsoft_Excel_Worksheet5.xlsx"/></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7" Type="http://schemas.openxmlformats.org/officeDocument/2006/relationships/image" Target="../media/image26.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package" Target="../embeddings/Microsoft_Excel_Worksheet6.xlsx"/><Relationship Id="rId5" Type="http://schemas.openxmlformats.org/officeDocument/2006/relationships/image" Target="../media/image220.png"/><Relationship Id="rId4" Type="http://schemas.openxmlformats.org/officeDocument/2006/relationships/image" Target="../media/image210.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package" Target="../embeddings/Microsoft_Excel_Worksheet8.xlsx"/><Relationship Id="rId4" Type="http://schemas.openxmlformats.org/officeDocument/2006/relationships/image" Target="../media/image37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package" Target="../embeddings/Microsoft_Excel_Worksheet10.xlsx"/><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219200" y="2667000"/>
            <a:ext cx="7315200" cy="838200"/>
          </a:xfrm>
        </p:spPr>
        <p:txBody>
          <a:bodyPr vert="horz" lIns="91440" tIns="45720" rIns="91440" bIns="45720" rtlCol="0" anchor="t">
            <a:noAutofit/>
          </a:bodyPr>
          <a:lstStyle/>
          <a:p>
            <a:r>
              <a:rPr lang="en-US"/>
              <a:t>Time Value of</a:t>
            </a:r>
            <a:br>
              <a:rPr lang="en-US"/>
            </a:br>
            <a:r>
              <a:rPr lang="en-US"/>
              <a:t> Money 1: Analyzing </a:t>
            </a:r>
            <a:br>
              <a:rPr lang="en-US"/>
            </a:br>
            <a:r>
              <a:rPr lang="en-US"/>
              <a:t>Single Cash Flows</a:t>
            </a:r>
            <a:endParaRPr lang="en-US" dirty="0"/>
          </a:p>
        </p:txBody>
      </p:sp>
      <p:sp>
        <p:nvSpPr>
          <p:cNvPr id="2" name="TextBox 1">
            <a:extLst>
              <a:ext uri="{FF2B5EF4-FFF2-40B4-BE49-F238E27FC236}">
                <a16:creationId xmlns:a16="http://schemas.microsoft.com/office/drawing/2014/main" id="{4134DA9D-1D78-694D-AC62-6F8904A7D786}"/>
              </a:ext>
            </a:extLst>
          </p:cNvPr>
          <p:cNvSpPr txBox="1"/>
          <p:nvPr/>
        </p:nvSpPr>
        <p:spPr>
          <a:xfrm>
            <a:off x="6692421" y="4953000"/>
            <a:ext cx="1841979" cy="830997"/>
          </a:xfrm>
          <a:prstGeom prst="rect">
            <a:avLst/>
          </a:prstGeom>
          <a:noFill/>
        </p:spPr>
        <p:txBody>
          <a:bodyPr wrap="none" rtlCol="0">
            <a:spAutoFit/>
          </a:bodyPr>
          <a:lstStyle/>
          <a:p>
            <a:r>
              <a:rPr lang="en-US" sz="4800" spc="-100">
                <a:solidFill>
                  <a:srgbClr val="A50021"/>
                </a:solidFill>
                <a:latin typeface="Calibri" pitchFamily="34" charset="0"/>
                <a:cs typeface="+mn-cs"/>
              </a:rPr>
              <a:t>Topic 4</a:t>
            </a:r>
            <a:endParaRPr lang="en-US" sz="4800" spc="-100" dirty="0">
              <a:solidFill>
                <a:srgbClr val="A50021"/>
              </a:solidFill>
              <a:latin typeface="Calibri" pitchFamily="34" charset="0"/>
              <a:cs typeface="+mn-cs"/>
            </a:endParaRPr>
          </a:p>
        </p:txBody>
      </p:sp>
      <p:sp>
        <p:nvSpPr>
          <p:cNvPr id="4" name="TextBox 3">
            <a:extLst>
              <a:ext uri="{FF2B5EF4-FFF2-40B4-BE49-F238E27FC236}">
                <a16:creationId xmlns:a16="http://schemas.microsoft.com/office/drawing/2014/main" id="{AAB71D32-2D68-49BF-9BED-D52CC974B50A}"/>
              </a:ext>
            </a:extLst>
          </p:cNvPr>
          <p:cNvSpPr txBox="1"/>
          <p:nvPr/>
        </p:nvSpPr>
        <p:spPr>
          <a:xfrm>
            <a:off x="304800" y="76200"/>
            <a:ext cx="1905000" cy="1862138"/>
          </a:xfrm>
          <a:prstGeom prst="rect">
            <a:avLst/>
          </a:prstGeom>
          <a:noFill/>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500" dirty="0">
                <a:solidFill>
                  <a:srgbClr val="0D6C97"/>
                </a:solidFill>
                <a:effectLst>
                  <a:outerShdw blurRad="38100" dist="38100" dir="2700000" algn="tl">
                    <a:schemeClr val="tx1">
                      <a:alpha val="43000"/>
                    </a:schemeClr>
                  </a:outerShdw>
                </a:effectLst>
                <a:latin typeface="Cambria" panose="02040503050406030204" pitchFamily="18" charset="0"/>
                <a:cs typeface="Times New Roman" panose="02020603050405020304" pitchFamily="18" charset="0"/>
              </a:rPr>
              <a:t>4</a:t>
            </a:r>
          </a:p>
        </p:txBody>
      </p:sp>
    </p:spTree>
    <p:extLst>
      <p:ext uri="{BB962C8B-B14F-4D97-AF65-F5344CB8AC3E}">
        <p14:creationId xmlns:p14="http://schemas.microsoft.com/office/powerpoint/2010/main" val="3249999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a:t>Future Value</a:t>
            </a:r>
            <a:endParaRPr lang="en-US" dirty="0"/>
          </a:p>
        </p:txBody>
      </p:sp>
      <p:sp>
        <p:nvSpPr>
          <p:cNvPr id="11268" name="Content Placeholder 2"/>
          <p:cNvSpPr>
            <a:spLocks noGrp="1"/>
          </p:cNvSpPr>
          <p:nvPr>
            <p:ph idx="1"/>
          </p:nvPr>
        </p:nvSpPr>
        <p:spPr/>
        <p:txBody>
          <a:bodyPr/>
          <a:lstStyle/>
          <a:p>
            <a:r>
              <a:rPr lang="en-US" b="1"/>
              <a:t>Future value </a:t>
            </a:r>
            <a:r>
              <a:rPr lang="en-US"/>
              <a:t>is the value of an investment after one or more periods</a:t>
            </a:r>
            <a:endParaRPr lang="en-US" dirty="0"/>
          </a:p>
          <a:p>
            <a:pPr lvl="1"/>
            <a:r>
              <a:rPr lang="en-US"/>
              <a:t>For example, the $105 payment your bank credits to your account one year from the original $100 investment at 5% annual interest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r>
              <a:rPr lang="en-US"/>
              <a:t>Single-Period Future Value</a:t>
            </a:r>
            <a:endParaRPr lang="en-US" dirty="0"/>
          </a:p>
        </p:txBody>
      </p:sp>
      <p:sp>
        <p:nvSpPr>
          <p:cNvPr id="12292" name="Content Placeholder 2"/>
          <p:cNvSpPr>
            <a:spLocks noGrp="1"/>
          </p:cNvSpPr>
          <p:nvPr>
            <p:ph idx="1"/>
          </p:nvPr>
        </p:nvSpPr>
        <p:spPr/>
        <p:txBody>
          <a:bodyPr/>
          <a:lstStyle/>
          <a:p>
            <a:r>
              <a:rPr lang="en-US"/>
              <a:t>To compute the future value of a sum of money one year from today, add interest earned to today’s cash</a:t>
            </a:r>
            <a:endParaRPr lang="en-US" dirty="0"/>
          </a:p>
        </p:txBody>
      </p:sp>
      <p:pic>
        <p:nvPicPr>
          <p:cNvPr id="2" name="Picture 1">
            <a:extLst>
              <a:ext uri="{FF2B5EF4-FFF2-40B4-BE49-F238E27FC236}">
                <a16:creationId xmlns:a16="http://schemas.microsoft.com/office/drawing/2014/main" id="{48B6AFB0-133E-4584-98BD-CA9F0510F07C}"/>
              </a:ext>
            </a:extLst>
          </p:cNvPr>
          <p:cNvPicPr>
            <a:picLocks noChangeAspect="1"/>
          </p:cNvPicPr>
          <p:nvPr/>
        </p:nvPicPr>
        <p:blipFill>
          <a:blip r:embed="rId3"/>
          <a:stretch>
            <a:fillRect/>
          </a:stretch>
        </p:blipFill>
        <p:spPr>
          <a:xfrm>
            <a:off x="743662" y="3733800"/>
            <a:ext cx="7595616" cy="7680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p:txBody>
          <a:bodyPr/>
          <a:lstStyle/>
          <a:p>
            <a:r>
              <a:rPr lang="en-US"/>
              <a:t>Single-Period Future Value Example</a:t>
            </a:r>
            <a:endParaRPr lang="en-US" dirty="0"/>
          </a:p>
        </p:txBody>
      </p:sp>
      <p:sp>
        <p:nvSpPr>
          <p:cNvPr id="13316" name="Content Placeholder 2"/>
          <p:cNvSpPr>
            <a:spLocks noGrp="1"/>
          </p:cNvSpPr>
          <p:nvPr>
            <p:ph idx="1"/>
          </p:nvPr>
        </p:nvSpPr>
        <p:spPr/>
        <p:txBody>
          <a:bodyPr/>
          <a:lstStyle/>
          <a:p>
            <a:r>
              <a:rPr lang="en-US" dirty="0"/>
              <a:t>Example</a:t>
            </a:r>
          </a:p>
          <a:p>
            <a:pPr lvl="1"/>
            <a:r>
              <a:rPr lang="en-US"/>
              <a:t>You invest $100 today</a:t>
            </a:r>
            <a:endParaRPr lang="en-US" dirty="0"/>
          </a:p>
          <a:p>
            <a:pPr lvl="1"/>
            <a:r>
              <a:rPr lang="en-US"/>
              <a:t>You will earn 5% interest annually (for one period</a:t>
            </a:r>
            <a:r>
              <a:rPr lang="en-US" dirty="0"/>
              <a:t>)</a:t>
            </a:r>
          </a:p>
        </p:txBody>
      </p:sp>
      <p:pic>
        <p:nvPicPr>
          <p:cNvPr id="13326"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8075" y="3700462"/>
            <a:ext cx="5600700" cy="13168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FF32E826-5D6A-4AA5-A0DF-A3B31BC5AC65}"/>
              </a:ext>
            </a:extLst>
          </p:cNvPr>
          <p:cNvCxnSpPr/>
          <p:nvPr/>
        </p:nvCxnSpPr>
        <p:spPr>
          <a:xfrm>
            <a:off x="2593535" y="5792258"/>
            <a:ext cx="419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2AD2716-B5EC-407B-AC88-42C2EC79EA10}"/>
              </a:ext>
            </a:extLst>
          </p:cNvPr>
          <p:cNvCxnSpPr>
            <a:cxnSpLocks/>
          </p:cNvCxnSpPr>
          <p:nvPr/>
        </p:nvCxnSpPr>
        <p:spPr>
          <a:xfrm>
            <a:off x="2593535" y="5792258"/>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D012CB-4837-4A70-9C89-99983396F572}"/>
              </a:ext>
            </a:extLst>
          </p:cNvPr>
          <p:cNvSpPr txBox="1"/>
          <p:nvPr/>
        </p:nvSpPr>
        <p:spPr>
          <a:xfrm>
            <a:off x="2244721" y="6221994"/>
            <a:ext cx="697627" cy="369332"/>
          </a:xfrm>
          <a:prstGeom prst="rect">
            <a:avLst/>
          </a:prstGeom>
          <a:noFill/>
        </p:spPr>
        <p:txBody>
          <a:bodyPr wrap="none" rtlCol="0">
            <a:spAutoFit/>
          </a:bodyPr>
          <a:lstStyle/>
          <a:p>
            <a:r>
              <a:rPr lang="en-US" dirty="0"/>
              <a:t>$100</a:t>
            </a:r>
          </a:p>
        </p:txBody>
      </p:sp>
      <p:sp>
        <p:nvSpPr>
          <p:cNvPr id="8" name="TextBox 7">
            <a:extLst>
              <a:ext uri="{FF2B5EF4-FFF2-40B4-BE49-F238E27FC236}">
                <a16:creationId xmlns:a16="http://schemas.microsoft.com/office/drawing/2014/main" id="{E8851AEA-E4F9-4045-BA81-4D81E70F3F45}"/>
              </a:ext>
            </a:extLst>
          </p:cNvPr>
          <p:cNvSpPr txBox="1"/>
          <p:nvPr/>
        </p:nvSpPr>
        <p:spPr>
          <a:xfrm>
            <a:off x="2437081" y="5289062"/>
            <a:ext cx="312906" cy="369332"/>
          </a:xfrm>
          <a:prstGeom prst="rect">
            <a:avLst/>
          </a:prstGeom>
          <a:noFill/>
        </p:spPr>
        <p:txBody>
          <a:bodyPr wrap="none" rtlCol="0">
            <a:spAutoFit/>
          </a:bodyPr>
          <a:lstStyle/>
          <a:p>
            <a:r>
              <a:rPr lang="en-US" dirty="0"/>
              <a:t>0</a:t>
            </a:r>
          </a:p>
        </p:txBody>
      </p:sp>
      <p:cxnSp>
        <p:nvCxnSpPr>
          <p:cNvPr id="9" name="Straight Connector 8">
            <a:extLst>
              <a:ext uri="{FF2B5EF4-FFF2-40B4-BE49-F238E27FC236}">
                <a16:creationId xmlns:a16="http://schemas.microsoft.com/office/drawing/2014/main" id="{755027C2-A8CB-4A27-8191-865E887A19F9}"/>
              </a:ext>
            </a:extLst>
          </p:cNvPr>
          <p:cNvCxnSpPr>
            <a:cxnSpLocks/>
          </p:cNvCxnSpPr>
          <p:nvPr/>
        </p:nvCxnSpPr>
        <p:spPr>
          <a:xfrm>
            <a:off x="4689035" y="5792258"/>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215C039-CB8B-47F5-A776-6853EA6F83A8}"/>
              </a:ext>
            </a:extLst>
          </p:cNvPr>
          <p:cNvSpPr txBox="1"/>
          <p:nvPr/>
        </p:nvSpPr>
        <p:spPr>
          <a:xfrm>
            <a:off x="4532582" y="5265532"/>
            <a:ext cx="312906" cy="369332"/>
          </a:xfrm>
          <a:prstGeom prst="rect">
            <a:avLst/>
          </a:prstGeom>
          <a:noFill/>
        </p:spPr>
        <p:txBody>
          <a:bodyPr wrap="none" rtlCol="0">
            <a:spAutoFit/>
          </a:bodyPr>
          <a:lstStyle/>
          <a:p>
            <a:r>
              <a:rPr lang="en-US" dirty="0"/>
              <a:t>1</a:t>
            </a:r>
          </a:p>
        </p:txBody>
      </p:sp>
      <p:sp>
        <p:nvSpPr>
          <p:cNvPr id="11" name="TextBox 10">
            <a:extLst>
              <a:ext uri="{FF2B5EF4-FFF2-40B4-BE49-F238E27FC236}">
                <a16:creationId xmlns:a16="http://schemas.microsoft.com/office/drawing/2014/main" id="{F6616F24-803F-4B50-ABBE-DA62843DD4DB}"/>
              </a:ext>
            </a:extLst>
          </p:cNvPr>
          <p:cNvSpPr txBox="1"/>
          <p:nvPr/>
        </p:nvSpPr>
        <p:spPr>
          <a:xfrm>
            <a:off x="4340221" y="6173258"/>
            <a:ext cx="697627" cy="369332"/>
          </a:xfrm>
          <a:prstGeom prst="rect">
            <a:avLst/>
          </a:prstGeom>
          <a:noFill/>
        </p:spPr>
        <p:txBody>
          <a:bodyPr wrap="none" rtlCol="0">
            <a:spAutoFit/>
          </a:bodyPr>
          <a:lstStyle/>
          <a:p>
            <a:r>
              <a:rPr lang="en-US" dirty="0"/>
              <a:t>$105</a:t>
            </a:r>
          </a:p>
        </p:txBody>
      </p:sp>
      <p:sp>
        <p:nvSpPr>
          <p:cNvPr id="12" name="TextBox 11">
            <a:extLst>
              <a:ext uri="{FF2B5EF4-FFF2-40B4-BE49-F238E27FC236}">
                <a16:creationId xmlns:a16="http://schemas.microsoft.com/office/drawing/2014/main" id="{1F1821EB-1489-4B7C-8132-57A1FF07604A}"/>
              </a:ext>
            </a:extLst>
          </p:cNvPr>
          <p:cNvSpPr txBox="1"/>
          <p:nvPr/>
        </p:nvSpPr>
        <p:spPr>
          <a:xfrm>
            <a:off x="838200" y="6221994"/>
            <a:ext cx="1197764" cy="369332"/>
          </a:xfrm>
          <a:prstGeom prst="rect">
            <a:avLst/>
          </a:prstGeom>
          <a:noFill/>
        </p:spPr>
        <p:txBody>
          <a:bodyPr wrap="none" rtlCol="0">
            <a:spAutoFit/>
          </a:bodyPr>
          <a:lstStyle/>
          <a:p>
            <a:r>
              <a:rPr lang="en-US" dirty="0"/>
              <a:t>Cash flow</a:t>
            </a:r>
          </a:p>
        </p:txBody>
      </p:sp>
      <p:sp>
        <p:nvSpPr>
          <p:cNvPr id="13" name="TextBox 12">
            <a:extLst>
              <a:ext uri="{FF2B5EF4-FFF2-40B4-BE49-F238E27FC236}">
                <a16:creationId xmlns:a16="http://schemas.microsoft.com/office/drawing/2014/main" id="{68791DD9-E81F-486B-B971-640CEEA143A5}"/>
              </a:ext>
            </a:extLst>
          </p:cNvPr>
          <p:cNvSpPr txBox="1"/>
          <p:nvPr/>
        </p:nvSpPr>
        <p:spPr>
          <a:xfrm>
            <a:off x="838200" y="5265532"/>
            <a:ext cx="851515" cy="369332"/>
          </a:xfrm>
          <a:prstGeom prst="rect">
            <a:avLst/>
          </a:prstGeom>
          <a:noFill/>
        </p:spPr>
        <p:txBody>
          <a:bodyPr wrap="none" rtlCol="0">
            <a:spAutoFit/>
          </a:bodyPr>
          <a:lstStyle/>
          <a:p>
            <a:r>
              <a:rPr lang="en-US" dirty="0"/>
              <a:t>Period</a:t>
            </a:r>
          </a:p>
        </p:txBody>
      </p:sp>
      <p:sp>
        <p:nvSpPr>
          <p:cNvPr id="14" name="TextBox 13">
            <a:extLst>
              <a:ext uri="{FF2B5EF4-FFF2-40B4-BE49-F238E27FC236}">
                <a16:creationId xmlns:a16="http://schemas.microsoft.com/office/drawing/2014/main" id="{48713D69-4CFD-4D75-A98D-EE8E55BA4357}"/>
              </a:ext>
            </a:extLst>
          </p:cNvPr>
          <p:cNvSpPr txBox="1"/>
          <p:nvPr/>
        </p:nvSpPr>
        <p:spPr>
          <a:xfrm>
            <a:off x="3497352" y="5265532"/>
            <a:ext cx="518091" cy="369332"/>
          </a:xfrm>
          <a:prstGeom prst="rect">
            <a:avLst/>
          </a:prstGeom>
          <a:noFill/>
        </p:spPr>
        <p:txBody>
          <a:bodyPr wrap="none" rtlCol="0">
            <a:spAutoFit/>
          </a:bodyPr>
          <a:lstStyle/>
          <a:p>
            <a:r>
              <a:rPr lang="en-US" dirty="0"/>
              <a:t>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normAutofit fontScale="90000"/>
          </a:bodyPr>
          <a:lstStyle/>
          <a:p>
            <a:r>
              <a:rPr lang="en-US"/>
              <a:t>Compounding and Future Value Example</a:t>
            </a:r>
            <a:endParaRPr lang="en-US" dirty="0"/>
          </a:p>
        </p:txBody>
      </p:sp>
      <p:sp>
        <p:nvSpPr>
          <p:cNvPr id="15364" name="Content Placeholder 2"/>
          <p:cNvSpPr>
            <a:spLocks noGrp="1"/>
          </p:cNvSpPr>
          <p:nvPr>
            <p:ph idx="1"/>
          </p:nvPr>
        </p:nvSpPr>
        <p:spPr/>
        <p:txBody>
          <a:bodyPr/>
          <a:lstStyle/>
          <a:p>
            <a:r>
              <a:rPr lang="en-US" dirty="0"/>
              <a:t>Example</a:t>
            </a:r>
          </a:p>
          <a:p>
            <a:pPr lvl="1"/>
            <a:r>
              <a:rPr lang="en-US" dirty="0"/>
              <a:t>You invest $100 today</a:t>
            </a:r>
          </a:p>
          <a:p>
            <a:pPr lvl="1"/>
            <a:r>
              <a:rPr lang="en-US" dirty="0"/>
              <a:t>You will earn 5% interest for two periods</a:t>
            </a:r>
          </a:p>
        </p:txBody>
      </p:sp>
      <p:pic>
        <p:nvPicPr>
          <p:cNvPr id="15374"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6685" y="3581400"/>
            <a:ext cx="5603479" cy="685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D195018D-4B66-470C-BFBB-C065F58D5E29}"/>
              </a:ext>
            </a:extLst>
          </p:cNvPr>
          <p:cNvCxnSpPr/>
          <p:nvPr/>
        </p:nvCxnSpPr>
        <p:spPr>
          <a:xfrm>
            <a:off x="2314256" y="5557798"/>
            <a:ext cx="419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BB8433D-E577-418A-8823-0B33A93DA12A}"/>
              </a:ext>
            </a:extLst>
          </p:cNvPr>
          <p:cNvCxnSpPr>
            <a:cxnSpLocks/>
          </p:cNvCxnSpPr>
          <p:nvPr/>
        </p:nvCxnSpPr>
        <p:spPr>
          <a:xfrm>
            <a:off x="2314256" y="5557798"/>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58B0A59-225D-4F1E-863D-14EAFFAE7039}"/>
              </a:ext>
            </a:extLst>
          </p:cNvPr>
          <p:cNvSpPr txBox="1"/>
          <p:nvPr/>
        </p:nvSpPr>
        <p:spPr>
          <a:xfrm>
            <a:off x="1965442" y="5987534"/>
            <a:ext cx="697627" cy="369332"/>
          </a:xfrm>
          <a:prstGeom prst="rect">
            <a:avLst/>
          </a:prstGeom>
          <a:noFill/>
        </p:spPr>
        <p:txBody>
          <a:bodyPr wrap="none" rtlCol="0">
            <a:spAutoFit/>
          </a:bodyPr>
          <a:lstStyle/>
          <a:p>
            <a:r>
              <a:rPr lang="en-US" dirty="0"/>
              <a:t>$100</a:t>
            </a:r>
          </a:p>
        </p:txBody>
      </p:sp>
      <p:sp>
        <p:nvSpPr>
          <p:cNvPr id="8" name="TextBox 7">
            <a:extLst>
              <a:ext uri="{FF2B5EF4-FFF2-40B4-BE49-F238E27FC236}">
                <a16:creationId xmlns:a16="http://schemas.microsoft.com/office/drawing/2014/main" id="{574E1032-412F-4A85-8B3B-99AE63FD7C7B}"/>
              </a:ext>
            </a:extLst>
          </p:cNvPr>
          <p:cNvSpPr txBox="1"/>
          <p:nvPr/>
        </p:nvSpPr>
        <p:spPr>
          <a:xfrm>
            <a:off x="2157802" y="5054602"/>
            <a:ext cx="312906" cy="369332"/>
          </a:xfrm>
          <a:prstGeom prst="rect">
            <a:avLst/>
          </a:prstGeom>
          <a:noFill/>
        </p:spPr>
        <p:txBody>
          <a:bodyPr wrap="none" rtlCol="0">
            <a:spAutoFit/>
          </a:bodyPr>
          <a:lstStyle/>
          <a:p>
            <a:r>
              <a:rPr lang="en-US" dirty="0"/>
              <a:t>0</a:t>
            </a:r>
          </a:p>
        </p:txBody>
      </p:sp>
      <p:cxnSp>
        <p:nvCxnSpPr>
          <p:cNvPr id="9" name="Straight Connector 8">
            <a:extLst>
              <a:ext uri="{FF2B5EF4-FFF2-40B4-BE49-F238E27FC236}">
                <a16:creationId xmlns:a16="http://schemas.microsoft.com/office/drawing/2014/main" id="{8A0FB811-3DEF-4E43-9636-CE215F356E83}"/>
              </a:ext>
            </a:extLst>
          </p:cNvPr>
          <p:cNvCxnSpPr>
            <a:cxnSpLocks/>
          </p:cNvCxnSpPr>
          <p:nvPr/>
        </p:nvCxnSpPr>
        <p:spPr>
          <a:xfrm>
            <a:off x="4409756" y="5557798"/>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2F18B09-4FE5-405B-BC26-F05FFE2E380A}"/>
              </a:ext>
            </a:extLst>
          </p:cNvPr>
          <p:cNvSpPr txBox="1"/>
          <p:nvPr/>
        </p:nvSpPr>
        <p:spPr>
          <a:xfrm>
            <a:off x="4253303" y="5031072"/>
            <a:ext cx="312906" cy="369332"/>
          </a:xfrm>
          <a:prstGeom prst="rect">
            <a:avLst/>
          </a:prstGeom>
          <a:noFill/>
        </p:spPr>
        <p:txBody>
          <a:bodyPr wrap="none" rtlCol="0">
            <a:spAutoFit/>
          </a:bodyPr>
          <a:lstStyle/>
          <a:p>
            <a:r>
              <a:rPr lang="en-US" dirty="0"/>
              <a:t>1</a:t>
            </a:r>
          </a:p>
        </p:txBody>
      </p:sp>
      <p:sp>
        <p:nvSpPr>
          <p:cNvPr id="11" name="TextBox 10">
            <a:extLst>
              <a:ext uri="{FF2B5EF4-FFF2-40B4-BE49-F238E27FC236}">
                <a16:creationId xmlns:a16="http://schemas.microsoft.com/office/drawing/2014/main" id="{59A13EC7-3782-4AC9-92C0-39AC7072B488}"/>
              </a:ext>
            </a:extLst>
          </p:cNvPr>
          <p:cNvSpPr txBox="1"/>
          <p:nvPr/>
        </p:nvSpPr>
        <p:spPr>
          <a:xfrm>
            <a:off x="4060942" y="5989598"/>
            <a:ext cx="697627" cy="369332"/>
          </a:xfrm>
          <a:prstGeom prst="rect">
            <a:avLst/>
          </a:prstGeom>
          <a:noFill/>
        </p:spPr>
        <p:txBody>
          <a:bodyPr wrap="none" rtlCol="0">
            <a:spAutoFit/>
          </a:bodyPr>
          <a:lstStyle/>
          <a:p>
            <a:r>
              <a:rPr lang="en-US" dirty="0"/>
              <a:t>$105</a:t>
            </a:r>
          </a:p>
        </p:txBody>
      </p:sp>
      <p:sp>
        <p:nvSpPr>
          <p:cNvPr id="12" name="TextBox 11">
            <a:extLst>
              <a:ext uri="{FF2B5EF4-FFF2-40B4-BE49-F238E27FC236}">
                <a16:creationId xmlns:a16="http://schemas.microsoft.com/office/drawing/2014/main" id="{2C1BECE9-BF11-4836-BB37-DDE24897DA4B}"/>
              </a:ext>
            </a:extLst>
          </p:cNvPr>
          <p:cNvSpPr txBox="1"/>
          <p:nvPr/>
        </p:nvSpPr>
        <p:spPr>
          <a:xfrm>
            <a:off x="558921" y="5987534"/>
            <a:ext cx="1197764" cy="369332"/>
          </a:xfrm>
          <a:prstGeom prst="rect">
            <a:avLst/>
          </a:prstGeom>
          <a:noFill/>
        </p:spPr>
        <p:txBody>
          <a:bodyPr wrap="none" rtlCol="0">
            <a:spAutoFit/>
          </a:bodyPr>
          <a:lstStyle/>
          <a:p>
            <a:r>
              <a:rPr lang="en-US" dirty="0"/>
              <a:t>Cash flow</a:t>
            </a:r>
          </a:p>
        </p:txBody>
      </p:sp>
      <p:sp>
        <p:nvSpPr>
          <p:cNvPr id="13" name="TextBox 12">
            <a:extLst>
              <a:ext uri="{FF2B5EF4-FFF2-40B4-BE49-F238E27FC236}">
                <a16:creationId xmlns:a16="http://schemas.microsoft.com/office/drawing/2014/main" id="{D15036AC-3EEB-40DB-87A4-C836261E5BD5}"/>
              </a:ext>
            </a:extLst>
          </p:cNvPr>
          <p:cNvSpPr txBox="1"/>
          <p:nvPr/>
        </p:nvSpPr>
        <p:spPr>
          <a:xfrm>
            <a:off x="558921" y="5031072"/>
            <a:ext cx="851515" cy="369332"/>
          </a:xfrm>
          <a:prstGeom prst="rect">
            <a:avLst/>
          </a:prstGeom>
          <a:noFill/>
        </p:spPr>
        <p:txBody>
          <a:bodyPr wrap="none" rtlCol="0">
            <a:spAutoFit/>
          </a:bodyPr>
          <a:lstStyle/>
          <a:p>
            <a:r>
              <a:rPr lang="en-US" dirty="0"/>
              <a:t>Period</a:t>
            </a:r>
          </a:p>
        </p:txBody>
      </p:sp>
      <p:sp>
        <p:nvSpPr>
          <p:cNvPr id="14" name="TextBox 13">
            <a:extLst>
              <a:ext uri="{FF2B5EF4-FFF2-40B4-BE49-F238E27FC236}">
                <a16:creationId xmlns:a16="http://schemas.microsoft.com/office/drawing/2014/main" id="{F165A26C-84A6-4961-A5FF-E20B3EC4CA96}"/>
              </a:ext>
            </a:extLst>
          </p:cNvPr>
          <p:cNvSpPr txBox="1"/>
          <p:nvPr/>
        </p:nvSpPr>
        <p:spPr>
          <a:xfrm>
            <a:off x="3218073" y="5031072"/>
            <a:ext cx="518091" cy="369332"/>
          </a:xfrm>
          <a:prstGeom prst="rect">
            <a:avLst/>
          </a:prstGeom>
          <a:noFill/>
        </p:spPr>
        <p:txBody>
          <a:bodyPr wrap="none" rtlCol="0">
            <a:spAutoFit/>
          </a:bodyPr>
          <a:lstStyle/>
          <a:p>
            <a:r>
              <a:rPr lang="en-US" dirty="0"/>
              <a:t>5%</a:t>
            </a:r>
          </a:p>
        </p:txBody>
      </p:sp>
      <p:sp>
        <p:nvSpPr>
          <p:cNvPr id="15" name="TextBox 14">
            <a:extLst>
              <a:ext uri="{FF2B5EF4-FFF2-40B4-BE49-F238E27FC236}">
                <a16:creationId xmlns:a16="http://schemas.microsoft.com/office/drawing/2014/main" id="{E411A615-7B6D-4E2E-AC3B-856C0959FBEC}"/>
              </a:ext>
            </a:extLst>
          </p:cNvPr>
          <p:cNvSpPr txBox="1"/>
          <p:nvPr/>
        </p:nvSpPr>
        <p:spPr>
          <a:xfrm>
            <a:off x="5351021" y="5031072"/>
            <a:ext cx="518091" cy="369332"/>
          </a:xfrm>
          <a:prstGeom prst="rect">
            <a:avLst/>
          </a:prstGeom>
          <a:noFill/>
        </p:spPr>
        <p:txBody>
          <a:bodyPr wrap="none" rtlCol="0">
            <a:spAutoFit/>
          </a:bodyPr>
          <a:lstStyle/>
          <a:p>
            <a:r>
              <a:rPr lang="en-US" dirty="0"/>
              <a:t>5%</a:t>
            </a:r>
          </a:p>
        </p:txBody>
      </p:sp>
      <p:sp>
        <p:nvSpPr>
          <p:cNvPr id="16" name="TextBox 15">
            <a:extLst>
              <a:ext uri="{FF2B5EF4-FFF2-40B4-BE49-F238E27FC236}">
                <a16:creationId xmlns:a16="http://schemas.microsoft.com/office/drawing/2014/main" id="{4B1AB57C-B600-4938-B261-A642C8C09044}"/>
              </a:ext>
            </a:extLst>
          </p:cNvPr>
          <p:cNvSpPr txBox="1"/>
          <p:nvPr/>
        </p:nvSpPr>
        <p:spPr>
          <a:xfrm>
            <a:off x="6306811" y="5031072"/>
            <a:ext cx="312906" cy="369332"/>
          </a:xfrm>
          <a:prstGeom prst="rect">
            <a:avLst/>
          </a:prstGeom>
          <a:noFill/>
        </p:spPr>
        <p:txBody>
          <a:bodyPr wrap="none" rtlCol="0">
            <a:spAutoFit/>
          </a:bodyPr>
          <a:lstStyle/>
          <a:p>
            <a:r>
              <a:rPr lang="en-US" dirty="0"/>
              <a:t>2</a:t>
            </a:r>
          </a:p>
        </p:txBody>
      </p:sp>
      <p:sp>
        <p:nvSpPr>
          <p:cNvPr id="18" name="TextBox 17">
            <a:extLst>
              <a:ext uri="{FF2B5EF4-FFF2-40B4-BE49-F238E27FC236}">
                <a16:creationId xmlns:a16="http://schemas.microsoft.com/office/drawing/2014/main" id="{A92D0D61-4EE1-4956-85BC-1CD50F11DDC3}"/>
              </a:ext>
            </a:extLst>
          </p:cNvPr>
          <p:cNvSpPr txBox="1"/>
          <p:nvPr/>
        </p:nvSpPr>
        <p:spPr>
          <a:xfrm>
            <a:off x="6114450" y="5976898"/>
            <a:ext cx="1001108" cy="369332"/>
          </a:xfrm>
          <a:prstGeom prst="rect">
            <a:avLst/>
          </a:prstGeom>
          <a:noFill/>
        </p:spPr>
        <p:txBody>
          <a:bodyPr wrap="none" rtlCol="0">
            <a:spAutoFit/>
          </a:bodyPr>
          <a:lstStyle/>
          <a:p>
            <a:r>
              <a:rPr lang="en-US" dirty="0"/>
              <a:t>$110.25</a:t>
            </a:r>
          </a:p>
        </p:txBody>
      </p:sp>
      <p:cxnSp>
        <p:nvCxnSpPr>
          <p:cNvPr id="19" name="Straight Connector 18">
            <a:extLst>
              <a:ext uri="{FF2B5EF4-FFF2-40B4-BE49-F238E27FC236}">
                <a16:creationId xmlns:a16="http://schemas.microsoft.com/office/drawing/2014/main" id="{66C2788B-458B-4579-9349-B124ABD0C02F}"/>
              </a:ext>
            </a:extLst>
          </p:cNvPr>
          <p:cNvCxnSpPr>
            <a:cxnSpLocks/>
          </p:cNvCxnSpPr>
          <p:nvPr/>
        </p:nvCxnSpPr>
        <p:spPr>
          <a:xfrm>
            <a:off x="6519776" y="5545098"/>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r>
              <a:rPr lang="en-US"/>
              <a:t>Compounding and Future Value</a:t>
            </a:r>
            <a:endParaRPr lang="en-US" dirty="0"/>
          </a:p>
        </p:txBody>
      </p:sp>
      <p:sp>
        <p:nvSpPr>
          <p:cNvPr id="14340" name="Content Placeholder 2"/>
          <p:cNvSpPr>
            <a:spLocks noGrp="1"/>
          </p:cNvSpPr>
          <p:nvPr>
            <p:ph idx="1"/>
          </p:nvPr>
        </p:nvSpPr>
        <p:spPr/>
        <p:txBody>
          <a:bodyPr/>
          <a:lstStyle/>
          <a:p>
            <a:r>
              <a:rPr lang="en-US" b="1"/>
              <a:t>Compounding</a:t>
            </a:r>
            <a:r>
              <a:rPr lang="en-US"/>
              <a:t> is the process of adding interest earned every period on both the original investment and the reinvested earnings</a:t>
            </a:r>
            <a:endParaRPr lang="en-US" dirty="0"/>
          </a:p>
        </p:txBody>
      </p:sp>
      <p:pic>
        <p:nvPicPr>
          <p:cNvPr id="2" name="Picture 1">
            <a:extLst>
              <a:ext uri="{FF2B5EF4-FFF2-40B4-BE49-F238E27FC236}">
                <a16:creationId xmlns:a16="http://schemas.microsoft.com/office/drawing/2014/main" id="{A379937B-DD1A-4844-AE1E-04387564A7DC}"/>
              </a:ext>
            </a:extLst>
          </p:cNvPr>
          <p:cNvPicPr>
            <a:picLocks noChangeAspect="1"/>
          </p:cNvPicPr>
          <p:nvPr/>
        </p:nvPicPr>
        <p:blipFill>
          <a:blip r:embed="rId3"/>
          <a:stretch>
            <a:fillRect/>
          </a:stretch>
        </p:blipFill>
        <p:spPr>
          <a:xfrm>
            <a:off x="400050" y="4038600"/>
            <a:ext cx="8343900" cy="113581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54A2-5FE0-8C4A-8AFE-B449BAF5BC79}"/>
              </a:ext>
            </a:extLst>
          </p:cNvPr>
          <p:cNvSpPr>
            <a:spLocks noGrp="1"/>
          </p:cNvSpPr>
          <p:nvPr>
            <p:ph type="title"/>
          </p:nvPr>
        </p:nvSpPr>
        <p:spPr/>
        <p:txBody>
          <a:bodyPr/>
          <a:lstStyle/>
          <a:p>
            <a:r>
              <a:rPr lang="en-US"/>
              <a:t>Excel example</a:t>
            </a:r>
            <a:endParaRPr lang="en-US" dirty="0"/>
          </a:p>
        </p:txBody>
      </p:sp>
      <p:sp>
        <p:nvSpPr>
          <p:cNvPr id="3" name="Content Placeholder 2">
            <a:extLst>
              <a:ext uri="{FF2B5EF4-FFF2-40B4-BE49-F238E27FC236}">
                <a16:creationId xmlns:a16="http://schemas.microsoft.com/office/drawing/2014/main" id="{02C07647-A293-BF4B-A877-50C6F5A6B073}"/>
              </a:ext>
            </a:extLst>
          </p:cNvPr>
          <p:cNvSpPr>
            <a:spLocks noGrp="1"/>
          </p:cNvSpPr>
          <p:nvPr>
            <p:ph idx="1"/>
          </p:nvPr>
        </p:nvSpPr>
        <p:spPr/>
        <p:txBody>
          <a:bodyPr/>
          <a:lstStyle/>
          <a:p>
            <a:r>
              <a:rPr lang="en-US"/>
              <a:t>Would you rather have $100 today or $200 in the future</a:t>
            </a:r>
            <a:r>
              <a:rPr lang="en-US" dirty="0"/>
              <a:t>?</a:t>
            </a:r>
          </a:p>
          <a:p>
            <a:endParaRPr lang="en-US" dirty="0"/>
          </a:p>
          <a:p>
            <a:r>
              <a:rPr lang="en-US" err="1"/>
              <a:t>Answer</a:t>
            </a:r>
            <a:r>
              <a:rPr lang="en-US"/>
              <a:t>: It depends</a:t>
            </a:r>
            <a:endParaRPr lang="en-US" dirty="0"/>
          </a:p>
          <a:p>
            <a:pPr lvl="1"/>
            <a:r>
              <a:rPr lang="en-US"/>
              <a:t>Interest rate</a:t>
            </a:r>
            <a:r>
              <a:rPr lang="en-US" dirty="0"/>
              <a:t>?</a:t>
            </a:r>
          </a:p>
          <a:p>
            <a:pPr lvl="1"/>
            <a:r>
              <a:rPr lang="en-US"/>
              <a:t>How long will it be</a:t>
            </a:r>
            <a:r>
              <a:rPr lang="en-US" dirty="0"/>
              <a:t>?</a:t>
            </a:r>
          </a:p>
        </p:txBody>
      </p:sp>
    </p:spTree>
    <p:extLst>
      <p:ext uri="{BB962C8B-B14F-4D97-AF65-F5344CB8AC3E}">
        <p14:creationId xmlns:p14="http://schemas.microsoft.com/office/powerpoint/2010/main" val="109245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062F78-C386-5048-B025-B5F82C7FA564}"/>
              </a:ext>
            </a:extLst>
          </p:cNvPr>
          <p:cNvSpPr>
            <a:spLocks noGrp="1"/>
          </p:cNvSpPr>
          <p:nvPr>
            <p:ph type="title"/>
          </p:nvPr>
        </p:nvSpPr>
        <p:spPr/>
        <p:txBody>
          <a:bodyPr/>
          <a:lstStyle/>
          <a:p>
            <a:r>
              <a:rPr lang="en-US"/>
              <a:t>Excel examples</a:t>
            </a:r>
            <a:endParaRPr lang="en-US"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0306619-76CC-FA41-B84D-8EDBBFD97761}"/>
                  </a:ext>
                </a:extLst>
              </p:cNvPr>
              <p:cNvSpPr txBox="1"/>
              <p:nvPr/>
            </p:nvSpPr>
            <p:spPr>
              <a:xfrm>
                <a:off x="228600" y="1600200"/>
                <a:ext cx="396240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𝐹𝑉</m:t>
                          </m:r>
                        </m:e>
                        <m:sub>
                          <m:r>
                            <a:rPr lang="en-US" sz="3200" b="0" i="1" smtClean="0">
                              <a:latin typeface="Cambria Math" panose="02040503050406030204" pitchFamily="18" charset="0"/>
                            </a:rPr>
                            <m:t>𝑁</m:t>
                          </m:r>
                        </m:sub>
                      </m:sSub>
                      <m:r>
                        <a:rPr lang="en-US" sz="3200" b="0" i="1" smtClean="0">
                          <a:latin typeface="Cambria Math" panose="02040503050406030204" pitchFamily="18" charset="0"/>
                        </a:rPr>
                        <m:t>=</m:t>
                      </m:r>
                      <m:r>
                        <a:rPr lang="en-US" sz="3200" b="0" i="1" smtClean="0">
                          <a:latin typeface="Cambria Math" panose="02040503050406030204" pitchFamily="18" charset="0"/>
                        </a:rPr>
                        <m:t>𝑃𝑉</m:t>
                      </m:r>
                      <m:r>
                        <a:rPr lang="en-US" sz="3200" b="0" i="1" smtClean="0">
                          <a:latin typeface="Cambria Math" panose="02040503050406030204" pitchFamily="18" charset="0"/>
                        </a:rPr>
                        <m:t> </m:t>
                      </m:r>
                      <m:r>
                        <a:rPr lang="en-US" sz="3200" b="0" i="1" smtClean="0">
                          <a:latin typeface="Cambria Math" panose="02040503050406030204" pitchFamily="18" charset="0"/>
                        </a:rPr>
                        <m:t>𝑥</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𝑖</m:t>
                              </m:r>
                            </m:e>
                          </m:d>
                        </m:e>
                        <m:sup>
                          <m:r>
                            <a:rPr lang="en-US" sz="3200" b="0" i="1" smtClean="0">
                              <a:latin typeface="Cambria Math" panose="02040503050406030204" pitchFamily="18" charset="0"/>
                            </a:rPr>
                            <m:t>𝑁</m:t>
                          </m:r>
                        </m:sup>
                      </m:sSup>
                    </m:oMath>
                  </m:oMathPara>
                </a14:m>
                <a:endParaRPr lang="en-US" sz="3200" dirty="0"/>
              </a:p>
            </p:txBody>
          </p:sp>
        </mc:Choice>
        <mc:Fallback xmlns="">
          <p:sp>
            <p:nvSpPr>
              <p:cNvPr id="51" name="TextBox 50">
                <a:extLst>
                  <a:ext uri="{FF2B5EF4-FFF2-40B4-BE49-F238E27FC236}">
                    <a16:creationId xmlns:a16="http://schemas.microsoft.com/office/drawing/2014/main" id="{50306619-76CC-FA41-B84D-8EDBBFD97761}"/>
                  </a:ext>
                </a:extLst>
              </p:cNvPr>
              <p:cNvSpPr txBox="1">
                <a:spLocks noRot="1" noChangeAspect="1" noMove="1" noResize="1" noEditPoints="1" noAdjustHandles="1" noChangeArrowheads="1" noChangeShapeType="1" noTextEdit="1"/>
              </p:cNvSpPr>
              <p:nvPr/>
            </p:nvSpPr>
            <p:spPr>
              <a:xfrm>
                <a:off x="228600" y="1600200"/>
                <a:ext cx="3962400" cy="492443"/>
              </a:xfrm>
              <a:prstGeom prst="rect">
                <a:avLst/>
              </a:prstGeom>
              <a:blipFill>
                <a:blip r:embed="rId3"/>
                <a:stretch>
                  <a:fillRect t="-7692" b="-41026"/>
                </a:stretch>
              </a:blipFill>
            </p:spPr>
            <p:txBody>
              <a:bodyPr/>
              <a:lstStyle/>
              <a:p>
                <a:r>
                  <a:rPr lang="en-US">
                    <a:noFill/>
                  </a:rPr>
                  <a:t> </a:t>
                </a:r>
              </a:p>
            </p:txBody>
          </p:sp>
        </mc:Fallback>
      </mc:AlternateContent>
      <p:graphicFrame>
        <p:nvGraphicFramePr>
          <p:cNvPr id="2" name="Object 1">
            <a:extLst>
              <a:ext uri="{FF2B5EF4-FFF2-40B4-BE49-F238E27FC236}">
                <a16:creationId xmlns:a16="http://schemas.microsoft.com/office/drawing/2014/main" id="{F4B21305-42B5-4C7D-BD5A-CB8F7BCC1E18}"/>
              </a:ext>
            </a:extLst>
          </p:cNvPr>
          <p:cNvGraphicFramePr>
            <a:graphicFrameLocks noChangeAspect="1"/>
          </p:cNvGraphicFramePr>
          <p:nvPr>
            <p:extLst>
              <p:ext uri="{D42A27DB-BD31-4B8C-83A1-F6EECF244321}">
                <p14:modId xmlns:p14="http://schemas.microsoft.com/office/powerpoint/2010/main" val="3774498171"/>
              </p:ext>
            </p:extLst>
          </p:nvPr>
        </p:nvGraphicFramePr>
        <p:xfrm>
          <a:off x="2667000" y="3352800"/>
          <a:ext cx="914400" cy="771525"/>
        </p:xfrm>
        <a:graphic>
          <a:graphicData uri="http://schemas.openxmlformats.org/presentationml/2006/ole">
            <mc:AlternateContent xmlns:mc="http://schemas.openxmlformats.org/markup-compatibility/2006">
              <mc:Choice xmlns:v="urn:schemas-microsoft-com:vml" Requires="v">
                <p:oleObj name="Worksheet" showAsIcon="1" r:id="rId4" imgW="914400" imgH="771480" progId="Excel.Sheet.12">
                  <p:embed/>
                </p:oleObj>
              </mc:Choice>
              <mc:Fallback>
                <p:oleObj name="Worksheet" showAsIcon="1" r:id="rId4" imgW="914400" imgH="771480" progId="Excel.Sheet.12">
                  <p:embed/>
                  <p:pic>
                    <p:nvPicPr>
                      <p:cNvPr id="2" name="Object 1">
                        <a:extLst>
                          <a:ext uri="{FF2B5EF4-FFF2-40B4-BE49-F238E27FC236}">
                            <a16:creationId xmlns:a16="http://schemas.microsoft.com/office/drawing/2014/main" id="{F4B21305-42B5-4C7D-BD5A-CB8F7BCC1E18}"/>
                          </a:ext>
                        </a:extLst>
                      </p:cNvPr>
                      <p:cNvPicPr/>
                      <p:nvPr/>
                    </p:nvPicPr>
                    <p:blipFill>
                      <a:blip r:embed="rId5"/>
                      <a:stretch>
                        <a:fillRect/>
                      </a:stretch>
                    </p:blipFill>
                    <p:spPr>
                      <a:xfrm>
                        <a:off x="2667000" y="3352800"/>
                        <a:ext cx="914400" cy="7715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1073358A-6575-4E46-921C-2F25C6A63928}"/>
              </a:ext>
            </a:extLst>
          </p:cNvPr>
          <p:cNvSpPr txBox="1"/>
          <p:nvPr/>
        </p:nvSpPr>
        <p:spPr>
          <a:xfrm>
            <a:off x="2486846" y="4089083"/>
            <a:ext cx="1274708" cy="369332"/>
          </a:xfrm>
          <a:prstGeom prst="rect">
            <a:avLst/>
          </a:prstGeom>
          <a:noFill/>
        </p:spPr>
        <p:txBody>
          <a:bodyPr wrap="none" rtlCol="0">
            <a:spAutoFit/>
          </a:bodyPr>
          <a:lstStyle/>
          <a:p>
            <a:r>
              <a:rPr lang="en-US" dirty="0"/>
              <a:t>Example 1</a:t>
            </a:r>
          </a:p>
        </p:txBody>
      </p:sp>
      <p:sp>
        <p:nvSpPr>
          <p:cNvPr id="8" name="TextBox 7">
            <a:extLst>
              <a:ext uri="{FF2B5EF4-FFF2-40B4-BE49-F238E27FC236}">
                <a16:creationId xmlns:a16="http://schemas.microsoft.com/office/drawing/2014/main" id="{423976A5-523B-4D23-8CC8-477F5E702C5F}"/>
              </a:ext>
            </a:extLst>
          </p:cNvPr>
          <p:cNvSpPr txBox="1"/>
          <p:nvPr/>
        </p:nvSpPr>
        <p:spPr>
          <a:xfrm>
            <a:off x="4216400" y="4111625"/>
            <a:ext cx="1274708" cy="369332"/>
          </a:xfrm>
          <a:prstGeom prst="rect">
            <a:avLst/>
          </a:prstGeom>
          <a:noFill/>
        </p:spPr>
        <p:txBody>
          <a:bodyPr wrap="none" rtlCol="0">
            <a:spAutoFit/>
          </a:bodyPr>
          <a:lstStyle/>
          <a:p>
            <a:r>
              <a:rPr lang="en-US" dirty="0"/>
              <a:t>Example 2</a:t>
            </a:r>
          </a:p>
        </p:txBody>
      </p:sp>
      <p:sp>
        <p:nvSpPr>
          <p:cNvPr id="6" name="TextBox 5">
            <a:extLst>
              <a:ext uri="{FF2B5EF4-FFF2-40B4-BE49-F238E27FC236}">
                <a16:creationId xmlns:a16="http://schemas.microsoft.com/office/drawing/2014/main" id="{FB5CFE64-416D-25AD-F148-5CBBA2BB6806}"/>
              </a:ext>
            </a:extLst>
          </p:cNvPr>
          <p:cNvSpPr txBox="1"/>
          <p:nvPr/>
        </p:nvSpPr>
        <p:spPr>
          <a:xfrm>
            <a:off x="4216400" y="3581400"/>
            <a:ext cx="1441420" cy="369332"/>
          </a:xfrm>
          <a:prstGeom prst="rect">
            <a:avLst/>
          </a:prstGeom>
          <a:noFill/>
        </p:spPr>
        <p:txBody>
          <a:bodyPr wrap="none" rtlCol="0">
            <a:spAutoFit/>
          </a:bodyPr>
          <a:lstStyle/>
          <a:p>
            <a:r>
              <a:rPr lang="en-US" i="1" dirty="0"/>
              <a:t>See Canvas</a:t>
            </a:r>
          </a:p>
        </p:txBody>
      </p:sp>
    </p:spTree>
    <p:extLst>
      <p:ext uri="{BB962C8B-B14F-4D97-AF65-F5344CB8AC3E}">
        <p14:creationId xmlns:p14="http://schemas.microsoft.com/office/powerpoint/2010/main" val="2277279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BF56-49CC-FD4B-936B-3DE7DB04DD78}"/>
              </a:ext>
            </a:extLst>
          </p:cNvPr>
          <p:cNvSpPr>
            <a:spLocks noGrp="1"/>
          </p:cNvSpPr>
          <p:nvPr>
            <p:ph type="title"/>
          </p:nvPr>
        </p:nvSpPr>
        <p:spPr/>
        <p:txBody>
          <a:bodyPr/>
          <a:lstStyle/>
          <a:p>
            <a:r>
              <a:rPr lang="en-US"/>
              <a:t>Thinking about Future value</a:t>
            </a:r>
            <a:endParaRPr lang="en-US" dirty="0"/>
          </a:p>
        </p:txBody>
      </p:sp>
      <p:sp>
        <p:nvSpPr>
          <p:cNvPr id="3" name="Content Placeholder 2">
            <a:extLst>
              <a:ext uri="{FF2B5EF4-FFF2-40B4-BE49-F238E27FC236}">
                <a16:creationId xmlns:a16="http://schemas.microsoft.com/office/drawing/2014/main" id="{B8832BA5-91F4-6D4E-832B-3E57D168A5E8}"/>
              </a:ext>
            </a:extLst>
          </p:cNvPr>
          <p:cNvSpPr>
            <a:spLocks noGrp="1"/>
          </p:cNvSpPr>
          <p:nvPr>
            <p:ph idx="1"/>
          </p:nvPr>
        </p:nvSpPr>
        <p:spPr/>
        <p:txBody>
          <a:bodyPr/>
          <a:lstStyle/>
          <a:p>
            <a:r>
              <a:rPr lang="en-US" i="1"/>
              <a:t>Do you save? Do you invest? </a:t>
            </a:r>
            <a:endParaRPr lang="en-US" i="1" dirty="0"/>
          </a:p>
          <a:p>
            <a:r>
              <a:rPr lang="en-US" i="1"/>
              <a:t>What have you learned about the power of </a:t>
            </a:r>
            <a:r>
              <a:rPr lang="en-US" b="1" i="1"/>
              <a:t>compounding</a:t>
            </a:r>
            <a:r>
              <a:rPr lang="en-US" i="1" dirty="0"/>
              <a:t>?</a:t>
            </a:r>
          </a:p>
          <a:p>
            <a:r>
              <a:rPr lang="en-US" i="1"/>
              <a:t>How sensitive are future values to the interest rate</a:t>
            </a:r>
            <a:r>
              <a:rPr lang="en-US" i="1" dirty="0"/>
              <a:t>?</a:t>
            </a:r>
          </a:p>
          <a:p>
            <a:r>
              <a:rPr lang="en-US" i="1"/>
              <a:t>Do future values grow when the interest rate is 0? </a:t>
            </a:r>
            <a:r>
              <a:rPr lang="en-US" b="1"/>
              <a:t>Try it</a:t>
            </a:r>
            <a:r>
              <a:rPr lang="en-US" b="1" dirty="0"/>
              <a:t>.</a:t>
            </a:r>
          </a:p>
          <a:p>
            <a:endParaRPr lang="en-US" i="1" dirty="0"/>
          </a:p>
          <a:p>
            <a:endParaRPr lang="en-US" dirty="0"/>
          </a:p>
        </p:txBody>
      </p:sp>
    </p:spTree>
    <p:extLst>
      <p:ext uri="{BB962C8B-B14F-4D97-AF65-F5344CB8AC3E}">
        <p14:creationId xmlns:p14="http://schemas.microsoft.com/office/powerpoint/2010/main" val="3751514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DA61-1081-8F4F-8F10-DA87BCCFB971}"/>
              </a:ext>
            </a:extLst>
          </p:cNvPr>
          <p:cNvSpPr>
            <a:spLocks noGrp="1"/>
          </p:cNvSpPr>
          <p:nvPr>
            <p:ph type="title"/>
          </p:nvPr>
        </p:nvSpPr>
        <p:spPr/>
        <p:txBody>
          <a:bodyPr/>
          <a:lstStyle/>
          <a:p>
            <a:r>
              <a:rPr lang="en-US"/>
              <a:t>Future Value Example Question 1</a:t>
            </a:r>
            <a:endParaRPr lang="en-US" dirty="0"/>
          </a:p>
        </p:txBody>
      </p:sp>
      <p:sp>
        <p:nvSpPr>
          <p:cNvPr id="3" name="Content Placeholder 2">
            <a:extLst>
              <a:ext uri="{FF2B5EF4-FFF2-40B4-BE49-F238E27FC236}">
                <a16:creationId xmlns:a16="http://schemas.microsoft.com/office/drawing/2014/main" id="{07CFD31C-04E3-DA40-8017-9181A797C21E}"/>
              </a:ext>
            </a:extLst>
          </p:cNvPr>
          <p:cNvSpPr>
            <a:spLocks noGrp="1"/>
          </p:cNvSpPr>
          <p:nvPr>
            <p:ph idx="1"/>
          </p:nvPr>
        </p:nvSpPr>
        <p:spPr/>
        <p:txBody>
          <a:bodyPr/>
          <a:lstStyle/>
          <a:p>
            <a:r>
              <a:rPr lang="en-US"/>
              <a:t>How much would be in your savings account in 11 years after depositing $150 today if the bank pays 8 percent per year</a:t>
            </a:r>
            <a:r>
              <a:rPr lang="en-US" dirty="0"/>
              <a:t>?</a:t>
            </a:r>
          </a:p>
        </p:txBody>
      </p:sp>
    </p:spTree>
    <p:extLst>
      <p:ext uri="{BB962C8B-B14F-4D97-AF65-F5344CB8AC3E}">
        <p14:creationId xmlns:p14="http://schemas.microsoft.com/office/powerpoint/2010/main" val="275291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65B2-F7F3-8642-AA78-06A18AA6A2A5}"/>
              </a:ext>
            </a:extLst>
          </p:cNvPr>
          <p:cNvSpPr>
            <a:spLocks noGrp="1"/>
          </p:cNvSpPr>
          <p:nvPr>
            <p:ph type="title"/>
          </p:nvPr>
        </p:nvSpPr>
        <p:spPr/>
        <p:txBody>
          <a:bodyPr/>
          <a:lstStyle/>
          <a:p>
            <a:r>
              <a:rPr lang="en-US"/>
              <a:t>Future Value Example Question 1</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4EE5FD-84B6-5941-8ECA-40C6F3AEF2B0}"/>
                  </a:ext>
                </a:extLst>
              </p:cNvPr>
              <p:cNvSpPr>
                <a:spLocks noGrp="1"/>
              </p:cNvSpPr>
              <p:nvPr>
                <p:ph idx="1"/>
              </p:nvPr>
            </p:nvSpPr>
            <p:spPr>
              <a:xfrm>
                <a:off x="443625" y="1295400"/>
                <a:ext cx="4204575" cy="4876800"/>
              </a:xfrm>
            </p:spPr>
            <p:txBody>
              <a:bodyPr/>
              <a:lstStyle/>
              <a:p>
                <a:r>
                  <a:rPr lang="en-US"/>
                  <a:t>Using the formula</a:t>
                </a:r>
                <a:endParaRPr lang="en-US" dirty="0"/>
              </a:p>
              <a:p>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𝐹𝑉</m:t>
                        </m:r>
                      </m:e>
                      <m:sub>
                        <m:r>
                          <a:rPr lang="en-US" b="0" i="1" smtClean="0">
                            <a:latin typeface="Cambria Math" panose="02040503050406030204" pitchFamily="18" charset="0"/>
                          </a:rPr>
                          <m:t>11</m:t>
                        </m:r>
                      </m:sub>
                    </m:sSub>
                    <m:r>
                      <a:rPr lang="en-US" b="0" i="1" smtClean="0">
                        <a:latin typeface="Cambria Math" panose="02040503050406030204" pitchFamily="18" charset="0"/>
                      </a:rPr>
                      <m:t>=150</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1.08</m:t>
                            </m:r>
                          </m:e>
                        </m:d>
                      </m:e>
                      <m:sup>
                        <m:r>
                          <a:rPr lang="en-US" b="0" i="1" smtClean="0">
                            <a:latin typeface="Cambria Math" panose="02040503050406030204" pitchFamily="18" charset="0"/>
                          </a:rPr>
                          <m:t>11</m:t>
                        </m:r>
                      </m:sup>
                    </m:sSup>
                  </m:oMath>
                </a14:m>
                <a:endParaRPr lang="en-US" b="0" dirty="0"/>
              </a:p>
              <a:p>
                <a14:m>
                  <m:oMath xmlns:m="http://schemas.openxmlformats.org/officeDocument/2006/math">
                    <m:r>
                      <a:rPr lang="en-US" b="0" i="1" smtClean="0">
                        <a:latin typeface="Cambria Math" panose="02040503050406030204" pitchFamily="18" charset="0"/>
                      </a:rPr>
                      <m:t>=150</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2.3316</m:t>
                        </m:r>
                      </m:e>
                    </m:d>
                  </m:oMath>
                </a14:m>
                <a:endParaRPr lang="en-US" b="0" dirty="0"/>
              </a:p>
              <a:p>
                <a14:m>
                  <m:oMath xmlns:m="http://schemas.openxmlformats.org/officeDocument/2006/math">
                    <m:r>
                      <a:rPr lang="en-US" b="0" i="1" smtClean="0">
                        <a:latin typeface="Cambria Math" panose="02040503050406030204" pitchFamily="18" charset="0"/>
                      </a:rPr>
                      <m:t>=$349.75</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7D4EE5FD-84B6-5941-8ECA-40C6F3AEF2B0}"/>
                  </a:ext>
                </a:extLst>
              </p:cNvPr>
              <p:cNvSpPr>
                <a:spLocks noGrp="1" noRot="1" noChangeAspect="1" noMove="1" noResize="1" noEditPoints="1" noAdjustHandles="1" noChangeArrowheads="1" noChangeShapeType="1" noTextEdit="1"/>
              </p:cNvSpPr>
              <p:nvPr>
                <p:ph idx="1"/>
              </p:nvPr>
            </p:nvSpPr>
            <p:spPr>
              <a:xfrm>
                <a:off x="443625" y="1295400"/>
                <a:ext cx="4204575" cy="4876800"/>
              </a:xfrm>
              <a:blipFill>
                <a:blip r:embed="rId4"/>
                <a:stretch>
                  <a:fillRect l="-2711" t="-155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58F26975-27B1-8C4A-B660-9081F606715E}"/>
              </a:ext>
            </a:extLst>
          </p:cNvPr>
          <p:cNvSpPr txBox="1">
            <a:spLocks/>
          </p:cNvSpPr>
          <p:nvPr/>
        </p:nvSpPr>
        <p:spPr>
          <a:xfrm>
            <a:off x="4648200" y="1295400"/>
            <a:ext cx="4204575" cy="4876800"/>
          </a:xfrm>
          <a:prstGeom prst="rect">
            <a:avLst/>
          </a:prstGeom>
        </p:spPr>
        <p:txBody>
          <a:bodyPr/>
          <a:lstStyle>
            <a:lvl1pPr marL="182880" indent="-182880" algn="l" defTabSz="914400" rtl="0" eaLnBrk="1" latinLnBrk="0" hangingPunct="1">
              <a:spcBef>
                <a:spcPts val="600"/>
              </a:spcBef>
              <a:spcAft>
                <a:spcPts val="600"/>
              </a:spcAft>
              <a:buClr>
                <a:srgbClr val="8EACC4"/>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ts val="600"/>
              </a:spcBef>
              <a:spcAft>
                <a:spcPts val="600"/>
              </a:spcAft>
              <a:buClr>
                <a:srgbClr val="8EACC4"/>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ts val="600"/>
              </a:spcBef>
              <a:spcAft>
                <a:spcPts val="600"/>
              </a:spcAft>
              <a:buClr>
                <a:srgbClr val="8EACC4"/>
              </a:buClr>
              <a:buSzPct val="90000"/>
              <a:buFont typeface="Arial" pitchFamily="34" charset="0"/>
              <a:buChar char="•"/>
              <a:defRPr sz="2400" kern="1200">
                <a:solidFill>
                  <a:schemeClr val="tx1"/>
                </a:solidFill>
                <a:latin typeface="+mn-lt"/>
                <a:ea typeface="+mn-ea"/>
                <a:cs typeface="+mn-cs"/>
              </a:defRPr>
            </a:lvl3pPr>
            <a:lvl4pPr marL="1005840" indent="-182880" algn="l" defTabSz="914400" rtl="0" eaLnBrk="1" latinLnBrk="0" hangingPunct="1">
              <a:spcBef>
                <a:spcPts val="600"/>
              </a:spcBef>
              <a:spcAft>
                <a:spcPts val="600"/>
              </a:spcAft>
              <a:buClr>
                <a:srgbClr val="8EACC4"/>
              </a:buClr>
              <a:buFont typeface="Arial" pitchFamily="34" charset="0"/>
              <a:buChar char="•"/>
              <a:defRPr sz="2000" kern="1200">
                <a:solidFill>
                  <a:schemeClr val="tx1"/>
                </a:solidFill>
                <a:latin typeface="+mn-lt"/>
                <a:ea typeface="+mn-ea"/>
                <a:cs typeface="+mn-cs"/>
              </a:defRPr>
            </a:lvl4pPr>
            <a:lvl5pPr marL="1188720" indent="-137160" algn="l" defTabSz="914400" rtl="0" eaLnBrk="1" latinLnBrk="0" hangingPunct="1">
              <a:spcBef>
                <a:spcPts val="600"/>
              </a:spcBef>
              <a:spcAft>
                <a:spcPts val="600"/>
              </a:spcAft>
              <a:buClr>
                <a:srgbClr val="8EACC4"/>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r>
              <a:rPr lang="en-US"/>
              <a:t>Using Excel</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E2C1170-F69B-4B47-B3E1-8F35F5F5F7DD}"/>
                  </a:ext>
                </a:extLst>
              </p:cNvPr>
              <p:cNvSpPr txBox="1"/>
              <p:nvPr/>
            </p:nvSpPr>
            <p:spPr>
              <a:xfrm>
                <a:off x="609600" y="1981200"/>
                <a:ext cx="396240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𝐹𝑉</m:t>
                          </m:r>
                        </m:e>
                        <m:sub>
                          <m:r>
                            <a:rPr lang="en-US" sz="3200" b="0" i="1" smtClean="0">
                              <a:latin typeface="Cambria Math" panose="02040503050406030204" pitchFamily="18" charset="0"/>
                            </a:rPr>
                            <m:t>𝑁</m:t>
                          </m:r>
                        </m:sub>
                      </m:sSub>
                      <m:r>
                        <a:rPr lang="en-US" sz="3200" b="0" i="1" smtClean="0">
                          <a:latin typeface="Cambria Math" panose="02040503050406030204" pitchFamily="18" charset="0"/>
                        </a:rPr>
                        <m:t>=</m:t>
                      </m:r>
                      <m:r>
                        <a:rPr lang="en-US" sz="3200" b="0" i="1" smtClean="0">
                          <a:latin typeface="Cambria Math" panose="02040503050406030204" pitchFamily="18" charset="0"/>
                        </a:rPr>
                        <m:t>𝑃𝑉</m:t>
                      </m:r>
                      <m:r>
                        <a:rPr lang="en-US" sz="3200" b="0" i="1" smtClean="0">
                          <a:latin typeface="Cambria Math" panose="02040503050406030204" pitchFamily="18" charset="0"/>
                        </a:rPr>
                        <m:t> </m:t>
                      </m:r>
                      <m:r>
                        <a:rPr lang="en-US" sz="3200" b="0" i="1" smtClean="0">
                          <a:latin typeface="Cambria Math" panose="02040503050406030204" pitchFamily="18" charset="0"/>
                        </a:rPr>
                        <m:t>𝑥</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𝑖</m:t>
                              </m:r>
                            </m:e>
                          </m:d>
                        </m:e>
                        <m:sup>
                          <m:r>
                            <a:rPr lang="en-US" sz="3200" b="0" i="1" smtClean="0">
                              <a:latin typeface="Cambria Math" panose="02040503050406030204" pitchFamily="18" charset="0"/>
                            </a:rPr>
                            <m:t>𝑁</m:t>
                          </m:r>
                        </m:sup>
                      </m:sSup>
                    </m:oMath>
                  </m:oMathPara>
                </a14:m>
                <a:endParaRPr lang="en-US" sz="3200" dirty="0"/>
              </a:p>
            </p:txBody>
          </p:sp>
        </mc:Choice>
        <mc:Fallback xmlns="">
          <p:sp>
            <p:nvSpPr>
              <p:cNvPr id="5" name="TextBox 4">
                <a:extLst>
                  <a:ext uri="{FF2B5EF4-FFF2-40B4-BE49-F238E27FC236}">
                    <a16:creationId xmlns:a16="http://schemas.microsoft.com/office/drawing/2014/main" id="{5E2C1170-F69B-4B47-B3E1-8F35F5F5F7DD}"/>
                  </a:ext>
                </a:extLst>
              </p:cNvPr>
              <p:cNvSpPr txBox="1">
                <a:spLocks noRot="1" noChangeAspect="1" noMove="1" noResize="1" noEditPoints="1" noAdjustHandles="1" noChangeArrowheads="1" noChangeShapeType="1" noTextEdit="1"/>
              </p:cNvSpPr>
              <p:nvPr/>
            </p:nvSpPr>
            <p:spPr>
              <a:xfrm>
                <a:off x="609600" y="1981200"/>
                <a:ext cx="3962400" cy="492443"/>
              </a:xfrm>
              <a:prstGeom prst="rect">
                <a:avLst/>
              </a:prstGeom>
              <a:blipFill>
                <a:blip r:embed="rId5"/>
                <a:stretch>
                  <a:fillRect t="-5128" b="-41026"/>
                </a:stretch>
              </a:blipFill>
            </p:spPr>
            <p:txBody>
              <a:bodyPr/>
              <a:lstStyle/>
              <a:p>
                <a:r>
                  <a:rPr lang="en-US">
                    <a:noFill/>
                  </a:rPr>
                  <a:t> </a:t>
                </a:r>
              </a:p>
            </p:txBody>
          </p:sp>
        </mc:Fallback>
      </mc:AlternateContent>
      <p:graphicFrame>
        <p:nvGraphicFramePr>
          <p:cNvPr id="6" name="Object 5">
            <a:extLst>
              <a:ext uri="{FF2B5EF4-FFF2-40B4-BE49-F238E27FC236}">
                <a16:creationId xmlns:a16="http://schemas.microsoft.com/office/drawing/2014/main" id="{DBD178C0-1E1B-2E40-AB26-530A4D70E2D1}"/>
              </a:ext>
            </a:extLst>
          </p:cNvPr>
          <p:cNvGraphicFramePr>
            <a:graphicFrameLocks noChangeAspect="1"/>
          </p:cNvGraphicFramePr>
          <p:nvPr>
            <p:extLst>
              <p:ext uri="{D42A27DB-BD31-4B8C-83A1-F6EECF244321}">
                <p14:modId xmlns:p14="http://schemas.microsoft.com/office/powerpoint/2010/main" val="2641284231"/>
              </p:ext>
            </p:extLst>
          </p:nvPr>
        </p:nvGraphicFramePr>
        <p:xfrm>
          <a:off x="5334000" y="3048000"/>
          <a:ext cx="3362325" cy="2009775"/>
        </p:xfrm>
        <a:graphic>
          <a:graphicData uri="http://schemas.openxmlformats.org/presentationml/2006/ole">
            <mc:AlternateContent xmlns:mc="http://schemas.openxmlformats.org/markup-compatibility/2006">
              <mc:Choice xmlns:v="urn:schemas-microsoft-com:vml" Requires="v">
                <p:oleObj name="Worksheet" r:id="rId6" imgW="3362482" imgH="2009729" progId="Excel.Sheet.12">
                  <p:embed/>
                </p:oleObj>
              </mc:Choice>
              <mc:Fallback>
                <p:oleObj name="Worksheet" r:id="rId6" imgW="3362482" imgH="2009729" progId="Excel.Sheet.12">
                  <p:embed/>
                  <p:pic>
                    <p:nvPicPr>
                      <p:cNvPr id="6" name="Object 5">
                        <a:extLst>
                          <a:ext uri="{FF2B5EF4-FFF2-40B4-BE49-F238E27FC236}">
                            <a16:creationId xmlns:a16="http://schemas.microsoft.com/office/drawing/2014/main" id="{DBD178C0-1E1B-2E40-AB26-530A4D70E2D1}"/>
                          </a:ext>
                        </a:extLst>
                      </p:cNvPr>
                      <p:cNvPicPr/>
                      <p:nvPr/>
                    </p:nvPicPr>
                    <p:blipFill>
                      <a:blip r:embed="rId7"/>
                      <a:stretch>
                        <a:fillRect/>
                      </a:stretch>
                    </p:blipFill>
                    <p:spPr>
                      <a:xfrm>
                        <a:off x="5334000" y="3048000"/>
                        <a:ext cx="3362325" cy="2009775"/>
                      </a:xfrm>
                      <a:prstGeom prst="rect">
                        <a:avLst/>
                      </a:prstGeom>
                    </p:spPr>
                  </p:pic>
                </p:oleObj>
              </mc:Fallback>
            </mc:AlternateContent>
          </a:graphicData>
        </a:graphic>
      </p:graphicFrame>
    </p:spTree>
    <p:extLst>
      <p:ext uri="{BB962C8B-B14F-4D97-AF65-F5344CB8AC3E}">
        <p14:creationId xmlns:p14="http://schemas.microsoft.com/office/powerpoint/2010/main" val="388197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9543-4C0B-43E5-80F2-B0B5D597D14A}"/>
              </a:ext>
            </a:extLst>
          </p:cNvPr>
          <p:cNvSpPr>
            <a:spLocks noGrp="1"/>
          </p:cNvSpPr>
          <p:nvPr>
            <p:ph type="title"/>
          </p:nvPr>
        </p:nvSpPr>
        <p:spPr/>
        <p:txBody>
          <a:bodyPr/>
          <a:lstStyle/>
          <a:p>
            <a:r>
              <a:rPr lang="en-US" dirty="0"/>
              <a:t>Historical Foundations</a:t>
            </a:r>
          </a:p>
        </p:txBody>
      </p:sp>
      <p:sp>
        <p:nvSpPr>
          <p:cNvPr id="3" name="Content Placeholder 2">
            <a:extLst>
              <a:ext uri="{FF2B5EF4-FFF2-40B4-BE49-F238E27FC236}">
                <a16:creationId xmlns:a16="http://schemas.microsoft.com/office/drawing/2014/main" id="{512B960E-E0BC-4C20-A1D0-C4A0CA60DD55}"/>
              </a:ext>
            </a:extLst>
          </p:cNvPr>
          <p:cNvSpPr>
            <a:spLocks noGrp="1"/>
          </p:cNvSpPr>
          <p:nvPr>
            <p:ph idx="1"/>
          </p:nvPr>
        </p:nvSpPr>
        <p:spPr>
          <a:xfrm>
            <a:off x="443625" y="1295400"/>
            <a:ext cx="8229600" cy="4876800"/>
          </a:xfrm>
        </p:spPr>
        <p:txBody>
          <a:bodyPr/>
          <a:lstStyle/>
          <a:p>
            <a:r>
              <a:rPr lang="en-US" i="1" dirty="0">
                <a:hlinkClick r:id="rId2"/>
              </a:rPr>
              <a:t>The Ascent of Money</a:t>
            </a:r>
            <a:endParaRPr lang="en-US" i="1" dirty="0"/>
          </a:p>
          <a:p>
            <a:pPr lvl="1"/>
            <a:r>
              <a:rPr lang="en-US" i="1" dirty="0"/>
              <a:t>Segment 1: 8:15 – 12:30</a:t>
            </a:r>
          </a:p>
          <a:p>
            <a:pPr lvl="2"/>
            <a:r>
              <a:rPr lang="en-US" i="1" dirty="0"/>
              <a:t>Mathematics and the time value of money</a:t>
            </a:r>
          </a:p>
          <a:p>
            <a:pPr lvl="1"/>
            <a:r>
              <a:rPr lang="en-US" i="1" dirty="0"/>
              <a:t>Segment 2: 27:00 – 34:45</a:t>
            </a:r>
          </a:p>
          <a:p>
            <a:pPr lvl="2"/>
            <a:r>
              <a:rPr lang="en-US" i="1" dirty="0"/>
              <a:t>The importance of bond financing</a:t>
            </a:r>
          </a:p>
          <a:p>
            <a:pPr lvl="2"/>
            <a:endParaRPr lang="en-US" i="1" dirty="0"/>
          </a:p>
          <a:p>
            <a:pPr lvl="2"/>
            <a:r>
              <a:rPr lang="en-US" i="1" dirty="0"/>
              <a:t>Want to watch more? The next innovation…. the stock market.</a:t>
            </a:r>
          </a:p>
        </p:txBody>
      </p:sp>
    </p:spTree>
    <p:extLst>
      <p:ext uri="{BB962C8B-B14F-4D97-AF65-F5344CB8AC3E}">
        <p14:creationId xmlns:p14="http://schemas.microsoft.com/office/powerpoint/2010/main" val="382858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D54C-AF90-4D58-B113-2DC68BEFA6DC}"/>
              </a:ext>
            </a:extLst>
          </p:cNvPr>
          <p:cNvSpPr>
            <a:spLocks noGrp="1"/>
          </p:cNvSpPr>
          <p:nvPr>
            <p:ph type="title"/>
          </p:nvPr>
        </p:nvSpPr>
        <p:spPr/>
        <p:txBody>
          <a:bodyPr/>
          <a:lstStyle/>
          <a:p>
            <a:r>
              <a:rPr lang="en-US" dirty="0"/>
              <a:t>Future Value Example</a:t>
            </a:r>
          </a:p>
        </p:txBody>
      </p:sp>
      <p:sp>
        <p:nvSpPr>
          <p:cNvPr id="3" name="Content Placeholder 2">
            <a:extLst>
              <a:ext uri="{FF2B5EF4-FFF2-40B4-BE49-F238E27FC236}">
                <a16:creationId xmlns:a16="http://schemas.microsoft.com/office/drawing/2014/main" id="{7A0C73B2-73DD-1823-8CC1-7F3C3BF60C79}"/>
              </a:ext>
            </a:extLst>
          </p:cNvPr>
          <p:cNvSpPr>
            <a:spLocks noGrp="1"/>
          </p:cNvSpPr>
          <p:nvPr>
            <p:ph idx="1"/>
          </p:nvPr>
        </p:nvSpPr>
        <p:spPr/>
        <p:txBody>
          <a:bodyPr/>
          <a:lstStyle/>
          <a:p>
            <a:r>
              <a:rPr lang="en-US" dirty="0"/>
              <a:t>Two years ago John loaned his son, John Jr., a local grape grower, $20,000 to buy additional vineyard. The loan was for five years with interest compounded annually at 10 percent. but the loan was unamortized and no interest or principal was to be paid until the end of the five year period. </a:t>
            </a:r>
          </a:p>
          <a:p>
            <a:r>
              <a:rPr lang="en-US" dirty="0"/>
              <a:t>How much will John receive at the end of the five year period? </a:t>
            </a:r>
          </a:p>
        </p:txBody>
      </p:sp>
    </p:spTree>
    <p:extLst>
      <p:ext uri="{BB962C8B-B14F-4D97-AF65-F5344CB8AC3E}">
        <p14:creationId xmlns:p14="http://schemas.microsoft.com/office/powerpoint/2010/main" val="3304198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CA6A-8C7B-FF88-F8AE-B0F1B310A829}"/>
              </a:ext>
            </a:extLst>
          </p:cNvPr>
          <p:cNvSpPr>
            <a:spLocks noGrp="1"/>
          </p:cNvSpPr>
          <p:nvPr>
            <p:ph type="title"/>
          </p:nvPr>
        </p:nvSpPr>
        <p:spPr/>
        <p:txBody>
          <a:bodyPr/>
          <a:lstStyle/>
          <a:p>
            <a:r>
              <a:rPr lang="en-US" dirty="0"/>
              <a:t>Future Value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5AEF82-56BB-2B34-0A77-40F1FA317B9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𝐹𝑉</m:t>
                    </m:r>
                    <m:r>
                      <a:rPr lang="en-US" b="0" i="1" smtClean="0">
                        <a:latin typeface="Cambria Math" panose="02040503050406030204" pitchFamily="18" charset="0"/>
                      </a:rPr>
                      <m:t>=</m:t>
                    </m:r>
                    <m:r>
                      <a:rPr lang="en-US" b="0" i="1" smtClean="0">
                        <a:latin typeface="Cambria Math" panose="02040503050406030204" pitchFamily="18" charset="0"/>
                      </a:rPr>
                      <m:t>𝑃𝑉</m:t>
                    </m:r>
                    <m:r>
                      <m:rPr>
                        <m:sty m:val="p"/>
                      </m:rPr>
                      <a:rPr lang="en-US" b="0" i="0" smtClean="0">
                        <a:latin typeface="Cambria Math" panose="02040503050406030204" pitchFamily="18" charset="0"/>
                      </a:rPr>
                      <m:t>x</m:t>
                    </m:r>
                    <m:sSup>
                      <m:sSupPr>
                        <m:ctrlPr>
                          <a:rPr lang="en-US" b="0" i="1" smtClean="0">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m:t>
                        </m:r>
                      </m:e>
                      <m:sup>
                        <m:r>
                          <a:rPr lang="en-US" b="0" i="1" smtClean="0">
                            <a:latin typeface="Cambria Math" panose="02040503050406030204" pitchFamily="18" charset="0"/>
                          </a:rPr>
                          <m:t>𝑁</m:t>
                        </m:r>
                      </m:sup>
                    </m:sSup>
                  </m:oMath>
                </a14:m>
                <a:endParaRPr lang="en-US" b="0" dirty="0"/>
              </a:p>
              <a:p>
                <a14:m>
                  <m:oMath xmlns:m="http://schemas.openxmlformats.org/officeDocument/2006/math">
                    <m:r>
                      <a:rPr lang="en-US" i="1">
                        <a:latin typeface="Cambria Math" panose="02040503050406030204" pitchFamily="18" charset="0"/>
                      </a:rPr>
                      <m:t>𝐹𝑉</m:t>
                    </m:r>
                    <m:r>
                      <a:rPr lang="en-US" i="1">
                        <a:latin typeface="Cambria Math" panose="02040503050406030204" pitchFamily="18" charset="0"/>
                      </a:rPr>
                      <m:t>=</m:t>
                    </m:r>
                    <m:r>
                      <a:rPr lang="en-US" b="0" i="0" smtClean="0">
                        <a:latin typeface="Cambria Math" panose="02040503050406030204" pitchFamily="18" charset="0"/>
                      </a:rPr>
                      <m:t>20,000 </m:t>
                    </m:r>
                    <m:r>
                      <m:rPr>
                        <m:sty m:val="p"/>
                      </m:rPr>
                      <a:rPr lang="en-US">
                        <a:latin typeface="Cambria Math" panose="02040503050406030204" pitchFamily="18" charset="0"/>
                      </a:rPr>
                      <m:t>x</m:t>
                    </m:r>
                    <m:r>
                      <a:rPr lang="en-US" b="0" i="0"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(1+</m:t>
                        </m:r>
                        <m:r>
                          <a:rPr lang="en-US" b="0" i="1" smtClean="0">
                            <a:latin typeface="Cambria Math" panose="02040503050406030204" pitchFamily="18" charset="0"/>
                          </a:rPr>
                          <m:t>0.10</m:t>
                        </m:r>
                        <m:r>
                          <a:rPr lang="en-US" i="1">
                            <a:latin typeface="Cambria Math" panose="02040503050406030204" pitchFamily="18" charset="0"/>
                          </a:rPr>
                          <m:t>)</m:t>
                        </m:r>
                      </m:e>
                      <m:sup>
                        <m:r>
                          <a:rPr lang="en-US" b="0" i="1" smtClean="0">
                            <a:latin typeface="Cambria Math" panose="02040503050406030204" pitchFamily="18" charset="0"/>
                          </a:rPr>
                          <m:t>5</m:t>
                        </m:r>
                      </m:sup>
                    </m:sSup>
                  </m:oMath>
                </a14:m>
                <a:endParaRPr lang="en-US" dirty="0"/>
              </a:p>
              <a:p>
                <a14:m>
                  <m:oMath xmlns:m="http://schemas.openxmlformats.org/officeDocument/2006/math">
                    <m:r>
                      <a:rPr lang="en-US" i="1">
                        <a:latin typeface="Cambria Math" panose="02040503050406030204" pitchFamily="18" charset="0"/>
                      </a:rPr>
                      <m:t>𝐹𝑉</m:t>
                    </m:r>
                    <m:r>
                      <a:rPr lang="en-US" i="1">
                        <a:latin typeface="Cambria Math" panose="02040503050406030204" pitchFamily="18" charset="0"/>
                      </a:rPr>
                      <m:t>=</m:t>
                    </m:r>
                    <m:r>
                      <a:rPr lang="en-US">
                        <a:latin typeface="Cambria Math" panose="02040503050406030204" pitchFamily="18" charset="0"/>
                      </a:rPr>
                      <m:t>20,000 </m:t>
                    </m:r>
                    <m:r>
                      <m:rPr>
                        <m:sty m:val="p"/>
                      </m:rPr>
                      <a:rPr lang="en-US">
                        <a:latin typeface="Cambria Math" panose="02040503050406030204" pitchFamily="18" charset="0"/>
                      </a:rPr>
                      <m:t>x</m:t>
                    </m:r>
                    <m:r>
                      <a:rPr lang="en-US">
                        <a:latin typeface="Cambria Math" panose="02040503050406030204" pitchFamily="18" charset="0"/>
                      </a:rPr>
                      <m:t> </m:t>
                    </m:r>
                    <m:r>
                      <a:rPr lang="en-US" b="0" i="1" smtClean="0">
                        <a:latin typeface="Cambria Math" panose="02040503050406030204" pitchFamily="18" charset="0"/>
                      </a:rPr>
                      <m:t>1.61051</m:t>
                    </m:r>
                  </m:oMath>
                </a14:m>
                <a:endParaRPr lang="en-US" b="0" dirty="0"/>
              </a:p>
              <a:p>
                <a:r>
                  <a:rPr lang="en-US" dirty="0"/>
                  <a:t>=32,210</a:t>
                </a:r>
              </a:p>
            </p:txBody>
          </p:sp>
        </mc:Choice>
        <mc:Fallback xmlns="">
          <p:sp>
            <p:nvSpPr>
              <p:cNvPr id="3" name="Content Placeholder 2">
                <a:extLst>
                  <a:ext uri="{FF2B5EF4-FFF2-40B4-BE49-F238E27FC236}">
                    <a16:creationId xmlns:a16="http://schemas.microsoft.com/office/drawing/2014/main" id="{555AEF82-56BB-2B34-0A77-40F1FA317B98}"/>
                  </a:ext>
                </a:extLst>
              </p:cNvPr>
              <p:cNvSpPr>
                <a:spLocks noGrp="1" noRot="1" noChangeAspect="1" noMove="1" noResize="1" noEditPoints="1" noAdjustHandles="1" noChangeArrowheads="1" noChangeShapeType="1" noTextEdit="1"/>
              </p:cNvSpPr>
              <p:nvPr>
                <p:ph idx="1"/>
              </p:nvPr>
            </p:nvSpPr>
            <p:spPr>
              <a:blipFill>
                <a:blip r:embed="rId2"/>
                <a:stretch>
                  <a:fillRect l="-1387"/>
                </a:stretch>
              </a:blipFill>
            </p:spPr>
            <p:txBody>
              <a:bodyPr/>
              <a:lstStyle/>
              <a:p>
                <a:r>
                  <a:rPr lang="en-US">
                    <a:noFill/>
                  </a:rPr>
                  <a:t> </a:t>
                </a:r>
              </a:p>
            </p:txBody>
          </p:sp>
        </mc:Fallback>
      </mc:AlternateContent>
    </p:spTree>
    <p:extLst>
      <p:ext uri="{BB962C8B-B14F-4D97-AF65-F5344CB8AC3E}">
        <p14:creationId xmlns:p14="http://schemas.microsoft.com/office/powerpoint/2010/main" val="504458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147F-C9B6-AD4B-B04D-4D2E558D2DF2}"/>
              </a:ext>
            </a:extLst>
          </p:cNvPr>
          <p:cNvSpPr>
            <a:spLocks noGrp="1"/>
          </p:cNvSpPr>
          <p:nvPr>
            <p:ph type="title"/>
          </p:nvPr>
        </p:nvSpPr>
        <p:spPr/>
        <p:txBody>
          <a:bodyPr/>
          <a:lstStyle/>
          <a:p>
            <a:r>
              <a:rPr lang="en-US"/>
              <a:t>Future Value Example Question 2</a:t>
            </a:r>
            <a:endParaRPr lang="en-US" dirty="0"/>
          </a:p>
        </p:txBody>
      </p:sp>
      <p:sp>
        <p:nvSpPr>
          <p:cNvPr id="3" name="Content Placeholder 2">
            <a:extLst>
              <a:ext uri="{FF2B5EF4-FFF2-40B4-BE49-F238E27FC236}">
                <a16:creationId xmlns:a16="http://schemas.microsoft.com/office/drawing/2014/main" id="{62EF3BD9-13BB-A240-9DF4-AC0F064C11CB}"/>
              </a:ext>
            </a:extLst>
          </p:cNvPr>
          <p:cNvSpPr>
            <a:spLocks noGrp="1"/>
          </p:cNvSpPr>
          <p:nvPr>
            <p:ph idx="1"/>
          </p:nvPr>
        </p:nvSpPr>
        <p:spPr>
          <a:xfrm>
            <a:off x="443625" y="1295400"/>
            <a:ext cx="8229600" cy="5029200"/>
          </a:xfrm>
        </p:spPr>
        <p:txBody>
          <a:bodyPr>
            <a:normAutofit fontScale="92500" lnSpcReduction="10000"/>
          </a:bodyPr>
          <a:lstStyle/>
          <a:p>
            <a:r>
              <a:rPr lang="en-US"/>
              <a:t>A deposit of $350 earns the following interest rates</a:t>
            </a:r>
            <a:r>
              <a:rPr lang="en-US" dirty="0"/>
              <a:t>:</a:t>
            </a:r>
            <a:br>
              <a:rPr lang="en-US" dirty="0"/>
            </a:br>
            <a:br>
              <a:rPr lang="en-US"/>
            </a:br>
            <a:r>
              <a:rPr lang="en-US"/>
              <a:t>8 percent in the first year</a:t>
            </a:r>
            <a:r>
              <a:rPr lang="en-US" dirty="0"/>
              <a:t>.</a:t>
            </a:r>
            <a:br>
              <a:rPr lang="en-US"/>
            </a:br>
            <a:r>
              <a:rPr lang="en-US"/>
              <a:t>6 percent in the second year</a:t>
            </a:r>
            <a:r>
              <a:rPr lang="en-US" dirty="0"/>
              <a:t>.</a:t>
            </a:r>
            <a:br>
              <a:rPr lang="en-US"/>
            </a:br>
            <a:r>
              <a:rPr lang="en-US"/>
              <a:t>5.5 percent in the third year</a:t>
            </a:r>
            <a:r>
              <a:rPr lang="en-US" dirty="0"/>
              <a:t>.</a:t>
            </a:r>
            <a:br>
              <a:rPr lang="en-US" dirty="0"/>
            </a:br>
            <a:br>
              <a:rPr lang="en-US"/>
            </a:br>
            <a:r>
              <a:rPr lang="en-US"/>
              <a:t>What would be the third year future value</a:t>
            </a:r>
            <a:r>
              <a:rPr lang="en-US" dirty="0"/>
              <a:t>?</a:t>
            </a:r>
          </a:p>
          <a:p>
            <a:r>
              <a:rPr lang="en-US"/>
              <a:t>What would be the value after three years? Is the answer the same</a:t>
            </a:r>
            <a:r>
              <a:rPr lang="en-US" dirty="0"/>
              <a:t>?</a:t>
            </a:r>
          </a:p>
          <a:p>
            <a:r>
              <a:rPr lang="en-US"/>
              <a:t>Consider Formula 4-3</a:t>
            </a:r>
            <a:endParaRPr lang="en-US" dirty="0"/>
          </a:p>
        </p:txBody>
      </p:sp>
      <p:graphicFrame>
        <p:nvGraphicFramePr>
          <p:cNvPr id="5" name="Object 4">
            <a:extLst>
              <a:ext uri="{FF2B5EF4-FFF2-40B4-BE49-F238E27FC236}">
                <a16:creationId xmlns:a16="http://schemas.microsoft.com/office/drawing/2014/main" id="{562D36B3-EED0-4E71-88CD-334B57254931}"/>
              </a:ext>
            </a:extLst>
          </p:cNvPr>
          <p:cNvGraphicFramePr>
            <a:graphicFrameLocks noChangeAspect="1"/>
          </p:cNvGraphicFramePr>
          <p:nvPr>
            <p:extLst>
              <p:ext uri="{D42A27DB-BD31-4B8C-83A1-F6EECF244321}">
                <p14:modId xmlns:p14="http://schemas.microsoft.com/office/powerpoint/2010/main" val="3350150540"/>
              </p:ext>
            </p:extLst>
          </p:nvPr>
        </p:nvGraphicFramePr>
        <p:xfrm>
          <a:off x="6629400" y="5787535"/>
          <a:ext cx="914400" cy="771525"/>
        </p:xfrm>
        <a:graphic>
          <a:graphicData uri="http://schemas.openxmlformats.org/presentationml/2006/ole">
            <mc:AlternateContent xmlns:mc="http://schemas.openxmlformats.org/markup-compatibility/2006">
              <mc:Choice xmlns:v="urn:schemas-microsoft-com:vml" Requires="v">
                <p:oleObj name="Worksheet" showAsIcon="1" r:id="rId3" imgW="914400" imgH="771480" progId="Excel.Sheet.12">
                  <p:embed/>
                </p:oleObj>
              </mc:Choice>
              <mc:Fallback>
                <p:oleObj name="Worksheet" showAsIcon="1" r:id="rId3" imgW="914400" imgH="771480" progId="Excel.Sheet.12">
                  <p:embed/>
                  <p:pic>
                    <p:nvPicPr>
                      <p:cNvPr id="5" name="Object 4">
                        <a:extLst>
                          <a:ext uri="{FF2B5EF4-FFF2-40B4-BE49-F238E27FC236}">
                            <a16:creationId xmlns:a16="http://schemas.microsoft.com/office/drawing/2014/main" id="{562D36B3-EED0-4E71-88CD-334B57254931}"/>
                          </a:ext>
                        </a:extLst>
                      </p:cNvPr>
                      <p:cNvPicPr/>
                      <p:nvPr/>
                    </p:nvPicPr>
                    <p:blipFill>
                      <a:blip r:embed="rId4"/>
                      <a:stretch>
                        <a:fillRect/>
                      </a:stretch>
                    </p:blipFill>
                    <p:spPr>
                      <a:xfrm>
                        <a:off x="6629400" y="5787535"/>
                        <a:ext cx="914400" cy="77152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CDCA9876-F391-419A-ADD5-0390EA6841DB}"/>
              </a:ext>
            </a:extLst>
          </p:cNvPr>
          <p:cNvSpPr txBox="1"/>
          <p:nvPr/>
        </p:nvSpPr>
        <p:spPr>
          <a:xfrm>
            <a:off x="5715000" y="5439489"/>
            <a:ext cx="4653886" cy="246221"/>
          </a:xfrm>
          <a:prstGeom prst="rect">
            <a:avLst/>
          </a:prstGeom>
          <a:noFill/>
        </p:spPr>
        <p:txBody>
          <a:bodyPr wrap="square">
            <a:spAutoFit/>
          </a:bodyPr>
          <a:lstStyle/>
          <a:p>
            <a:r>
              <a:rPr lang="en-US" sz="1000" dirty="0"/>
              <a:t>Multiple rates future value example question 2.xlsx</a:t>
            </a:r>
          </a:p>
        </p:txBody>
      </p:sp>
    </p:spTree>
    <p:extLst>
      <p:ext uri="{BB962C8B-B14F-4D97-AF65-F5344CB8AC3E}">
        <p14:creationId xmlns:p14="http://schemas.microsoft.com/office/powerpoint/2010/main" val="2019828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7CDE-B6E2-4199-9A04-8A63A4FC2F1D}"/>
              </a:ext>
            </a:extLst>
          </p:cNvPr>
          <p:cNvSpPr>
            <a:spLocks noGrp="1"/>
          </p:cNvSpPr>
          <p:nvPr>
            <p:ph type="title"/>
          </p:nvPr>
        </p:nvSpPr>
        <p:spPr/>
        <p:txBody>
          <a:bodyPr/>
          <a:lstStyle/>
          <a:p>
            <a:r>
              <a:rPr lang="en-US" dirty="0"/>
              <a:t>Think about it</a:t>
            </a:r>
          </a:p>
        </p:txBody>
      </p:sp>
      <p:sp>
        <p:nvSpPr>
          <p:cNvPr id="3" name="Content Placeholder 2">
            <a:extLst>
              <a:ext uri="{FF2B5EF4-FFF2-40B4-BE49-F238E27FC236}">
                <a16:creationId xmlns:a16="http://schemas.microsoft.com/office/drawing/2014/main" id="{C75F20AB-0970-4742-8210-0FA62E781149}"/>
              </a:ext>
            </a:extLst>
          </p:cNvPr>
          <p:cNvSpPr>
            <a:spLocks noGrp="1"/>
          </p:cNvSpPr>
          <p:nvPr>
            <p:ph idx="1"/>
          </p:nvPr>
        </p:nvSpPr>
        <p:spPr/>
        <p:txBody>
          <a:bodyPr/>
          <a:lstStyle/>
          <a:p>
            <a:r>
              <a:rPr lang="en-US" sz="3600" dirty="0"/>
              <a:t>How do your calculated future values change as interest rates go up and down?</a:t>
            </a:r>
          </a:p>
        </p:txBody>
      </p:sp>
    </p:spTree>
    <p:extLst>
      <p:ext uri="{BB962C8B-B14F-4D97-AF65-F5344CB8AC3E}">
        <p14:creationId xmlns:p14="http://schemas.microsoft.com/office/powerpoint/2010/main" val="1395418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E66E-C2DE-A54E-A6BB-C0AAECBE529A}"/>
              </a:ext>
            </a:extLst>
          </p:cNvPr>
          <p:cNvSpPr>
            <a:spLocks noGrp="1"/>
          </p:cNvSpPr>
          <p:nvPr>
            <p:ph type="ctrTitle"/>
          </p:nvPr>
        </p:nvSpPr>
        <p:spPr/>
        <p:txBody>
          <a:bodyPr/>
          <a:lstStyle/>
          <a:p>
            <a:r>
              <a:rPr lang="en-US"/>
              <a:t>Present Value</a:t>
            </a:r>
            <a:endParaRPr lang="en-US" dirty="0"/>
          </a:p>
        </p:txBody>
      </p:sp>
    </p:spTree>
    <p:extLst>
      <p:ext uri="{BB962C8B-B14F-4D97-AF65-F5344CB8AC3E}">
        <p14:creationId xmlns:p14="http://schemas.microsoft.com/office/powerpoint/2010/main" val="2855357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3BC2-8A31-478E-8506-DD88BA454D17}"/>
              </a:ext>
            </a:extLst>
          </p:cNvPr>
          <p:cNvSpPr>
            <a:spLocks noGrp="1"/>
          </p:cNvSpPr>
          <p:nvPr>
            <p:ph type="title"/>
          </p:nvPr>
        </p:nvSpPr>
        <p:spPr/>
        <p:txBody>
          <a:bodyPr/>
          <a:lstStyle/>
          <a:p>
            <a:r>
              <a:rPr lang="en-US" dirty="0"/>
              <a:t>Introduction</a:t>
            </a:r>
          </a:p>
        </p:txBody>
      </p:sp>
      <p:pic>
        <p:nvPicPr>
          <p:cNvPr id="1028" name="Picture 4" descr="Tampa Steak Company">
            <a:extLst>
              <a:ext uri="{FF2B5EF4-FFF2-40B4-BE49-F238E27FC236}">
                <a16:creationId xmlns:a16="http://schemas.microsoft.com/office/drawing/2014/main" id="{2AC2FEEA-63C6-42C0-BEF4-0BD76BAA7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648" y="1492368"/>
            <a:ext cx="5820477" cy="38732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as Lady Gaga's infamous 'meat dress' made with real meat? The impact of Lady  Gaga's dress 10 years on - GulfToday">
            <a:extLst>
              <a:ext uri="{FF2B5EF4-FFF2-40B4-BE49-F238E27FC236}">
                <a16:creationId xmlns:a16="http://schemas.microsoft.com/office/drawing/2014/main" id="{8D7BC90F-CE0B-43E9-B1FC-5A89F0FB368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01150" y="1689337"/>
            <a:ext cx="7090438" cy="425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508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3BC2-8A31-478E-8506-DD88BA454D17}"/>
              </a:ext>
            </a:extLst>
          </p:cNvPr>
          <p:cNvSpPr>
            <a:spLocks noGrp="1"/>
          </p:cNvSpPr>
          <p:nvPr>
            <p:ph type="title"/>
          </p:nvPr>
        </p:nvSpPr>
        <p:spPr/>
        <p:txBody>
          <a:bodyPr/>
          <a:lstStyle/>
          <a:p>
            <a:r>
              <a:rPr lang="en-US" dirty="0"/>
              <a:t>Introduction</a:t>
            </a:r>
          </a:p>
        </p:txBody>
      </p:sp>
      <p:pic>
        <p:nvPicPr>
          <p:cNvPr id="1028" name="Picture 4" descr="Tampa Steak Company">
            <a:extLst>
              <a:ext uri="{FF2B5EF4-FFF2-40B4-BE49-F238E27FC236}">
                <a16:creationId xmlns:a16="http://schemas.microsoft.com/office/drawing/2014/main" id="{2AC2FEEA-63C6-42C0-BEF4-0BD76BAA7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648" y="1492369"/>
            <a:ext cx="4088571" cy="27207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as Lady Gaga's infamous 'meat dress' made with real meat? The impact of Lady  Gaga's dress 10 years on - GulfToday">
            <a:extLst>
              <a:ext uri="{FF2B5EF4-FFF2-40B4-BE49-F238E27FC236}">
                <a16:creationId xmlns:a16="http://schemas.microsoft.com/office/drawing/2014/main" id="{8D7BC90F-CE0B-43E9-B1FC-5A89F0FB368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015422" y="1934805"/>
            <a:ext cx="4980650" cy="29883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72BDB41-77B1-43FD-BDBD-A48B88D31E05}"/>
              </a:ext>
            </a:extLst>
          </p:cNvPr>
          <p:cNvSpPr txBox="1"/>
          <p:nvPr/>
        </p:nvSpPr>
        <p:spPr>
          <a:xfrm>
            <a:off x="-309272" y="5168662"/>
            <a:ext cx="8843672" cy="1631216"/>
          </a:xfrm>
          <a:prstGeom prst="rect">
            <a:avLst/>
          </a:prstGeom>
          <a:noFill/>
        </p:spPr>
        <p:txBody>
          <a:bodyPr wrap="square">
            <a:spAutoFit/>
          </a:bodyPr>
          <a:lstStyle/>
          <a:p>
            <a:pPr lvl="1"/>
            <a:r>
              <a:rPr lang="en-US" sz="2000" dirty="0"/>
              <a:t>How do you </a:t>
            </a:r>
            <a:r>
              <a:rPr lang="en-US" sz="2000" i="1" dirty="0"/>
              <a:t>feel</a:t>
            </a:r>
            <a:r>
              <a:rPr lang="en-US" sz="2000" dirty="0"/>
              <a:t> about consuming the meat in this situation?</a:t>
            </a:r>
          </a:p>
          <a:p>
            <a:pPr lvl="1"/>
            <a:r>
              <a:rPr lang="en-US" sz="2000" dirty="0"/>
              <a:t>Would you rather consume meat that was refrigerated or fresh rather than having been left out?</a:t>
            </a:r>
          </a:p>
          <a:p>
            <a:pPr lvl="1"/>
            <a:r>
              <a:rPr lang="en-US" sz="2000" dirty="0"/>
              <a:t>On a scale of 1 to 10, how dissatisfied are you with the idea of consuming this meat? Would it matter if Lady Gaga were not wearing it?</a:t>
            </a:r>
          </a:p>
        </p:txBody>
      </p:sp>
    </p:spTree>
    <p:extLst>
      <p:ext uri="{BB962C8B-B14F-4D97-AF65-F5344CB8AC3E}">
        <p14:creationId xmlns:p14="http://schemas.microsoft.com/office/powerpoint/2010/main" val="2035351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AE39-D105-4299-8ADF-0D0DAD40B91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9254B28-1D7D-4251-8016-5C5E098F7ABD}"/>
              </a:ext>
            </a:extLst>
          </p:cNvPr>
          <p:cNvSpPr>
            <a:spLocks noGrp="1"/>
          </p:cNvSpPr>
          <p:nvPr>
            <p:ph idx="1"/>
          </p:nvPr>
        </p:nvSpPr>
        <p:spPr>
          <a:xfrm>
            <a:off x="443625" y="1295400"/>
            <a:ext cx="4737975" cy="5410200"/>
          </a:xfrm>
        </p:spPr>
        <p:txBody>
          <a:bodyPr>
            <a:normAutofit fontScale="77500" lnSpcReduction="20000"/>
          </a:bodyPr>
          <a:lstStyle/>
          <a:p>
            <a:r>
              <a:rPr lang="en-US" dirty="0"/>
              <a:t>Suppose your employer cannot pay you on time later this month.</a:t>
            </a:r>
          </a:p>
          <a:p>
            <a:pPr lvl="1"/>
            <a:r>
              <a:rPr lang="en-US" dirty="0"/>
              <a:t>You will get paid double mid-next month</a:t>
            </a:r>
          </a:p>
          <a:p>
            <a:pPr lvl="1"/>
            <a:r>
              <a:rPr lang="en-US" dirty="0"/>
              <a:t>You won’t have income for your rent</a:t>
            </a:r>
          </a:p>
          <a:p>
            <a:pPr lvl="1"/>
            <a:endParaRPr lang="en-US" dirty="0"/>
          </a:p>
          <a:p>
            <a:r>
              <a:rPr lang="en-US" dirty="0"/>
              <a:t>Let’s talk about it</a:t>
            </a:r>
          </a:p>
          <a:p>
            <a:pPr lvl="1"/>
            <a:r>
              <a:rPr lang="en-US" dirty="0"/>
              <a:t>How do you </a:t>
            </a:r>
            <a:r>
              <a:rPr lang="en-US" i="1" dirty="0"/>
              <a:t>feel</a:t>
            </a:r>
            <a:r>
              <a:rPr lang="en-US" dirty="0"/>
              <a:t> about this situation?</a:t>
            </a:r>
          </a:p>
          <a:p>
            <a:pPr lvl="1"/>
            <a:r>
              <a:rPr lang="en-US" dirty="0"/>
              <a:t>Would you rather receive your pay on time?</a:t>
            </a:r>
          </a:p>
          <a:p>
            <a:pPr lvl="1"/>
            <a:r>
              <a:rPr lang="en-US" dirty="0"/>
              <a:t>On a scale of 1 to 10, how dissatisfied are you?</a:t>
            </a:r>
          </a:p>
        </p:txBody>
      </p:sp>
      <p:pic>
        <p:nvPicPr>
          <p:cNvPr id="2050" name="Picture 2" descr="Why Do Jobs Hold Your First Paycheck? | Business Startup plan and Success  Rate | New Voice of Business">
            <a:extLst>
              <a:ext uri="{FF2B5EF4-FFF2-40B4-BE49-F238E27FC236}">
                <a16:creationId xmlns:a16="http://schemas.microsoft.com/office/drawing/2014/main" id="{26D260C0-3882-4FA6-B00D-D06EACCDC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687333"/>
            <a:ext cx="3786516" cy="253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704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54A2-5FE0-8C4A-8AFE-B449BAF5BC7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2C07647-A293-BF4B-A877-50C6F5A6B073}"/>
              </a:ext>
            </a:extLst>
          </p:cNvPr>
          <p:cNvSpPr>
            <a:spLocks noGrp="1"/>
          </p:cNvSpPr>
          <p:nvPr>
            <p:ph idx="1"/>
          </p:nvPr>
        </p:nvSpPr>
        <p:spPr/>
        <p:txBody>
          <a:bodyPr/>
          <a:lstStyle/>
          <a:p>
            <a:r>
              <a:rPr lang="en-US" dirty="0"/>
              <a:t>Would you rather have $100 today or $200 in the future?</a:t>
            </a:r>
          </a:p>
          <a:p>
            <a:endParaRPr lang="en-US" dirty="0"/>
          </a:p>
          <a:p>
            <a:r>
              <a:rPr lang="en-US" dirty="0"/>
              <a:t>Answer: It depends</a:t>
            </a:r>
          </a:p>
          <a:p>
            <a:pPr lvl="1"/>
            <a:r>
              <a:rPr lang="en-US" dirty="0"/>
              <a:t>Interest rate?</a:t>
            </a:r>
          </a:p>
          <a:p>
            <a:pPr lvl="1"/>
            <a:r>
              <a:rPr lang="en-US" dirty="0"/>
              <a:t>How long will it be?</a:t>
            </a:r>
          </a:p>
        </p:txBody>
      </p:sp>
      <p:pic>
        <p:nvPicPr>
          <p:cNvPr id="5" name="Picture 4">
            <a:extLst>
              <a:ext uri="{FF2B5EF4-FFF2-40B4-BE49-F238E27FC236}">
                <a16:creationId xmlns:a16="http://schemas.microsoft.com/office/drawing/2014/main" id="{B9D80B04-F228-4E5B-8623-F8DECE883018}"/>
              </a:ext>
            </a:extLst>
          </p:cNvPr>
          <p:cNvPicPr>
            <a:picLocks noChangeAspect="1"/>
          </p:cNvPicPr>
          <p:nvPr/>
        </p:nvPicPr>
        <p:blipFill>
          <a:blip r:embed="rId2"/>
          <a:stretch>
            <a:fillRect/>
          </a:stretch>
        </p:blipFill>
        <p:spPr>
          <a:xfrm>
            <a:off x="4502252" y="2286000"/>
            <a:ext cx="4493820" cy="3429000"/>
          </a:xfrm>
          <a:prstGeom prst="rect">
            <a:avLst/>
          </a:prstGeom>
        </p:spPr>
      </p:pic>
    </p:spTree>
    <p:extLst>
      <p:ext uri="{BB962C8B-B14F-4D97-AF65-F5344CB8AC3E}">
        <p14:creationId xmlns:p14="http://schemas.microsoft.com/office/powerpoint/2010/main" val="4102768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a:t>Present Value</a:t>
            </a:r>
            <a:endParaRPr lang="en-US" dirty="0"/>
          </a:p>
        </p:txBody>
      </p:sp>
      <p:sp>
        <p:nvSpPr>
          <p:cNvPr id="17412" name="Content Placeholder 2"/>
          <p:cNvSpPr>
            <a:spLocks noGrp="1"/>
          </p:cNvSpPr>
          <p:nvPr>
            <p:ph idx="1"/>
          </p:nvPr>
        </p:nvSpPr>
        <p:spPr/>
        <p:txBody>
          <a:bodyPr/>
          <a:lstStyle/>
          <a:p>
            <a:r>
              <a:rPr lang="en-US"/>
              <a:t>Finding the present value is essentially the opposite process as finding the future value</a:t>
            </a:r>
            <a:endParaRPr lang="en-US" dirty="0"/>
          </a:p>
          <a:p>
            <a:pPr lvl="1"/>
            <a:r>
              <a:rPr lang="en-US"/>
              <a:t>Future value = compounding</a:t>
            </a:r>
            <a:endParaRPr lang="en-US" dirty="0"/>
          </a:p>
          <a:p>
            <a:pPr lvl="2"/>
            <a:r>
              <a:rPr lang="en-US"/>
              <a:t>Example: What happens when you deposit $100 cash in the bank to earn 5 percent interest for one year</a:t>
            </a:r>
            <a:r>
              <a:rPr lang="en-US" dirty="0"/>
              <a:t>?</a:t>
            </a:r>
          </a:p>
          <a:p>
            <a:pPr lvl="1"/>
            <a:r>
              <a:rPr lang="en-US"/>
              <a:t>Present value = discounting</a:t>
            </a:r>
            <a:endParaRPr lang="en-US" dirty="0"/>
          </a:p>
          <a:p>
            <a:pPr lvl="2"/>
            <a:r>
              <a:rPr lang="en-US"/>
              <a:t>Example: If the bank will pay you $105 in one year and interest rates are 5 percent, how much would you be willing to deposit now, to receive that payment in a year</a:t>
            </a:r>
            <a:r>
              <a:rPr lang="en-US" dirty="0"/>
              <a:t>?</a:t>
            </a:r>
          </a:p>
          <a:p>
            <a:endParaRPr lang="en-US" dirty="0"/>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82B9-A3B2-4D33-B859-F3193FB76C70}"/>
              </a:ext>
            </a:extLst>
          </p:cNvPr>
          <p:cNvSpPr>
            <a:spLocks noGrp="1"/>
          </p:cNvSpPr>
          <p:nvPr>
            <p:ph type="title"/>
          </p:nvPr>
        </p:nvSpPr>
        <p:spPr/>
        <p:txBody>
          <a:bodyPr/>
          <a:lstStyle/>
          <a:p>
            <a:r>
              <a:rPr lang="en-US" dirty="0"/>
              <a:t>Think about it</a:t>
            </a:r>
          </a:p>
        </p:txBody>
      </p:sp>
      <p:sp>
        <p:nvSpPr>
          <p:cNvPr id="3" name="Content Placeholder 2">
            <a:extLst>
              <a:ext uri="{FF2B5EF4-FFF2-40B4-BE49-F238E27FC236}">
                <a16:creationId xmlns:a16="http://schemas.microsoft.com/office/drawing/2014/main" id="{0ACD1FA6-46A5-426A-AF7D-4B7E7F3ACC97}"/>
              </a:ext>
            </a:extLst>
          </p:cNvPr>
          <p:cNvSpPr>
            <a:spLocks noGrp="1"/>
          </p:cNvSpPr>
          <p:nvPr>
            <p:ph idx="1"/>
          </p:nvPr>
        </p:nvSpPr>
        <p:spPr>
          <a:xfrm>
            <a:off x="443625" y="1295400"/>
            <a:ext cx="8229600" cy="5334000"/>
          </a:xfrm>
        </p:spPr>
        <p:txBody>
          <a:bodyPr>
            <a:normAutofit fontScale="92500" lnSpcReduction="20000"/>
          </a:bodyPr>
          <a:lstStyle/>
          <a:p>
            <a:r>
              <a:rPr lang="en-US" dirty="0"/>
              <a:t>What is finance? Why is it so important in history? What two options are available to finance activities?</a:t>
            </a:r>
          </a:p>
          <a:p>
            <a:r>
              <a:rPr lang="en-US" dirty="0"/>
              <a:t>How do lenders make money? Why do lenders charge interest?</a:t>
            </a:r>
          </a:p>
          <a:p>
            <a:r>
              <a:rPr lang="en-US" dirty="0"/>
              <a:t>What developments were necessary for the progress and success of borrowing and lending in Europe? How do accountants play a vital role in the operation of markets, like the bond market?</a:t>
            </a:r>
          </a:p>
          <a:p>
            <a:r>
              <a:rPr lang="en-US" dirty="0"/>
              <a:t>What personal developments do you need to contribute to successful lending and finance?</a:t>
            </a:r>
          </a:p>
        </p:txBody>
      </p:sp>
    </p:spTree>
    <p:extLst>
      <p:ext uri="{BB962C8B-B14F-4D97-AF65-F5344CB8AC3E}">
        <p14:creationId xmlns:p14="http://schemas.microsoft.com/office/powerpoint/2010/main" val="861585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r>
              <a:rPr lang="en-US"/>
              <a:t>Present Value (</a:t>
            </a:r>
            <a:r>
              <a:rPr lang="en-US" dirty="0"/>
              <a:t>continued)</a:t>
            </a:r>
          </a:p>
        </p:txBody>
      </p:sp>
      <p:sp>
        <p:nvSpPr>
          <p:cNvPr id="18436" name="Content Placeholder 2"/>
          <p:cNvSpPr>
            <a:spLocks noGrp="1"/>
          </p:cNvSpPr>
          <p:nvPr>
            <p:ph idx="1"/>
          </p:nvPr>
        </p:nvSpPr>
        <p:spPr/>
        <p:txBody>
          <a:bodyPr/>
          <a:lstStyle/>
          <a:p>
            <a:r>
              <a:rPr lang="en-US" b="1"/>
              <a:t>Discounting</a:t>
            </a:r>
            <a:r>
              <a:rPr lang="en-US"/>
              <a:t> is the process of finding present value by reducing future values using the discount, or interest, rate</a:t>
            </a:r>
            <a:endParaRPr lang="en-US" dirty="0"/>
          </a:p>
          <a:p>
            <a:pPr lvl="1"/>
            <a:r>
              <a:rPr lang="en-US"/>
              <a:t>Significantly decreases the value of a future amount to the present</a:t>
            </a:r>
            <a:endParaRPr lang="en-US" dirty="0"/>
          </a:p>
        </p:txBody>
      </p:sp>
      <p:pic>
        <p:nvPicPr>
          <p:cNvPr id="2" name="Picture 1">
            <a:extLst>
              <a:ext uri="{FF2B5EF4-FFF2-40B4-BE49-F238E27FC236}">
                <a16:creationId xmlns:a16="http://schemas.microsoft.com/office/drawing/2014/main" id="{A96BFED9-9D39-4443-A157-9DBCC8AD1F9D}"/>
              </a:ext>
            </a:extLst>
          </p:cNvPr>
          <p:cNvPicPr>
            <a:picLocks noChangeAspect="1"/>
          </p:cNvPicPr>
          <p:nvPr/>
        </p:nvPicPr>
        <p:blipFill>
          <a:blip r:embed="rId3"/>
          <a:stretch>
            <a:fillRect/>
          </a:stretch>
        </p:blipFill>
        <p:spPr>
          <a:xfrm>
            <a:off x="266700" y="4267200"/>
            <a:ext cx="8610600" cy="153431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r>
              <a:rPr lang="en-US" dirty="0"/>
              <a:t>Present Value Example</a:t>
            </a:r>
          </a:p>
        </p:txBody>
      </p:sp>
      <p:sp>
        <p:nvSpPr>
          <p:cNvPr id="19460" name="Content Placeholder 2"/>
          <p:cNvSpPr>
            <a:spLocks noGrp="1"/>
          </p:cNvSpPr>
          <p:nvPr>
            <p:ph idx="1"/>
          </p:nvPr>
        </p:nvSpPr>
        <p:spPr/>
        <p:txBody>
          <a:bodyPr/>
          <a:lstStyle/>
          <a:p>
            <a:r>
              <a:rPr lang="en-US" dirty="0"/>
              <a:t>Example</a:t>
            </a:r>
          </a:p>
          <a:p>
            <a:pPr lvl="1"/>
            <a:r>
              <a:rPr lang="en-US"/>
              <a:t>The bank will pay you $105 in 1 year</a:t>
            </a:r>
            <a:endParaRPr lang="en-US" dirty="0"/>
          </a:p>
          <a:p>
            <a:pPr lvl="1"/>
            <a:r>
              <a:rPr lang="en-US"/>
              <a:t>Interest rates are 5 percent</a:t>
            </a:r>
            <a:r>
              <a:rPr lang="en-US" dirty="0"/>
              <a:t>	</a:t>
            </a:r>
          </a:p>
          <a:p>
            <a:pPr lvl="1"/>
            <a:endParaRPr lang="en-US" dirty="0"/>
          </a:p>
          <a:p>
            <a:pPr lvl="1"/>
            <a:r>
              <a:rPr lang="en-US"/>
              <a:t>What is the present value</a:t>
            </a:r>
            <a:r>
              <a:rPr lang="en-US" dirty="0"/>
              <a:t>?</a:t>
            </a:r>
          </a:p>
          <a:p>
            <a:pPr marL="274320" lvl="1" indent="0">
              <a:buNone/>
            </a:pPr>
            <a:endParaRPr lang="en-US" dirty="0"/>
          </a:p>
        </p:txBody>
      </p:sp>
      <p:pic>
        <p:nvPicPr>
          <p:cNvPr id="194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3975" y="4648200"/>
            <a:ext cx="26289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p:txBody>
          <a:bodyPr/>
          <a:lstStyle/>
          <a:p>
            <a:r>
              <a:rPr lang="en-US"/>
              <a:t>Discounting Over Multiple Periods </a:t>
            </a:r>
            <a:endParaRPr lang="en-US" dirty="0"/>
          </a:p>
        </p:txBody>
      </p:sp>
      <p:sp>
        <p:nvSpPr>
          <p:cNvPr id="1029" name="Content Placeholder 2"/>
          <p:cNvSpPr>
            <a:spLocks noGrp="1"/>
          </p:cNvSpPr>
          <p:nvPr>
            <p:ph idx="1"/>
          </p:nvPr>
        </p:nvSpPr>
        <p:spPr/>
        <p:txBody>
          <a:bodyPr/>
          <a:lstStyle/>
          <a:p>
            <a:r>
              <a:rPr lang="en-US"/>
              <a:t>Discounting over multiple periods is the reverse of compounding over multiple periods</a:t>
            </a:r>
            <a:endParaRPr lang="en-US" dirty="0"/>
          </a:p>
        </p:txBody>
      </p:sp>
      <p:pic>
        <p:nvPicPr>
          <p:cNvPr id="2" name="Picture 1">
            <a:extLst>
              <a:ext uri="{FF2B5EF4-FFF2-40B4-BE49-F238E27FC236}">
                <a16:creationId xmlns:a16="http://schemas.microsoft.com/office/drawing/2014/main" id="{B9DA1E44-6680-4D5F-9D5E-E87B4EA1618E}"/>
              </a:ext>
            </a:extLst>
          </p:cNvPr>
          <p:cNvPicPr>
            <a:picLocks noChangeAspect="1"/>
          </p:cNvPicPr>
          <p:nvPr/>
        </p:nvPicPr>
        <p:blipFill>
          <a:blip r:embed="rId3"/>
          <a:stretch>
            <a:fillRect/>
          </a:stretch>
        </p:blipFill>
        <p:spPr>
          <a:xfrm>
            <a:off x="152400" y="3291942"/>
            <a:ext cx="8829720" cy="17382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p:txBody>
          <a:bodyPr>
            <a:normAutofit/>
          </a:bodyPr>
          <a:lstStyle/>
          <a:p>
            <a:r>
              <a:rPr lang="en-US" sz="4000"/>
              <a:t>Discounting Over Multiple Periods Example</a:t>
            </a:r>
            <a:endParaRPr lang="en-US" sz="4000" dirty="0"/>
          </a:p>
        </p:txBody>
      </p:sp>
      <mc:AlternateContent xmlns:mc="http://schemas.openxmlformats.org/markup-compatibility/2006" xmlns:a14="http://schemas.microsoft.com/office/drawing/2010/main">
        <mc:Choice Requires="a14">
          <p:sp>
            <p:nvSpPr>
              <p:cNvPr id="2053" name="Content Placeholder 2"/>
              <p:cNvSpPr>
                <a:spLocks noGrp="1"/>
              </p:cNvSpPr>
              <p:nvPr>
                <p:ph idx="1"/>
              </p:nvPr>
            </p:nvSpPr>
            <p:spPr>
              <a:xfrm>
                <a:off x="443625" y="1295400"/>
                <a:ext cx="8229600" cy="5410200"/>
              </a:xfrm>
            </p:spPr>
            <p:txBody>
              <a:bodyPr/>
              <a:lstStyle/>
              <a:p>
                <a:r>
                  <a:rPr lang="en-US" dirty="0"/>
                  <a:t>Example</a:t>
                </a:r>
              </a:p>
              <a:p>
                <a:pPr lvl="1"/>
                <a:r>
                  <a:rPr lang="en-US" dirty="0"/>
                  <a:t>$100 payment will be received in five years</a:t>
                </a:r>
              </a:p>
              <a:p>
                <a:pPr lvl="1"/>
                <a:r>
                  <a:rPr lang="en-US" dirty="0"/>
                  <a:t>Discount rate is 5 percent</a:t>
                </a:r>
              </a:p>
              <a:p>
                <a:pPr lvl="2"/>
                <a:r>
                  <a:rPr lang="en-US" dirty="0"/>
                  <a:t>Note that the interest rate used to calculate present value is often referred to as the </a:t>
                </a:r>
                <a:r>
                  <a:rPr lang="en-US" b="1" dirty="0"/>
                  <a:t>discount rate</a:t>
                </a:r>
              </a:p>
              <a:p>
                <a:pPr marL="54864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100</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1.05</m:t>
                              </m:r>
                            </m:e>
                            <m:sup>
                              <m:r>
                                <a:rPr lang="en-US" b="0" i="1" smtClean="0">
                                  <a:latin typeface="Cambria Math" panose="02040503050406030204" pitchFamily="18" charset="0"/>
                                </a:rPr>
                                <m:t>5</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100</m:t>
                          </m:r>
                        </m:num>
                        <m:den>
                          <m:r>
                            <a:rPr lang="en-US" b="0" i="1" smtClean="0">
                              <a:latin typeface="Cambria Math" panose="02040503050406030204" pitchFamily="18" charset="0"/>
                            </a:rPr>
                            <m:t>1.2763</m:t>
                          </m:r>
                        </m:den>
                      </m:f>
                      <m:r>
                        <a:rPr lang="en-US" b="0" i="1" smtClean="0">
                          <a:latin typeface="Cambria Math" panose="02040503050406030204" pitchFamily="18" charset="0"/>
                        </a:rPr>
                        <m:t>=78.35</m:t>
                      </m:r>
                    </m:oMath>
                  </m:oMathPara>
                </a14:m>
                <a:endParaRPr lang="en-US" dirty="0"/>
              </a:p>
              <a:p>
                <a:pPr marL="548640" lvl="2" indent="0">
                  <a:buNone/>
                </a:pPr>
                <a:r>
                  <a:rPr lang="en-US" dirty="0"/>
                  <a:t>$100 payment will be received in four years?</a:t>
                </a:r>
              </a:p>
              <a:p>
                <a:pPr marL="548640"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100</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1.05</m:t>
                              </m:r>
                            </m:e>
                            <m:sup>
                              <m:r>
                                <a:rPr lang="en-US" b="0" i="1" smtClean="0">
                                  <a:latin typeface="Cambria Math" panose="02040503050406030204" pitchFamily="18" charset="0"/>
                                </a:rPr>
                                <m:t>4</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100</m:t>
                          </m:r>
                        </m:num>
                        <m:den>
                          <m:r>
                            <a:rPr lang="en-US" b="0" i="1" smtClean="0">
                              <a:latin typeface="Cambria Math" panose="02040503050406030204" pitchFamily="18" charset="0"/>
                            </a:rPr>
                            <m:t>1.2155</m:t>
                          </m:r>
                        </m:den>
                      </m:f>
                      <m:r>
                        <a:rPr lang="en-US" b="0" i="1" smtClean="0">
                          <a:latin typeface="Cambria Math" panose="02040503050406030204" pitchFamily="18" charset="0"/>
                        </a:rPr>
                        <m:t>=82.27</m:t>
                      </m:r>
                    </m:oMath>
                  </m:oMathPara>
                </a14:m>
                <a:endParaRPr lang="en-US" dirty="0"/>
              </a:p>
              <a:p>
                <a:pPr marL="548640" lvl="2" indent="0">
                  <a:buNone/>
                </a:pPr>
                <a:endParaRPr lang="en-US" dirty="0"/>
              </a:p>
            </p:txBody>
          </p:sp>
        </mc:Choice>
        <mc:Fallback xmlns="">
          <p:sp>
            <p:nvSpPr>
              <p:cNvPr id="2053" name="Content Placeholder 2"/>
              <p:cNvSpPr>
                <a:spLocks noGrp="1" noRot="1" noChangeAspect="1" noMove="1" noResize="1" noEditPoints="1" noAdjustHandles="1" noChangeArrowheads="1" noChangeShapeType="1" noTextEdit="1"/>
              </p:cNvSpPr>
              <p:nvPr>
                <p:ph idx="1"/>
              </p:nvPr>
            </p:nvSpPr>
            <p:spPr>
              <a:xfrm>
                <a:off x="443625" y="1295400"/>
                <a:ext cx="8229600" cy="5410200"/>
              </a:xfrm>
              <a:blipFill>
                <a:blip r:embed="rId3"/>
                <a:stretch>
                  <a:fillRect l="-1333" t="-146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0975820-9422-418A-89BA-05940BEF0C27}"/>
              </a:ext>
            </a:extLst>
          </p:cNvPr>
          <p:cNvSpPr txBox="1"/>
          <p:nvPr/>
        </p:nvSpPr>
        <p:spPr>
          <a:xfrm>
            <a:off x="7366000" y="4110672"/>
            <a:ext cx="1752600" cy="1323439"/>
          </a:xfrm>
          <a:prstGeom prst="rect">
            <a:avLst/>
          </a:prstGeom>
          <a:noFill/>
        </p:spPr>
        <p:txBody>
          <a:bodyPr wrap="square" rtlCol="0">
            <a:spAutoFit/>
          </a:bodyPr>
          <a:lstStyle/>
          <a:p>
            <a:r>
              <a:rPr lang="en-US" sz="1600" b="1" i="1" dirty="0">
                <a:solidFill>
                  <a:srgbClr val="00B0F0"/>
                </a:solidFill>
              </a:rPr>
              <a:t>This</a:t>
            </a:r>
            <a:r>
              <a:rPr lang="en-US" sz="1600" i="1" dirty="0"/>
              <a:t> number is larger than </a:t>
            </a:r>
            <a:r>
              <a:rPr lang="en-US" sz="1600" b="1" i="1" dirty="0">
                <a:solidFill>
                  <a:srgbClr val="FFC000"/>
                </a:solidFill>
              </a:rPr>
              <a:t>that</a:t>
            </a:r>
            <a:r>
              <a:rPr lang="en-US" sz="1600" i="1" dirty="0"/>
              <a:t> one. Why does this make sense?</a:t>
            </a:r>
          </a:p>
        </p:txBody>
      </p:sp>
      <p:cxnSp>
        <p:nvCxnSpPr>
          <p:cNvPr id="5" name="Straight Arrow Connector 4">
            <a:extLst>
              <a:ext uri="{FF2B5EF4-FFF2-40B4-BE49-F238E27FC236}">
                <a16:creationId xmlns:a16="http://schemas.microsoft.com/office/drawing/2014/main" id="{E588A782-7A5C-43FF-BA7B-6E4F23363BEE}"/>
              </a:ext>
            </a:extLst>
          </p:cNvPr>
          <p:cNvCxnSpPr/>
          <p:nvPr/>
        </p:nvCxnSpPr>
        <p:spPr>
          <a:xfrm flipH="1">
            <a:off x="6324600" y="4267200"/>
            <a:ext cx="1041400" cy="116691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1F58CA2-3828-4CDB-81E6-F5BF21D2E5AD}"/>
              </a:ext>
            </a:extLst>
          </p:cNvPr>
          <p:cNvCxnSpPr/>
          <p:nvPr/>
        </p:nvCxnSpPr>
        <p:spPr>
          <a:xfrm flipH="1" flipV="1">
            <a:off x="6248400" y="4343400"/>
            <a:ext cx="2209800" cy="1524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E04E-6C25-FE96-6E02-D9CB4404169C}"/>
              </a:ext>
            </a:extLst>
          </p:cNvPr>
          <p:cNvSpPr>
            <a:spLocks noGrp="1"/>
          </p:cNvSpPr>
          <p:nvPr>
            <p:ph type="title"/>
          </p:nvPr>
        </p:nvSpPr>
        <p:spPr/>
        <p:txBody>
          <a:bodyPr>
            <a:normAutofit fontScale="90000"/>
          </a:bodyPr>
          <a:lstStyle/>
          <a:p>
            <a:r>
              <a:rPr lang="en-US">
                <a:latin typeface="Calibri"/>
                <a:cs typeface="Calibri"/>
              </a:rPr>
              <a:t>Discounting Multiple Payments Over Multiple Periods Example</a:t>
            </a:r>
          </a:p>
        </p:txBody>
      </p:sp>
      <p:sp>
        <p:nvSpPr>
          <p:cNvPr id="3" name="Content Placeholder 2">
            <a:extLst>
              <a:ext uri="{FF2B5EF4-FFF2-40B4-BE49-F238E27FC236}">
                <a16:creationId xmlns:a16="http://schemas.microsoft.com/office/drawing/2014/main" id="{70A760D6-73F2-A0E6-D1EA-C2157DD9EE1F}"/>
              </a:ext>
            </a:extLst>
          </p:cNvPr>
          <p:cNvSpPr>
            <a:spLocks noGrp="1"/>
          </p:cNvSpPr>
          <p:nvPr>
            <p:ph idx="1"/>
          </p:nvPr>
        </p:nvSpPr>
        <p:spPr/>
        <p:txBody>
          <a:bodyPr lIns="91440" tIns="45720" rIns="91440" bIns="45720" anchor="t"/>
          <a:lstStyle/>
          <a:p>
            <a:r>
              <a:rPr lang="en-US" dirty="0">
                <a:ea typeface="+mn-lt"/>
                <a:cs typeface="+mn-lt"/>
              </a:rPr>
              <a:t>In negotiating the sale of some machinery to his son, Harry agreed to accept interest and principal payments of $10,000 in one year, $15,000 in two years, and $22,000 in three years (in line with the son's ability to pay). If Harry can earn nine percent on invested funds, how much is he receiving for the machinery? </a:t>
            </a:r>
            <a:endParaRPr lang="en-US"/>
          </a:p>
        </p:txBody>
      </p:sp>
    </p:spTree>
    <p:extLst>
      <p:ext uri="{BB962C8B-B14F-4D97-AF65-F5344CB8AC3E}">
        <p14:creationId xmlns:p14="http://schemas.microsoft.com/office/powerpoint/2010/main" val="2990180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A38B-A1D2-4DC4-8CD9-4B1C751AB84A}"/>
              </a:ext>
            </a:extLst>
          </p:cNvPr>
          <p:cNvSpPr>
            <a:spLocks noGrp="1"/>
          </p:cNvSpPr>
          <p:nvPr>
            <p:ph type="title"/>
          </p:nvPr>
        </p:nvSpPr>
        <p:spPr/>
        <p:txBody>
          <a:bodyPr>
            <a:normAutofit fontScale="90000"/>
          </a:bodyPr>
          <a:lstStyle/>
          <a:p>
            <a:r>
              <a:rPr lang="en-US">
                <a:latin typeface="Calibri"/>
                <a:cs typeface="Calibri"/>
              </a:rPr>
              <a:t>Discounting Multiple Payments Over Multiple Periods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48121E-BB66-5FE5-A721-2536AC392831}"/>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𝑃𝑉</m:t>
                    </m:r>
                    <m:r>
                      <a:rPr lang="en-US"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,00</m:t>
                        </m:r>
                        <m:r>
                          <a:rPr lang="en-US" i="1">
                            <a:latin typeface="Cambria Math" panose="02040503050406030204" pitchFamily="18" charset="0"/>
                          </a:rPr>
                          <m:t>0</m:t>
                        </m:r>
                      </m:num>
                      <m:den>
                        <m:sSup>
                          <m:sSupPr>
                            <m:ctrlPr>
                              <a:rPr lang="en-US" i="1">
                                <a:latin typeface="Cambria Math" panose="02040503050406030204" pitchFamily="18" charset="0"/>
                              </a:rPr>
                            </m:ctrlPr>
                          </m:sSupPr>
                          <m:e>
                            <m:r>
                              <a:rPr lang="en-US" i="1">
                                <a:latin typeface="Cambria Math" panose="02040503050406030204" pitchFamily="18" charset="0"/>
                              </a:rPr>
                              <m:t>1.0</m:t>
                            </m:r>
                            <m:r>
                              <a:rPr lang="en-US" b="0" i="1" smtClean="0">
                                <a:latin typeface="Cambria Math" panose="02040503050406030204" pitchFamily="18" charset="0"/>
                              </a:rPr>
                              <m:t>9</m:t>
                            </m:r>
                          </m:e>
                          <m:sup>
                            <m:r>
                              <a:rPr lang="en-US" b="0" i="1" smtClean="0">
                                <a:latin typeface="Cambria Math" panose="02040503050406030204" pitchFamily="18" charset="0"/>
                              </a:rPr>
                              <m:t>1</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5</m:t>
                        </m:r>
                        <m:r>
                          <a:rPr lang="en-US" i="1">
                            <a:latin typeface="Cambria Math" panose="02040503050406030204" pitchFamily="18" charset="0"/>
                          </a:rPr>
                          <m:t>,000</m:t>
                        </m:r>
                      </m:num>
                      <m:den>
                        <m:sSup>
                          <m:sSupPr>
                            <m:ctrlPr>
                              <a:rPr lang="en-US" i="1">
                                <a:latin typeface="Cambria Math" panose="02040503050406030204" pitchFamily="18" charset="0"/>
                              </a:rPr>
                            </m:ctrlPr>
                          </m:sSupPr>
                          <m:e>
                            <m:r>
                              <a:rPr lang="en-US" i="1">
                                <a:latin typeface="Cambria Math" panose="02040503050406030204" pitchFamily="18" charset="0"/>
                              </a:rPr>
                              <m:t>1.09</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22</m:t>
                        </m:r>
                        <m:r>
                          <a:rPr lang="en-US" i="1">
                            <a:latin typeface="Cambria Math" panose="02040503050406030204" pitchFamily="18" charset="0"/>
                          </a:rPr>
                          <m:t>,000</m:t>
                        </m:r>
                      </m:num>
                      <m:den>
                        <m:sSup>
                          <m:sSupPr>
                            <m:ctrlPr>
                              <a:rPr lang="en-US" i="1">
                                <a:latin typeface="Cambria Math" panose="02040503050406030204" pitchFamily="18" charset="0"/>
                              </a:rPr>
                            </m:ctrlPr>
                          </m:sSupPr>
                          <m:e>
                            <m:r>
                              <a:rPr lang="en-US" i="1">
                                <a:latin typeface="Cambria Math" panose="02040503050406030204" pitchFamily="18" charset="0"/>
                              </a:rPr>
                              <m:t>1.09</m:t>
                            </m:r>
                          </m:e>
                          <m:sup>
                            <m:r>
                              <a:rPr lang="en-US" b="0" i="1" smtClean="0">
                                <a:latin typeface="Cambria Math" panose="02040503050406030204" pitchFamily="18" charset="0"/>
                              </a:rPr>
                              <m:t>3</m:t>
                            </m:r>
                          </m:sup>
                        </m:sSup>
                      </m:den>
                    </m:f>
                  </m:oMath>
                </a14:m>
                <a:endParaRPr lang="en-US" dirty="0"/>
              </a:p>
              <a:p>
                <a14:m>
                  <m:oMath xmlns:m="http://schemas.openxmlformats.org/officeDocument/2006/math">
                    <m:r>
                      <a:rPr lang="en-US" i="1">
                        <a:latin typeface="Cambria Math" panose="02040503050406030204" pitchFamily="18" charset="0"/>
                      </a:rPr>
                      <m:t>𝑃𝑉</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10,000</m:t>
                        </m:r>
                      </m:num>
                      <m:den>
                        <m:r>
                          <a:rPr lang="en-US" b="0" i="1" smtClean="0">
                            <a:latin typeface="Cambria Math" panose="02040503050406030204" pitchFamily="18" charset="0"/>
                          </a:rPr>
                          <m:t>1.09</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15,000</m:t>
                        </m:r>
                      </m:num>
                      <m:den>
                        <m:r>
                          <a:rPr lang="en-US" b="0" i="1" smtClean="0">
                            <a:latin typeface="Cambria Math" panose="02040503050406030204" pitchFamily="18" charset="0"/>
                          </a:rPr>
                          <m:t>1.1881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22,000</m:t>
                        </m:r>
                      </m:num>
                      <m:den>
                        <m:r>
                          <a:rPr lang="en-US" b="0" i="1" smtClean="0">
                            <a:latin typeface="Cambria Math" panose="02040503050406030204" pitchFamily="18" charset="0"/>
                          </a:rPr>
                          <m:t>1.2950</m:t>
                        </m:r>
                      </m:den>
                    </m:f>
                  </m:oMath>
                </a14:m>
                <a:endParaRPr lang="en-US" dirty="0"/>
              </a:p>
              <a:p>
                <a14:m>
                  <m:oMath xmlns:m="http://schemas.openxmlformats.org/officeDocument/2006/math">
                    <m:r>
                      <a:rPr lang="en-US" i="1">
                        <a:latin typeface="Cambria Math" panose="02040503050406030204" pitchFamily="18" charset="0"/>
                      </a:rPr>
                      <m:t>𝑃𝑉</m:t>
                    </m:r>
                    <m:r>
                      <a:rPr lang="en-US" i="1">
                        <a:latin typeface="Cambria Math" panose="02040503050406030204" pitchFamily="18" charset="0"/>
                      </a:rPr>
                      <m:t>=9174.31+12,625.20+16,988.03</m:t>
                    </m:r>
                  </m:oMath>
                </a14:m>
                <a:endParaRPr lang="en-US" b="0" dirty="0"/>
              </a:p>
              <a:p>
                <a:r>
                  <a:rPr lang="en-US" dirty="0"/>
                  <a:t>=38,787.54</a:t>
                </a:r>
              </a:p>
            </p:txBody>
          </p:sp>
        </mc:Choice>
        <mc:Fallback xmlns="">
          <p:sp>
            <p:nvSpPr>
              <p:cNvPr id="3" name="Content Placeholder 2">
                <a:extLst>
                  <a:ext uri="{FF2B5EF4-FFF2-40B4-BE49-F238E27FC236}">
                    <a16:creationId xmlns:a16="http://schemas.microsoft.com/office/drawing/2014/main" id="{B048121E-BB66-5FE5-A721-2536AC392831}"/>
                  </a:ext>
                </a:extLst>
              </p:cNvPr>
              <p:cNvSpPr>
                <a:spLocks noGrp="1" noRot="1" noChangeAspect="1" noMove="1" noResize="1" noEditPoints="1" noAdjustHandles="1" noChangeArrowheads="1" noChangeShapeType="1" noTextEdit="1"/>
              </p:cNvSpPr>
              <p:nvPr>
                <p:ph idx="1"/>
              </p:nvPr>
            </p:nvSpPr>
            <p:spPr>
              <a:blipFill>
                <a:blip r:embed="rId2"/>
                <a:stretch>
                  <a:fillRect l="-1387"/>
                </a:stretch>
              </a:blipFill>
            </p:spPr>
            <p:txBody>
              <a:bodyPr/>
              <a:lstStyle/>
              <a:p>
                <a:r>
                  <a:rPr lang="en-US">
                    <a:noFill/>
                  </a:rPr>
                  <a:t> </a:t>
                </a:r>
              </a:p>
            </p:txBody>
          </p:sp>
        </mc:Fallback>
      </mc:AlternateContent>
    </p:spTree>
    <p:extLst>
      <p:ext uri="{BB962C8B-B14F-4D97-AF65-F5344CB8AC3E}">
        <p14:creationId xmlns:p14="http://schemas.microsoft.com/office/powerpoint/2010/main" val="4205992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F0C4-FFB5-6546-B56C-E3042057777C}"/>
              </a:ext>
            </a:extLst>
          </p:cNvPr>
          <p:cNvSpPr>
            <a:spLocks noGrp="1"/>
          </p:cNvSpPr>
          <p:nvPr>
            <p:ph type="title"/>
          </p:nvPr>
        </p:nvSpPr>
        <p:spPr/>
        <p:txBody>
          <a:bodyPr>
            <a:normAutofit/>
          </a:bodyPr>
          <a:lstStyle/>
          <a:p>
            <a:r>
              <a:rPr lang="en-US"/>
              <a:t>Excel examples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18EB88-186D-D14B-AAF4-BD12A681C1C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𝑃𝑉</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𝐹𝑉</m:t>
                            </m:r>
                          </m:e>
                          <m:sub>
                            <m:r>
                              <a:rPr lang="en-US" b="0" i="1" smtClean="0">
                                <a:latin typeface="Cambria Math" panose="02040503050406030204" pitchFamily="18" charset="0"/>
                              </a:rPr>
                              <m:t>𝑁</m:t>
                            </m:r>
                          </m:sub>
                        </m:sSub>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𝑖</m:t>
                                </m:r>
                              </m:e>
                            </m:d>
                          </m:e>
                          <m:sup>
                            <m:r>
                              <a:rPr lang="en-US" b="0" i="1" smtClean="0">
                                <a:latin typeface="Cambria Math" panose="02040503050406030204" pitchFamily="18" charset="0"/>
                              </a:rPr>
                              <m:t>𝑁</m:t>
                            </m:r>
                          </m:sup>
                        </m:sSup>
                      </m:den>
                    </m:f>
                  </m:oMath>
                </a14:m>
                <a:endParaRPr lang="en-US" dirty="0"/>
              </a:p>
            </p:txBody>
          </p:sp>
        </mc:Choice>
        <mc:Fallback xmlns="">
          <p:sp>
            <p:nvSpPr>
              <p:cNvPr id="3" name="Content Placeholder 2">
                <a:extLst>
                  <a:ext uri="{FF2B5EF4-FFF2-40B4-BE49-F238E27FC236}">
                    <a16:creationId xmlns:a16="http://schemas.microsoft.com/office/drawing/2014/main" id="{3A18EB88-186D-D14B-AAF4-BD12A681C1CF}"/>
                  </a:ext>
                </a:extLst>
              </p:cNvPr>
              <p:cNvSpPr>
                <a:spLocks noGrp="1" noRot="1" noChangeAspect="1" noMove="1" noResize="1" noEditPoints="1" noAdjustHandles="1" noChangeArrowheads="1" noChangeShapeType="1" noTextEdit="1"/>
              </p:cNvSpPr>
              <p:nvPr>
                <p:ph idx="1"/>
              </p:nvPr>
            </p:nvSpPr>
            <p:spPr>
              <a:blipFill>
                <a:blip r:embed="rId4"/>
                <a:stretch>
                  <a:fillRect l="-1387"/>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85FB0990-ABB7-4216-B6F9-6E0C2C928E13}"/>
              </a:ext>
            </a:extLst>
          </p:cNvPr>
          <p:cNvGraphicFramePr>
            <a:graphicFrameLocks noChangeAspect="1"/>
          </p:cNvGraphicFramePr>
          <p:nvPr>
            <p:extLst>
              <p:ext uri="{D42A27DB-BD31-4B8C-83A1-F6EECF244321}">
                <p14:modId xmlns:p14="http://schemas.microsoft.com/office/powerpoint/2010/main" val="249808437"/>
              </p:ext>
            </p:extLst>
          </p:nvPr>
        </p:nvGraphicFramePr>
        <p:xfrm>
          <a:off x="578949" y="2657474"/>
          <a:ext cx="914400" cy="771525"/>
        </p:xfrm>
        <a:graphic>
          <a:graphicData uri="http://schemas.openxmlformats.org/presentationml/2006/ole">
            <mc:AlternateContent xmlns:mc="http://schemas.openxmlformats.org/markup-compatibility/2006">
              <mc:Choice xmlns:v="urn:schemas-microsoft-com:vml" Requires="v">
                <p:oleObj name="Worksheet" showAsIcon="1" r:id="rId5" imgW="914400" imgH="771480" progId="Excel.Sheet.12">
                  <p:embed/>
                </p:oleObj>
              </mc:Choice>
              <mc:Fallback>
                <p:oleObj name="Worksheet" showAsIcon="1" r:id="rId5" imgW="914400" imgH="771480" progId="Excel.Sheet.12">
                  <p:embed/>
                  <p:pic>
                    <p:nvPicPr>
                      <p:cNvPr id="5" name="Object 4">
                        <a:extLst>
                          <a:ext uri="{FF2B5EF4-FFF2-40B4-BE49-F238E27FC236}">
                            <a16:creationId xmlns:a16="http://schemas.microsoft.com/office/drawing/2014/main" id="{85FB0990-ABB7-4216-B6F9-6E0C2C928E13}"/>
                          </a:ext>
                        </a:extLst>
                      </p:cNvPr>
                      <p:cNvPicPr/>
                      <p:nvPr/>
                    </p:nvPicPr>
                    <p:blipFill>
                      <a:blip r:embed="rId6"/>
                      <a:stretch>
                        <a:fillRect/>
                      </a:stretch>
                    </p:blipFill>
                    <p:spPr>
                      <a:xfrm>
                        <a:off x="578949" y="2657474"/>
                        <a:ext cx="914400" cy="77152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FBC5CE8-9EBC-4EE6-B097-98BB8940D762}"/>
              </a:ext>
            </a:extLst>
          </p:cNvPr>
          <p:cNvGraphicFramePr>
            <a:graphicFrameLocks noChangeAspect="1"/>
          </p:cNvGraphicFramePr>
          <p:nvPr>
            <p:extLst>
              <p:ext uri="{D42A27DB-BD31-4B8C-83A1-F6EECF244321}">
                <p14:modId xmlns:p14="http://schemas.microsoft.com/office/powerpoint/2010/main" val="2602547036"/>
              </p:ext>
            </p:extLst>
          </p:nvPr>
        </p:nvGraphicFramePr>
        <p:xfrm>
          <a:off x="4101225" y="2657471"/>
          <a:ext cx="914400" cy="771525"/>
        </p:xfrm>
        <a:graphic>
          <a:graphicData uri="http://schemas.openxmlformats.org/presentationml/2006/ole">
            <mc:AlternateContent xmlns:mc="http://schemas.openxmlformats.org/markup-compatibility/2006">
              <mc:Choice xmlns:v="urn:schemas-microsoft-com:vml" Requires="v">
                <p:oleObj name="Worksheet" showAsIcon="1" r:id="rId7" imgW="914400" imgH="771480" progId="Excel.Sheet.12">
                  <p:embed/>
                </p:oleObj>
              </mc:Choice>
              <mc:Fallback>
                <p:oleObj name="Worksheet" showAsIcon="1" r:id="rId7" imgW="914400" imgH="771480" progId="Excel.Sheet.12">
                  <p:embed/>
                  <p:pic>
                    <p:nvPicPr>
                      <p:cNvPr id="6" name="Object 5">
                        <a:extLst>
                          <a:ext uri="{FF2B5EF4-FFF2-40B4-BE49-F238E27FC236}">
                            <a16:creationId xmlns:a16="http://schemas.microsoft.com/office/drawing/2014/main" id="{5FBC5CE8-9EBC-4EE6-B097-98BB8940D762}"/>
                          </a:ext>
                        </a:extLst>
                      </p:cNvPr>
                      <p:cNvPicPr/>
                      <p:nvPr/>
                    </p:nvPicPr>
                    <p:blipFill>
                      <a:blip r:embed="rId8"/>
                      <a:stretch>
                        <a:fillRect/>
                      </a:stretch>
                    </p:blipFill>
                    <p:spPr>
                      <a:xfrm>
                        <a:off x="4101225" y="2657471"/>
                        <a:ext cx="914400" cy="7715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C5DC0E3-DB55-40E0-AC7C-2DEA85A33A09}"/>
              </a:ext>
            </a:extLst>
          </p:cNvPr>
          <p:cNvGraphicFramePr>
            <a:graphicFrameLocks noChangeAspect="1"/>
          </p:cNvGraphicFramePr>
          <p:nvPr>
            <p:extLst>
              <p:ext uri="{D42A27DB-BD31-4B8C-83A1-F6EECF244321}">
                <p14:modId xmlns:p14="http://schemas.microsoft.com/office/powerpoint/2010/main" val="343262401"/>
              </p:ext>
            </p:extLst>
          </p:nvPr>
        </p:nvGraphicFramePr>
        <p:xfrm>
          <a:off x="7650651" y="2657472"/>
          <a:ext cx="914400" cy="771525"/>
        </p:xfrm>
        <a:graphic>
          <a:graphicData uri="http://schemas.openxmlformats.org/presentationml/2006/ole">
            <mc:AlternateContent xmlns:mc="http://schemas.openxmlformats.org/markup-compatibility/2006">
              <mc:Choice xmlns:v="urn:schemas-microsoft-com:vml" Requires="v">
                <p:oleObj name="Worksheet" showAsIcon="1" r:id="rId9" imgW="914400" imgH="771480" progId="Excel.Sheet.12">
                  <p:embed/>
                </p:oleObj>
              </mc:Choice>
              <mc:Fallback>
                <p:oleObj name="Worksheet" showAsIcon="1" r:id="rId9" imgW="914400" imgH="771480" progId="Excel.Sheet.12">
                  <p:embed/>
                  <p:pic>
                    <p:nvPicPr>
                      <p:cNvPr id="7" name="Object 6">
                        <a:extLst>
                          <a:ext uri="{FF2B5EF4-FFF2-40B4-BE49-F238E27FC236}">
                            <a16:creationId xmlns:a16="http://schemas.microsoft.com/office/drawing/2014/main" id="{FC5DC0E3-DB55-40E0-AC7C-2DEA85A33A09}"/>
                          </a:ext>
                        </a:extLst>
                      </p:cNvPr>
                      <p:cNvPicPr/>
                      <p:nvPr/>
                    </p:nvPicPr>
                    <p:blipFill>
                      <a:blip r:embed="rId10"/>
                      <a:stretch>
                        <a:fillRect/>
                      </a:stretch>
                    </p:blipFill>
                    <p:spPr>
                      <a:xfrm>
                        <a:off x="7650651" y="2657472"/>
                        <a:ext cx="914400" cy="77152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5F33C1E2-FB23-447F-9796-EFB190810363}"/>
              </a:ext>
            </a:extLst>
          </p:cNvPr>
          <p:cNvSpPr txBox="1"/>
          <p:nvPr/>
        </p:nvSpPr>
        <p:spPr>
          <a:xfrm>
            <a:off x="197566" y="2411250"/>
            <a:ext cx="1879041" cy="246221"/>
          </a:xfrm>
          <a:prstGeom prst="rect">
            <a:avLst/>
          </a:prstGeom>
          <a:noFill/>
        </p:spPr>
        <p:txBody>
          <a:bodyPr wrap="none" rtlCol="0">
            <a:spAutoFit/>
          </a:bodyPr>
          <a:lstStyle/>
          <a:p>
            <a:r>
              <a:rPr lang="en-US" sz="1000" dirty="0"/>
              <a:t>Present Value Example 1.xlsx</a:t>
            </a:r>
          </a:p>
        </p:txBody>
      </p:sp>
      <p:sp>
        <p:nvSpPr>
          <p:cNvPr id="4" name="TextBox 3">
            <a:extLst>
              <a:ext uri="{FF2B5EF4-FFF2-40B4-BE49-F238E27FC236}">
                <a16:creationId xmlns:a16="http://schemas.microsoft.com/office/drawing/2014/main" id="{B790C86D-6ED3-48E6-80CB-8A12FE6E1FBA}"/>
              </a:ext>
            </a:extLst>
          </p:cNvPr>
          <p:cNvSpPr txBox="1"/>
          <p:nvPr/>
        </p:nvSpPr>
        <p:spPr>
          <a:xfrm>
            <a:off x="139700" y="4043685"/>
            <a:ext cx="1994775" cy="1200329"/>
          </a:xfrm>
          <a:prstGeom prst="rect">
            <a:avLst/>
          </a:prstGeom>
          <a:noFill/>
        </p:spPr>
        <p:txBody>
          <a:bodyPr wrap="square" rtlCol="0">
            <a:spAutoFit/>
          </a:bodyPr>
          <a:lstStyle/>
          <a:p>
            <a:r>
              <a:rPr lang="en-US" dirty="0"/>
              <a:t>What happens to the PV when the interest rate goes up? Down?</a:t>
            </a:r>
          </a:p>
        </p:txBody>
      </p:sp>
      <p:sp>
        <p:nvSpPr>
          <p:cNvPr id="11" name="TextBox 10">
            <a:extLst>
              <a:ext uri="{FF2B5EF4-FFF2-40B4-BE49-F238E27FC236}">
                <a16:creationId xmlns:a16="http://schemas.microsoft.com/office/drawing/2014/main" id="{C1E7B8E6-24FC-46F4-AC61-0B1DB4AB0C1E}"/>
              </a:ext>
            </a:extLst>
          </p:cNvPr>
          <p:cNvSpPr txBox="1"/>
          <p:nvPr/>
        </p:nvSpPr>
        <p:spPr>
          <a:xfrm>
            <a:off x="3748697" y="4043685"/>
            <a:ext cx="1994775" cy="1754326"/>
          </a:xfrm>
          <a:prstGeom prst="rect">
            <a:avLst/>
          </a:prstGeom>
          <a:noFill/>
        </p:spPr>
        <p:txBody>
          <a:bodyPr wrap="square" rtlCol="0">
            <a:spAutoFit/>
          </a:bodyPr>
          <a:lstStyle/>
          <a:p>
            <a:r>
              <a:rPr lang="en-US" dirty="0"/>
              <a:t>What happens to the PV when the number of years away the payment will be goes up? Down?</a:t>
            </a:r>
          </a:p>
        </p:txBody>
      </p:sp>
      <p:sp>
        <p:nvSpPr>
          <p:cNvPr id="12" name="TextBox 11">
            <a:extLst>
              <a:ext uri="{FF2B5EF4-FFF2-40B4-BE49-F238E27FC236}">
                <a16:creationId xmlns:a16="http://schemas.microsoft.com/office/drawing/2014/main" id="{01C880E0-D2ED-4BB2-879D-E9508BE5EB03}"/>
              </a:ext>
            </a:extLst>
          </p:cNvPr>
          <p:cNvSpPr txBox="1"/>
          <p:nvPr/>
        </p:nvSpPr>
        <p:spPr>
          <a:xfrm>
            <a:off x="7110462" y="4043685"/>
            <a:ext cx="1994775" cy="1477328"/>
          </a:xfrm>
          <a:prstGeom prst="rect">
            <a:avLst/>
          </a:prstGeom>
          <a:noFill/>
        </p:spPr>
        <p:txBody>
          <a:bodyPr wrap="square" rtlCol="0">
            <a:spAutoFit/>
          </a:bodyPr>
          <a:lstStyle/>
          <a:p>
            <a:r>
              <a:rPr lang="en-US" dirty="0"/>
              <a:t>What is the difference between Excel’s PV and NPV functions?</a:t>
            </a:r>
          </a:p>
        </p:txBody>
      </p:sp>
      <p:sp>
        <p:nvSpPr>
          <p:cNvPr id="13" name="TextBox 12">
            <a:extLst>
              <a:ext uri="{FF2B5EF4-FFF2-40B4-BE49-F238E27FC236}">
                <a16:creationId xmlns:a16="http://schemas.microsoft.com/office/drawing/2014/main" id="{DE9173A4-BB7A-4BBA-93AB-7F298998E756}"/>
              </a:ext>
            </a:extLst>
          </p:cNvPr>
          <p:cNvSpPr txBox="1"/>
          <p:nvPr/>
        </p:nvSpPr>
        <p:spPr>
          <a:xfrm>
            <a:off x="3924108" y="2411249"/>
            <a:ext cx="1879041" cy="246221"/>
          </a:xfrm>
          <a:prstGeom prst="rect">
            <a:avLst/>
          </a:prstGeom>
          <a:noFill/>
        </p:spPr>
        <p:txBody>
          <a:bodyPr wrap="none" rtlCol="0">
            <a:spAutoFit/>
          </a:bodyPr>
          <a:lstStyle/>
          <a:p>
            <a:r>
              <a:rPr lang="en-US" sz="1000" dirty="0"/>
              <a:t>Present Value Example 2.xlsx</a:t>
            </a:r>
          </a:p>
        </p:txBody>
      </p:sp>
      <p:sp>
        <p:nvSpPr>
          <p:cNvPr id="14" name="TextBox 13">
            <a:extLst>
              <a:ext uri="{FF2B5EF4-FFF2-40B4-BE49-F238E27FC236}">
                <a16:creationId xmlns:a16="http://schemas.microsoft.com/office/drawing/2014/main" id="{C1874083-0888-41FA-8FB0-8AE3CEBB4114}"/>
              </a:ext>
            </a:extLst>
          </p:cNvPr>
          <p:cNvSpPr txBox="1"/>
          <p:nvPr/>
        </p:nvSpPr>
        <p:spPr>
          <a:xfrm>
            <a:off x="7158601" y="2424366"/>
            <a:ext cx="1879041" cy="246221"/>
          </a:xfrm>
          <a:prstGeom prst="rect">
            <a:avLst/>
          </a:prstGeom>
          <a:noFill/>
        </p:spPr>
        <p:txBody>
          <a:bodyPr wrap="none" rtlCol="0">
            <a:spAutoFit/>
          </a:bodyPr>
          <a:lstStyle/>
          <a:p>
            <a:r>
              <a:rPr lang="en-US" sz="1000" dirty="0"/>
              <a:t>Present Value Example 3.xlsx</a:t>
            </a:r>
          </a:p>
        </p:txBody>
      </p:sp>
    </p:spTree>
    <p:extLst>
      <p:ext uri="{BB962C8B-B14F-4D97-AF65-F5344CB8AC3E}">
        <p14:creationId xmlns:p14="http://schemas.microsoft.com/office/powerpoint/2010/main" val="3827485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F293-41E7-7B47-B8BF-318633BFA137}"/>
              </a:ext>
            </a:extLst>
          </p:cNvPr>
          <p:cNvSpPr>
            <a:spLocks noGrp="1"/>
          </p:cNvSpPr>
          <p:nvPr>
            <p:ph type="title"/>
          </p:nvPr>
        </p:nvSpPr>
        <p:spPr/>
        <p:txBody>
          <a:bodyPr/>
          <a:lstStyle/>
          <a:p>
            <a:r>
              <a:rPr lang="en-US"/>
              <a:t>Present Value Example Question 1</a:t>
            </a:r>
            <a:endParaRPr lang="en-US" dirty="0"/>
          </a:p>
        </p:txBody>
      </p:sp>
      <p:sp>
        <p:nvSpPr>
          <p:cNvPr id="3" name="Content Placeholder 2">
            <a:extLst>
              <a:ext uri="{FF2B5EF4-FFF2-40B4-BE49-F238E27FC236}">
                <a16:creationId xmlns:a16="http://schemas.microsoft.com/office/drawing/2014/main" id="{DE15920F-7A9D-A245-9220-FEEF66501E8A}"/>
              </a:ext>
            </a:extLst>
          </p:cNvPr>
          <p:cNvSpPr>
            <a:spLocks noGrp="1"/>
          </p:cNvSpPr>
          <p:nvPr>
            <p:ph idx="1"/>
          </p:nvPr>
        </p:nvSpPr>
        <p:spPr/>
        <p:txBody>
          <a:bodyPr/>
          <a:lstStyle/>
          <a:p>
            <a:r>
              <a:rPr lang="en-US"/>
              <a:t>What is the present value of a $1,500 payment made in nine years when the discount rate is 8 percent</a:t>
            </a:r>
            <a:r>
              <a:rPr lang="en-US" dirty="0"/>
              <a:t>?</a:t>
            </a:r>
          </a:p>
        </p:txBody>
      </p:sp>
    </p:spTree>
    <p:extLst>
      <p:ext uri="{BB962C8B-B14F-4D97-AF65-F5344CB8AC3E}">
        <p14:creationId xmlns:p14="http://schemas.microsoft.com/office/powerpoint/2010/main" val="1985998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4335-C995-2B46-BEAD-3530C43EC04E}"/>
              </a:ext>
            </a:extLst>
          </p:cNvPr>
          <p:cNvSpPr>
            <a:spLocks noGrp="1"/>
          </p:cNvSpPr>
          <p:nvPr>
            <p:ph type="title"/>
          </p:nvPr>
        </p:nvSpPr>
        <p:spPr/>
        <p:txBody>
          <a:bodyPr/>
          <a:lstStyle/>
          <a:p>
            <a:r>
              <a:rPr lang="en-US"/>
              <a:t>Present Value Example Question 1</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DF8E15-ABF2-8F45-9BCE-75DFE9148483}"/>
                  </a:ext>
                </a:extLst>
              </p:cNvPr>
              <p:cNvSpPr>
                <a:spLocks noGrp="1"/>
              </p:cNvSpPr>
              <p:nvPr>
                <p:ph idx="1"/>
              </p:nvPr>
            </p:nvSpPr>
            <p:spPr>
              <a:xfrm>
                <a:off x="443625" y="1295400"/>
                <a:ext cx="4128375" cy="4876800"/>
              </a:xfrm>
            </p:spPr>
            <p:txBody>
              <a:bodyPr/>
              <a:lstStyle/>
              <a:p>
                <a:r>
                  <a:rPr lang="en-US" dirty="0"/>
                  <a:t>Using the formula</a:t>
                </a:r>
              </a:p>
              <a:p>
                <a:endParaRPr lang="en-US" dirty="0"/>
              </a:p>
              <a:p>
                <a14:m>
                  <m:oMath xmlns:m="http://schemas.openxmlformats.org/officeDocument/2006/math">
                    <m:r>
                      <a:rPr lang="en-US" b="0" i="1" smtClean="0">
                        <a:latin typeface="Cambria Math" panose="02040503050406030204" pitchFamily="18" charset="0"/>
                      </a:rPr>
                      <m:t>𝑃𝑉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1500</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1+0.08</m:t>
                                </m:r>
                              </m:e>
                            </m:d>
                          </m:e>
                          <m:sup>
                            <m:r>
                              <a:rPr lang="en-US" b="0" i="1" smtClean="0">
                                <a:latin typeface="Cambria Math" panose="02040503050406030204" pitchFamily="18" charset="0"/>
                              </a:rPr>
                              <m:t>9</m:t>
                            </m:r>
                          </m:sup>
                        </m:sSup>
                      </m:den>
                    </m:f>
                  </m:oMath>
                </a14:m>
                <a:endParaRPr lang="en-US" b="0" dirty="0"/>
              </a:p>
              <a:p>
                <a14:m>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1500</m:t>
                        </m:r>
                      </m:num>
                      <m:den>
                        <m:r>
                          <a:rPr lang="en-US" b="0" i="1" smtClean="0">
                            <a:latin typeface="Cambria Math" panose="02040503050406030204" pitchFamily="18" charset="0"/>
                          </a:rPr>
                          <m:t>1.999005</m:t>
                        </m:r>
                      </m:den>
                    </m:f>
                  </m:oMath>
                </a14:m>
                <a:endParaRPr lang="en-US" dirty="0"/>
              </a:p>
              <a:p>
                <a:r>
                  <a:rPr lang="en-US" dirty="0"/>
                  <a:t>=750.37</a:t>
                </a:r>
              </a:p>
            </p:txBody>
          </p:sp>
        </mc:Choice>
        <mc:Fallback xmlns="">
          <p:sp>
            <p:nvSpPr>
              <p:cNvPr id="3" name="Content Placeholder 2">
                <a:extLst>
                  <a:ext uri="{FF2B5EF4-FFF2-40B4-BE49-F238E27FC236}">
                    <a16:creationId xmlns:a16="http://schemas.microsoft.com/office/drawing/2014/main" id="{02DF8E15-ABF2-8F45-9BCE-75DFE9148483}"/>
                  </a:ext>
                </a:extLst>
              </p:cNvPr>
              <p:cNvSpPr>
                <a:spLocks noGrp="1" noRot="1" noChangeAspect="1" noMove="1" noResize="1" noEditPoints="1" noAdjustHandles="1" noChangeArrowheads="1" noChangeShapeType="1" noTextEdit="1"/>
              </p:cNvSpPr>
              <p:nvPr>
                <p:ph idx="1"/>
              </p:nvPr>
            </p:nvSpPr>
            <p:spPr>
              <a:xfrm>
                <a:off x="443625" y="1295400"/>
                <a:ext cx="4128375" cy="4876800"/>
              </a:xfrm>
              <a:blipFill>
                <a:blip r:embed="rId4"/>
                <a:stretch>
                  <a:fillRect l="-2769" t="-155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0CDEF296-E4D4-5745-9B68-4D8DA8D5356F}"/>
              </a:ext>
            </a:extLst>
          </p:cNvPr>
          <p:cNvSpPr txBox="1">
            <a:spLocks/>
          </p:cNvSpPr>
          <p:nvPr/>
        </p:nvSpPr>
        <p:spPr>
          <a:xfrm>
            <a:off x="4867697" y="1272473"/>
            <a:ext cx="4128375" cy="4876800"/>
          </a:xfrm>
          <a:prstGeom prst="rect">
            <a:avLst/>
          </a:prstGeom>
        </p:spPr>
        <p:txBody>
          <a:bodyPr/>
          <a:lstStyle>
            <a:lvl1pPr marL="182880" indent="-182880" algn="l" defTabSz="914400" rtl="0" eaLnBrk="1" latinLnBrk="0" hangingPunct="1">
              <a:spcBef>
                <a:spcPts val="600"/>
              </a:spcBef>
              <a:spcAft>
                <a:spcPts val="600"/>
              </a:spcAft>
              <a:buClr>
                <a:srgbClr val="8EACC4"/>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ts val="600"/>
              </a:spcBef>
              <a:spcAft>
                <a:spcPts val="600"/>
              </a:spcAft>
              <a:buClr>
                <a:srgbClr val="8EACC4"/>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ts val="600"/>
              </a:spcBef>
              <a:spcAft>
                <a:spcPts val="600"/>
              </a:spcAft>
              <a:buClr>
                <a:srgbClr val="8EACC4"/>
              </a:buClr>
              <a:buSzPct val="90000"/>
              <a:buFont typeface="Arial" pitchFamily="34" charset="0"/>
              <a:buChar char="•"/>
              <a:defRPr sz="2400" kern="1200">
                <a:solidFill>
                  <a:schemeClr val="tx1"/>
                </a:solidFill>
                <a:latin typeface="+mn-lt"/>
                <a:ea typeface="+mn-ea"/>
                <a:cs typeface="+mn-cs"/>
              </a:defRPr>
            </a:lvl3pPr>
            <a:lvl4pPr marL="1005840" indent="-182880" algn="l" defTabSz="914400" rtl="0" eaLnBrk="1" latinLnBrk="0" hangingPunct="1">
              <a:spcBef>
                <a:spcPts val="600"/>
              </a:spcBef>
              <a:spcAft>
                <a:spcPts val="600"/>
              </a:spcAft>
              <a:buClr>
                <a:srgbClr val="8EACC4"/>
              </a:buClr>
              <a:buFont typeface="Arial" pitchFamily="34" charset="0"/>
              <a:buChar char="•"/>
              <a:defRPr sz="2000" kern="1200">
                <a:solidFill>
                  <a:schemeClr val="tx1"/>
                </a:solidFill>
                <a:latin typeface="+mn-lt"/>
                <a:ea typeface="+mn-ea"/>
                <a:cs typeface="+mn-cs"/>
              </a:defRPr>
            </a:lvl4pPr>
            <a:lvl5pPr marL="1188720" indent="-137160" algn="l" defTabSz="914400" rtl="0" eaLnBrk="1" latinLnBrk="0" hangingPunct="1">
              <a:spcBef>
                <a:spcPts val="600"/>
              </a:spcBef>
              <a:spcAft>
                <a:spcPts val="600"/>
              </a:spcAft>
              <a:buClr>
                <a:srgbClr val="8EACC4"/>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r>
              <a:rPr lang="en-US"/>
              <a:t>Using Excel</a:t>
            </a:r>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A87E50D-84B6-BA43-A8DA-71EECB57AC22}"/>
                  </a:ext>
                </a:extLst>
              </p:cNvPr>
              <p:cNvSpPr/>
              <p:nvPr/>
            </p:nvSpPr>
            <p:spPr>
              <a:xfrm>
                <a:off x="443625" y="1905000"/>
                <a:ext cx="1712392" cy="6501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𝑃𝑉</m:t>
                      </m:r>
                      <m:r>
                        <a:rPr lang="en-US" i="1">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𝐹𝑉</m:t>
                              </m:r>
                            </m:e>
                            <m:sub>
                              <m:r>
                                <a:rPr lang="en-US" i="1">
                                  <a:latin typeface="Cambria Math" panose="02040503050406030204" pitchFamily="18" charset="0"/>
                                </a:rPr>
                                <m:t>𝑁</m:t>
                              </m:r>
                            </m:sub>
                          </m:sSub>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𝑖</m:t>
                                  </m:r>
                                </m:e>
                              </m:d>
                            </m:e>
                            <m:sup>
                              <m:r>
                                <a:rPr lang="en-US" i="1">
                                  <a:latin typeface="Cambria Math" panose="02040503050406030204" pitchFamily="18" charset="0"/>
                                </a:rPr>
                                <m:t>𝑁</m:t>
                              </m:r>
                            </m:sup>
                          </m:sSup>
                        </m:den>
                      </m:f>
                    </m:oMath>
                  </m:oMathPara>
                </a14:m>
                <a:endParaRPr lang="en-US" dirty="0"/>
              </a:p>
            </p:txBody>
          </p:sp>
        </mc:Choice>
        <mc:Fallback xmlns="">
          <p:sp>
            <p:nvSpPr>
              <p:cNvPr id="5" name="Rectangle 4">
                <a:extLst>
                  <a:ext uri="{FF2B5EF4-FFF2-40B4-BE49-F238E27FC236}">
                    <a16:creationId xmlns:a16="http://schemas.microsoft.com/office/drawing/2014/main" id="{2A87E50D-84B6-BA43-A8DA-71EECB57AC22}"/>
                  </a:ext>
                </a:extLst>
              </p:cNvPr>
              <p:cNvSpPr>
                <a:spLocks noRot="1" noChangeAspect="1" noMove="1" noResize="1" noEditPoints="1" noAdjustHandles="1" noChangeArrowheads="1" noChangeShapeType="1" noTextEdit="1"/>
              </p:cNvSpPr>
              <p:nvPr/>
            </p:nvSpPr>
            <p:spPr>
              <a:xfrm>
                <a:off x="443625" y="1905000"/>
                <a:ext cx="1712392" cy="650114"/>
              </a:xfrm>
              <a:prstGeom prst="rect">
                <a:avLst/>
              </a:prstGeom>
              <a:blipFill>
                <a:blip r:embed="rId5"/>
                <a:stretch>
                  <a:fillRect/>
                </a:stretch>
              </a:blipFill>
            </p:spPr>
            <p:txBody>
              <a:bodyPr/>
              <a:lstStyle/>
              <a:p>
                <a:r>
                  <a:rPr lang="en-US">
                    <a:noFill/>
                  </a:rPr>
                  <a:t> </a:t>
                </a:r>
              </a:p>
            </p:txBody>
          </p:sp>
        </mc:Fallback>
      </mc:AlternateContent>
      <p:graphicFrame>
        <p:nvGraphicFramePr>
          <p:cNvPr id="7" name="Object 6">
            <a:extLst>
              <a:ext uri="{FF2B5EF4-FFF2-40B4-BE49-F238E27FC236}">
                <a16:creationId xmlns:a16="http://schemas.microsoft.com/office/drawing/2014/main" id="{152902B9-9544-43CC-B04A-19E5160E5A47}"/>
              </a:ext>
            </a:extLst>
          </p:cNvPr>
          <p:cNvGraphicFramePr>
            <a:graphicFrameLocks noChangeAspect="1"/>
          </p:cNvGraphicFramePr>
          <p:nvPr>
            <p:extLst>
              <p:ext uri="{D42A27DB-BD31-4B8C-83A1-F6EECF244321}">
                <p14:modId xmlns:p14="http://schemas.microsoft.com/office/powerpoint/2010/main" val="3185052405"/>
              </p:ext>
            </p:extLst>
          </p:nvPr>
        </p:nvGraphicFramePr>
        <p:xfrm>
          <a:off x="5791200" y="3810000"/>
          <a:ext cx="914400" cy="771525"/>
        </p:xfrm>
        <a:graphic>
          <a:graphicData uri="http://schemas.openxmlformats.org/presentationml/2006/ole">
            <mc:AlternateContent xmlns:mc="http://schemas.openxmlformats.org/markup-compatibility/2006">
              <mc:Choice xmlns:v="urn:schemas-microsoft-com:vml" Requires="v">
                <p:oleObj name="Worksheet" showAsIcon="1" r:id="rId6" imgW="914400" imgH="771480" progId="Excel.Sheet.12">
                  <p:embed/>
                </p:oleObj>
              </mc:Choice>
              <mc:Fallback>
                <p:oleObj name="Worksheet" showAsIcon="1" r:id="rId6" imgW="914400" imgH="771480" progId="Excel.Sheet.12">
                  <p:embed/>
                  <p:pic>
                    <p:nvPicPr>
                      <p:cNvPr id="7" name="Object 6">
                        <a:extLst>
                          <a:ext uri="{FF2B5EF4-FFF2-40B4-BE49-F238E27FC236}">
                            <a16:creationId xmlns:a16="http://schemas.microsoft.com/office/drawing/2014/main" id="{152902B9-9544-43CC-B04A-19E5160E5A47}"/>
                          </a:ext>
                        </a:extLst>
                      </p:cNvPr>
                      <p:cNvPicPr/>
                      <p:nvPr/>
                    </p:nvPicPr>
                    <p:blipFill>
                      <a:blip r:embed="rId7"/>
                      <a:stretch>
                        <a:fillRect/>
                      </a:stretch>
                    </p:blipFill>
                    <p:spPr>
                      <a:xfrm>
                        <a:off x="5791200" y="3810000"/>
                        <a:ext cx="914400" cy="77152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45FBF324-3DEB-482B-B209-7814E23A37C4}"/>
              </a:ext>
            </a:extLst>
          </p:cNvPr>
          <p:cNvSpPr txBox="1"/>
          <p:nvPr/>
        </p:nvSpPr>
        <p:spPr>
          <a:xfrm>
            <a:off x="5334000" y="3464652"/>
            <a:ext cx="4653886" cy="246221"/>
          </a:xfrm>
          <a:prstGeom prst="rect">
            <a:avLst/>
          </a:prstGeom>
          <a:noFill/>
        </p:spPr>
        <p:txBody>
          <a:bodyPr wrap="square">
            <a:spAutoFit/>
          </a:bodyPr>
          <a:lstStyle/>
          <a:p>
            <a:r>
              <a:rPr lang="en-US" sz="1000" dirty="0"/>
              <a:t>PV Example Question 1.xlsx</a:t>
            </a:r>
          </a:p>
        </p:txBody>
      </p:sp>
    </p:spTree>
    <p:extLst>
      <p:ext uri="{BB962C8B-B14F-4D97-AF65-F5344CB8AC3E}">
        <p14:creationId xmlns:p14="http://schemas.microsoft.com/office/powerpoint/2010/main" val="95520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r>
              <a:rPr lang="en-US"/>
              <a:t>Discounting with Multiple Rates</a:t>
            </a:r>
            <a:endParaRPr lang="en-US" dirty="0"/>
          </a:p>
        </p:txBody>
      </p:sp>
      <p:sp>
        <p:nvSpPr>
          <p:cNvPr id="21508" name="Content Placeholder 2"/>
          <p:cNvSpPr>
            <a:spLocks noGrp="1"/>
          </p:cNvSpPr>
          <p:nvPr>
            <p:ph idx="1"/>
          </p:nvPr>
        </p:nvSpPr>
        <p:spPr/>
        <p:txBody>
          <a:bodyPr/>
          <a:lstStyle/>
          <a:p>
            <a:r>
              <a:rPr lang="en-US"/>
              <a:t>A future cash flow can be discounted at different interest rates per period</a:t>
            </a:r>
            <a:endParaRPr lang="en-US" dirty="0"/>
          </a:p>
          <a:p>
            <a:pPr marL="0" indent="0">
              <a:buNone/>
            </a:pPr>
            <a:endParaRPr lang="en-US" dirty="0"/>
          </a:p>
        </p:txBody>
      </p:sp>
      <p:pic>
        <p:nvPicPr>
          <p:cNvPr id="2" name="Picture 1">
            <a:extLst>
              <a:ext uri="{FF2B5EF4-FFF2-40B4-BE49-F238E27FC236}">
                <a16:creationId xmlns:a16="http://schemas.microsoft.com/office/drawing/2014/main" id="{89F199A4-2A31-4605-9404-F10CE6D43C5F}"/>
              </a:ext>
            </a:extLst>
          </p:cNvPr>
          <p:cNvPicPr>
            <a:picLocks noChangeAspect="1"/>
          </p:cNvPicPr>
          <p:nvPr/>
        </p:nvPicPr>
        <p:blipFill>
          <a:blip r:embed="rId3"/>
          <a:stretch>
            <a:fillRect/>
          </a:stretch>
        </p:blipFill>
        <p:spPr>
          <a:xfrm>
            <a:off x="274813" y="2971800"/>
            <a:ext cx="8594374" cy="1060940"/>
          </a:xfrm>
          <a:prstGeom prst="rect">
            <a:avLst/>
          </a:prstGeom>
        </p:spPr>
      </p:pic>
    </p:spTree>
    <p:extLst>
      <p:ext uri="{BB962C8B-B14F-4D97-AF65-F5344CB8AC3E}">
        <p14:creationId xmlns:p14="http://schemas.microsoft.com/office/powerpoint/2010/main" val="365010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1"/>
          <p:cNvSpPr>
            <a:spLocks noGrp="1"/>
          </p:cNvSpPr>
          <p:nvPr>
            <p:ph type="title"/>
          </p:nvPr>
        </p:nvSpPr>
        <p:spPr/>
        <p:txBody>
          <a:bodyPr/>
          <a:lstStyle/>
          <a:p>
            <a:r>
              <a:rPr lang="en-US" dirty="0"/>
              <a:t>Introduction</a:t>
            </a:r>
          </a:p>
        </p:txBody>
      </p:sp>
      <p:sp>
        <p:nvSpPr>
          <p:cNvPr id="6149" name="Content Placeholder 2"/>
          <p:cNvSpPr>
            <a:spLocks noGrp="1"/>
          </p:cNvSpPr>
          <p:nvPr>
            <p:ph idx="1"/>
          </p:nvPr>
        </p:nvSpPr>
        <p:spPr/>
        <p:txBody>
          <a:bodyPr/>
          <a:lstStyle/>
          <a:p>
            <a:r>
              <a:rPr lang="en-US"/>
              <a:t>Time value of money (TVM) </a:t>
            </a:r>
            <a:endParaRPr lang="en-US" dirty="0"/>
          </a:p>
          <a:p>
            <a:pPr lvl="1"/>
            <a:r>
              <a:rPr lang="en-US"/>
              <a:t>Refers to the difference in buying power for a dollar over time</a:t>
            </a:r>
            <a:endParaRPr lang="en-US" dirty="0"/>
          </a:p>
          <a:p>
            <a:pPr lvl="1"/>
            <a:r>
              <a:rPr lang="en-US"/>
              <a:t>Used by financial and nonfinancial business managers </a:t>
            </a:r>
            <a:endParaRPr lang="en-US" dirty="0"/>
          </a:p>
          <a:p>
            <a:pPr lvl="1"/>
            <a:r>
              <a:rPr lang="en-US"/>
              <a:t>Key to making sound personal financial decisions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normAutofit/>
          </a:bodyPr>
          <a:lstStyle/>
          <a:p>
            <a:r>
              <a:rPr lang="en-US" sz="4000"/>
              <a:t>Discounting with Multiple Rates Example</a:t>
            </a:r>
            <a:endParaRPr lang="en-US" sz="4000" dirty="0"/>
          </a:p>
        </p:txBody>
      </p:sp>
      <p:sp>
        <p:nvSpPr>
          <p:cNvPr id="22532" name="Content Placeholder 2"/>
          <p:cNvSpPr>
            <a:spLocks noGrp="1"/>
          </p:cNvSpPr>
          <p:nvPr>
            <p:ph idx="1"/>
          </p:nvPr>
        </p:nvSpPr>
        <p:spPr/>
        <p:txBody>
          <a:bodyPr/>
          <a:lstStyle/>
          <a:p>
            <a:r>
              <a:rPr lang="en-US" dirty="0"/>
              <a:t>Example</a:t>
            </a:r>
          </a:p>
          <a:p>
            <a:pPr lvl="1"/>
            <a:r>
              <a:rPr lang="en-US" dirty="0"/>
              <a:t>Bank will pay you $2,500 at the end of 3rd year</a:t>
            </a:r>
          </a:p>
          <a:p>
            <a:pPr lvl="2"/>
            <a:r>
              <a:rPr lang="en-US" dirty="0"/>
              <a:t>Interest rate in year 1 = 7% </a:t>
            </a:r>
          </a:p>
          <a:p>
            <a:pPr lvl="2"/>
            <a:r>
              <a:rPr lang="en-US" dirty="0"/>
              <a:t>Interest rate in year 2 = 8%</a:t>
            </a:r>
          </a:p>
          <a:p>
            <a:pPr lvl="2"/>
            <a:r>
              <a:rPr lang="en-US" dirty="0"/>
              <a:t>Interest rate in year 3 = 8.5%</a:t>
            </a:r>
          </a:p>
          <a:p>
            <a:pPr lvl="2"/>
            <a:r>
              <a:rPr lang="en-US" i="1" dirty="0"/>
              <a:t>How much do you need to deposit now?</a:t>
            </a:r>
          </a:p>
        </p:txBody>
      </p:sp>
      <p:pic>
        <p:nvPicPr>
          <p:cNvPr id="22542"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0945" y="4724400"/>
            <a:ext cx="5394960" cy="94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3435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normAutofit/>
          </a:bodyPr>
          <a:lstStyle/>
          <a:p>
            <a:r>
              <a:rPr lang="en-US" sz="4000"/>
              <a:t>Discounting with Multiple Rates Example</a:t>
            </a:r>
            <a:endParaRPr lang="en-US" sz="4000" dirty="0"/>
          </a:p>
        </p:txBody>
      </p:sp>
      <p:sp>
        <p:nvSpPr>
          <p:cNvPr id="22532" name="Content Placeholder 2"/>
          <p:cNvSpPr>
            <a:spLocks noGrp="1"/>
          </p:cNvSpPr>
          <p:nvPr>
            <p:ph idx="1"/>
          </p:nvPr>
        </p:nvSpPr>
        <p:spPr/>
        <p:txBody>
          <a:bodyPr/>
          <a:lstStyle/>
          <a:p>
            <a:endParaRPr lang="en-US" i="1" dirty="0"/>
          </a:p>
          <a:p>
            <a:endParaRPr lang="en-US" i="1" dirty="0"/>
          </a:p>
          <a:p>
            <a:r>
              <a:rPr lang="en-US" dirty="0"/>
              <a:t>Notice the difference. </a:t>
            </a:r>
          </a:p>
          <a:p>
            <a:pPr marL="514350" indent="-514350">
              <a:buFont typeface="+mj-lt"/>
              <a:buAutoNum type="arabicPeriod"/>
            </a:pPr>
            <a:r>
              <a:rPr lang="en-US" dirty="0"/>
              <a:t>Each rate appears for one year</a:t>
            </a:r>
          </a:p>
          <a:p>
            <a:pPr marL="514350" indent="-514350">
              <a:buFont typeface="+mj-lt"/>
              <a:buAutoNum type="arabicPeriod"/>
            </a:pPr>
            <a:r>
              <a:rPr lang="en-US" dirty="0"/>
              <a:t>Earlier examples had a constant rate</a:t>
            </a:r>
          </a:p>
        </p:txBody>
      </p:sp>
      <p:pic>
        <p:nvPicPr>
          <p:cNvPr id="22542"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0945" y="1447800"/>
            <a:ext cx="5394960" cy="94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a:extLst>
              <a:ext uri="{FF2B5EF4-FFF2-40B4-BE49-F238E27FC236}">
                <a16:creationId xmlns:a16="http://schemas.microsoft.com/office/drawing/2014/main" id="{8948E988-CB66-4F27-A7C1-1DEC3104011A}"/>
              </a:ext>
            </a:extLst>
          </p:cNvPr>
          <p:cNvCxnSpPr/>
          <p:nvPr/>
        </p:nvCxnSpPr>
        <p:spPr>
          <a:xfrm flipH="1" flipV="1">
            <a:off x="3048000" y="2133600"/>
            <a:ext cx="23622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5C5F71D-FC42-43D6-9921-502B31744FDC}"/>
              </a:ext>
            </a:extLst>
          </p:cNvPr>
          <p:cNvCxnSpPr>
            <a:cxnSpLocks/>
          </p:cNvCxnSpPr>
          <p:nvPr/>
        </p:nvCxnSpPr>
        <p:spPr>
          <a:xfrm flipH="1" flipV="1">
            <a:off x="3810000" y="2133600"/>
            <a:ext cx="16002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4B7F0FA-71E2-4CFA-84C8-ED74CE2017FE}"/>
              </a:ext>
            </a:extLst>
          </p:cNvPr>
          <p:cNvCxnSpPr>
            <a:cxnSpLocks/>
          </p:cNvCxnSpPr>
          <p:nvPr/>
        </p:nvCxnSpPr>
        <p:spPr>
          <a:xfrm flipH="1" flipV="1">
            <a:off x="4419600" y="2133600"/>
            <a:ext cx="9906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362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4D2E-BB55-47CF-AD59-4C042BEB519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30B67F86-C17C-45A0-BF53-A0CE7441FD02}"/>
              </a:ext>
            </a:extLst>
          </p:cNvPr>
          <p:cNvSpPr>
            <a:spLocks noGrp="1"/>
          </p:cNvSpPr>
          <p:nvPr>
            <p:ph idx="1"/>
          </p:nvPr>
        </p:nvSpPr>
        <p:spPr>
          <a:xfrm>
            <a:off x="443625" y="1295400"/>
            <a:ext cx="8229600" cy="5257800"/>
          </a:xfrm>
        </p:spPr>
        <p:txBody>
          <a:bodyPr>
            <a:normAutofit fontScale="85000" lnSpcReduction="20000"/>
          </a:bodyPr>
          <a:lstStyle/>
          <a:p>
            <a:r>
              <a:rPr lang="en-US" dirty="0"/>
              <a:t>Use Excel or working by hand to answer the following:</a:t>
            </a:r>
          </a:p>
          <a:p>
            <a:r>
              <a:rPr lang="en-US" dirty="0"/>
              <a:t>Consider two situations:</a:t>
            </a:r>
          </a:p>
          <a:p>
            <a:pPr lvl="1"/>
            <a:r>
              <a:rPr lang="en-US" dirty="0"/>
              <a:t>You will receive $1000 3 years from now</a:t>
            </a:r>
          </a:p>
          <a:p>
            <a:pPr lvl="1"/>
            <a:r>
              <a:rPr lang="en-US" dirty="0"/>
              <a:t>You will receive $100 at the end of each of the next 3 years</a:t>
            </a:r>
          </a:p>
          <a:p>
            <a:pPr marL="514350" indent="-514350">
              <a:buFont typeface="+mj-lt"/>
              <a:buAutoNum type="arabicPeriod"/>
            </a:pPr>
            <a:r>
              <a:rPr lang="en-US" dirty="0"/>
              <a:t>What is the present value of these if the interest rate is 10%?</a:t>
            </a:r>
          </a:p>
          <a:p>
            <a:pPr marL="514350" indent="-514350">
              <a:buFont typeface="+mj-lt"/>
              <a:buAutoNum type="arabicPeriod"/>
            </a:pPr>
            <a:r>
              <a:rPr lang="en-US" dirty="0"/>
              <a:t>What is the present value of these if the interest rate is 8%?</a:t>
            </a:r>
          </a:p>
          <a:p>
            <a:pPr marL="514350" indent="-514350">
              <a:buFont typeface="+mj-lt"/>
              <a:buAutoNum type="arabicPeriod"/>
            </a:pPr>
            <a:r>
              <a:rPr lang="en-US" dirty="0"/>
              <a:t>What is the present value of these if the interest rate is 12%?</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608294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DA4055-A80E-3741-9AF5-E75124EAA0DF}"/>
              </a:ext>
            </a:extLst>
          </p:cNvPr>
          <p:cNvSpPr>
            <a:spLocks noGrp="1"/>
          </p:cNvSpPr>
          <p:nvPr>
            <p:ph type="ctrTitle"/>
          </p:nvPr>
        </p:nvSpPr>
        <p:spPr/>
        <p:txBody>
          <a:bodyPr/>
          <a:lstStyle/>
          <a:p>
            <a:r>
              <a:rPr lang="en-US"/>
              <a:t>Present vs. future value</a:t>
            </a:r>
            <a:endParaRPr lang="en-US" dirty="0"/>
          </a:p>
        </p:txBody>
      </p:sp>
    </p:spTree>
    <p:extLst>
      <p:ext uri="{BB962C8B-B14F-4D97-AF65-F5344CB8AC3E}">
        <p14:creationId xmlns:p14="http://schemas.microsoft.com/office/powerpoint/2010/main" val="4100236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p:txBody>
          <a:bodyPr>
            <a:normAutofit fontScale="90000"/>
          </a:bodyPr>
          <a:lstStyle/>
          <a:p>
            <a:r>
              <a:rPr lang="en-US"/>
              <a:t>Using Present Values and Future Values</a:t>
            </a:r>
            <a:endParaRPr lang="en-US" dirty="0"/>
          </a:p>
        </p:txBody>
      </p:sp>
      <mc:AlternateContent xmlns:mc="http://schemas.openxmlformats.org/markup-compatibility/2006" xmlns:a14="http://schemas.microsoft.com/office/drawing/2010/main">
        <mc:Choice Requires="a14">
          <p:sp>
            <p:nvSpPr>
              <p:cNvPr id="23556" name="Content Placeholder 2"/>
              <p:cNvSpPr>
                <a:spLocks noGrp="1"/>
              </p:cNvSpPr>
              <p:nvPr>
                <p:ph idx="1"/>
              </p:nvPr>
            </p:nvSpPr>
            <p:spPr/>
            <p:txBody>
              <a:bodyPr/>
              <a:lstStyle/>
              <a:p>
                <a:r>
                  <a:rPr lang="en-US" dirty="0"/>
                  <a:t>Managers may find it useful to move cash flows to different points in time as they analyze investment projects, debt management, and cash flows</a:t>
                </a:r>
              </a:p>
              <a:p>
                <a:pPr lvl="1"/>
                <a:r>
                  <a:rPr lang="en-US" dirty="0"/>
                  <a:t>Use PV equation to move cash flows to an earlier point in time</a:t>
                </a:r>
                <a:r>
                  <a:rPr lang="en-US" b="0" dirty="0"/>
                  <a:t> 			</a:t>
                </a:r>
                <a14:m>
                  <m:oMath xmlns:m="http://schemas.openxmlformats.org/officeDocument/2006/math">
                    <m:r>
                      <a:rPr lang="en-US" b="0" i="1" smtClean="0">
                        <a:latin typeface="Cambria Math" panose="02040503050406030204" pitchFamily="18" charset="0"/>
                      </a:rPr>
                      <m:t>𝑃𝑉</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𝐹𝑉</m:t>
                            </m:r>
                          </m:e>
                          <m:sub>
                            <m:r>
                              <a:rPr lang="en-US" b="0" i="1" smtClean="0">
                                <a:latin typeface="Cambria Math" panose="02040503050406030204" pitchFamily="18" charset="0"/>
                              </a:rPr>
                              <m:t>𝑁</m:t>
                            </m:r>
                          </m:sub>
                        </m:sSub>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𝑖</m:t>
                                </m:r>
                              </m:e>
                            </m:d>
                          </m:e>
                          <m:sup>
                            <m:r>
                              <a:rPr lang="en-US" b="0" i="1" smtClean="0">
                                <a:latin typeface="Cambria Math" panose="02040503050406030204" pitchFamily="18" charset="0"/>
                              </a:rPr>
                              <m:t>𝑁</m:t>
                            </m:r>
                          </m:sup>
                        </m:sSup>
                      </m:den>
                    </m:f>
                  </m:oMath>
                </a14:m>
                <a:endParaRPr lang="en-US" dirty="0"/>
              </a:p>
              <a:p>
                <a:pPr lvl="1"/>
                <a:r>
                  <a:rPr lang="en-US" dirty="0"/>
                  <a:t>Use FV equation to move cash flows to a later point in time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𝐹𝑉</m:t>
                        </m:r>
                      </m:e>
                      <m:sub>
                        <m:r>
                          <a:rPr lang="en-US" sz="2800" b="0" i="1" smtClean="0">
                            <a:latin typeface="Cambria Math" panose="02040503050406030204" pitchFamily="18" charset="0"/>
                          </a:rPr>
                          <m:t>𝑁</m:t>
                        </m:r>
                      </m:sub>
                    </m:sSub>
                    <m:r>
                      <a:rPr lang="en-US" sz="2800" b="0" i="1" smtClean="0">
                        <a:latin typeface="Cambria Math" panose="02040503050406030204" pitchFamily="18" charset="0"/>
                      </a:rPr>
                      <m:t>=</m:t>
                    </m:r>
                    <m:r>
                      <a:rPr lang="en-US" sz="2800" b="0" i="1" smtClean="0">
                        <a:latin typeface="Cambria Math" panose="02040503050406030204" pitchFamily="18" charset="0"/>
                      </a:rPr>
                      <m:t>𝑃𝑉</m:t>
                    </m:r>
                    <m:r>
                      <a:rPr lang="en-US" sz="2800" b="0" i="1" smtClean="0">
                        <a:latin typeface="Cambria Math" panose="02040503050406030204" pitchFamily="18" charset="0"/>
                      </a:rPr>
                      <m:t> </m:t>
                    </m:r>
                    <m:r>
                      <a:rPr lang="en-US" sz="2800" b="0" i="1" smtClean="0">
                        <a:latin typeface="Cambria Math" panose="02040503050406030204" pitchFamily="18" charset="0"/>
                      </a:rPr>
                      <m:t>𝑥</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𝑖</m:t>
                            </m:r>
                          </m:e>
                        </m:d>
                      </m:e>
                      <m:sup>
                        <m:r>
                          <a:rPr lang="en-US" sz="2800" b="0" i="1" smtClean="0">
                            <a:latin typeface="Cambria Math" panose="02040503050406030204" pitchFamily="18" charset="0"/>
                          </a:rPr>
                          <m:t>𝑁</m:t>
                        </m:r>
                      </m:sup>
                    </m:sSup>
                  </m:oMath>
                </a14:m>
                <a:endParaRPr lang="en-US" dirty="0"/>
              </a:p>
            </p:txBody>
          </p:sp>
        </mc:Choice>
        <mc:Fallback xmlns="">
          <p:sp>
            <p:nvSpPr>
              <p:cNvPr id="23556" name="Content Placeholder 2"/>
              <p:cNvSpPr>
                <a:spLocks noGrp="1" noRot="1" noChangeAspect="1" noMove="1" noResize="1" noEditPoints="1" noAdjustHandles="1" noChangeArrowheads="1" noChangeShapeType="1" noTextEdit="1"/>
              </p:cNvSpPr>
              <p:nvPr>
                <p:ph idx="1"/>
              </p:nvPr>
            </p:nvSpPr>
            <p:spPr>
              <a:blipFill>
                <a:blip r:embed="rId3"/>
                <a:stretch>
                  <a:fillRect l="-1333" t="-1625"/>
                </a:stretch>
              </a:blipFill>
            </p:spPr>
            <p:txBody>
              <a:bodyPr/>
              <a:lstStyle/>
              <a:p>
                <a:r>
                  <a:rPr 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normAutofit/>
          </a:bodyPr>
          <a:lstStyle/>
          <a:p>
            <a:r>
              <a:rPr lang="en-US" sz="4200"/>
              <a:t>Present Values and Future Values Example</a:t>
            </a:r>
            <a:endParaRPr lang="en-US" sz="4200" dirty="0"/>
          </a:p>
        </p:txBody>
      </p:sp>
      <p:sp>
        <p:nvSpPr>
          <p:cNvPr id="24580" name="Content Placeholder 2"/>
          <p:cNvSpPr>
            <a:spLocks noGrp="1"/>
          </p:cNvSpPr>
          <p:nvPr>
            <p:ph idx="1"/>
          </p:nvPr>
        </p:nvSpPr>
        <p:spPr/>
        <p:txBody>
          <a:bodyPr/>
          <a:lstStyle/>
          <a:p>
            <a:r>
              <a:rPr lang="en-US" dirty="0"/>
              <a:t>Example</a:t>
            </a:r>
          </a:p>
          <a:p>
            <a:pPr lvl="1"/>
            <a:r>
              <a:rPr lang="en-US"/>
              <a:t>What’s the value in year 2 of a $200 cash flow to be received in three years, when interest rates are 6 percent</a:t>
            </a:r>
            <a:r>
              <a:rPr lang="en-US" dirty="0"/>
              <a:t>?</a:t>
            </a:r>
          </a:p>
          <a:p>
            <a:pPr lvl="2"/>
            <a:r>
              <a:rPr lang="en-US"/>
              <a:t>Problem requires moving $200 payment in the third year to a value in the second year, which means we need to use the PV equation</a:t>
            </a:r>
            <a:endParaRPr lang="en-US" dirty="0"/>
          </a:p>
        </p:txBody>
      </p:sp>
      <p:pic>
        <p:nvPicPr>
          <p:cNvPr id="24596"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354" y="5029200"/>
            <a:ext cx="3473291" cy="89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p:txBody>
          <a:bodyPr>
            <a:normAutofit/>
          </a:bodyPr>
          <a:lstStyle/>
          <a:p>
            <a:r>
              <a:rPr lang="en-US" sz="3600"/>
              <a:t>Present and Future Value Example (</a:t>
            </a:r>
            <a:r>
              <a:rPr lang="en-US" sz="3600" dirty="0"/>
              <a:t>continued)</a:t>
            </a:r>
          </a:p>
        </p:txBody>
      </p:sp>
      <p:sp>
        <p:nvSpPr>
          <p:cNvPr id="25604" name="Content Placeholder 2"/>
          <p:cNvSpPr>
            <a:spLocks noGrp="1"/>
          </p:cNvSpPr>
          <p:nvPr>
            <p:ph idx="1"/>
          </p:nvPr>
        </p:nvSpPr>
        <p:spPr/>
        <p:txBody>
          <a:bodyPr/>
          <a:lstStyle/>
          <a:p>
            <a:r>
              <a:rPr lang="en-US" dirty="0"/>
              <a:t>Example</a:t>
            </a:r>
          </a:p>
          <a:p>
            <a:pPr lvl="1"/>
            <a:r>
              <a:rPr lang="en-US" dirty="0"/>
              <a:t>What about moving the $200 cash flow to year 5?</a:t>
            </a:r>
          </a:p>
          <a:p>
            <a:pPr lvl="2"/>
            <a:r>
              <a:rPr lang="en-US" dirty="0"/>
              <a:t>Requires moving the cash flow later in time by two years, so we use the future value equation</a:t>
            </a:r>
          </a:p>
        </p:txBody>
      </p:sp>
      <p:pic>
        <p:nvPicPr>
          <p:cNvPr id="25622"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3962400"/>
            <a:ext cx="5500688"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Object 8">
            <a:extLst>
              <a:ext uri="{FF2B5EF4-FFF2-40B4-BE49-F238E27FC236}">
                <a16:creationId xmlns:a16="http://schemas.microsoft.com/office/drawing/2014/main" id="{4C8EA59A-4A12-4E58-A1F6-BA5DF8D5F4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7582" y="5281122"/>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1564-612F-3548-87C2-6784940F0CB9}"/>
              </a:ext>
            </a:extLst>
          </p:cNvPr>
          <p:cNvSpPr>
            <a:spLocks noGrp="1"/>
          </p:cNvSpPr>
          <p:nvPr>
            <p:ph type="title"/>
          </p:nvPr>
        </p:nvSpPr>
        <p:spPr/>
        <p:txBody>
          <a:bodyPr/>
          <a:lstStyle/>
          <a:p>
            <a:r>
              <a:rPr lang="en-US"/>
              <a:t>Moving cash flow example 1</a:t>
            </a:r>
            <a:endParaRPr lang="en-US" dirty="0"/>
          </a:p>
        </p:txBody>
      </p:sp>
      <p:sp>
        <p:nvSpPr>
          <p:cNvPr id="3" name="Content Placeholder 2">
            <a:extLst>
              <a:ext uri="{FF2B5EF4-FFF2-40B4-BE49-F238E27FC236}">
                <a16:creationId xmlns:a16="http://schemas.microsoft.com/office/drawing/2014/main" id="{D00FE113-D010-4540-93D9-2CD41EE65BDA}"/>
              </a:ext>
            </a:extLst>
          </p:cNvPr>
          <p:cNvSpPr>
            <a:spLocks noGrp="1"/>
          </p:cNvSpPr>
          <p:nvPr>
            <p:ph idx="1"/>
          </p:nvPr>
        </p:nvSpPr>
        <p:spPr/>
        <p:txBody>
          <a:bodyPr/>
          <a:lstStyle/>
          <a:p>
            <a:r>
              <a:rPr lang="en-US"/>
              <a:t>What is the value in year 3 of a $700 cash flow made in year 6 if interest rates are 10 percent? </a:t>
            </a:r>
            <a:endParaRPr lang="en-US" dirty="0"/>
          </a:p>
          <a:p>
            <a:endParaRPr lang="en-US" dirty="0"/>
          </a:p>
          <a:p>
            <a:r>
              <a:rPr lang="en-US"/>
              <a:t>Consider: will you be discounting or compounding the $</a:t>
            </a:r>
            <a:r>
              <a:rPr lang="en-US" dirty="0"/>
              <a:t>700?</a:t>
            </a:r>
          </a:p>
          <a:p>
            <a:pPr lvl="1"/>
            <a:r>
              <a:rPr lang="en-US"/>
              <a:t>Draw the timeline</a:t>
            </a:r>
            <a:endParaRPr lang="en-US" dirty="0"/>
          </a:p>
        </p:txBody>
      </p:sp>
    </p:spTree>
    <p:extLst>
      <p:ext uri="{BB962C8B-B14F-4D97-AF65-F5344CB8AC3E}">
        <p14:creationId xmlns:p14="http://schemas.microsoft.com/office/powerpoint/2010/main" val="3355530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57291-D29C-3141-B6C4-8ED98B1AF10D}"/>
              </a:ext>
            </a:extLst>
          </p:cNvPr>
          <p:cNvSpPr>
            <a:spLocks noGrp="1"/>
          </p:cNvSpPr>
          <p:nvPr>
            <p:ph type="title"/>
          </p:nvPr>
        </p:nvSpPr>
        <p:spPr/>
        <p:txBody>
          <a:bodyPr/>
          <a:lstStyle/>
          <a:p>
            <a:r>
              <a:rPr lang="en-US"/>
              <a:t>Moving cash flow example 1</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A1420-98E1-0346-91CB-EF7D6718CD76}"/>
                  </a:ext>
                </a:extLst>
              </p:cNvPr>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𝑃𝑉</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𝐹𝑉</m:t>
                            </m:r>
                          </m:e>
                          <m:sub>
                            <m:r>
                              <a:rPr lang="en-US" b="0" i="1" smtClean="0">
                                <a:latin typeface="Cambria Math" panose="02040503050406030204" pitchFamily="18" charset="0"/>
                              </a:rPr>
                              <m:t>6</m:t>
                            </m:r>
                          </m:sub>
                        </m:sSub>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𝑖</m:t>
                                </m:r>
                              </m:e>
                            </m:d>
                          </m:e>
                          <m:sup>
                            <m:r>
                              <a:rPr lang="en-US" b="0" i="1" smtClean="0">
                                <a:latin typeface="Cambria Math" panose="02040503050406030204" pitchFamily="18" charset="0"/>
                              </a:rPr>
                              <m:t>𝑁</m:t>
                            </m:r>
                          </m:sup>
                        </m:sSup>
                      </m:den>
                    </m:f>
                  </m:oMath>
                </a14:m>
                <a:endParaRPr lang="en-US" b="0"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700</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1+.10</m:t>
                                </m:r>
                              </m:e>
                            </m:d>
                          </m:e>
                          <m:sup>
                            <m:r>
                              <a:rPr lang="en-US" b="0" i="1" smtClean="0">
                                <a:latin typeface="Cambria Math" panose="02040503050406030204" pitchFamily="18" charset="0"/>
                              </a:rPr>
                              <m:t>6−3</m:t>
                            </m:r>
                          </m:sup>
                        </m:sSup>
                      </m:den>
                    </m:f>
                  </m:oMath>
                </a14:m>
                <a:endParaRPr lang="en-US" b="0"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700</m:t>
                        </m:r>
                      </m:num>
                      <m:den>
                        <m:r>
                          <a:rPr lang="en-US" b="0" i="1" smtClean="0">
                            <a:latin typeface="Cambria Math" panose="02040503050406030204" pitchFamily="18" charset="0"/>
                          </a:rPr>
                          <m:t>1.331</m:t>
                        </m:r>
                      </m:den>
                    </m:f>
                  </m:oMath>
                </a14:m>
                <a:endParaRPr lang="en-US" b="0" dirty="0"/>
              </a:p>
              <a:p>
                <a:r>
                  <a:rPr lang="en-US" dirty="0"/>
                  <a:t>=525.92</a:t>
                </a:r>
              </a:p>
            </p:txBody>
          </p:sp>
        </mc:Choice>
        <mc:Fallback xmlns="">
          <p:sp>
            <p:nvSpPr>
              <p:cNvPr id="3" name="Content Placeholder 2">
                <a:extLst>
                  <a:ext uri="{FF2B5EF4-FFF2-40B4-BE49-F238E27FC236}">
                    <a16:creationId xmlns:a16="http://schemas.microsoft.com/office/drawing/2014/main" id="{F94A1420-98E1-0346-91CB-EF7D6718CD76}"/>
                  </a:ext>
                </a:extLst>
              </p:cNvPr>
              <p:cNvSpPr>
                <a:spLocks noGrp="1" noRot="1" noChangeAspect="1" noMove="1" noResize="1" noEditPoints="1" noAdjustHandles="1" noChangeArrowheads="1" noChangeShapeType="1" noTextEdit="1"/>
              </p:cNvSpPr>
              <p:nvPr>
                <p:ph idx="1"/>
              </p:nvPr>
            </p:nvSpPr>
            <p:spPr>
              <a:blipFill>
                <a:blip r:embed="rId2"/>
                <a:stretch>
                  <a:fillRect l="-1387"/>
                </a:stretch>
              </a:blipFill>
            </p:spPr>
            <p:txBody>
              <a:bodyPr/>
              <a:lstStyle/>
              <a:p>
                <a:r>
                  <a:rPr lang="en-US">
                    <a:noFill/>
                  </a:rPr>
                  <a:t> </a:t>
                </a:r>
              </a:p>
            </p:txBody>
          </p:sp>
        </mc:Fallback>
      </mc:AlternateContent>
    </p:spTree>
    <p:extLst>
      <p:ext uri="{BB962C8B-B14F-4D97-AF65-F5344CB8AC3E}">
        <p14:creationId xmlns:p14="http://schemas.microsoft.com/office/powerpoint/2010/main" val="950545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E66E-C2DE-A54E-A6BB-C0AAECBE529A}"/>
              </a:ext>
            </a:extLst>
          </p:cNvPr>
          <p:cNvSpPr>
            <a:spLocks noGrp="1"/>
          </p:cNvSpPr>
          <p:nvPr>
            <p:ph type="ctrTitle"/>
          </p:nvPr>
        </p:nvSpPr>
        <p:spPr/>
        <p:txBody>
          <a:bodyPr/>
          <a:lstStyle/>
          <a:p>
            <a:r>
              <a:rPr lang="en-US"/>
              <a:t>Investment rates of return</a:t>
            </a:r>
            <a:endParaRPr lang="en-US" dirty="0"/>
          </a:p>
        </p:txBody>
      </p:sp>
    </p:spTree>
    <p:extLst>
      <p:ext uri="{BB962C8B-B14F-4D97-AF65-F5344CB8AC3E}">
        <p14:creationId xmlns:p14="http://schemas.microsoft.com/office/powerpoint/2010/main" val="160347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E66E-C2DE-A54E-A6BB-C0AAECBE529A}"/>
              </a:ext>
            </a:extLst>
          </p:cNvPr>
          <p:cNvSpPr>
            <a:spLocks noGrp="1"/>
          </p:cNvSpPr>
          <p:nvPr>
            <p:ph type="ctrTitle"/>
          </p:nvPr>
        </p:nvSpPr>
        <p:spPr/>
        <p:txBody>
          <a:bodyPr/>
          <a:lstStyle/>
          <a:p>
            <a:r>
              <a:rPr lang="en-US"/>
              <a:t>Future Value</a:t>
            </a:r>
            <a:endParaRPr lang="en-US" dirty="0"/>
          </a:p>
        </p:txBody>
      </p:sp>
    </p:spTree>
    <p:extLst>
      <p:ext uri="{BB962C8B-B14F-4D97-AF65-F5344CB8AC3E}">
        <p14:creationId xmlns:p14="http://schemas.microsoft.com/office/powerpoint/2010/main" val="2905642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p:txBody>
          <a:bodyPr/>
          <a:lstStyle/>
          <a:p>
            <a:r>
              <a:rPr lang="en-US"/>
              <a:t>Computing Interest Rates</a:t>
            </a:r>
            <a:endParaRPr lang="en-US" dirty="0"/>
          </a:p>
        </p:txBody>
      </p:sp>
      <mc:AlternateContent xmlns:mc="http://schemas.openxmlformats.org/markup-compatibility/2006" xmlns:a14="http://schemas.microsoft.com/office/drawing/2010/main">
        <mc:Choice Requires="a14">
          <p:sp>
            <p:nvSpPr>
              <p:cNvPr id="29700" name="Content Placeholder 2"/>
              <p:cNvSpPr>
                <a:spLocks noGrp="1"/>
              </p:cNvSpPr>
              <p:nvPr>
                <p:ph idx="1"/>
              </p:nvPr>
            </p:nvSpPr>
            <p:spPr>
              <a:xfrm>
                <a:off x="443625" y="1295400"/>
                <a:ext cx="8229600" cy="5334000"/>
              </a:xfrm>
            </p:spPr>
            <p:txBody>
              <a:bodyPr>
                <a:normAutofit lnSpcReduction="10000"/>
              </a:bodyPr>
              <a:lstStyle/>
              <a:p>
                <a:r>
                  <a:rPr lang="en-US" dirty="0"/>
                  <a:t>Solving for the interest rate, or rate of return, can answer questions like the following:</a:t>
                </a:r>
              </a:p>
              <a:p>
                <a:pPr lvl="1"/>
                <a:r>
                  <a:rPr lang="en-US" dirty="0"/>
                  <a:t>If you bought an acre of land for $3500 three years ago and sell it now for $4750, what rate of return have you earned?</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𝐹𝑉</m:t>
                        </m:r>
                      </m:e>
                      <m:sub>
                        <m:r>
                          <a:rPr lang="en-US" b="0" i="1" smtClean="0">
                            <a:latin typeface="Cambria Math" panose="02040503050406030204" pitchFamily="18" charset="0"/>
                          </a:rPr>
                          <m:t>𝑁</m:t>
                        </m:r>
                      </m:sub>
                    </m:sSub>
                    <m:r>
                      <a:rPr lang="en-US" b="0" i="1" smtClean="0">
                        <a:latin typeface="Cambria Math" panose="02040503050406030204" pitchFamily="18" charset="0"/>
                      </a:rPr>
                      <m:t>=</m:t>
                    </m:r>
                    <m:r>
                      <a:rPr lang="en-US" b="0" i="1" smtClean="0">
                        <a:latin typeface="Cambria Math" panose="02040503050406030204" pitchFamily="18" charset="0"/>
                      </a:rPr>
                      <m:t>𝑃𝑉</m:t>
                    </m:r>
                    <m:r>
                      <m:rPr>
                        <m:sty m:val="p"/>
                      </m:rPr>
                      <a:rPr lang="en-US" b="0" i="0" smtClean="0">
                        <a:latin typeface="Cambria Math" panose="02040503050406030204" pitchFamily="18" charset="0"/>
                      </a:rPr>
                      <m:t>x</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𝑖</m:t>
                            </m:r>
                          </m:e>
                        </m:d>
                      </m:e>
                      <m:sup>
                        <m:r>
                          <a:rPr lang="en-US" b="0" i="1" smtClean="0">
                            <a:latin typeface="Cambria Math" panose="02040503050406030204" pitchFamily="18" charset="0"/>
                          </a:rPr>
                          <m:t>𝑁</m:t>
                        </m:r>
                      </m:sup>
                    </m:sSup>
                  </m:oMath>
                </a14:m>
                <a:endParaRPr lang="en-US" b="0" dirty="0"/>
              </a:p>
              <a:p>
                <a:pPr lvl="1"/>
                <a14:m>
                  <m:oMath xmlns:m="http://schemas.openxmlformats.org/officeDocument/2006/math">
                    <m:r>
                      <a:rPr lang="en-US" b="0" i="1" smtClean="0">
                        <a:latin typeface="Cambria Math" panose="02040503050406030204" pitchFamily="18" charset="0"/>
                      </a:rPr>
                      <m:t>475</m:t>
                    </m:r>
                    <m:r>
                      <a:rPr lang="en-US" i="1">
                        <a:latin typeface="Cambria Math" panose="02040503050406030204" pitchFamily="18" charset="0"/>
                      </a:rPr>
                      <m:t>=</m:t>
                    </m:r>
                    <m:r>
                      <a:rPr lang="en-US" b="0" i="1" smtClean="0">
                        <a:latin typeface="Cambria Math" panose="02040503050406030204" pitchFamily="18" charset="0"/>
                      </a:rPr>
                      <m:t>350</m:t>
                    </m:r>
                    <m:r>
                      <m:rPr>
                        <m:sty m:val="p"/>
                      </m:rPr>
                      <a:rPr lang="en-US">
                        <a:latin typeface="Cambria Math" panose="02040503050406030204" pitchFamily="18" charset="0"/>
                      </a:rPr>
                      <m:t>x</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𝑖</m:t>
                            </m:r>
                          </m:e>
                        </m:d>
                      </m:e>
                      <m:sup>
                        <m:r>
                          <a:rPr lang="en-US" b="0" i="1" smtClean="0">
                            <a:latin typeface="Cambria Math" panose="02040503050406030204" pitchFamily="18" charset="0"/>
                          </a:rPr>
                          <m:t>3</m:t>
                        </m:r>
                      </m:sup>
                    </m:sSup>
                  </m:oMath>
                </a14:m>
                <a:endParaRPr lang="en-US" dirty="0"/>
              </a:p>
              <a:p>
                <a:pPr lvl="1"/>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4750</m:t>
                        </m:r>
                      </m:num>
                      <m:den>
                        <m:r>
                          <a:rPr lang="en-US" b="0" i="1" smtClean="0">
                            <a:latin typeface="Cambria Math" panose="02040503050406030204" pitchFamily="18" charset="0"/>
                          </a:rPr>
                          <m:t>3500</m:t>
                        </m:r>
                      </m:den>
                    </m:f>
                    <m:r>
                      <a:rPr lang="en-US" b="0" i="1" smtClean="0">
                        <a:latin typeface="Cambria Math" panose="02040503050406030204" pitchFamily="18" charset="0"/>
                      </a:rPr>
                      <m:t>=1.357=</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𝑖</m:t>
                            </m:r>
                          </m:e>
                        </m:d>
                      </m:e>
                      <m:sup>
                        <m:r>
                          <a:rPr lang="en-US" i="1">
                            <a:latin typeface="Cambria Math" panose="02040503050406030204" pitchFamily="18" charset="0"/>
                          </a:rPr>
                          <m:t>3</m:t>
                        </m:r>
                      </m:sup>
                    </m:sSup>
                  </m:oMath>
                </a14:m>
                <a:endParaRPr lang="en-US" dirty="0"/>
              </a:p>
              <a:p>
                <a:pPr lvl="1"/>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10</m:t>
                    </m:r>
                    <m:r>
                      <a:rPr lang="en-US" i="1">
                        <a:latin typeface="Cambria Math" panose="02040503050406030204" pitchFamily="18" charset="0"/>
                      </a:rPr>
                      <m:t>7=</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𝑖</m:t>
                            </m:r>
                          </m:e>
                        </m:d>
                      </m:e>
                      <m:sup/>
                    </m:sSup>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=0.107=10.7%</m:t>
                    </m:r>
                  </m:oMath>
                </a14:m>
                <a:endParaRPr lang="en-US" dirty="0"/>
              </a:p>
              <a:p>
                <a:pPr lvl="1"/>
                <a:endParaRPr lang="en-US" dirty="0"/>
              </a:p>
            </p:txBody>
          </p:sp>
        </mc:Choice>
        <mc:Fallback xmlns="">
          <p:sp>
            <p:nvSpPr>
              <p:cNvPr id="29700" name="Content Placeholder 2"/>
              <p:cNvSpPr>
                <a:spLocks noGrp="1" noRot="1" noChangeAspect="1" noMove="1" noResize="1" noEditPoints="1" noAdjustHandles="1" noChangeArrowheads="1" noChangeShapeType="1" noTextEdit="1"/>
              </p:cNvSpPr>
              <p:nvPr>
                <p:ph idx="1"/>
              </p:nvPr>
            </p:nvSpPr>
            <p:spPr>
              <a:xfrm>
                <a:off x="443625" y="1295400"/>
                <a:ext cx="8229600" cy="5334000"/>
              </a:xfrm>
              <a:blipFill>
                <a:blip r:embed="rId3"/>
                <a:stretch>
                  <a:fillRect l="-1387" t="-2613" r="-2619" b="-475"/>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p:txBody>
          <a:bodyPr>
            <a:normAutofit fontScale="90000"/>
          </a:bodyPr>
          <a:lstStyle/>
          <a:p>
            <a:r>
              <a:rPr lang="en-US" dirty="0"/>
              <a:t>Computing Interest Rates: Using the RATE function</a:t>
            </a:r>
          </a:p>
        </p:txBody>
      </p:sp>
      <p:sp>
        <p:nvSpPr>
          <p:cNvPr id="29700" name="Content Placeholder 2"/>
          <p:cNvSpPr>
            <a:spLocks noGrp="1"/>
          </p:cNvSpPr>
          <p:nvPr>
            <p:ph idx="1"/>
          </p:nvPr>
        </p:nvSpPr>
        <p:spPr>
          <a:xfrm>
            <a:off x="443625" y="1295400"/>
            <a:ext cx="8229600" cy="5334000"/>
          </a:xfrm>
        </p:spPr>
        <p:txBody>
          <a:bodyPr>
            <a:normAutofit/>
          </a:bodyPr>
          <a:lstStyle/>
          <a:p>
            <a:r>
              <a:rPr lang="en-US" dirty="0"/>
              <a:t>Solving for the interest rate, or rate of return, can answer questions like the following:</a:t>
            </a:r>
          </a:p>
          <a:p>
            <a:pPr lvl="1"/>
            <a:r>
              <a:rPr lang="en-US" dirty="0"/>
              <a:t>If you bought a gold coin for $350 three years ago and sell it now for $475, what rate of return have you earned?</a:t>
            </a:r>
          </a:p>
          <a:p>
            <a:r>
              <a:rPr lang="en-US" dirty="0"/>
              <a:t>Syntax:</a:t>
            </a:r>
          </a:p>
          <a:p>
            <a:pPr lvl="1"/>
            <a:r>
              <a:rPr lang="en-US" dirty="0"/>
              <a:t>RATE(Periods, Payment, Present, Future)</a:t>
            </a:r>
          </a:p>
          <a:p>
            <a:pPr lvl="1"/>
            <a:endParaRPr lang="en-US" dirty="0"/>
          </a:p>
          <a:p>
            <a:pPr lvl="1"/>
            <a:endParaRPr lang="en-US" dirty="0"/>
          </a:p>
        </p:txBody>
      </p:sp>
      <p:graphicFrame>
        <p:nvGraphicFramePr>
          <p:cNvPr id="4" name="Content Placeholder 5">
            <a:extLst>
              <a:ext uri="{FF2B5EF4-FFF2-40B4-BE49-F238E27FC236}">
                <a16:creationId xmlns:a16="http://schemas.microsoft.com/office/drawing/2014/main" id="{99388EC9-9D11-EC6D-F1C7-0B30477D9160}"/>
              </a:ext>
            </a:extLst>
          </p:cNvPr>
          <p:cNvGraphicFramePr>
            <a:graphicFrameLocks noChangeAspect="1"/>
          </p:cNvGraphicFramePr>
          <p:nvPr>
            <p:extLst>
              <p:ext uri="{D42A27DB-BD31-4B8C-83A1-F6EECF244321}">
                <p14:modId xmlns:p14="http://schemas.microsoft.com/office/powerpoint/2010/main" val="3293552389"/>
              </p:ext>
            </p:extLst>
          </p:nvPr>
        </p:nvGraphicFramePr>
        <p:xfrm>
          <a:off x="7325035" y="6118559"/>
          <a:ext cx="914400" cy="771525"/>
        </p:xfrm>
        <a:graphic>
          <a:graphicData uri="http://schemas.openxmlformats.org/presentationml/2006/ole">
            <mc:AlternateContent xmlns:mc="http://schemas.openxmlformats.org/markup-compatibility/2006">
              <mc:Choice xmlns:v="urn:schemas-microsoft-com:vml" Requires="v">
                <p:oleObj name="Worksheet" showAsIcon="1" r:id="rId3" imgW="914400" imgH="771480" progId="Excel.Sheet.12">
                  <p:embed/>
                </p:oleObj>
              </mc:Choice>
              <mc:Fallback>
                <p:oleObj name="Worksheet" showAsIcon="1" r:id="rId3" imgW="914400" imgH="771480" progId="Excel.Sheet.12">
                  <p:embed/>
                  <p:pic>
                    <p:nvPicPr>
                      <p:cNvPr id="4" name="Content Placeholder 5">
                        <a:extLst>
                          <a:ext uri="{FF2B5EF4-FFF2-40B4-BE49-F238E27FC236}">
                            <a16:creationId xmlns:a16="http://schemas.microsoft.com/office/drawing/2014/main" id="{99388EC9-9D11-EC6D-F1C7-0B30477D9160}"/>
                          </a:ext>
                        </a:extLst>
                      </p:cNvPr>
                      <p:cNvPicPr/>
                      <p:nvPr/>
                    </p:nvPicPr>
                    <p:blipFill>
                      <a:blip r:embed="rId4"/>
                      <a:stretch>
                        <a:fillRect/>
                      </a:stretch>
                    </p:blipFill>
                    <p:spPr>
                      <a:xfrm>
                        <a:off x="7325035" y="6118559"/>
                        <a:ext cx="914400" cy="7715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7B5F5B55-2D46-3B2E-CD1F-7FF00742B887}"/>
              </a:ext>
            </a:extLst>
          </p:cNvPr>
          <p:cNvSpPr txBox="1"/>
          <p:nvPr/>
        </p:nvSpPr>
        <p:spPr>
          <a:xfrm>
            <a:off x="6832010" y="5824812"/>
            <a:ext cx="1900449" cy="400110"/>
          </a:xfrm>
          <a:prstGeom prst="rect">
            <a:avLst/>
          </a:prstGeom>
          <a:noFill/>
        </p:spPr>
        <p:txBody>
          <a:bodyPr wrap="square" rtlCol="0">
            <a:spAutoFit/>
          </a:bodyPr>
          <a:lstStyle/>
          <a:p>
            <a:pPr algn="ctr"/>
            <a:r>
              <a:rPr lang="en-US" sz="1000" dirty="0"/>
              <a:t>RATE function example 1.xlsx</a:t>
            </a:r>
          </a:p>
          <a:p>
            <a:endParaRPr lang="en-US" sz="1000" dirty="0"/>
          </a:p>
        </p:txBody>
      </p:sp>
    </p:spTree>
    <p:extLst>
      <p:ext uri="{BB962C8B-B14F-4D97-AF65-F5344CB8AC3E}">
        <p14:creationId xmlns:p14="http://schemas.microsoft.com/office/powerpoint/2010/main" val="348235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44D8-302E-4743-9F95-A3115BE2A81B}"/>
              </a:ext>
            </a:extLst>
          </p:cNvPr>
          <p:cNvSpPr>
            <a:spLocks noGrp="1"/>
          </p:cNvSpPr>
          <p:nvPr>
            <p:ph type="title"/>
          </p:nvPr>
        </p:nvSpPr>
        <p:spPr/>
        <p:txBody>
          <a:bodyPr/>
          <a:lstStyle/>
          <a:p>
            <a:r>
              <a:rPr lang="en-US" err="1"/>
              <a:t>Example</a:t>
            </a:r>
            <a:r>
              <a:rPr lang="en-US"/>
              <a:t>: Solve for the rate</a:t>
            </a:r>
            <a:endParaRPr lang="en-US" dirty="0"/>
          </a:p>
        </p:txBody>
      </p:sp>
      <p:sp>
        <p:nvSpPr>
          <p:cNvPr id="3" name="Content Placeholder 2">
            <a:extLst>
              <a:ext uri="{FF2B5EF4-FFF2-40B4-BE49-F238E27FC236}">
                <a16:creationId xmlns:a16="http://schemas.microsoft.com/office/drawing/2014/main" id="{5DACC96D-7E04-084B-B004-D59102D3ABD1}"/>
              </a:ext>
            </a:extLst>
          </p:cNvPr>
          <p:cNvSpPr>
            <a:spLocks noGrp="1"/>
          </p:cNvSpPr>
          <p:nvPr>
            <p:ph idx="1"/>
          </p:nvPr>
        </p:nvSpPr>
        <p:spPr/>
        <p:txBody>
          <a:bodyPr/>
          <a:lstStyle/>
          <a:p>
            <a:r>
              <a:rPr lang="en-US" dirty="0"/>
              <a:t>What annual rate of return is earned on a $1,000 investment when it grows to $1,800 in six years?</a:t>
            </a:r>
          </a:p>
        </p:txBody>
      </p:sp>
    </p:spTree>
    <p:extLst>
      <p:ext uri="{BB962C8B-B14F-4D97-AF65-F5344CB8AC3E}">
        <p14:creationId xmlns:p14="http://schemas.microsoft.com/office/powerpoint/2010/main" val="4121740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20FB-A622-1E40-A16E-6ECFEFADE491}"/>
              </a:ext>
            </a:extLst>
          </p:cNvPr>
          <p:cNvSpPr>
            <a:spLocks noGrp="1"/>
          </p:cNvSpPr>
          <p:nvPr>
            <p:ph type="title"/>
          </p:nvPr>
        </p:nvSpPr>
        <p:spPr/>
        <p:txBody>
          <a:bodyPr/>
          <a:lstStyle/>
          <a:p>
            <a:r>
              <a:rPr lang="en-US" err="1"/>
              <a:t>Example</a:t>
            </a:r>
            <a:r>
              <a:rPr lang="en-US"/>
              <a:t>: Solve for the rate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67F6D-B127-9247-87B0-EB7B4AE86E49}"/>
                  </a:ext>
                </a:extLst>
              </p:cNvPr>
              <p:cNvSpPr>
                <a:spLocks noGrp="1"/>
              </p:cNvSpPr>
              <p:nvPr>
                <p:ph idx="1"/>
              </p:nvPr>
            </p:nvSpPr>
            <p:spPr>
              <a:xfrm>
                <a:off x="443625" y="1295400"/>
                <a:ext cx="4128375" cy="4876800"/>
              </a:xfrm>
            </p:spPr>
            <p:txBody>
              <a:bodyPr/>
              <a:lstStyle/>
              <a:p>
                <a:r>
                  <a:rPr lang="en-US"/>
                  <a:t>Using the formula</a:t>
                </a:r>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𝐹𝑉</m:t>
                        </m:r>
                      </m:e>
                      <m:sub>
                        <m:r>
                          <a:rPr lang="en-US" b="0" i="1" smtClean="0">
                            <a:latin typeface="Cambria Math" panose="02040503050406030204" pitchFamily="18" charset="0"/>
                          </a:rPr>
                          <m:t>𝑁</m:t>
                        </m:r>
                      </m:sub>
                    </m:sSub>
                    <m:r>
                      <a:rPr lang="en-US" b="0" i="1" smtClean="0">
                        <a:latin typeface="Cambria Math" panose="02040503050406030204" pitchFamily="18" charset="0"/>
                      </a:rPr>
                      <m:t>=</m:t>
                    </m:r>
                    <m:r>
                      <a:rPr lang="en-US" b="0" i="1" smtClean="0">
                        <a:latin typeface="Cambria Math" panose="02040503050406030204" pitchFamily="18" charset="0"/>
                      </a:rPr>
                      <m:t>𝑃𝑉𝑥</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𝑖</m:t>
                            </m:r>
                          </m:e>
                        </m:d>
                      </m:e>
                      <m:sup>
                        <m:r>
                          <a:rPr lang="en-US" b="0" i="1" smtClean="0">
                            <a:latin typeface="Cambria Math" panose="02040503050406030204" pitchFamily="18" charset="0"/>
                          </a:rPr>
                          <m:t>𝑁</m:t>
                        </m:r>
                      </m:sup>
                    </m:sSup>
                  </m:oMath>
                </a14:m>
                <a:endParaRPr lang="en-US" b="0" dirty="0"/>
              </a:p>
              <a:p>
                <a14:m>
                  <m:oMath xmlns:m="http://schemas.openxmlformats.org/officeDocument/2006/math">
                    <m:r>
                      <a:rPr lang="en-US" sz="2800" b="0" i="1" smtClean="0">
                        <a:latin typeface="Cambria Math" panose="02040503050406030204" pitchFamily="18" charset="0"/>
                      </a:rPr>
                      <m:t>1800</m:t>
                    </m:r>
                    <m:r>
                      <a:rPr lang="en-US" sz="2800" i="1">
                        <a:latin typeface="Cambria Math" panose="02040503050406030204" pitchFamily="18" charset="0"/>
                      </a:rPr>
                      <m:t>=</m:t>
                    </m:r>
                    <m:r>
                      <a:rPr lang="en-US" sz="2800" b="0" i="1" smtClean="0">
                        <a:latin typeface="Cambria Math" panose="02040503050406030204" pitchFamily="18" charset="0"/>
                      </a:rPr>
                      <m:t>1000</m:t>
                    </m:r>
                    <m:r>
                      <a:rPr lang="en-US" sz="2800" i="1">
                        <a:latin typeface="Cambria Math" panose="02040503050406030204" pitchFamily="18" charset="0"/>
                      </a:rPr>
                      <m:t>𝑥</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𝑖</m:t>
                            </m:r>
                          </m:e>
                        </m:d>
                      </m:e>
                      <m:sup>
                        <m:r>
                          <a:rPr lang="en-US" sz="2800" b="0" i="1" smtClean="0">
                            <a:latin typeface="Cambria Math" panose="02040503050406030204" pitchFamily="18" charset="0"/>
                          </a:rPr>
                          <m:t>6</m:t>
                        </m:r>
                      </m:sup>
                    </m:sSup>
                  </m:oMath>
                </a14:m>
                <a:endParaRPr lang="en-US" sz="2800" dirty="0"/>
              </a:p>
              <a:p>
                <a14:m>
                  <m:oMath xmlns:m="http://schemas.openxmlformats.org/officeDocument/2006/math">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𝑖</m:t>
                            </m:r>
                          </m:e>
                        </m:d>
                      </m:e>
                      <m:sup>
                        <m:r>
                          <a:rPr lang="en-US" sz="2800" i="1">
                            <a:latin typeface="Cambria Math" panose="02040503050406030204" pitchFamily="18" charset="0"/>
                          </a:rPr>
                          <m:t>6</m:t>
                        </m:r>
                      </m:sup>
                    </m:s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1800</m:t>
                        </m:r>
                      </m:num>
                      <m:den>
                        <m:r>
                          <a:rPr lang="en-US" sz="2800" b="0" i="1" smtClean="0">
                            <a:latin typeface="Cambria Math" panose="02040503050406030204" pitchFamily="18" charset="0"/>
                          </a:rPr>
                          <m:t>1000</m:t>
                        </m:r>
                      </m:den>
                    </m:f>
                  </m:oMath>
                </a14:m>
                <a:endParaRPr lang="en-US" sz="2800" dirty="0"/>
              </a:p>
              <a:p>
                <a14:m>
                  <m:oMath xmlns:m="http://schemas.openxmlformats.org/officeDocument/2006/math">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𝑖</m:t>
                            </m:r>
                          </m:e>
                        </m:d>
                      </m:e>
                      <m:sup>
                        <m:r>
                          <a:rPr lang="en-US" sz="2800" i="1">
                            <a:latin typeface="Cambria Math" panose="02040503050406030204" pitchFamily="18" charset="0"/>
                          </a:rPr>
                          <m:t>6</m:t>
                        </m:r>
                      </m:sup>
                    </m:sSup>
                    <m:r>
                      <a:rPr lang="en-US" sz="2800" i="1">
                        <a:latin typeface="Cambria Math" panose="02040503050406030204" pitchFamily="18" charset="0"/>
                      </a:rPr>
                      <m:t>=</m:t>
                    </m:r>
                    <m:r>
                      <a:rPr lang="en-US" sz="2800" b="0" i="1" smtClean="0">
                        <a:latin typeface="Cambria Math" panose="02040503050406030204" pitchFamily="18" charset="0"/>
                      </a:rPr>
                      <m:t>1.8</m:t>
                    </m:r>
                  </m:oMath>
                </a14:m>
                <a:endParaRPr lang="en-US" sz="2800" dirty="0"/>
              </a:p>
              <a:p>
                <a14:m>
                  <m:oMath xmlns:m="http://schemas.openxmlformats.org/officeDocument/2006/math">
                    <m:r>
                      <a:rPr lang="en-US" sz="2800" b="0" i="1" smtClean="0">
                        <a:latin typeface="Cambria Math" panose="02040503050406030204" pitchFamily="18" charset="0"/>
                      </a:rPr>
                      <m:t>𝑖</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1.8</m:t>
                        </m:r>
                      </m:e>
                      <m:sup>
                        <m:r>
                          <a:rPr lang="en-US" sz="2800" b="0" i="1" smtClean="0">
                            <a:latin typeface="Cambria Math" panose="02040503050406030204" pitchFamily="18" charset="0"/>
                          </a:rPr>
                          <m:t>1/6</m:t>
                        </m:r>
                      </m:sup>
                    </m:sSup>
                    <m:r>
                      <a:rPr lang="en-US" sz="2800" b="0" i="1" smtClean="0">
                        <a:latin typeface="Cambria Math" panose="02040503050406030204" pitchFamily="18" charset="0"/>
                      </a:rPr>
                      <m:t>−1</m:t>
                    </m:r>
                  </m:oMath>
                </a14:m>
                <a:endParaRPr lang="en-US" sz="2800" dirty="0"/>
              </a:p>
              <a:p>
                <a:r>
                  <a:rPr lang="en-US" sz="2800"/>
                  <a:t>=0.102924 = 10.29</a:t>
                </a:r>
                <a:r>
                  <a:rPr lang="en-US" sz="2800" dirty="0"/>
                  <a:t>%</a:t>
                </a:r>
              </a:p>
              <a:p>
                <a:endParaRPr lang="en-US" sz="2800" dirty="0"/>
              </a:p>
            </p:txBody>
          </p:sp>
        </mc:Choice>
        <mc:Fallback xmlns="">
          <p:sp>
            <p:nvSpPr>
              <p:cNvPr id="3" name="Content Placeholder 2">
                <a:extLst>
                  <a:ext uri="{FF2B5EF4-FFF2-40B4-BE49-F238E27FC236}">
                    <a16:creationId xmlns:a16="http://schemas.microsoft.com/office/drawing/2014/main" id="{ADB67F6D-B127-9247-87B0-EB7B4AE86E49}"/>
                  </a:ext>
                </a:extLst>
              </p:cNvPr>
              <p:cNvSpPr>
                <a:spLocks noGrp="1" noRot="1" noChangeAspect="1" noMove="1" noResize="1" noEditPoints="1" noAdjustHandles="1" noChangeArrowheads="1" noChangeShapeType="1" noTextEdit="1"/>
              </p:cNvSpPr>
              <p:nvPr>
                <p:ph idx="1"/>
              </p:nvPr>
            </p:nvSpPr>
            <p:spPr>
              <a:xfrm>
                <a:off x="443625" y="1295400"/>
                <a:ext cx="4128375" cy="4876800"/>
              </a:xfrm>
              <a:blipFill>
                <a:blip r:embed="rId4"/>
                <a:stretch>
                  <a:fillRect l="-2769" t="-155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F1EE34A-98BD-FA43-9177-41922825A438}"/>
              </a:ext>
            </a:extLst>
          </p:cNvPr>
          <p:cNvSpPr txBox="1">
            <a:spLocks/>
          </p:cNvSpPr>
          <p:nvPr/>
        </p:nvSpPr>
        <p:spPr>
          <a:xfrm>
            <a:off x="4867697" y="1295400"/>
            <a:ext cx="4128375" cy="4876800"/>
          </a:xfrm>
          <a:prstGeom prst="rect">
            <a:avLst/>
          </a:prstGeom>
        </p:spPr>
        <p:txBody>
          <a:bodyPr/>
          <a:lstStyle>
            <a:lvl1pPr marL="182880" indent="-182880" algn="l" defTabSz="914400" rtl="0" eaLnBrk="1" latinLnBrk="0" hangingPunct="1">
              <a:spcBef>
                <a:spcPts val="600"/>
              </a:spcBef>
              <a:spcAft>
                <a:spcPts val="600"/>
              </a:spcAft>
              <a:buClr>
                <a:srgbClr val="8EACC4"/>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ts val="600"/>
              </a:spcBef>
              <a:spcAft>
                <a:spcPts val="600"/>
              </a:spcAft>
              <a:buClr>
                <a:srgbClr val="8EACC4"/>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ts val="600"/>
              </a:spcBef>
              <a:spcAft>
                <a:spcPts val="600"/>
              </a:spcAft>
              <a:buClr>
                <a:srgbClr val="8EACC4"/>
              </a:buClr>
              <a:buSzPct val="90000"/>
              <a:buFont typeface="Arial" pitchFamily="34" charset="0"/>
              <a:buChar char="•"/>
              <a:defRPr sz="2400" kern="1200">
                <a:solidFill>
                  <a:schemeClr val="tx1"/>
                </a:solidFill>
                <a:latin typeface="+mn-lt"/>
                <a:ea typeface="+mn-ea"/>
                <a:cs typeface="+mn-cs"/>
              </a:defRPr>
            </a:lvl3pPr>
            <a:lvl4pPr marL="1005840" indent="-182880" algn="l" defTabSz="914400" rtl="0" eaLnBrk="1" latinLnBrk="0" hangingPunct="1">
              <a:spcBef>
                <a:spcPts val="600"/>
              </a:spcBef>
              <a:spcAft>
                <a:spcPts val="600"/>
              </a:spcAft>
              <a:buClr>
                <a:srgbClr val="8EACC4"/>
              </a:buClr>
              <a:buFont typeface="Arial" pitchFamily="34" charset="0"/>
              <a:buChar char="•"/>
              <a:defRPr sz="2000" kern="1200">
                <a:solidFill>
                  <a:schemeClr val="tx1"/>
                </a:solidFill>
                <a:latin typeface="+mn-lt"/>
                <a:ea typeface="+mn-ea"/>
                <a:cs typeface="+mn-cs"/>
              </a:defRPr>
            </a:lvl4pPr>
            <a:lvl5pPr marL="1188720" indent="-137160" algn="l" defTabSz="914400" rtl="0" eaLnBrk="1" latinLnBrk="0" hangingPunct="1">
              <a:spcBef>
                <a:spcPts val="600"/>
              </a:spcBef>
              <a:spcAft>
                <a:spcPts val="600"/>
              </a:spcAft>
              <a:buClr>
                <a:srgbClr val="8EACC4"/>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r>
              <a:rPr lang="en-US"/>
              <a:t>Using Excel</a:t>
            </a:r>
            <a:endParaRPr lang="en-US" dirty="0"/>
          </a:p>
        </p:txBody>
      </p:sp>
      <p:sp>
        <p:nvSpPr>
          <p:cNvPr id="5" name="TextBox 4">
            <a:extLst>
              <a:ext uri="{FF2B5EF4-FFF2-40B4-BE49-F238E27FC236}">
                <a16:creationId xmlns:a16="http://schemas.microsoft.com/office/drawing/2014/main" id="{BECE3145-5E6A-4FDA-B226-7F4561C2A37A}"/>
              </a:ext>
            </a:extLst>
          </p:cNvPr>
          <p:cNvSpPr txBox="1"/>
          <p:nvPr/>
        </p:nvSpPr>
        <p:spPr>
          <a:xfrm>
            <a:off x="5029200" y="1981200"/>
            <a:ext cx="3463545" cy="2062103"/>
          </a:xfrm>
          <a:prstGeom prst="rect">
            <a:avLst/>
          </a:prstGeom>
          <a:noFill/>
        </p:spPr>
        <p:txBody>
          <a:bodyPr wrap="square" rtlCol="0">
            <a:spAutoFit/>
          </a:bodyPr>
          <a:lstStyle/>
          <a:p>
            <a:r>
              <a:rPr lang="en-US" sz="3200" dirty="0"/>
              <a:t>Syntax:</a:t>
            </a:r>
          </a:p>
          <a:p>
            <a:r>
              <a:rPr lang="en-US" sz="3200" dirty="0"/>
              <a:t>RATE(Periods, Payment, Present, Future)</a:t>
            </a:r>
          </a:p>
        </p:txBody>
      </p:sp>
      <p:graphicFrame>
        <p:nvGraphicFramePr>
          <p:cNvPr id="6" name="Object 5">
            <a:extLst>
              <a:ext uri="{FF2B5EF4-FFF2-40B4-BE49-F238E27FC236}">
                <a16:creationId xmlns:a16="http://schemas.microsoft.com/office/drawing/2014/main" id="{F4F42487-7B77-4523-AA91-73DAAF21432E}"/>
              </a:ext>
            </a:extLst>
          </p:cNvPr>
          <p:cNvGraphicFramePr>
            <a:graphicFrameLocks noChangeAspect="1"/>
          </p:cNvGraphicFramePr>
          <p:nvPr>
            <p:extLst>
              <p:ext uri="{D42A27DB-BD31-4B8C-83A1-F6EECF244321}">
                <p14:modId xmlns:p14="http://schemas.microsoft.com/office/powerpoint/2010/main" val="2523445054"/>
              </p:ext>
            </p:extLst>
          </p:nvPr>
        </p:nvGraphicFramePr>
        <p:xfrm>
          <a:off x="5715000" y="5029200"/>
          <a:ext cx="914400" cy="771525"/>
        </p:xfrm>
        <a:graphic>
          <a:graphicData uri="http://schemas.openxmlformats.org/presentationml/2006/ole">
            <mc:AlternateContent xmlns:mc="http://schemas.openxmlformats.org/markup-compatibility/2006">
              <mc:Choice xmlns:v="urn:schemas-microsoft-com:vml" Requires="v">
                <p:oleObj name="Worksheet" showAsIcon="1" r:id="rId5" imgW="914400" imgH="771480" progId="Excel.Sheet.12">
                  <p:embed/>
                </p:oleObj>
              </mc:Choice>
              <mc:Fallback>
                <p:oleObj name="Worksheet" showAsIcon="1" r:id="rId5" imgW="914400" imgH="771480" progId="Excel.Sheet.12">
                  <p:embed/>
                  <p:pic>
                    <p:nvPicPr>
                      <p:cNvPr id="6" name="Object 5">
                        <a:extLst>
                          <a:ext uri="{FF2B5EF4-FFF2-40B4-BE49-F238E27FC236}">
                            <a16:creationId xmlns:a16="http://schemas.microsoft.com/office/drawing/2014/main" id="{F4F42487-7B77-4523-AA91-73DAAF21432E}"/>
                          </a:ext>
                        </a:extLst>
                      </p:cNvPr>
                      <p:cNvPicPr/>
                      <p:nvPr/>
                    </p:nvPicPr>
                    <p:blipFill>
                      <a:blip r:embed="rId6"/>
                      <a:stretch>
                        <a:fillRect/>
                      </a:stretch>
                    </p:blipFill>
                    <p:spPr>
                      <a:xfrm>
                        <a:off x="5715000" y="5029200"/>
                        <a:ext cx="914400" cy="77152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B01E94A0-3131-444D-8999-9E0150978910}"/>
              </a:ext>
            </a:extLst>
          </p:cNvPr>
          <p:cNvSpPr txBox="1"/>
          <p:nvPr/>
        </p:nvSpPr>
        <p:spPr>
          <a:xfrm>
            <a:off x="5221975" y="4829145"/>
            <a:ext cx="1900449" cy="400110"/>
          </a:xfrm>
          <a:prstGeom prst="rect">
            <a:avLst/>
          </a:prstGeom>
          <a:noFill/>
        </p:spPr>
        <p:txBody>
          <a:bodyPr wrap="square" rtlCol="0">
            <a:spAutoFit/>
          </a:bodyPr>
          <a:lstStyle/>
          <a:p>
            <a:pPr algn="ctr"/>
            <a:r>
              <a:rPr lang="en-US" sz="1000" dirty="0"/>
              <a:t>RATE function example 2.xlsx</a:t>
            </a:r>
          </a:p>
          <a:p>
            <a:endParaRPr lang="en-US" sz="1000" dirty="0"/>
          </a:p>
        </p:txBody>
      </p:sp>
    </p:spTree>
    <p:extLst>
      <p:ext uri="{BB962C8B-B14F-4D97-AF65-F5344CB8AC3E}">
        <p14:creationId xmlns:p14="http://schemas.microsoft.com/office/powerpoint/2010/main" val="29786003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E66E-C2DE-A54E-A6BB-C0AAECBE529A}"/>
              </a:ext>
            </a:extLst>
          </p:cNvPr>
          <p:cNvSpPr>
            <a:spLocks noGrp="1"/>
          </p:cNvSpPr>
          <p:nvPr>
            <p:ph type="ctrTitle"/>
          </p:nvPr>
        </p:nvSpPr>
        <p:spPr/>
        <p:txBody>
          <a:bodyPr/>
          <a:lstStyle/>
          <a:p>
            <a:r>
              <a:rPr lang="en-US"/>
              <a:t>Number of compounding periods</a:t>
            </a:r>
            <a:endParaRPr lang="en-US" dirty="0"/>
          </a:p>
        </p:txBody>
      </p:sp>
    </p:spTree>
    <p:extLst>
      <p:ext uri="{BB962C8B-B14F-4D97-AF65-F5344CB8AC3E}">
        <p14:creationId xmlns:p14="http://schemas.microsoft.com/office/powerpoint/2010/main" val="1405530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r>
              <a:rPr lang="en-US"/>
              <a:t>Solving for Time</a:t>
            </a:r>
            <a:endParaRPr lang="en-US" dirty="0"/>
          </a:p>
        </p:txBody>
      </p:sp>
      <p:sp>
        <p:nvSpPr>
          <p:cNvPr id="31748" name="Content Placeholder 2"/>
          <p:cNvSpPr>
            <a:spLocks noGrp="1"/>
          </p:cNvSpPr>
          <p:nvPr>
            <p:ph idx="1"/>
          </p:nvPr>
        </p:nvSpPr>
        <p:spPr/>
        <p:txBody>
          <a:bodyPr/>
          <a:lstStyle/>
          <a:p>
            <a:r>
              <a:rPr lang="en-US"/>
              <a:t>It may be useful to determine the time period needed to accumulate a specific amount of money</a:t>
            </a:r>
            <a:endParaRPr lang="en-US" dirty="0"/>
          </a:p>
          <a:p>
            <a:pPr lvl="1"/>
            <a:r>
              <a:rPr lang="en-US"/>
              <a:t>Information needed to solve for the number of years that you will need to accumulate that money</a:t>
            </a:r>
            <a:endParaRPr lang="en-US" dirty="0"/>
          </a:p>
          <a:p>
            <a:pPr lvl="2"/>
            <a:r>
              <a:rPr lang="en-US"/>
              <a:t>Starting cash flow</a:t>
            </a:r>
            <a:endParaRPr lang="en-US" dirty="0"/>
          </a:p>
          <a:p>
            <a:pPr lvl="2"/>
            <a:r>
              <a:rPr lang="en-US"/>
              <a:t>Interest rate</a:t>
            </a:r>
            <a:endParaRPr lang="en-US" dirty="0"/>
          </a:p>
          <a:p>
            <a:pPr lvl="2"/>
            <a:r>
              <a:rPr lang="en-US"/>
              <a:t>Future cash flow (</a:t>
            </a:r>
            <a:r>
              <a:rPr lang="en-US" err="1"/>
              <a:t>or</a:t>
            </a:r>
            <a:r>
              <a:rPr lang="en-US"/>
              <a:t>, the amount you will need</a:t>
            </a:r>
            <a:r>
              <a:rPr lang="en-US" dirty="0"/>
              <a:t>)</a:t>
            </a:r>
          </a:p>
          <a:p>
            <a:pPr lvl="1"/>
            <a:r>
              <a:rPr lang="en-US"/>
              <a:t>Complex calculation – use Excel</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lstStyle/>
          <a:p>
            <a:r>
              <a:rPr lang="en-US"/>
              <a:t>Solving for Time Example</a:t>
            </a:r>
            <a:endParaRPr lang="en-US" dirty="0"/>
          </a:p>
        </p:txBody>
      </p:sp>
      <p:sp>
        <p:nvSpPr>
          <p:cNvPr id="32772" name="Content Placeholder 2"/>
          <p:cNvSpPr>
            <a:spLocks noGrp="1"/>
          </p:cNvSpPr>
          <p:nvPr>
            <p:ph idx="1"/>
          </p:nvPr>
        </p:nvSpPr>
        <p:spPr/>
        <p:txBody>
          <a:bodyPr/>
          <a:lstStyle/>
          <a:p>
            <a:r>
              <a:rPr lang="en-US" dirty="0"/>
              <a:t>Question: When interest rates are 9%, how long will it take $5,000 to double?</a:t>
            </a:r>
          </a:p>
          <a:p>
            <a:r>
              <a:rPr lang="en-US" dirty="0"/>
              <a:t>Inputs</a:t>
            </a:r>
          </a:p>
          <a:p>
            <a:pPr lvl="1"/>
            <a:r>
              <a:rPr lang="en-US" dirty="0"/>
              <a:t>Interest = 9%</a:t>
            </a:r>
          </a:p>
          <a:p>
            <a:pPr lvl="1"/>
            <a:r>
              <a:rPr lang="en-US" dirty="0"/>
              <a:t>PV = -5,000</a:t>
            </a:r>
          </a:p>
          <a:p>
            <a:pPr lvl="1"/>
            <a:r>
              <a:rPr lang="en-US" dirty="0"/>
              <a:t>PMT = 0</a:t>
            </a:r>
          </a:p>
          <a:p>
            <a:pPr lvl="1"/>
            <a:r>
              <a:rPr lang="en-US" dirty="0"/>
              <a:t>FV = 10,000</a:t>
            </a:r>
          </a:p>
          <a:p>
            <a:pPr marL="274320" lvl="1" indent="0">
              <a:buNone/>
            </a:pPr>
            <a:endParaRPr lang="en-US" dirty="0"/>
          </a:p>
        </p:txBody>
      </p:sp>
      <p:graphicFrame>
        <p:nvGraphicFramePr>
          <p:cNvPr id="3" name="Object 2">
            <a:extLst>
              <a:ext uri="{FF2B5EF4-FFF2-40B4-BE49-F238E27FC236}">
                <a16:creationId xmlns:a16="http://schemas.microsoft.com/office/drawing/2014/main" id="{CE8CFAAB-B684-49F8-8FD2-BA5767BD4646}"/>
              </a:ext>
            </a:extLst>
          </p:cNvPr>
          <p:cNvGraphicFramePr>
            <a:graphicFrameLocks noChangeAspect="1"/>
          </p:cNvGraphicFramePr>
          <p:nvPr>
            <p:extLst>
              <p:ext uri="{D42A27DB-BD31-4B8C-83A1-F6EECF244321}">
                <p14:modId xmlns:p14="http://schemas.microsoft.com/office/powerpoint/2010/main" val="3723308435"/>
              </p:ext>
            </p:extLst>
          </p:nvPr>
        </p:nvGraphicFramePr>
        <p:xfrm>
          <a:off x="5867400" y="3441700"/>
          <a:ext cx="914400" cy="771525"/>
        </p:xfrm>
        <a:graphic>
          <a:graphicData uri="http://schemas.openxmlformats.org/presentationml/2006/ole">
            <mc:AlternateContent xmlns:mc="http://schemas.openxmlformats.org/markup-compatibility/2006">
              <mc:Choice xmlns:v="urn:schemas-microsoft-com:vml" Requires="v">
                <p:oleObj name="Worksheet" showAsIcon="1" r:id="rId3" imgW="914400" imgH="771480" progId="Excel.Sheet.12">
                  <p:embed/>
                </p:oleObj>
              </mc:Choice>
              <mc:Fallback>
                <p:oleObj name="Worksheet" showAsIcon="1" r:id="rId3" imgW="914400" imgH="771480" progId="Excel.Sheet.12">
                  <p:embed/>
                  <p:pic>
                    <p:nvPicPr>
                      <p:cNvPr id="3" name="Object 2">
                        <a:extLst>
                          <a:ext uri="{FF2B5EF4-FFF2-40B4-BE49-F238E27FC236}">
                            <a16:creationId xmlns:a16="http://schemas.microsoft.com/office/drawing/2014/main" id="{CE8CFAAB-B684-49F8-8FD2-BA5767BD4646}"/>
                          </a:ext>
                        </a:extLst>
                      </p:cNvPr>
                      <p:cNvPicPr/>
                      <p:nvPr/>
                    </p:nvPicPr>
                    <p:blipFill>
                      <a:blip r:embed="rId4"/>
                      <a:stretch>
                        <a:fillRect/>
                      </a:stretch>
                    </p:blipFill>
                    <p:spPr>
                      <a:xfrm>
                        <a:off x="5867400" y="3441700"/>
                        <a:ext cx="914400" cy="7715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11C6C6B0-7950-4678-8F8C-C57B4280FDC1}"/>
              </a:ext>
            </a:extLst>
          </p:cNvPr>
          <p:cNvSpPr txBox="1"/>
          <p:nvPr/>
        </p:nvSpPr>
        <p:spPr>
          <a:xfrm>
            <a:off x="5257800" y="3207240"/>
            <a:ext cx="1900449" cy="400110"/>
          </a:xfrm>
          <a:prstGeom prst="rect">
            <a:avLst/>
          </a:prstGeom>
          <a:noFill/>
        </p:spPr>
        <p:txBody>
          <a:bodyPr wrap="square" rtlCol="0">
            <a:spAutoFit/>
          </a:bodyPr>
          <a:lstStyle/>
          <a:p>
            <a:pPr algn="ctr"/>
            <a:r>
              <a:rPr lang="en-US" sz="1000" dirty="0"/>
              <a:t>NPER function example 1.xlsx</a:t>
            </a:r>
          </a:p>
          <a:p>
            <a:endParaRPr lang="en-US" sz="1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0FB5-8D67-C84A-AE7E-A3EC174C9898}"/>
              </a:ext>
            </a:extLst>
          </p:cNvPr>
          <p:cNvSpPr>
            <a:spLocks noGrp="1"/>
          </p:cNvSpPr>
          <p:nvPr>
            <p:ph type="title"/>
          </p:nvPr>
        </p:nvSpPr>
        <p:spPr/>
        <p:txBody>
          <a:bodyPr/>
          <a:lstStyle/>
          <a:p>
            <a:r>
              <a:rPr lang="en-US" dirty="0"/>
              <a:t>Example: Solve for time</a:t>
            </a:r>
          </a:p>
        </p:txBody>
      </p:sp>
      <p:sp>
        <p:nvSpPr>
          <p:cNvPr id="3" name="Content Placeholder 2">
            <a:extLst>
              <a:ext uri="{FF2B5EF4-FFF2-40B4-BE49-F238E27FC236}">
                <a16:creationId xmlns:a16="http://schemas.microsoft.com/office/drawing/2014/main" id="{A59B32E9-716F-3C40-AFFC-6FDF51FC074E}"/>
              </a:ext>
            </a:extLst>
          </p:cNvPr>
          <p:cNvSpPr>
            <a:spLocks noGrp="1"/>
          </p:cNvSpPr>
          <p:nvPr>
            <p:ph idx="1"/>
          </p:nvPr>
        </p:nvSpPr>
        <p:spPr/>
        <p:txBody>
          <a:bodyPr/>
          <a:lstStyle/>
          <a:p>
            <a:r>
              <a:rPr lang="en-US" dirty="0"/>
              <a:t>How many years</a:t>
            </a:r>
            <a:r>
              <a:rPr lang="en-US" i="1" dirty="0"/>
              <a:t> (and months) </a:t>
            </a:r>
            <a:r>
              <a:rPr lang="en-US" dirty="0"/>
              <a:t>will it take $2 million to grow to $5 million with an annual interest rate of 7 percent?</a:t>
            </a:r>
          </a:p>
          <a:p>
            <a:endParaRPr lang="en-US" dirty="0"/>
          </a:p>
          <a:p>
            <a:r>
              <a:rPr lang="en-US" i="1" dirty="0"/>
              <a:t>Try setting this one up</a:t>
            </a:r>
          </a:p>
          <a:p>
            <a:r>
              <a:rPr lang="en-US" i="1" dirty="0"/>
              <a:t>Try solving for this by hand</a:t>
            </a:r>
          </a:p>
          <a:p>
            <a:r>
              <a:rPr lang="en-US" i="1" dirty="0"/>
              <a:t>Try solving this using Excel</a:t>
            </a:r>
          </a:p>
        </p:txBody>
      </p:sp>
    </p:spTree>
    <p:extLst>
      <p:ext uri="{BB962C8B-B14F-4D97-AF65-F5344CB8AC3E}">
        <p14:creationId xmlns:p14="http://schemas.microsoft.com/office/powerpoint/2010/main" val="881102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7457-765A-694B-9D9C-4F2F8EAF3782}"/>
              </a:ext>
            </a:extLst>
          </p:cNvPr>
          <p:cNvSpPr>
            <a:spLocks noGrp="1"/>
          </p:cNvSpPr>
          <p:nvPr>
            <p:ph type="title"/>
          </p:nvPr>
        </p:nvSpPr>
        <p:spPr/>
        <p:txBody>
          <a:bodyPr/>
          <a:lstStyle/>
          <a:p>
            <a:r>
              <a:rPr lang="en-US" dirty="0"/>
              <a:t>Example: Solve for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26CD9C-CB9F-7447-97C8-4D24D124F853}"/>
                  </a:ext>
                </a:extLst>
              </p:cNvPr>
              <p:cNvSpPr>
                <a:spLocks noGrp="1"/>
              </p:cNvSpPr>
              <p:nvPr>
                <p:ph idx="1"/>
              </p:nvPr>
            </p:nvSpPr>
            <p:spPr>
              <a:xfrm>
                <a:off x="443625" y="1295400"/>
                <a:ext cx="4052175" cy="4876800"/>
              </a:xfrm>
            </p:spPr>
            <p:txBody>
              <a:bodyPr/>
              <a:lstStyle/>
              <a:p>
                <a:r>
                  <a:rPr lang="en-US"/>
                  <a:t>Using the formula</a:t>
                </a:r>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𝐹𝑉</m:t>
                        </m:r>
                      </m:e>
                      <m:sub>
                        <m:r>
                          <a:rPr lang="en-US" b="0" i="1" smtClean="0">
                            <a:latin typeface="Cambria Math" panose="02040503050406030204" pitchFamily="18" charset="0"/>
                          </a:rPr>
                          <m:t>𝑁</m:t>
                        </m:r>
                      </m:sub>
                    </m:sSub>
                    <m:r>
                      <a:rPr lang="en-US" b="0" i="1" smtClean="0">
                        <a:latin typeface="Cambria Math" panose="02040503050406030204" pitchFamily="18" charset="0"/>
                      </a:rPr>
                      <m:t>=</m:t>
                    </m:r>
                    <m:r>
                      <a:rPr lang="en-US" b="0" i="1" smtClean="0">
                        <a:latin typeface="Cambria Math" panose="02040503050406030204" pitchFamily="18" charset="0"/>
                      </a:rPr>
                      <m:t>𝑃𝑉𝑥</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𝑖</m:t>
                            </m:r>
                          </m:e>
                        </m:d>
                      </m:e>
                      <m:sup>
                        <m:r>
                          <a:rPr lang="en-US" b="0" i="1" smtClean="0">
                            <a:latin typeface="Cambria Math" panose="02040503050406030204" pitchFamily="18" charset="0"/>
                          </a:rPr>
                          <m:t>𝑁</m:t>
                        </m:r>
                      </m:sup>
                    </m:sSup>
                  </m:oMath>
                </a14:m>
                <a:endParaRPr lang="en-US" dirty="0"/>
              </a:p>
              <a:p>
                <a14:m>
                  <m:oMath xmlns:m="http://schemas.openxmlformats.org/officeDocument/2006/math">
                    <m:r>
                      <a:rPr lang="en-US" sz="2800" b="0" i="1" smtClean="0">
                        <a:latin typeface="Cambria Math" panose="02040503050406030204" pitchFamily="18" charset="0"/>
                      </a:rPr>
                      <m:t>5</m:t>
                    </m:r>
                    <m:r>
                      <a:rPr lang="en-US" sz="2800" b="0" i="1" smtClean="0">
                        <a:latin typeface="Cambria Math" panose="02040503050406030204" pitchFamily="18" charset="0"/>
                      </a:rPr>
                      <m:t>𝑀</m:t>
                    </m:r>
                    <m:r>
                      <a:rPr lang="en-US" sz="2800" i="1">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𝑀𝑥</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b="0" i="1" smtClean="0">
                                <a:latin typeface="Cambria Math" panose="02040503050406030204" pitchFamily="18" charset="0"/>
                              </a:rPr>
                              <m:t>0.07</m:t>
                            </m:r>
                          </m:e>
                        </m:d>
                      </m:e>
                      <m:sup>
                        <m:r>
                          <a:rPr lang="en-US" sz="2800" i="1">
                            <a:latin typeface="Cambria Math" panose="02040503050406030204" pitchFamily="18" charset="0"/>
                          </a:rPr>
                          <m:t>𝑁</m:t>
                        </m:r>
                      </m:sup>
                    </m:sSup>
                  </m:oMath>
                </a14:m>
                <a:endParaRPr lang="en-US" dirty="0"/>
              </a:p>
              <a:p>
                <a14:m>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1.07</m:t>
                            </m:r>
                          </m:e>
                        </m:d>
                      </m:e>
                      <m:sup>
                        <m:r>
                          <a:rPr lang="en-US" b="0" i="1" smtClean="0">
                            <a:latin typeface="Cambria Math" panose="02040503050406030204" pitchFamily="18" charset="0"/>
                          </a:rPr>
                          <m:t>𝑁</m:t>
                        </m:r>
                      </m:sup>
                    </m:sSup>
                    <m:r>
                      <a:rPr lang="en-US" b="0" i="1" smtClean="0">
                        <a:latin typeface="Cambria Math" panose="02040503050406030204" pitchFamily="18" charset="0"/>
                      </a:rPr>
                      <m:t>=2.5</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𝑙𝑛</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1.07</m:t>
                            </m:r>
                          </m:e>
                        </m:d>
                      </m:e>
                      <m:sup>
                        <m:r>
                          <a:rPr lang="en-US" i="1">
                            <a:latin typeface="Cambria Math" panose="02040503050406030204" pitchFamily="18" charset="0"/>
                          </a:rPr>
                          <m:t>𝑁</m:t>
                        </m:r>
                      </m:sup>
                    </m:sSup>
                    <m:r>
                      <a:rPr lang="en-US" i="1">
                        <a:latin typeface="Cambria Math" panose="02040503050406030204" pitchFamily="18" charset="0"/>
                      </a:rPr>
                      <m:t>=</m:t>
                    </m:r>
                    <m:r>
                      <a:rPr lang="en-US" b="0" i="1" smtClean="0">
                        <a:latin typeface="Cambria Math" panose="02040503050406030204" pitchFamily="18" charset="0"/>
                      </a:rPr>
                      <m:t>𝑙𝑛</m:t>
                    </m:r>
                    <m:r>
                      <a:rPr lang="en-US" i="1">
                        <a:latin typeface="Cambria Math" panose="02040503050406030204" pitchFamily="18" charset="0"/>
                      </a:rPr>
                      <m:t>2.5</m:t>
                    </m:r>
                  </m:oMath>
                </a14:m>
                <a:endParaRPr lang="en-US" dirty="0"/>
              </a:p>
              <a:p>
                <a14:m>
                  <m:oMath xmlns:m="http://schemas.openxmlformats.org/officeDocument/2006/math">
                    <m:r>
                      <a:rPr lang="en-US" b="0" i="1" smtClean="0">
                        <a:latin typeface="Cambria Math" panose="02040503050406030204" pitchFamily="18" charset="0"/>
                      </a:rPr>
                      <m:t>𝑁𝑥𝑙𝑛</m:t>
                    </m:r>
                    <m:d>
                      <m:dPr>
                        <m:ctrlPr>
                          <a:rPr lang="en-US" b="0" i="1" smtClean="0">
                            <a:latin typeface="Cambria Math" panose="02040503050406030204" pitchFamily="18" charset="0"/>
                          </a:rPr>
                        </m:ctrlPr>
                      </m:dPr>
                      <m:e>
                        <m:r>
                          <a:rPr lang="en-US" b="0" i="1" smtClean="0">
                            <a:latin typeface="Cambria Math" panose="02040503050406030204" pitchFamily="18" charset="0"/>
                          </a:rPr>
                          <m:t>1.07</m:t>
                        </m:r>
                      </m:e>
                    </m:d>
                    <m:r>
                      <a:rPr lang="en-US" i="1">
                        <a:latin typeface="Cambria Math" panose="02040503050406030204" pitchFamily="18" charset="0"/>
                      </a:rPr>
                      <m:t>=</m:t>
                    </m:r>
                    <m:r>
                      <a:rPr lang="en-US" b="0" i="1" smtClean="0">
                        <a:latin typeface="Cambria Math" panose="02040503050406030204" pitchFamily="18" charset="0"/>
                      </a:rPr>
                      <m:t>𝑙𝑛</m:t>
                    </m:r>
                    <m:r>
                      <a:rPr lang="en-US" i="1">
                        <a:latin typeface="Cambria Math" panose="02040503050406030204" pitchFamily="18" charset="0"/>
                      </a:rPr>
                      <m:t>2.5</m:t>
                    </m:r>
                  </m:oMath>
                </a14:m>
                <a:endParaRPr lang="en-US" dirty="0"/>
              </a:p>
              <a:p>
                <a:r>
                  <a:rPr lang="en-US" dirty="0"/>
                  <a:t>N=</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0.91629</m:t>
                        </m:r>
                      </m:num>
                      <m:den>
                        <m:r>
                          <a:rPr lang="en-US" b="0" i="1" smtClean="0">
                            <a:latin typeface="Cambria Math" panose="02040503050406030204" pitchFamily="18" charset="0"/>
                          </a:rPr>
                          <m:t>0.06766</m:t>
                        </m:r>
                      </m:den>
                    </m:f>
                    <m:r>
                      <a:rPr lang="en-US" b="0" i="1" smtClean="0">
                        <a:latin typeface="Cambria Math" panose="02040503050406030204" pitchFamily="18" charset="0"/>
                      </a:rPr>
                      <m:t>=13.54</m:t>
                    </m:r>
                  </m:oMath>
                </a14:m>
                <a:endParaRPr lang="en-US" dirty="0"/>
              </a:p>
              <a:p>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3426CD9C-CB9F-7447-97C8-4D24D124F853}"/>
                  </a:ext>
                </a:extLst>
              </p:cNvPr>
              <p:cNvSpPr>
                <a:spLocks noGrp="1" noRot="1" noChangeAspect="1" noMove="1" noResize="1" noEditPoints="1" noAdjustHandles="1" noChangeArrowheads="1" noChangeShapeType="1" noTextEdit="1"/>
              </p:cNvSpPr>
              <p:nvPr>
                <p:ph idx="1"/>
              </p:nvPr>
            </p:nvSpPr>
            <p:spPr>
              <a:xfrm>
                <a:off x="443625" y="1295400"/>
                <a:ext cx="4052175" cy="4876800"/>
              </a:xfrm>
              <a:blipFill>
                <a:blip r:embed="rId4"/>
                <a:stretch>
                  <a:fillRect l="-2813" t="-155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458D3B96-4971-6448-8AAE-5BA9D595248C}"/>
              </a:ext>
            </a:extLst>
          </p:cNvPr>
          <p:cNvSpPr txBox="1">
            <a:spLocks/>
          </p:cNvSpPr>
          <p:nvPr/>
        </p:nvSpPr>
        <p:spPr>
          <a:xfrm>
            <a:off x="4572000" y="1295400"/>
            <a:ext cx="4052175" cy="4876800"/>
          </a:xfrm>
          <a:prstGeom prst="rect">
            <a:avLst/>
          </a:prstGeom>
        </p:spPr>
        <p:txBody>
          <a:bodyPr/>
          <a:lstStyle>
            <a:lvl1pPr marL="182880" indent="-182880" algn="l" defTabSz="914400" rtl="0" eaLnBrk="1" latinLnBrk="0" hangingPunct="1">
              <a:spcBef>
                <a:spcPts val="600"/>
              </a:spcBef>
              <a:spcAft>
                <a:spcPts val="600"/>
              </a:spcAft>
              <a:buClr>
                <a:srgbClr val="8EACC4"/>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ts val="600"/>
              </a:spcBef>
              <a:spcAft>
                <a:spcPts val="600"/>
              </a:spcAft>
              <a:buClr>
                <a:srgbClr val="8EACC4"/>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ts val="600"/>
              </a:spcBef>
              <a:spcAft>
                <a:spcPts val="600"/>
              </a:spcAft>
              <a:buClr>
                <a:srgbClr val="8EACC4"/>
              </a:buClr>
              <a:buSzPct val="90000"/>
              <a:buFont typeface="Arial" pitchFamily="34" charset="0"/>
              <a:buChar char="•"/>
              <a:defRPr sz="2400" kern="1200">
                <a:solidFill>
                  <a:schemeClr val="tx1"/>
                </a:solidFill>
                <a:latin typeface="+mn-lt"/>
                <a:ea typeface="+mn-ea"/>
                <a:cs typeface="+mn-cs"/>
              </a:defRPr>
            </a:lvl3pPr>
            <a:lvl4pPr marL="1005840" indent="-182880" algn="l" defTabSz="914400" rtl="0" eaLnBrk="1" latinLnBrk="0" hangingPunct="1">
              <a:spcBef>
                <a:spcPts val="600"/>
              </a:spcBef>
              <a:spcAft>
                <a:spcPts val="600"/>
              </a:spcAft>
              <a:buClr>
                <a:srgbClr val="8EACC4"/>
              </a:buClr>
              <a:buFont typeface="Arial" pitchFamily="34" charset="0"/>
              <a:buChar char="•"/>
              <a:defRPr sz="2000" kern="1200">
                <a:solidFill>
                  <a:schemeClr val="tx1"/>
                </a:solidFill>
                <a:latin typeface="+mn-lt"/>
                <a:ea typeface="+mn-ea"/>
                <a:cs typeface="+mn-cs"/>
              </a:defRPr>
            </a:lvl4pPr>
            <a:lvl5pPr marL="1188720" indent="-137160" algn="l" defTabSz="914400" rtl="0" eaLnBrk="1" latinLnBrk="0" hangingPunct="1">
              <a:spcBef>
                <a:spcPts val="600"/>
              </a:spcBef>
              <a:spcAft>
                <a:spcPts val="600"/>
              </a:spcAft>
              <a:buClr>
                <a:srgbClr val="8EACC4"/>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r>
              <a:rPr lang="en-US"/>
              <a:t>Using Excel</a:t>
            </a:r>
            <a:endParaRPr lang="en-US" dirty="0"/>
          </a:p>
        </p:txBody>
      </p:sp>
      <p:graphicFrame>
        <p:nvGraphicFramePr>
          <p:cNvPr id="5" name="Object 4">
            <a:extLst>
              <a:ext uri="{FF2B5EF4-FFF2-40B4-BE49-F238E27FC236}">
                <a16:creationId xmlns:a16="http://schemas.microsoft.com/office/drawing/2014/main" id="{763C241F-856A-4FE1-BB61-C25F17561752}"/>
              </a:ext>
            </a:extLst>
          </p:cNvPr>
          <p:cNvGraphicFramePr>
            <a:graphicFrameLocks noChangeAspect="1"/>
          </p:cNvGraphicFramePr>
          <p:nvPr>
            <p:extLst>
              <p:ext uri="{D42A27DB-BD31-4B8C-83A1-F6EECF244321}">
                <p14:modId xmlns:p14="http://schemas.microsoft.com/office/powerpoint/2010/main" val="655828395"/>
              </p:ext>
            </p:extLst>
          </p:nvPr>
        </p:nvGraphicFramePr>
        <p:xfrm>
          <a:off x="5943600" y="2362200"/>
          <a:ext cx="914400" cy="771525"/>
        </p:xfrm>
        <a:graphic>
          <a:graphicData uri="http://schemas.openxmlformats.org/presentationml/2006/ole">
            <mc:AlternateContent xmlns:mc="http://schemas.openxmlformats.org/markup-compatibility/2006">
              <mc:Choice xmlns:v="urn:schemas-microsoft-com:vml" Requires="v">
                <p:oleObj name="Worksheet" showAsIcon="1" r:id="rId5" imgW="914400" imgH="771480" progId="Excel.Sheet.12">
                  <p:embed/>
                </p:oleObj>
              </mc:Choice>
              <mc:Fallback>
                <p:oleObj name="Worksheet" showAsIcon="1" r:id="rId5" imgW="914400" imgH="771480" progId="Excel.Sheet.12">
                  <p:embed/>
                  <p:pic>
                    <p:nvPicPr>
                      <p:cNvPr id="5" name="Object 4">
                        <a:extLst>
                          <a:ext uri="{FF2B5EF4-FFF2-40B4-BE49-F238E27FC236}">
                            <a16:creationId xmlns:a16="http://schemas.microsoft.com/office/drawing/2014/main" id="{763C241F-856A-4FE1-BB61-C25F17561752}"/>
                          </a:ext>
                        </a:extLst>
                      </p:cNvPr>
                      <p:cNvPicPr/>
                      <p:nvPr/>
                    </p:nvPicPr>
                    <p:blipFill>
                      <a:blip r:embed="rId6"/>
                      <a:stretch>
                        <a:fillRect/>
                      </a:stretch>
                    </p:blipFill>
                    <p:spPr>
                      <a:xfrm>
                        <a:off x="5943600" y="2362200"/>
                        <a:ext cx="914400" cy="77152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5A1CDBCE-15C0-43DE-8BA3-A5FDD30AF9EF}"/>
              </a:ext>
            </a:extLst>
          </p:cNvPr>
          <p:cNvSpPr txBox="1"/>
          <p:nvPr/>
        </p:nvSpPr>
        <p:spPr>
          <a:xfrm>
            <a:off x="5450575" y="2127740"/>
            <a:ext cx="1900449" cy="400110"/>
          </a:xfrm>
          <a:prstGeom prst="rect">
            <a:avLst/>
          </a:prstGeom>
          <a:noFill/>
        </p:spPr>
        <p:txBody>
          <a:bodyPr wrap="square" rtlCol="0">
            <a:spAutoFit/>
          </a:bodyPr>
          <a:lstStyle/>
          <a:p>
            <a:pPr algn="ctr"/>
            <a:r>
              <a:rPr lang="en-US" sz="1000" dirty="0"/>
              <a:t>NPER function example 2.xlsx</a:t>
            </a:r>
          </a:p>
          <a:p>
            <a:endParaRPr lang="en-US" sz="1000" dirty="0"/>
          </a:p>
        </p:txBody>
      </p:sp>
    </p:spTree>
    <p:extLst>
      <p:ext uri="{BB962C8B-B14F-4D97-AF65-F5344CB8AC3E}">
        <p14:creationId xmlns:p14="http://schemas.microsoft.com/office/powerpoint/2010/main" val="20631164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1BA9-768C-4F34-9804-22B147333CAD}"/>
              </a:ext>
            </a:extLst>
          </p:cNvPr>
          <p:cNvSpPr>
            <a:spLocks noGrp="1"/>
          </p:cNvSpPr>
          <p:nvPr>
            <p:ph type="title"/>
          </p:nvPr>
        </p:nvSpPr>
        <p:spPr/>
        <p:txBody>
          <a:bodyPr/>
          <a:lstStyle/>
          <a:p>
            <a:r>
              <a:rPr lang="en-US" b="1" dirty="0">
                <a:solidFill>
                  <a:srgbClr val="00B050"/>
                </a:solidFill>
              </a:rPr>
              <a:t>Summary</a:t>
            </a:r>
          </a:p>
        </p:txBody>
      </p:sp>
      <p:sp>
        <p:nvSpPr>
          <p:cNvPr id="3" name="Content Placeholder 2">
            <a:extLst>
              <a:ext uri="{FF2B5EF4-FFF2-40B4-BE49-F238E27FC236}">
                <a16:creationId xmlns:a16="http://schemas.microsoft.com/office/drawing/2014/main" id="{B700AC69-D01E-46DE-B3B5-972903405459}"/>
              </a:ext>
            </a:extLst>
          </p:cNvPr>
          <p:cNvSpPr>
            <a:spLocks noGrp="1"/>
          </p:cNvSpPr>
          <p:nvPr>
            <p:ph idx="1"/>
          </p:nvPr>
        </p:nvSpPr>
        <p:spPr/>
        <p:txBody>
          <a:bodyPr/>
          <a:lstStyle/>
          <a:p>
            <a:r>
              <a:rPr lang="en-US" dirty="0"/>
              <a:t>Compounding</a:t>
            </a:r>
          </a:p>
          <a:p>
            <a:r>
              <a:rPr lang="en-US" dirty="0"/>
              <a:t>Discounting</a:t>
            </a:r>
          </a:p>
          <a:p>
            <a:r>
              <a:rPr lang="en-US" dirty="0"/>
              <a:t>Using timelines</a:t>
            </a:r>
          </a:p>
          <a:p>
            <a:r>
              <a:rPr lang="en-US" dirty="0"/>
              <a:t>Excel functions</a:t>
            </a:r>
          </a:p>
          <a:p>
            <a:pPr lvl="1"/>
            <a:r>
              <a:rPr lang="en-US" dirty="0"/>
              <a:t>FV</a:t>
            </a:r>
          </a:p>
          <a:p>
            <a:pPr lvl="1"/>
            <a:r>
              <a:rPr lang="en-US" dirty="0"/>
              <a:t>PV</a:t>
            </a:r>
          </a:p>
          <a:p>
            <a:pPr lvl="1"/>
            <a:r>
              <a:rPr lang="en-US" dirty="0"/>
              <a:t>RATE</a:t>
            </a:r>
          </a:p>
          <a:p>
            <a:pPr lvl="1"/>
            <a:r>
              <a:rPr lang="en-US" dirty="0"/>
              <a:t>NPER</a:t>
            </a:r>
          </a:p>
        </p:txBody>
      </p:sp>
    </p:spTree>
    <p:extLst>
      <p:ext uri="{BB962C8B-B14F-4D97-AF65-F5344CB8AC3E}">
        <p14:creationId xmlns:p14="http://schemas.microsoft.com/office/powerpoint/2010/main" val="314185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59E6-3805-42A8-BD3D-45C0F08DEAEE}"/>
              </a:ext>
            </a:extLst>
          </p:cNvPr>
          <p:cNvSpPr>
            <a:spLocks noGrp="1"/>
          </p:cNvSpPr>
          <p:nvPr>
            <p:ph type="title"/>
          </p:nvPr>
        </p:nvSpPr>
        <p:spPr/>
        <p:txBody>
          <a:bodyPr/>
          <a:lstStyle/>
          <a:p>
            <a:r>
              <a:rPr lang="en-US"/>
              <a:t>The Power of Compound Interest</a:t>
            </a:r>
            <a:endParaRPr lang="en-US" dirty="0"/>
          </a:p>
        </p:txBody>
      </p:sp>
      <p:sp>
        <p:nvSpPr>
          <p:cNvPr id="3" name="Content Placeholder 2">
            <a:extLst>
              <a:ext uri="{FF2B5EF4-FFF2-40B4-BE49-F238E27FC236}">
                <a16:creationId xmlns:a16="http://schemas.microsoft.com/office/drawing/2014/main" id="{3EA78481-F4B7-4F70-81E9-58A0688A81DC}"/>
              </a:ext>
            </a:extLst>
          </p:cNvPr>
          <p:cNvSpPr>
            <a:spLocks noGrp="1"/>
          </p:cNvSpPr>
          <p:nvPr>
            <p:ph idx="1"/>
          </p:nvPr>
        </p:nvSpPr>
        <p:spPr>
          <a:xfrm>
            <a:off x="4571999" y="1295400"/>
            <a:ext cx="4101225" cy="4876800"/>
          </a:xfrm>
        </p:spPr>
        <p:txBody>
          <a:bodyPr>
            <a:normAutofit fontScale="85000" lnSpcReduction="20000"/>
          </a:bodyPr>
          <a:lstStyle/>
          <a:p>
            <a:r>
              <a:rPr lang="en-US"/>
              <a:t>In 1790, Benjamin Franklin left 1000 pounds sterling ($4000 at the time) to Boston and Philadelphia as a trust</a:t>
            </a:r>
            <a:r>
              <a:rPr lang="en-US" dirty="0"/>
              <a:t>.</a:t>
            </a:r>
          </a:p>
          <a:p>
            <a:r>
              <a:rPr lang="en-US"/>
              <a:t>For the first 100 years the proceeds were used to fund loans for tradesmen starting out. At the end of 100 years 75% of the principal could be used for public works projects</a:t>
            </a:r>
            <a:r>
              <a:rPr lang="en-US" dirty="0"/>
              <a:t>.</a:t>
            </a:r>
          </a:p>
        </p:txBody>
      </p:sp>
      <p:pic>
        <p:nvPicPr>
          <p:cNvPr id="11268" name="Picture 4">
            <a:extLst>
              <a:ext uri="{FF2B5EF4-FFF2-40B4-BE49-F238E27FC236}">
                <a16:creationId xmlns:a16="http://schemas.microsoft.com/office/drawing/2014/main" id="{3EDC4888-1559-4794-9A21-851289200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16855"/>
            <a:ext cx="4553961" cy="303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52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59E6-3805-42A8-BD3D-45C0F08DEAEE}"/>
              </a:ext>
            </a:extLst>
          </p:cNvPr>
          <p:cNvSpPr>
            <a:spLocks noGrp="1"/>
          </p:cNvSpPr>
          <p:nvPr>
            <p:ph type="title"/>
          </p:nvPr>
        </p:nvSpPr>
        <p:spPr/>
        <p:txBody>
          <a:bodyPr/>
          <a:lstStyle/>
          <a:p>
            <a:r>
              <a:rPr lang="en-US"/>
              <a:t>The Power of Compound Interest</a:t>
            </a:r>
            <a:endParaRPr lang="en-US" dirty="0"/>
          </a:p>
        </p:txBody>
      </p:sp>
      <p:sp>
        <p:nvSpPr>
          <p:cNvPr id="3" name="Content Placeholder 2">
            <a:extLst>
              <a:ext uri="{FF2B5EF4-FFF2-40B4-BE49-F238E27FC236}">
                <a16:creationId xmlns:a16="http://schemas.microsoft.com/office/drawing/2014/main" id="{3EA78481-F4B7-4F70-81E9-58A0688A81DC}"/>
              </a:ext>
            </a:extLst>
          </p:cNvPr>
          <p:cNvSpPr>
            <a:spLocks noGrp="1"/>
          </p:cNvSpPr>
          <p:nvPr>
            <p:ph idx="1"/>
          </p:nvPr>
        </p:nvSpPr>
        <p:spPr>
          <a:xfrm>
            <a:off x="4571999" y="1295400"/>
            <a:ext cx="4101225" cy="4876800"/>
          </a:xfrm>
        </p:spPr>
        <p:txBody>
          <a:bodyPr>
            <a:normAutofit/>
          </a:bodyPr>
          <a:lstStyle/>
          <a:p>
            <a:r>
              <a:rPr lang="en-US"/>
              <a:t>The remaining 25% was to remain and its proceeds used by Massachusetts and Pennsylvania in any way they chose after another 100 years</a:t>
            </a:r>
            <a:r>
              <a:rPr lang="en-US" dirty="0"/>
              <a:t>.</a:t>
            </a:r>
          </a:p>
          <a:p>
            <a:r>
              <a:rPr lang="en-US"/>
              <a:t>How much was left after 200 years</a:t>
            </a:r>
            <a:r>
              <a:rPr lang="en-US" dirty="0"/>
              <a:t>?</a:t>
            </a:r>
          </a:p>
        </p:txBody>
      </p:sp>
      <p:pic>
        <p:nvPicPr>
          <p:cNvPr id="11268" name="Picture 4">
            <a:extLst>
              <a:ext uri="{FF2B5EF4-FFF2-40B4-BE49-F238E27FC236}">
                <a16:creationId xmlns:a16="http://schemas.microsoft.com/office/drawing/2014/main" id="{3EDC4888-1559-4794-9A21-851289200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16855"/>
            <a:ext cx="4553961" cy="303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40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E327-9E58-4572-BD3F-67CA4C5112E2}"/>
              </a:ext>
            </a:extLst>
          </p:cNvPr>
          <p:cNvSpPr>
            <a:spLocks noGrp="1"/>
          </p:cNvSpPr>
          <p:nvPr>
            <p:ph type="title"/>
          </p:nvPr>
        </p:nvSpPr>
        <p:spPr/>
        <p:txBody>
          <a:bodyPr/>
          <a:lstStyle/>
          <a:p>
            <a:r>
              <a:rPr lang="en-US" dirty="0"/>
              <a:t>The Power of Compound Interest</a:t>
            </a:r>
          </a:p>
        </p:txBody>
      </p:sp>
      <p:sp>
        <p:nvSpPr>
          <p:cNvPr id="3" name="Content Placeholder 2">
            <a:extLst>
              <a:ext uri="{FF2B5EF4-FFF2-40B4-BE49-F238E27FC236}">
                <a16:creationId xmlns:a16="http://schemas.microsoft.com/office/drawing/2014/main" id="{422B3776-3992-4E67-BA65-B34459FE2CC2}"/>
              </a:ext>
            </a:extLst>
          </p:cNvPr>
          <p:cNvSpPr>
            <a:spLocks noGrp="1"/>
          </p:cNvSpPr>
          <p:nvPr>
            <p:ph idx="1"/>
          </p:nvPr>
        </p:nvSpPr>
        <p:spPr>
          <a:xfrm>
            <a:off x="443625" y="1295400"/>
            <a:ext cx="5042775" cy="4876800"/>
          </a:xfrm>
        </p:spPr>
        <p:txBody>
          <a:bodyPr/>
          <a:lstStyle/>
          <a:p>
            <a:r>
              <a:rPr lang="en-US"/>
              <a:t>Massachusetts received $4.5 million</a:t>
            </a:r>
            <a:endParaRPr lang="en-US" dirty="0"/>
          </a:p>
          <a:p>
            <a:endParaRPr lang="en-US" dirty="0"/>
          </a:p>
          <a:p>
            <a:endParaRPr lang="en-US" dirty="0"/>
          </a:p>
          <a:p>
            <a:endParaRPr lang="en-US" dirty="0"/>
          </a:p>
          <a:p>
            <a:endParaRPr lang="en-US" dirty="0"/>
          </a:p>
          <a:p>
            <a:endParaRPr lang="en-US" dirty="0"/>
          </a:p>
          <a:p>
            <a:r>
              <a:rPr lang="en-US"/>
              <a:t>Pennsylvania received $2 million</a:t>
            </a:r>
            <a:endParaRPr lang="en-US" dirty="0"/>
          </a:p>
        </p:txBody>
      </p:sp>
      <p:pic>
        <p:nvPicPr>
          <p:cNvPr id="12290" name="Picture 2" descr="11 Surprising Facts About Benjamin Franklin - HISTORY">
            <a:extLst>
              <a:ext uri="{FF2B5EF4-FFF2-40B4-BE49-F238E27FC236}">
                <a16:creationId xmlns:a16="http://schemas.microsoft.com/office/drawing/2014/main" id="{B05A81A6-3982-4D6D-8C6C-A47524B35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9947" y="1905000"/>
            <a:ext cx="3286125" cy="32861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A State Wrestles With Its Imagery: A Sword Looming Over a Native American -  The New York Times">
            <a:extLst>
              <a:ext uri="{FF2B5EF4-FFF2-40B4-BE49-F238E27FC236}">
                <a16:creationId xmlns:a16="http://schemas.microsoft.com/office/drawing/2014/main" id="{8A53FE5C-B83B-484C-915F-9C46846999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012" y="1957564"/>
            <a:ext cx="2133600" cy="222636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Pennsylvania State Flag | Rocky Mountain Flag Company">
            <a:extLst>
              <a:ext uri="{FF2B5EF4-FFF2-40B4-BE49-F238E27FC236}">
                <a16:creationId xmlns:a16="http://schemas.microsoft.com/office/drawing/2014/main" id="{8968C780-DD6F-4847-B529-C241B643E0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919" y="3781778"/>
            <a:ext cx="23368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8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A088-2F75-4E5B-9705-70DAC1A087B6}"/>
              </a:ext>
            </a:extLst>
          </p:cNvPr>
          <p:cNvSpPr>
            <a:spLocks noGrp="1"/>
          </p:cNvSpPr>
          <p:nvPr>
            <p:ph type="title"/>
          </p:nvPr>
        </p:nvSpPr>
        <p:spPr/>
        <p:txBody>
          <a:bodyPr/>
          <a:lstStyle/>
          <a:p>
            <a:r>
              <a:rPr lang="en-US" dirty="0"/>
              <a:t>The Power of Compound Interest</a:t>
            </a:r>
          </a:p>
        </p:txBody>
      </p:sp>
      <p:sp>
        <p:nvSpPr>
          <p:cNvPr id="3" name="Content Placeholder 2">
            <a:extLst>
              <a:ext uri="{FF2B5EF4-FFF2-40B4-BE49-F238E27FC236}">
                <a16:creationId xmlns:a16="http://schemas.microsoft.com/office/drawing/2014/main" id="{AE5B69B9-E939-4FAA-A0B0-99C6A334F8F8}"/>
              </a:ext>
            </a:extLst>
          </p:cNvPr>
          <p:cNvSpPr>
            <a:spLocks noGrp="1"/>
          </p:cNvSpPr>
          <p:nvPr>
            <p:ph idx="1"/>
          </p:nvPr>
        </p:nvSpPr>
        <p:spPr>
          <a:xfrm>
            <a:off x="443625" y="1295400"/>
            <a:ext cx="5652375" cy="5257800"/>
          </a:xfrm>
        </p:spPr>
        <p:txBody>
          <a:bodyPr>
            <a:normAutofit fontScale="62500" lnSpcReduction="20000"/>
          </a:bodyPr>
          <a:lstStyle/>
          <a:p>
            <a:r>
              <a:rPr lang="en-US">
                <a:solidFill>
                  <a:srgbClr val="202122"/>
                </a:solidFill>
                <a:latin typeface="Arial" panose="020B0604020202020204" pitchFamily="34" charset="0"/>
              </a:rPr>
              <a:t>Montgomery Brewster, a young man who inherits one million dollars from his rich grandfather</a:t>
            </a:r>
            <a:r>
              <a:rPr lang="en-US" b="0" i="0">
                <a:solidFill>
                  <a:srgbClr val="202122"/>
                </a:solidFill>
                <a:effectLst/>
                <a:latin typeface="Arial" panose="020B0604020202020204" pitchFamily="34" charset="0"/>
              </a:rPr>
              <a:t>. Shortly after, a rich uncle also dies. </a:t>
            </a:r>
            <a:endParaRPr lang="en-US" b="0" i="0" dirty="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This uncle hated Brewster's grandfather, a long-held grudge stemming from the grandfather's disapproval of the marriage of Brewster's parents. </a:t>
            </a:r>
            <a:endParaRPr lang="en-US" b="0" i="0" dirty="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The uncle will leave Brewster seven million dollars, but only under the condition that he keeps none of the grandfather's money. Brewster is required to spend every penny of his grandfather's million within one year, resulting in no assets or property held from the wealth at the end of that time. If Brewster meets these terms, he will gain the full seven million; if he fails, he remains penniless</a:t>
            </a:r>
            <a:r>
              <a:rPr lang="en-US" b="0" i="0" dirty="0">
                <a:solidFill>
                  <a:srgbClr val="202122"/>
                </a:solidFill>
                <a:effectLst/>
                <a:latin typeface="Arial" panose="020B0604020202020204" pitchFamily="34" charset="0"/>
              </a:rPr>
              <a:t>.</a:t>
            </a:r>
          </a:p>
          <a:p>
            <a:r>
              <a:rPr lang="en-US">
                <a:solidFill>
                  <a:srgbClr val="202122"/>
                </a:solidFill>
                <a:latin typeface="Arial" panose="020B0604020202020204" pitchFamily="34" charset="0"/>
              </a:rPr>
              <a:t>There are some rules on how to spend the money – nothing on himself</a:t>
            </a:r>
            <a:r>
              <a:rPr lang="en-US" dirty="0">
                <a:solidFill>
                  <a:srgbClr val="202122"/>
                </a:solidFill>
                <a:latin typeface="Arial" panose="020B0604020202020204" pitchFamily="34" charset="0"/>
              </a:rPr>
              <a:t>.</a:t>
            </a:r>
            <a:endParaRPr lang="en-US" dirty="0"/>
          </a:p>
        </p:txBody>
      </p:sp>
      <p:pic>
        <p:nvPicPr>
          <p:cNvPr id="14338" name="Picture 2">
            <a:extLst>
              <a:ext uri="{FF2B5EF4-FFF2-40B4-BE49-F238E27FC236}">
                <a16:creationId xmlns:a16="http://schemas.microsoft.com/office/drawing/2014/main" id="{27C185C4-C43F-4849-8E51-A66FD584D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676400"/>
            <a:ext cx="2095500"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3467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apter 4&amp;quot;&quot;/&gt;&lt;property id=&quot;20307&quot; value=&quot;256&quot;/&gt;&lt;/object&gt;&lt;object type=&quot;3&quot; unique_id=&quot;10026&quot;&gt;&lt;property id=&quot;20148&quot; value=&quot;5&quot;/&gt;&lt;property id=&quot;20300&quot; value=&quot;Slide 2&quot;/&gt;&lt;property id=&quot;20307&quot; value=&quot;257&quot;/&gt;&lt;/object&gt;&lt;object type=&quot;3&quot; unique_id=&quot;10031&quot;&gt;&lt;property id=&quot;20148&quot; value=&quot;5&quot;/&gt;&lt;property id=&quot;20300&quot; value=&quot;Slide 3 - &amp;quot;Introduction&amp;quot;&quot;/&gt;&lt;property id=&quot;20307&quot; value=&quot;258&quot;/&gt;&lt;/object&gt;&lt;object type=&quot;3&quot; unique_id=&quot;10052&quot;&gt;&lt;property id=&quot;20148&quot; value=&quot;5&quot;/&gt;&lt;property id=&quot;20300&quot; value=&quot;Slide 4&quot;/&gt;&lt;property id=&quot;20307&quot; value=&quot;259&quot;/&gt;&lt;/object&gt;&lt;object type=&quot;3&quot; unique_id=&quot;10071&quot;&gt;&lt;property id=&quot;20148&quot; value=&quot;5&quot;/&gt;&lt;property id=&quot;20300&quot; value=&quot;Slide 5 - &amp;quot;Organizing Cash Flows&amp;quot;&quot;/&gt;&lt;property id=&quot;20307&quot; value=&quot;260&quot;/&gt;&lt;/object&gt;&lt;object type=&quot;3&quot; unique_id=&quot;10107&quot;&gt;&lt;property id=&quot;20148&quot; value=&quot;5&quot;/&gt;&lt;property id=&quot;20300&quot; value=&quot;Slide 6 - &amp;quot;Single-period Future Value&amp;quot;&quot;/&gt;&lt;property id=&quot;20307&quot; value=&quot;261&quot;/&gt;&lt;/object&gt;&lt;object type=&quot;3&quot; unique_id=&quot;10156&quot;&gt;&lt;property id=&quot;20148&quot; value=&quot;5&quot;/&gt;&lt;property id=&quot;20300&quot; value=&quot;Slide 7 - &amp;quot;Compounding and Future Value&amp;quot;&quot;/&gt;&lt;property id=&quot;20307&quot; value=&quot;262&quot;/&gt;&lt;/object&gt;&lt;object type=&quot;3&quot; unique_id=&quot;10202&quot;&gt;&lt;property id=&quot;20148&quot; value=&quot;5&quot;/&gt;&lt;property id=&quot;20300&quot; value=&quot;Slide 8 - &amp;quot;Financial Calculator Solution&amp;quot;&quot;/&gt;&lt;property id=&quot;20307&quot; value=&quot;265&quot;/&gt;&lt;/object&gt;&lt;object type=&quot;3&quot; unique_id=&quot;10203&quot;&gt;&lt;property id=&quot;20148&quot; value=&quot;5&quot;/&gt;&lt;property id=&quot;20300&quot; value=&quot;Slide 9&quot;/&gt;&lt;property id=&quot;20307&quot; value=&quot;263&quot;/&gt;&lt;/object&gt;&lt;object type=&quot;3&quot; unique_id=&quot;10260&quot;&gt;&lt;property id=&quot;20148&quot; value=&quot;5&quot;/&gt;&lt;property id=&quot;20300&quot; value=&quot;Slide 10 - &amp;quot;The Power of Compounding&amp;quot;&quot;/&gt;&lt;property id=&quot;20307&quot; value=&quot;266&quot;/&gt;&lt;/object&gt;&lt;object type=&quot;3&quot; unique_id=&quot;10335&quot;&gt;&lt;property id=&quot;20148&quot; value=&quot;5&quot;/&gt;&lt;property id=&quot;20300&quot; value=&quot;Slide 11&quot;/&gt;&lt;property id=&quot;20307&quot; value=&quot;268&quot;/&gt;&lt;/object&gt;&lt;object type=&quot;3&quot; unique_id=&quot;10336&quot;&gt;&lt;property id=&quot;20148&quot; value=&quot;5&quot;/&gt;&lt;property id=&quot;20300&quot; value=&quot;Slide 12&quot;/&gt;&lt;property id=&quot;20307&quot; value=&quot;269&quot;/&gt;&lt;/object&gt;&lt;object type=&quot;3&quot; unique_id=&quot;10337&quot;&gt;&lt;property id=&quot;20148&quot; value=&quot;5&quot;/&gt;&lt;property id=&quot;20300&quot; value=&quot;Slide 13&quot;/&gt;&lt;property id=&quot;20307&quot; value=&quot;270&quot;/&gt;&lt;/object&gt;&lt;object type=&quot;3&quot; unique_id=&quot;10518&quot;&gt;&lt;property id=&quot;20148&quot; value=&quot;5&quot;/&gt;&lt;property id=&quot;20300&quot; value=&quot;Slide 14 - &amp;quot;Present Value&amp;quot;&quot;/&gt;&lt;property id=&quot;20307&quot; value=&quot;271&quot;/&gt;&lt;/object&gt;&lt;object type=&quot;3&quot; unique_id=&quot;10519&quot;&gt;&lt;property id=&quot;20148&quot; value=&quot;5&quot;/&gt;&lt;property id=&quot;20300&quot; value=&quot;Slide 15 - &amp;quot;Present Value&amp;quot;&quot;/&gt;&lt;property id=&quot;20307&quot; value=&quot;272&quot;/&gt;&lt;/object&gt;&lt;object type=&quot;3&quot; unique_id=&quot;10520&quot;&gt;&lt;property id=&quot;20148&quot; value=&quot;5&quot;/&gt;&lt;property id=&quot;20300&quot; value=&quot;Slide 16&quot;/&gt;&lt;property id=&quot;20307&quot; value=&quot;280&quot;/&gt;&lt;/object&gt;&lt;object type=&quot;3&quot; unique_id=&quot;10521&quot;&gt;&lt;property id=&quot;20148&quot; value=&quot;5&quot;/&gt;&lt;property id=&quot;20300&quot; value=&quot;Slide 17 - &amp;quot;Present Value&amp;quot;&quot;/&gt;&lt;property id=&quot;20307&quot; value=&quot;273&quot;/&gt;&lt;/object&gt;&lt;object type=&quot;3&quot; unique_id=&quot;10522&quot;&gt;&lt;property id=&quot;20148&quot; value=&quot;5&quot;/&gt;&lt;property id=&quot;20300&quot; value=&quot;Slide 18 - &amp;quot;Financial Calculator Solution&amp;quot;&quot;/&gt;&lt;property id=&quot;20307&quot; value=&quot;274&quot;/&gt;&lt;/object&gt;&lt;object type=&quot;3&quot; unique_id=&quot;10523&quot;&gt;&lt;property id=&quot;20148&quot; value=&quot;5&quot;/&gt;&lt;property id=&quot;20300&quot; value=&quot;Slide 19 - &amp;quot;Example 4-3&amp;quot;&quot;/&gt;&lt;property id=&quot;20307&quot; value=&quot;275&quot;/&gt;&lt;/object&gt;&lt;object type=&quot;3&quot; unique_id=&quot;10524&quot;&gt;&lt;property id=&quot;20148&quot; value=&quot;5&quot;/&gt;&lt;property id=&quot;20300&quot; value=&quot;Slide 20 - &amp;quot;Example 4-3 (cont’d)&amp;quot;&quot;/&gt;&lt;property id=&quot;20307&quot; value=&quot;276&quot;/&gt;&lt;/object&gt;&lt;object type=&quot;3&quot; unique_id=&quot;10525&quot;&gt;&lt;property id=&quot;20148&quot; value=&quot;5&quot;/&gt;&lt;property id=&quot;20300&quot; value=&quot;Slide 21 - &amp;quot;Financial Calculator Solution&amp;quot;&quot;/&gt;&lt;property id=&quot;20307&quot; value=&quot;277&quot;/&gt;&lt;/object&gt;&lt;object type=&quot;3&quot; unique_id=&quot;10526&quot;&gt;&lt;property id=&quot;20148&quot; value=&quot;5&quot;/&gt;&lt;property id=&quot;20300&quot; value=&quot;Slide 23 - &amp;quot;Using Present Value and Future Value&amp;quot;&quot;/&gt;&lt;property id=&quot;20307&quot; value=&quot;278&quot;/&gt;&lt;/object&gt;&lt;object type=&quot;3&quot; unique_id=&quot;10603&quot;&gt;&lt;property id=&quot;20148&quot; value=&quot;5&quot;/&gt;&lt;property id=&quot;20300&quot; value=&quot;Slide 22 - &amp;quot;Discounting with Multiple Rates&amp;quot;&quot;/&gt;&lt;property id=&quot;20307&quot; value=&quot;281&quot;/&gt;&lt;/object&gt;&lt;object type=&quot;3&quot; unique_id=&quot;10734&quot;&gt;&lt;property id=&quot;20148&quot; value=&quot;5&quot;/&gt;&lt;property id=&quot;20300&quot; value=&quot;Slide 24&quot;/&gt;&lt;property id=&quot;20307&quot; value=&quot;282&quot;/&gt;&lt;/object&gt;&lt;object type=&quot;3&quot; unique_id=&quot;10870&quot;&gt;&lt;property id=&quot;20148&quot; value=&quot;5&quot;/&gt;&lt;property id=&quot;20300&quot; value=&quot;Slide 25 - &amp;quot;Computing Interest Rates&amp;quot;&quot;/&gt;&lt;property id=&quot;20307&quot; value=&quot;283&quot;/&gt;&lt;/object&gt;&lt;object type=&quot;3&quot; unique_id=&quot;10952&quot;&gt;&lt;property id=&quot;20148&quot; value=&quot;5&quot;/&gt;&lt;property id=&quot;20300&quot; value=&quot;Slide 26&quot;/&gt;&lt;property id=&quot;20307&quot; value=&quot;284&quot;/&gt;&lt;/object&gt;&lt;object type=&quot;3&quot; unique_id=&quot;11205&quot;&gt;&lt;property id=&quot;20148&quot; value=&quot;5&quot;/&gt;&lt;property id=&quot;20300&quot; value=&quot;Slide 27&quot;/&gt;&lt;property id=&quot;20307&quot; value=&quot;285&quot;/&gt;&lt;/object&gt;&lt;object type=&quot;3&quot; unique_id=&quot;11293&quot;&gt;&lt;property id=&quot;20148&quot; value=&quot;5&quot;/&gt;&lt;property id=&quot;20300&quot; value=&quot;Slide 28 - &amp;quot;Solving for Time&amp;quot;&quot;/&gt;&lt;property id=&quot;20307&quot; value=&quot;286&quot;/&gt;&lt;/object&gt;&lt;object type=&quot;3&quot; unique_id=&quot;11504&quot;&gt;&lt;property id=&quot;20148&quot; value=&quot;5&quot;/&gt;&lt;property id=&quot;20300&quot; value=&quot;Slide 29 - &amp;quot;Rule of 72&amp;quot;&quot;/&gt;&lt;property id=&quot;20307&quot; value=&quot;287&quot;/&gt;&lt;/object&gt;&lt;object type=&quot;3&quot; unique_id=&quot;11505&quot;&gt;&lt;property id=&quot;20148&quot; value=&quot;5&quot;/&gt;&lt;property id=&quot;20300&quot; value=&quot;Slide 30&quot;/&gt;&lt;property id=&quot;20307&quot; value=&quot;290&quot;/&gt;&lt;/object&gt;&lt;object type=&quot;3&quot; unique_id=&quot;11506&quot;&gt;&lt;property id=&quot;20148&quot; value=&quot;5&quot;/&gt;&lt;property id=&quot;20300&quot; value=&quot;Slide 31 - &amp;quot;Rule of 72 (cont’d)&amp;quot;&quot;/&gt;&lt;property id=&quot;20307&quot; value=&quot;288&quot;/&gt;&lt;/object&gt;&lt;object type=&quot;3&quot; unique_id=&quot;11507&quot;&gt;&lt;property id=&quot;20148&quot; value=&quot;5&quot;/&gt;&lt;property id=&quot;20300&quot; value=&quot;Slide 32 - &amp;quot;Rule of 72 (cont’d)&amp;quot;&quot;/&gt;&lt;property id=&quot;20307&quot; value=&quot;289&quot;/&gt;&lt;/object&gt;&lt;object type=&quot;3&quot; unique_id=&quot;11508&quot;&gt;&lt;property id=&quot;20148&quot; value=&quot;5&quot;/&gt;&lt;property id=&quot;20300&quot; value=&quot;Slide 33&quot;/&gt;&lt;property id=&quot;20307&quot; value=&quot;291&quot;/&gt;&lt;/object&gt;&lt;/object&gt;&lt;/object&gt;&lt;/database&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9e PPT design templat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16875</TotalTime>
  <Words>2431</Words>
  <Application>Microsoft Office PowerPoint</Application>
  <PresentationFormat>On-screen Show (4:3)</PresentationFormat>
  <Paragraphs>337</Paragraphs>
  <Slides>59</Slides>
  <Notes>32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6" baseType="lpstr">
      <vt:lpstr>Arial</vt:lpstr>
      <vt:lpstr>Calibri</vt:lpstr>
      <vt:lpstr>Cambria</vt:lpstr>
      <vt:lpstr>Cambria Math</vt:lpstr>
      <vt:lpstr>Times New Roman</vt:lpstr>
      <vt:lpstr>9e PPT design template</vt:lpstr>
      <vt:lpstr>Worksheet</vt:lpstr>
      <vt:lpstr>Time Value of  Money 1: Analyzing  Single Cash Flows</vt:lpstr>
      <vt:lpstr>Historical Foundations</vt:lpstr>
      <vt:lpstr>Think about it</vt:lpstr>
      <vt:lpstr>Introduction</vt:lpstr>
      <vt:lpstr>Future Value</vt:lpstr>
      <vt:lpstr>The Power of Compound Interest</vt:lpstr>
      <vt:lpstr>The Power of Compound Interest</vt:lpstr>
      <vt:lpstr>The Power of Compound Interest</vt:lpstr>
      <vt:lpstr>The Power of Compound Interest</vt:lpstr>
      <vt:lpstr>Future Value</vt:lpstr>
      <vt:lpstr>Single-Period Future Value</vt:lpstr>
      <vt:lpstr>Single-Period Future Value Example</vt:lpstr>
      <vt:lpstr>Compounding and Future Value Example</vt:lpstr>
      <vt:lpstr>Compounding and Future Value</vt:lpstr>
      <vt:lpstr>Excel example</vt:lpstr>
      <vt:lpstr>Excel examples</vt:lpstr>
      <vt:lpstr>Thinking about Future value</vt:lpstr>
      <vt:lpstr>Future Value Example Question 1</vt:lpstr>
      <vt:lpstr>Future Value Example Question 1</vt:lpstr>
      <vt:lpstr>Future Value Example</vt:lpstr>
      <vt:lpstr>Future Value Example</vt:lpstr>
      <vt:lpstr>Future Value Example Question 2</vt:lpstr>
      <vt:lpstr>Think about it</vt:lpstr>
      <vt:lpstr>Present Value</vt:lpstr>
      <vt:lpstr>Introduction</vt:lpstr>
      <vt:lpstr>Introduction</vt:lpstr>
      <vt:lpstr>Introduction</vt:lpstr>
      <vt:lpstr>Introduction</vt:lpstr>
      <vt:lpstr>Present Value</vt:lpstr>
      <vt:lpstr>Present Value (continued)</vt:lpstr>
      <vt:lpstr>Present Value Example</vt:lpstr>
      <vt:lpstr>Discounting Over Multiple Periods </vt:lpstr>
      <vt:lpstr>Discounting Over Multiple Periods Example</vt:lpstr>
      <vt:lpstr>Discounting Multiple Payments Over Multiple Periods Example</vt:lpstr>
      <vt:lpstr>Discounting Multiple Payments Over Multiple Periods Example</vt:lpstr>
      <vt:lpstr>Excel examples</vt:lpstr>
      <vt:lpstr>Present Value Example Question 1</vt:lpstr>
      <vt:lpstr>Present Value Example Question 1</vt:lpstr>
      <vt:lpstr>Discounting with Multiple Rates</vt:lpstr>
      <vt:lpstr>Discounting with Multiple Rates Example</vt:lpstr>
      <vt:lpstr>Discounting with Multiple Rates Example</vt:lpstr>
      <vt:lpstr>Examples</vt:lpstr>
      <vt:lpstr>Present vs. future value</vt:lpstr>
      <vt:lpstr>Using Present Values and Future Values</vt:lpstr>
      <vt:lpstr>Present Values and Future Values Example</vt:lpstr>
      <vt:lpstr>Present and Future Value Example (continued)</vt:lpstr>
      <vt:lpstr>Moving cash flow example 1</vt:lpstr>
      <vt:lpstr>Moving cash flow example 1</vt:lpstr>
      <vt:lpstr>Investment rates of return</vt:lpstr>
      <vt:lpstr>Computing Interest Rates</vt:lpstr>
      <vt:lpstr>Computing Interest Rates: Using the RATE function</vt:lpstr>
      <vt:lpstr>Example: Solve for the rate</vt:lpstr>
      <vt:lpstr>Example: Solve for the rate</vt:lpstr>
      <vt:lpstr>Number of compounding periods</vt:lpstr>
      <vt:lpstr>Solving for Time</vt:lpstr>
      <vt:lpstr>Solving for Time Example</vt:lpstr>
      <vt:lpstr>Example: Solve for time</vt:lpstr>
      <vt:lpstr>Example: Solve for time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byerstev</dc:creator>
  <cp:lastModifiedBy>kelsey berta</cp:lastModifiedBy>
  <cp:revision>1033</cp:revision>
  <cp:lastPrinted>2022-01-27T13:56:54Z</cp:lastPrinted>
  <dcterms:created xsi:type="dcterms:W3CDTF">2008-04-16T22:38:16Z</dcterms:created>
  <dcterms:modified xsi:type="dcterms:W3CDTF">2022-05-10T16:42:20Z</dcterms:modified>
</cp:coreProperties>
</file>