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notesMasterIdLst>
    <p:notesMasterId r:id="rId13"/>
  </p:notes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48"/>
    <p:restoredTop sz="77932"/>
  </p:normalViewPr>
  <p:slideViewPr>
    <p:cSldViewPr snapToGrid="0" snapToObjects="1">
      <p:cViewPr varScale="1">
        <p:scale>
          <a:sx n="81" d="100"/>
          <a:sy n="81" d="100"/>
        </p:scale>
        <p:origin x="416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5" d="100"/>
          <a:sy n="85" d="100"/>
        </p:scale>
        <p:origin x="3928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47874FE-9AAF-4B4E-BD27-E97DECCDA4D8}" type="doc">
      <dgm:prSet loTypeId="urn:microsoft.com/office/officeart/2005/8/layout/process3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B12F016-E9BF-4140-A659-96EF940BC987}">
      <dgm:prSet phldrT="[Text]"/>
      <dgm:spPr/>
      <dgm:t>
        <a:bodyPr/>
        <a:lstStyle/>
        <a:p>
          <a:r>
            <a:rPr lang="en-US" dirty="0"/>
            <a:t>Data  source</a:t>
          </a:r>
        </a:p>
      </dgm:t>
    </dgm:pt>
    <dgm:pt modelId="{CCB5F5CE-EAE9-1442-8496-252D1EAFC41D}" type="parTrans" cxnId="{5EE5479A-9CB1-A342-9249-0AE5EFECF563}">
      <dgm:prSet/>
      <dgm:spPr/>
      <dgm:t>
        <a:bodyPr/>
        <a:lstStyle/>
        <a:p>
          <a:endParaRPr lang="en-US"/>
        </a:p>
      </dgm:t>
    </dgm:pt>
    <dgm:pt modelId="{6615F0C6-FA96-CB41-A27B-13B90FA050AD}" type="sibTrans" cxnId="{5EE5479A-9CB1-A342-9249-0AE5EFECF563}">
      <dgm:prSet/>
      <dgm:spPr/>
      <dgm:t>
        <a:bodyPr/>
        <a:lstStyle/>
        <a:p>
          <a:endParaRPr lang="en-US"/>
        </a:p>
      </dgm:t>
    </dgm:pt>
    <dgm:pt modelId="{1AA535B7-3C26-BF45-897C-2EEE2425C6BA}">
      <dgm:prSet phldrT="[Text]"/>
      <dgm:spPr/>
      <dgm:t>
        <a:bodyPr/>
        <a:lstStyle/>
        <a:p>
          <a:r>
            <a:rPr lang="en-US" dirty="0"/>
            <a:t>CrossFit Opens 2019’s  leaderboard</a:t>
          </a:r>
        </a:p>
      </dgm:t>
    </dgm:pt>
    <dgm:pt modelId="{3DE8D4F1-D587-3045-AAF6-48369EAA45A0}" type="parTrans" cxnId="{7143F139-46AF-8543-86E8-DEB5C8212CB8}">
      <dgm:prSet/>
      <dgm:spPr/>
      <dgm:t>
        <a:bodyPr/>
        <a:lstStyle/>
        <a:p>
          <a:endParaRPr lang="en-US"/>
        </a:p>
      </dgm:t>
    </dgm:pt>
    <dgm:pt modelId="{97EEB0C8-4E08-FF48-898B-D43C80EC77B7}" type="sibTrans" cxnId="{7143F139-46AF-8543-86E8-DEB5C8212CB8}">
      <dgm:prSet/>
      <dgm:spPr/>
      <dgm:t>
        <a:bodyPr/>
        <a:lstStyle/>
        <a:p>
          <a:endParaRPr lang="en-US"/>
        </a:p>
      </dgm:t>
    </dgm:pt>
    <dgm:pt modelId="{29665774-E00B-5641-AACC-C6B289859FD3}">
      <dgm:prSet phldrT="[Text]"/>
      <dgm:spPr/>
      <dgm:t>
        <a:bodyPr/>
        <a:lstStyle/>
        <a:p>
          <a:r>
            <a:rPr lang="en-US" dirty="0" err="1"/>
            <a:t>Webscrapping</a:t>
          </a:r>
          <a:r>
            <a:rPr lang="en-US" dirty="0"/>
            <a:t>	</a:t>
          </a:r>
        </a:p>
      </dgm:t>
    </dgm:pt>
    <dgm:pt modelId="{2F0E8892-F2B9-1B4E-87A9-A9BB31A65F97}" type="parTrans" cxnId="{40F628FD-A9D5-7C4E-B18E-797DD0C16365}">
      <dgm:prSet/>
      <dgm:spPr/>
      <dgm:t>
        <a:bodyPr/>
        <a:lstStyle/>
        <a:p>
          <a:endParaRPr lang="en-US"/>
        </a:p>
      </dgm:t>
    </dgm:pt>
    <dgm:pt modelId="{245D5531-421F-4643-8156-1DC99E3FE7F8}" type="sibTrans" cxnId="{40F628FD-A9D5-7C4E-B18E-797DD0C16365}">
      <dgm:prSet/>
      <dgm:spPr/>
      <dgm:t>
        <a:bodyPr/>
        <a:lstStyle/>
        <a:p>
          <a:endParaRPr lang="en-US"/>
        </a:p>
      </dgm:t>
    </dgm:pt>
    <dgm:pt modelId="{21A8C863-3713-0A45-A364-A5D1E8A9ABC9}">
      <dgm:prSet phldrT="[Text]"/>
      <dgm:spPr/>
      <dgm:t>
        <a:bodyPr/>
        <a:lstStyle/>
        <a:p>
          <a:r>
            <a:rPr lang="en-US" dirty="0" err="1"/>
            <a:t>BeautifulSoup</a:t>
          </a:r>
          <a:endParaRPr lang="en-US" dirty="0"/>
        </a:p>
      </dgm:t>
    </dgm:pt>
    <dgm:pt modelId="{365C1F35-7271-414B-9EE5-8D16932D7242}" type="parTrans" cxnId="{E0E1E6F3-C1EF-4648-842F-EFDBC6C9CCAB}">
      <dgm:prSet/>
      <dgm:spPr/>
      <dgm:t>
        <a:bodyPr/>
        <a:lstStyle/>
        <a:p>
          <a:endParaRPr lang="en-US"/>
        </a:p>
      </dgm:t>
    </dgm:pt>
    <dgm:pt modelId="{FB8B4BAD-95BF-B54E-A07B-145E2FD9A8B9}" type="sibTrans" cxnId="{E0E1E6F3-C1EF-4648-842F-EFDBC6C9CCAB}">
      <dgm:prSet/>
      <dgm:spPr/>
      <dgm:t>
        <a:bodyPr/>
        <a:lstStyle/>
        <a:p>
          <a:endParaRPr lang="en-US"/>
        </a:p>
      </dgm:t>
    </dgm:pt>
    <dgm:pt modelId="{D8460DDC-7672-234F-B01C-96687F8147A8}">
      <dgm:prSet phldrT="[Text]"/>
      <dgm:spPr/>
      <dgm:t>
        <a:bodyPr/>
        <a:lstStyle/>
        <a:p>
          <a:r>
            <a:rPr lang="en-US" dirty="0"/>
            <a:t>Linear regression</a:t>
          </a:r>
        </a:p>
      </dgm:t>
    </dgm:pt>
    <dgm:pt modelId="{E03FACDD-5860-EA47-8E87-E66D6C2F173A}" type="sibTrans" cxnId="{77DFE199-09B4-D043-A5DE-BFAC0FB47A2F}">
      <dgm:prSet/>
      <dgm:spPr/>
      <dgm:t>
        <a:bodyPr/>
        <a:lstStyle/>
        <a:p>
          <a:endParaRPr lang="en-US"/>
        </a:p>
      </dgm:t>
    </dgm:pt>
    <dgm:pt modelId="{3DF1836A-8FC5-584C-BAD0-CDFD7A7A8E5A}" type="parTrans" cxnId="{77DFE199-09B4-D043-A5DE-BFAC0FB47A2F}">
      <dgm:prSet/>
      <dgm:spPr/>
      <dgm:t>
        <a:bodyPr/>
        <a:lstStyle/>
        <a:p>
          <a:endParaRPr lang="en-US"/>
        </a:p>
      </dgm:t>
    </dgm:pt>
    <dgm:pt modelId="{0CBE0654-B918-3143-A766-60FFB336DCA1}">
      <dgm:prSet phldrT="[Text]"/>
      <dgm:spPr/>
      <dgm:t>
        <a:bodyPr/>
        <a:lstStyle/>
        <a:p>
          <a:r>
            <a:rPr lang="en-US" dirty="0"/>
            <a:t>Analysis</a:t>
          </a:r>
        </a:p>
      </dgm:t>
    </dgm:pt>
    <dgm:pt modelId="{0A0EA3EA-6B0F-6D40-9BA8-3682FCCB60AB}" type="sibTrans" cxnId="{23DE8357-7F8D-2C4A-827A-891AB5FE65E0}">
      <dgm:prSet/>
      <dgm:spPr/>
      <dgm:t>
        <a:bodyPr/>
        <a:lstStyle/>
        <a:p>
          <a:endParaRPr lang="en-US"/>
        </a:p>
      </dgm:t>
    </dgm:pt>
    <dgm:pt modelId="{9CD71915-8FAD-C64A-973D-D49D4F8CF307}" type="parTrans" cxnId="{23DE8357-7F8D-2C4A-827A-891AB5FE65E0}">
      <dgm:prSet/>
      <dgm:spPr/>
      <dgm:t>
        <a:bodyPr/>
        <a:lstStyle/>
        <a:p>
          <a:endParaRPr lang="en-US"/>
        </a:p>
      </dgm:t>
    </dgm:pt>
    <dgm:pt modelId="{BE73D7F7-E52F-AC4B-8022-30FA187A15E1}">
      <dgm:prSet/>
      <dgm:spPr/>
      <dgm:t>
        <a:bodyPr/>
        <a:lstStyle/>
        <a:p>
          <a:r>
            <a:rPr lang="en-US" dirty="0"/>
            <a:t>Polynomial regression</a:t>
          </a:r>
        </a:p>
      </dgm:t>
    </dgm:pt>
    <dgm:pt modelId="{4DD7266D-71EF-0B49-905C-45B50DFB44A1}" type="parTrans" cxnId="{9CDD1FF0-DDE6-124F-80A2-DA97A1E572F0}">
      <dgm:prSet/>
      <dgm:spPr/>
      <dgm:t>
        <a:bodyPr/>
        <a:lstStyle/>
        <a:p>
          <a:endParaRPr lang="en-US"/>
        </a:p>
      </dgm:t>
    </dgm:pt>
    <dgm:pt modelId="{BFAAC806-D5F0-B94B-A188-467C80725C31}" type="sibTrans" cxnId="{9CDD1FF0-DDE6-124F-80A2-DA97A1E572F0}">
      <dgm:prSet/>
      <dgm:spPr/>
      <dgm:t>
        <a:bodyPr/>
        <a:lstStyle/>
        <a:p>
          <a:endParaRPr lang="en-US"/>
        </a:p>
      </dgm:t>
    </dgm:pt>
    <dgm:pt modelId="{832833CD-E82E-E041-A960-20973639D92C}">
      <dgm:prSet phldrT="[Text]"/>
      <dgm:spPr/>
      <dgm:t>
        <a:bodyPr/>
        <a:lstStyle/>
        <a:p>
          <a:r>
            <a:rPr lang="en-US" dirty="0"/>
            <a:t>Selenium</a:t>
          </a:r>
        </a:p>
      </dgm:t>
    </dgm:pt>
    <dgm:pt modelId="{283800ED-83ED-6245-A8D1-84B9C496B748}" type="parTrans" cxnId="{52DC7A58-DE27-1941-97B8-D23A77F19C74}">
      <dgm:prSet/>
      <dgm:spPr/>
      <dgm:t>
        <a:bodyPr/>
        <a:lstStyle/>
        <a:p>
          <a:endParaRPr lang="en-US"/>
        </a:p>
      </dgm:t>
    </dgm:pt>
    <dgm:pt modelId="{786A45CF-16BB-9243-BF67-E92760445189}" type="sibTrans" cxnId="{52DC7A58-DE27-1941-97B8-D23A77F19C74}">
      <dgm:prSet/>
      <dgm:spPr/>
      <dgm:t>
        <a:bodyPr/>
        <a:lstStyle/>
        <a:p>
          <a:endParaRPr lang="en-US"/>
        </a:p>
      </dgm:t>
    </dgm:pt>
    <dgm:pt modelId="{C322C42F-2F62-724C-AB2F-DF678EB504A4}" type="pres">
      <dgm:prSet presAssocID="{647874FE-9AAF-4B4E-BD27-E97DECCDA4D8}" presName="linearFlow" presStyleCnt="0">
        <dgm:presLayoutVars>
          <dgm:dir/>
          <dgm:animLvl val="lvl"/>
          <dgm:resizeHandles val="exact"/>
        </dgm:presLayoutVars>
      </dgm:prSet>
      <dgm:spPr/>
    </dgm:pt>
    <dgm:pt modelId="{708D1A59-A748-694B-A23F-5C1D0A71727A}" type="pres">
      <dgm:prSet presAssocID="{DB12F016-E9BF-4140-A659-96EF940BC987}" presName="composite" presStyleCnt="0"/>
      <dgm:spPr/>
    </dgm:pt>
    <dgm:pt modelId="{7BBCCCAC-E087-E343-89BB-EF4189CF01A0}" type="pres">
      <dgm:prSet presAssocID="{DB12F016-E9BF-4140-A659-96EF940BC987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984CE49B-467A-434E-ADA7-5CC339D40274}" type="pres">
      <dgm:prSet presAssocID="{DB12F016-E9BF-4140-A659-96EF940BC987}" presName="parSh" presStyleLbl="node1" presStyleIdx="0" presStyleCnt="3"/>
      <dgm:spPr/>
    </dgm:pt>
    <dgm:pt modelId="{E72C8819-3A13-FD4F-9D0D-F60ACE874387}" type="pres">
      <dgm:prSet presAssocID="{DB12F016-E9BF-4140-A659-96EF940BC987}" presName="desTx" presStyleLbl="fgAcc1" presStyleIdx="0" presStyleCnt="3">
        <dgm:presLayoutVars>
          <dgm:bulletEnabled val="1"/>
        </dgm:presLayoutVars>
      </dgm:prSet>
      <dgm:spPr/>
    </dgm:pt>
    <dgm:pt modelId="{1EDA43DF-B058-274A-A0A9-93800D47EF8A}" type="pres">
      <dgm:prSet presAssocID="{6615F0C6-FA96-CB41-A27B-13B90FA050AD}" presName="sibTrans" presStyleLbl="sibTrans2D1" presStyleIdx="0" presStyleCnt="2"/>
      <dgm:spPr/>
    </dgm:pt>
    <dgm:pt modelId="{1F5372F8-3A66-A747-B85D-EEBB01857E3D}" type="pres">
      <dgm:prSet presAssocID="{6615F0C6-FA96-CB41-A27B-13B90FA050AD}" presName="connTx" presStyleLbl="sibTrans2D1" presStyleIdx="0" presStyleCnt="2"/>
      <dgm:spPr/>
    </dgm:pt>
    <dgm:pt modelId="{D89702DA-FCD1-044B-8031-5DF753C0070C}" type="pres">
      <dgm:prSet presAssocID="{29665774-E00B-5641-AACC-C6B289859FD3}" presName="composite" presStyleCnt="0"/>
      <dgm:spPr/>
    </dgm:pt>
    <dgm:pt modelId="{14764996-363C-934A-8F77-383FEEC1566A}" type="pres">
      <dgm:prSet presAssocID="{29665774-E00B-5641-AACC-C6B289859FD3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76CDB458-5EE3-EB4E-BB09-656BFB40D57C}" type="pres">
      <dgm:prSet presAssocID="{29665774-E00B-5641-AACC-C6B289859FD3}" presName="parSh" presStyleLbl="node1" presStyleIdx="1" presStyleCnt="3"/>
      <dgm:spPr/>
    </dgm:pt>
    <dgm:pt modelId="{20A62F10-23B2-E640-A156-9595431B088D}" type="pres">
      <dgm:prSet presAssocID="{29665774-E00B-5641-AACC-C6B289859FD3}" presName="desTx" presStyleLbl="fgAcc1" presStyleIdx="1" presStyleCnt="3" custScaleX="113239">
        <dgm:presLayoutVars>
          <dgm:bulletEnabled val="1"/>
        </dgm:presLayoutVars>
      </dgm:prSet>
      <dgm:spPr/>
    </dgm:pt>
    <dgm:pt modelId="{104FA0B7-C3F9-CE4F-844C-F363173F3EC4}" type="pres">
      <dgm:prSet presAssocID="{245D5531-421F-4643-8156-1DC99E3FE7F8}" presName="sibTrans" presStyleLbl="sibTrans2D1" presStyleIdx="1" presStyleCnt="2"/>
      <dgm:spPr/>
    </dgm:pt>
    <dgm:pt modelId="{D5ACDAE5-5B69-D44C-9CE7-E94AA1BED817}" type="pres">
      <dgm:prSet presAssocID="{245D5531-421F-4643-8156-1DC99E3FE7F8}" presName="connTx" presStyleLbl="sibTrans2D1" presStyleIdx="1" presStyleCnt="2"/>
      <dgm:spPr/>
    </dgm:pt>
    <dgm:pt modelId="{6D5569CF-C5F2-1F45-B233-443A0AAB0A46}" type="pres">
      <dgm:prSet presAssocID="{0CBE0654-B918-3143-A766-60FFB336DCA1}" presName="composite" presStyleCnt="0"/>
      <dgm:spPr/>
    </dgm:pt>
    <dgm:pt modelId="{FEB8CBD4-23C8-D148-B051-193CE5363AC2}" type="pres">
      <dgm:prSet presAssocID="{0CBE0654-B918-3143-A766-60FFB336DCA1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C16876F0-885B-5346-B568-A00D9F96D141}" type="pres">
      <dgm:prSet presAssocID="{0CBE0654-B918-3143-A766-60FFB336DCA1}" presName="parSh" presStyleLbl="node1" presStyleIdx="2" presStyleCnt="3"/>
      <dgm:spPr/>
    </dgm:pt>
    <dgm:pt modelId="{BBA9638C-787B-AB4B-B1EB-A178EA560D87}" type="pres">
      <dgm:prSet presAssocID="{0CBE0654-B918-3143-A766-60FFB336DCA1}" presName="desTx" presStyleLbl="fgAcc1" presStyleIdx="2" presStyleCnt="3">
        <dgm:presLayoutVars>
          <dgm:bulletEnabled val="1"/>
        </dgm:presLayoutVars>
      </dgm:prSet>
      <dgm:spPr/>
    </dgm:pt>
  </dgm:ptLst>
  <dgm:cxnLst>
    <dgm:cxn modelId="{4EEB1506-2831-FE46-BD42-D2179B66C1B3}" type="presOf" srcId="{1AA535B7-3C26-BF45-897C-2EEE2425C6BA}" destId="{E72C8819-3A13-FD4F-9D0D-F60ACE874387}" srcOrd="0" destOrd="0" presId="urn:microsoft.com/office/officeart/2005/8/layout/process3"/>
    <dgm:cxn modelId="{0A520D13-C923-814E-9742-407B8D32F685}" type="presOf" srcId="{245D5531-421F-4643-8156-1DC99E3FE7F8}" destId="{D5ACDAE5-5B69-D44C-9CE7-E94AA1BED817}" srcOrd="1" destOrd="0" presId="urn:microsoft.com/office/officeart/2005/8/layout/process3"/>
    <dgm:cxn modelId="{1950F81E-0E83-804A-9A22-EB44D75DB4E7}" type="presOf" srcId="{29665774-E00B-5641-AACC-C6B289859FD3}" destId="{76CDB458-5EE3-EB4E-BB09-656BFB40D57C}" srcOrd="1" destOrd="0" presId="urn:microsoft.com/office/officeart/2005/8/layout/process3"/>
    <dgm:cxn modelId="{7143F139-46AF-8543-86E8-DEB5C8212CB8}" srcId="{DB12F016-E9BF-4140-A659-96EF940BC987}" destId="{1AA535B7-3C26-BF45-897C-2EEE2425C6BA}" srcOrd="0" destOrd="0" parTransId="{3DE8D4F1-D587-3045-AAF6-48369EAA45A0}" sibTransId="{97EEB0C8-4E08-FF48-898B-D43C80EC77B7}"/>
    <dgm:cxn modelId="{24B14347-84B3-5C4F-A31E-34127A4EC488}" type="presOf" srcId="{6615F0C6-FA96-CB41-A27B-13B90FA050AD}" destId="{1EDA43DF-B058-274A-A0A9-93800D47EF8A}" srcOrd="0" destOrd="0" presId="urn:microsoft.com/office/officeart/2005/8/layout/process3"/>
    <dgm:cxn modelId="{A291394D-698D-4D47-8213-332F2A6486A9}" type="presOf" srcId="{647874FE-9AAF-4B4E-BD27-E97DECCDA4D8}" destId="{C322C42F-2F62-724C-AB2F-DF678EB504A4}" srcOrd="0" destOrd="0" presId="urn:microsoft.com/office/officeart/2005/8/layout/process3"/>
    <dgm:cxn modelId="{23DE8357-7F8D-2C4A-827A-891AB5FE65E0}" srcId="{647874FE-9AAF-4B4E-BD27-E97DECCDA4D8}" destId="{0CBE0654-B918-3143-A766-60FFB336DCA1}" srcOrd="2" destOrd="0" parTransId="{9CD71915-8FAD-C64A-973D-D49D4F8CF307}" sibTransId="{0A0EA3EA-6B0F-6D40-9BA8-3682FCCB60AB}"/>
    <dgm:cxn modelId="{52DC7A58-DE27-1941-97B8-D23A77F19C74}" srcId="{29665774-E00B-5641-AACC-C6B289859FD3}" destId="{832833CD-E82E-E041-A960-20973639D92C}" srcOrd="1" destOrd="0" parTransId="{283800ED-83ED-6245-A8D1-84B9C496B748}" sibTransId="{786A45CF-16BB-9243-BF67-E92760445189}"/>
    <dgm:cxn modelId="{E47AF459-752E-894B-B671-529C797E3730}" type="presOf" srcId="{21A8C863-3713-0A45-A364-A5D1E8A9ABC9}" destId="{20A62F10-23B2-E640-A156-9595431B088D}" srcOrd="0" destOrd="0" presId="urn:microsoft.com/office/officeart/2005/8/layout/process3"/>
    <dgm:cxn modelId="{703B8C60-5371-FA4D-AD0B-B2D0C75C17DB}" type="presOf" srcId="{0CBE0654-B918-3143-A766-60FFB336DCA1}" destId="{C16876F0-885B-5346-B568-A00D9F96D141}" srcOrd="1" destOrd="0" presId="urn:microsoft.com/office/officeart/2005/8/layout/process3"/>
    <dgm:cxn modelId="{B500287B-8A1C-E14E-853B-1AD96E5647E7}" type="presOf" srcId="{DB12F016-E9BF-4140-A659-96EF940BC987}" destId="{984CE49B-467A-434E-ADA7-5CC339D40274}" srcOrd="1" destOrd="0" presId="urn:microsoft.com/office/officeart/2005/8/layout/process3"/>
    <dgm:cxn modelId="{77DFE199-09B4-D043-A5DE-BFAC0FB47A2F}" srcId="{0CBE0654-B918-3143-A766-60FFB336DCA1}" destId="{D8460DDC-7672-234F-B01C-96687F8147A8}" srcOrd="0" destOrd="0" parTransId="{3DF1836A-8FC5-584C-BAD0-CDFD7A7A8E5A}" sibTransId="{E03FACDD-5860-EA47-8E87-E66D6C2F173A}"/>
    <dgm:cxn modelId="{5EE5479A-9CB1-A342-9249-0AE5EFECF563}" srcId="{647874FE-9AAF-4B4E-BD27-E97DECCDA4D8}" destId="{DB12F016-E9BF-4140-A659-96EF940BC987}" srcOrd="0" destOrd="0" parTransId="{CCB5F5CE-EAE9-1442-8496-252D1EAFC41D}" sibTransId="{6615F0C6-FA96-CB41-A27B-13B90FA050AD}"/>
    <dgm:cxn modelId="{B8513DA3-57D1-D649-B435-FACDD200C833}" type="presOf" srcId="{DB12F016-E9BF-4140-A659-96EF940BC987}" destId="{7BBCCCAC-E087-E343-89BB-EF4189CF01A0}" srcOrd="0" destOrd="0" presId="urn:microsoft.com/office/officeart/2005/8/layout/process3"/>
    <dgm:cxn modelId="{174ACEA3-4852-D643-AA16-199F1C5D9F76}" type="presOf" srcId="{6615F0C6-FA96-CB41-A27B-13B90FA050AD}" destId="{1F5372F8-3A66-A747-B85D-EEBB01857E3D}" srcOrd="1" destOrd="0" presId="urn:microsoft.com/office/officeart/2005/8/layout/process3"/>
    <dgm:cxn modelId="{579271A6-5DC7-994E-BA74-E55968DA5215}" type="presOf" srcId="{0CBE0654-B918-3143-A766-60FFB336DCA1}" destId="{FEB8CBD4-23C8-D148-B051-193CE5363AC2}" srcOrd="0" destOrd="0" presId="urn:microsoft.com/office/officeart/2005/8/layout/process3"/>
    <dgm:cxn modelId="{0C0E91CC-B96A-EE46-8100-7952A58F11AB}" type="presOf" srcId="{BE73D7F7-E52F-AC4B-8022-30FA187A15E1}" destId="{BBA9638C-787B-AB4B-B1EB-A178EA560D87}" srcOrd="0" destOrd="1" presId="urn:microsoft.com/office/officeart/2005/8/layout/process3"/>
    <dgm:cxn modelId="{C612AECC-295D-0E42-A7DD-63725E095C29}" type="presOf" srcId="{245D5531-421F-4643-8156-1DC99E3FE7F8}" destId="{104FA0B7-C3F9-CE4F-844C-F363173F3EC4}" srcOrd="0" destOrd="0" presId="urn:microsoft.com/office/officeart/2005/8/layout/process3"/>
    <dgm:cxn modelId="{393813DC-6B98-DD45-AF98-831D79DE9F80}" type="presOf" srcId="{29665774-E00B-5641-AACC-C6B289859FD3}" destId="{14764996-363C-934A-8F77-383FEEC1566A}" srcOrd="0" destOrd="0" presId="urn:microsoft.com/office/officeart/2005/8/layout/process3"/>
    <dgm:cxn modelId="{E67721DC-F8A1-4F46-98A6-BD5E25969ED5}" type="presOf" srcId="{D8460DDC-7672-234F-B01C-96687F8147A8}" destId="{BBA9638C-787B-AB4B-B1EB-A178EA560D87}" srcOrd="0" destOrd="0" presId="urn:microsoft.com/office/officeart/2005/8/layout/process3"/>
    <dgm:cxn modelId="{F2DBD9DE-166E-734D-ACED-0C744E2A352C}" type="presOf" srcId="{832833CD-E82E-E041-A960-20973639D92C}" destId="{20A62F10-23B2-E640-A156-9595431B088D}" srcOrd="0" destOrd="1" presId="urn:microsoft.com/office/officeart/2005/8/layout/process3"/>
    <dgm:cxn modelId="{9CDD1FF0-DDE6-124F-80A2-DA97A1E572F0}" srcId="{0CBE0654-B918-3143-A766-60FFB336DCA1}" destId="{BE73D7F7-E52F-AC4B-8022-30FA187A15E1}" srcOrd="1" destOrd="0" parTransId="{4DD7266D-71EF-0B49-905C-45B50DFB44A1}" sibTransId="{BFAAC806-D5F0-B94B-A188-467C80725C31}"/>
    <dgm:cxn modelId="{E0E1E6F3-C1EF-4648-842F-EFDBC6C9CCAB}" srcId="{29665774-E00B-5641-AACC-C6B289859FD3}" destId="{21A8C863-3713-0A45-A364-A5D1E8A9ABC9}" srcOrd="0" destOrd="0" parTransId="{365C1F35-7271-414B-9EE5-8D16932D7242}" sibTransId="{FB8B4BAD-95BF-B54E-A07B-145E2FD9A8B9}"/>
    <dgm:cxn modelId="{40F628FD-A9D5-7C4E-B18E-797DD0C16365}" srcId="{647874FE-9AAF-4B4E-BD27-E97DECCDA4D8}" destId="{29665774-E00B-5641-AACC-C6B289859FD3}" srcOrd="1" destOrd="0" parTransId="{2F0E8892-F2B9-1B4E-87A9-A9BB31A65F97}" sibTransId="{245D5531-421F-4643-8156-1DC99E3FE7F8}"/>
    <dgm:cxn modelId="{8904216C-653B-D24A-8F2B-D0F4FF37F74F}" type="presParOf" srcId="{C322C42F-2F62-724C-AB2F-DF678EB504A4}" destId="{708D1A59-A748-694B-A23F-5C1D0A71727A}" srcOrd="0" destOrd="0" presId="urn:microsoft.com/office/officeart/2005/8/layout/process3"/>
    <dgm:cxn modelId="{99CDCD02-000D-E242-856D-09F6E401695A}" type="presParOf" srcId="{708D1A59-A748-694B-A23F-5C1D0A71727A}" destId="{7BBCCCAC-E087-E343-89BB-EF4189CF01A0}" srcOrd="0" destOrd="0" presId="urn:microsoft.com/office/officeart/2005/8/layout/process3"/>
    <dgm:cxn modelId="{886D1818-62BF-4B4F-8FA5-5A43315E778E}" type="presParOf" srcId="{708D1A59-A748-694B-A23F-5C1D0A71727A}" destId="{984CE49B-467A-434E-ADA7-5CC339D40274}" srcOrd="1" destOrd="0" presId="urn:microsoft.com/office/officeart/2005/8/layout/process3"/>
    <dgm:cxn modelId="{84E22DD7-1976-974E-8968-01DEC04307F1}" type="presParOf" srcId="{708D1A59-A748-694B-A23F-5C1D0A71727A}" destId="{E72C8819-3A13-FD4F-9D0D-F60ACE874387}" srcOrd="2" destOrd="0" presId="urn:microsoft.com/office/officeart/2005/8/layout/process3"/>
    <dgm:cxn modelId="{C01BF44F-7FE3-274E-9C7A-83959C8C3B10}" type="presParOf" srcId="{C322C42F-2F62-724C-AB2F-DF678EB504A4}" destId="{1EDA43DF-B058-274A-A0A9-93800D47EF8A}" srcOrd="1" destOrd="0" presId="urn:microsoft.com/office/officeart/2005/8/layout/process3"/>
    <dgm:cxn modelId="{B134E603-ECD9-4F4B-85B3-2C2DA598CCC1}" type="presParOf" srcId="{1EDA43DF-B058-274A-A0A9-93800D47EF8A}" destId="{1F5372F8-3A66-A747-B85D-EEBB01857E3D}" srcOrd="0" destOrd="0" presId="urn:microsoft.com/office/officeart/2005/8/layout/process3"/>
    <dgm:cxn modelId="{7B862F2A-BFD3-E243-9F5F-4D3E50C66583}" type="presParOf" srcId="{C322C42F-2F62-724C-AB2F-DF678EB504A4}" destId="{D89702DA-FCD1-044B-8031-5DF753C0070C}" srcOrd="2" destOrd="0" presId="urn:microsoft.com/office/officeart/2005/8/layout/process3"/>
    <dgm:cxn modelId="{23AB9232-33CC-A34A-BADB-64CC04956C29}" type="presParOf" srcId="{D89702DA-FCD1-044B-8031-5DF753C0070C}" destId="{14764996-363C-934A-8F77-383FEEC1566A}" srcOrd="0" destOrd="0" presId="urn:microsoft.com/office/officeart/2005/8/layout/process3"/>
    <dgm:cxn modelId="{43007CDA-07DE-C846-81D1-9A02DDC06D9E}" type="presParOf" srcId="{D89702DA-FCD1-044B-8031-5DF753C0070C}" destId="{76CDB458-5EE3-EB4E-BB09-656BFB40D57C}" srcOrd="1" destOrd="0" presId="urn:microsoft.com/office/officeart/2005/8/layout/process3"/>
    <dgm:cxn modelId="{C9958F22-BF98-DA4B-8301-65553D456417}" type="presParOf" srcId="{D89702DA-FCD1-044B-8031-5DF753C0070C}" destId="{20A62F10-23B2-E640-A156-9595431B088D}" srcOrd="2" destOrd="0" presId="urn:microsoft.com/office/officeart/2005/8/layout/process3"/>
    <dgm:cxn modelId="{807FE08A-8E18-7848-A1F7-86FC497E1612}" type="presParOf" srcId="{C322C42F-2F62-724C-AB2F-DF678EB504A4}" destId="{104FA0B7-C3F9-CE4F-844C-F363173F3EC4}" srcOrd="3" destOrd="0" presId="urn:microsoft.com/office/officeart/2005/8/layout/process3"/>
    <dgm:cxn modelId="{3C31C2CA-0174-3643-9B25-5694AF03E87A}" type="presParOf" srcId="{104FA0B7-C3F9-CE4F-844C-F363173F3EC4}" destId="{D5ACDAE5-5B69-D44C-9CE7-E94AA1BED817}" srcOrd="0" destOrd="0" presId="urn:microsoft.com/office/officeart/2005/8/layout/process3"/>
    <dgm:cxn modelId="{5519CAC2-97F4-134B-9FD5-1C86882E7318}" type="presParOf" srcId="{C322C42F-2F62-724C-AB2F-DF678EB504A4}" destId="{6D5569CF-C5F2-1F45-B233-443A0AAB0A46}" srcOrd="4" destOrd="0" presId="urn:microsoft.com/office/officeart/2005/8/layout/process3"/>
    <dgm:cxn modelId="{A36DBDE1-500B-3F4D-B2FE-01F120AF36CB}" type="presParOf" srcId="{6D5569CF-C5F2-1F45-B233-443A0AAB0A46}" destId="{FEB8CBD4-23C8-D148-B051-193CE5363AC2}" srcOrd="0" destOrd="0" presId="urn:microsoft.com/office/officeart/2005/8/layout/process3"/>
    <dgm:cxn modelId="{B41BB6EA-29C9-DE41-A4FD-70A2B9BCA23C}" type="presParOf" srcId="{6D5569CF-C5F2-1F45-B233-443A0AAB0A46}" destId="{C16876F0-885B-5346-B568-A00D9F96D141}" srcOrd="1" destOrd="0" presId="urn:microsoft.com/office/officeart/2005/8/layout/process3"/>
    <dgm:cxn modelId="{AD6B7673-5EE4-3F41-AE53-2D014E7CC4FC}" type="presParOf" srcId="{6D5569CF-C5F2-1F45-B233-443A0AAB0A46}" destId="{BBA9638C-787B-AB4B-B1EB-A178EA560D87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4CE49B-467A-434E-ADA7-5CC339D40274}">
      <dsp:nvSpPr>
        <dsp:cNvPr id="0" name=""/>
        <dsp:cNvSpPr/>
      </dsp:nvSpPr>
      <dsp:spPr>
        <a:xfrm>
          <a:off x="3090" y="1056320"/>
          <a:ext cx="2449761" cy="9504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Data  source</a:t>
          </a:r>
        </a:p>
      </dsp:txBody>
      <dsp:txXfrm>
        <a:off x="3090" y="1056320"/>
        <a:ext cx="2449761" cy="633600"/>
      </dsp:txXfrm>
    </dsp:sp>
    <dsp:sp modelId="{E72C8819-3A13-FD4F-9D0D-F60ACE874387}">
      <dsp:nvSpPr>
        <dsp:cNvPr id="0" name=""/>
        <dsp:cNvSpPr/>
      </dsp:nvSpPr>
      <dsp:spPr>
        <a:xfrm>
          <a:off x="504849" y="1689920"/>
          <a:ext cx="2449761" cy="16743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CrossFit Opens 2019’s  leaderboard</a:t>
          </a:r>
        </a:p>
      </dsp:txBody>
      <dsp:txXfrm>
        <a:off x="553889" y="1738960"/>
        <a:ext cx="2351681" cy="1576257"/>
      </dsp:txXfrm>
    </dsp:sp>
    <dsp:sp modelId="{1EDA43DF-B058-274A-A0A9-93800D47EF8A}">
      <dsp:nvSpPr>
        <dsp:cNvPr id="0" name=""/>
        <dsp:cNvSpPr/>
      </dsp:nvSpPr>
      <dsp:spPr>
        <a:xfrm>
          <a:off x="2824227" y="1068160"/>
          <a:ext cx="787314" cy="60991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2824227" y="1190144"/>
        <a:ext cx="604338" cy="365951"/>
      </dsp:txXfrm>
    </dsp:sp>
    <dsp:sp modelId="{76CDB458-5EE3-EB4E-BB09-656BFB40D57C}">
      <dsp:nvSpPr>
        <dsp:cNvPr id="0" name=""/>
        <dsp:cNvSpPr/>
      </dsp:nvSpPr>
      <dsp:spPr>
        <a:xfrm>
          <a:off x="3938351" y="1056320"/>
          <a:ext cx="2449761" cy="9504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Webscrapping</a:t>
          </a:r>
          <a:r>
            <a:rPr lang="en-US" sz="2200" kern="1200" dirty="0"/>
            <a:t>	</a:t>
          </a:r>
        </a:p>
      </dsp:txBody>
      <dsp:txXfrm>
        <a:off x="3938351" y="1056320"/>
        <a:ext cx="2449761" cy="633600"/>
      </dsp:txXfrm>
    </dsp:sp>
    <dsp:sp modelId="{20A62F10-23B2-E640-A156-9595431B088D}">
      <dsp:nvSpPr>
        <dsp:cNvPr id="0" name=""/>
        <dsp:cNvSpPr/>
      </dsp:nvSpPr>
      <dsp:spPr>
        <a:xfrm>
          <a:off x="4277948" y="1689920"/>
          <a:ext cx="2774084" cy="16743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 err="1"/>
            <a:t>BeautifulSoup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Selenium</a:t>
          </a:r>
        </a:p>
      </dsp:txBody>
      <dsp:txXfrm>
        <a:off x="4326988" y="1738960"/>
        <a:ext cx="2676004" cy="1576257"/>
      </dsp:txXfrm>
    </dsp:sp>
    <dsp:sp modelId="{104FA0B7-C3F9-CE4F-844C-F363173F3EC4}">
      <dsp:nvSpPr>
        <dsp:cNvPr id="0" name=""/>
        <dsp:cNvSpPr/>
      </dsp:nvSpPr>
      <dsp:spPr>
        <a:xfrm>
          <a:off x="6800028" y="1068160"/>
          <a:ext cx="873260" cy="60991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6800028" y="1190144"/>
        <a:ext cx="690284" cy="365951"/>
      </dsp:txXfrm>
    </dsp:sp>
    <dsp:sp modelId="{C16876F0-885B-5346-B568-A00D9F96D141}">
      <dsp:nvSpPr>
        <dsp:cNvPr id="0" name=""/>
        <dsp:cNvSpPr/>
      </dsp:nvSpPr>
      <dsp:spPr>
        <a:xfrm>
          <a:off x="8035774" y="1056320"/>
          <a:ext cx="2449761" cy="9504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Analysis</a:t>
          </a:r>
        </a:p>
      </dsp:txBody>
      <dsp:txXfrm>
        <a:off x="8035774" y="1056320"/>
        <a:ext cx="2449761" cy="633600"/>
      </dsp:txXfrm>
    </dsp:sp>
    <dsp:sp modelId="{BBA9638C-787B-AB4B-B1EB-A178EA560D87}">
      <dsp:nvSpPr>
        <dsp:cNvPr id="0" name=""/>
        <dsp:cNvSpPr/>
      </dsp:nvSpPr>
      <dsp:spPr>
        <a:xfrm>
          <a:off x="8537532" y="1689920"/>
          <a:ext cx="2449761" cy="16743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Linear regression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Polynomial regression</a:t>
          </a:r>
        </a:p>
      </dsp:txBody>
      <dsp:txXfrm>
        <a:off x="8586572" y="1738960"/>
        <a:ext cx="2351681" cy="15762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B57F6C-7541-0F47-B208-8CB84609E517}" type="datetimeFigureOut">
              <a:rPr lang="en-US" smtClean="0"/>
              <a:t>7/26/19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FE9ECA-4D67-824F-BCDF-2E86B76B1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3726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FE9ECA-4D67-824F-BCDF-2E86B76B1B9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4877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Using past performances in events to predict an athlete’s age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FE9ECA-4D67-824F-BCDF-2E86B76B1B9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3412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Every year the </a:t>
            </a:r>
            <a:r>
              <a:rPr lang="en-US" dirty="0" err="1"/>
              <a:t>crossfit</a:t>
            </a:r>
            <a:r>
              <a:rPr lang="en-US" dirty="0"/>
              <a:t> community kickstart their competition to the final games with </a:t>
            </a:r>
            <a:r>
              <a:rPr lang="en-US" dirty="0" err="1"/>
              <a:t>crossfit</a:t>
            </a:r>
            <a:r>
              <a:rPr lang="en-US" dirty="0"/>
              <a:t> opens, where the general community participates. So I scraped the leaderboard for 2019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FE9ECA-4D67-824F-BCDF-2E86B76B1B9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0344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Rank gets better as age increases towards the late 30s.</a:t>
            </a:r>
          </a:p>
          <a:p>
            <a:r>
              <a:rPr lang="en-US" dirty="0"/>
              <a:t>However, participants range from 16-54 years old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FE9ECA-4D67-824F-BCDF-2E86B76B1B9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2810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Introduce the y-axis – mention that rank is lower the better</a:t>
            </a:r>
          </a:p>
          <a:p>
            <a:r>
              <a:rPr lang="en-US" dirty="0"/>
              <a:t>Talk about the random darker points throughout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FE9ECA-4D67-824F-BCDF-2E86B76B1B9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6045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Correlation coefficient to age in individual events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FE9ECA-4D67-824F-BCDF-2E86B76B1B9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7156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we compare age vs rank, rank explains only 4.7% of the variation.</a:t>
            </a:r>
          </a:p>
          <a:p>
            <a:endParaRPr lang="en-US" dirty="0"/>
          </a:p>
          <a:p>
            <a:r>
              <a:rPr lang="en-US" dirty="0"/>
              <a:t>After doing some feature engineering, I included all features such as </a:t>
            </a:r>
            <a:r>
              <a:rPr lang="en-US" dirty="0" err="1"/>
              <a:t>bmi</a:t>
            </a:r>
            <a:r>
              <a:rPr lang="en-US" dirty="0"/>
              <a:t> and countries, the R square value only came out to 0.082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FE9ECA-4D67-824F-BCDF-2E86B76B1B9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852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smtClean="0"/>
              <a:t>7/26/19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361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7/26/19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256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  <a:t>7/26/19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651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7/26/19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082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smtClean="0"/>
              <a:t>7/26/19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559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7/26/19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378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t>7/26/19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378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7/26/19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81886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7/26/19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262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smtClean="0"/>
              <a:t>7/26/19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897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smtClean="0"/>
              <a:t>7/26/19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615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smtClean="0"/>
              <a:t>7/26/19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551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DAA0D-A1FB-2F4E-90CE-5DB3FCB9E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6623" y="4697707"/>
            <a:ext cx="10893972" cy="1532368"/>
          </a:xfrm>
        </p:spPr>
        <p:txBody>
          <a:bodyPr>
            <a:normAutofit fontScale="90000"/>
          </a:bodyPr>
          <a:lstStyle/>
          <a:p>
            <a:r>
              <a:rPr lang="en-US" sz="6000" dirty="0" err="1"/>
              <a:t>crossfit</a:t>
            </a:r>
            <a:r>
              <a:rPr lang="en-US" sz="6000" dirty="0"/>
              <a:t> – a young men’s game or not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A57FB6-011A-B145-92F2-3C417747F3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6623" y="5917663"/>
            <a:ext cx="11170832" cy="624824"/>
          </a:xfrm>
        </p:spPr>
        <p:txBody>
          <a:bodyPr>
            <a:normAutofit/>
          </a:bodyPr>
          <a:lstStyle/>
          <a:p>
            <a:r>
              <a:rPr lang="en-US" sz="3300" dirty="0"/>
              <a:t>Kelsey </a:t>
            </a:r>
            <a:r>
              <a:rPr lang="en-US" sz="3300" dirty="0" err="1"/>
              <a:t>Heng</a:t>
            </a:r>
            <a:endParaRPr lang="en-US" sz="33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BDBF4C4-1B56-E742-9926-2E166376509A}"/>
              </a:ext>
            </a:extLst>
          </p:cNvPr>
          <p:cNvSpPr/>
          <p:nvPr/>
        </p:nvSpPr>
        <p:spPr>
          <a:xfrm>
            <a:off x="386862" y="1318846"/>
            <a:ext cx="1459523" cy="30597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B50241-5209-0E4D-BFF1-139FE3BE5B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897" y="35168"/>
            <a:ext cx="9671538" cy="4835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2502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3C467-4554-4044-9B15-AA0B41711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efforts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042FE3-3B73-134B-BA3D-F01D9107D1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 Examine other statistics of athletes such as heaviest weight lifted</a:t>
            </a:r>
          </a:p>
          <a:p>
            <a:endParaRPr lang="en-US" sz="1000" dirty="0"/>
          </a:p>
          <a:p>
            <a:r>
              <a:rPr lang="en-US" sz="3600" dirty="0"/>
              <a:t> Categorize athletes into age-groups</a:t>
            </a:r>
          </a:p>
        </p:txBody>
      </p:sp>
    </p:spTree>
    <p:extLst>
      <p:ext uri="{BB962C8B-B14F-4D97-AF65-F5344CB8AC3E}">
        <p14:creationId xmlns:p14="http://schemas.microsoft.com/office/powerpoint/2010/main" val="16748928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754D7-CBEF-2740-9F71-566683904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3800" dirty="0"/>
              <a:t>  Thank you!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AE3FB6-AD66-E543-9F0B-517521FCAE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03167" y="5051587"/>
            <a:ext cx="9052560" cy="1066800"/>
          </a:xfrm>
        </p:spPr>
        <p:txBody>
          <a:bodyPr>
            <a:normAutofit/>
          </a:bodyPr>
          <a:lstStyle/>
          <a:p>
            <a:r>
              <a:rPr lang="en-US" sz="3600" dirty="0"/>
              <a:t>Contact me at </a:t>
            </a:r>
            <a:r>
              <a:rPr lang="en-US" sz="3600" dirty="0" err="1"/>
              <a:t>kelseyhenghy@gmail.com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97308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E82C6-4EEB-FD4B-9B85-F10FA5513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1077F4-6673-AE4C-9883-364F7DE47C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093976"/>
            <a:ext cx="10058400" cy="40507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/>
              <a:t>Will a younger athlete perform better at CrossFit events?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73861418-9BCE-1645-B994-B2B9748BB6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0563" y="3483386"/>
            <a:ext cx="3130899" cy="2418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539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4F6EB-B3C3-8147-8FCB-098F8B0C8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 young men’s sport?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7ED49-4FC9-2147-A3A7-539742D4E2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 Intense workouts</a:t>
            </a:r>
          </a:p>
          <a:p>
            <a:r>
              <a:rPr lang="en-US" sz="4000" dirty="0"/>
              <a:t> Heavy weights</a:t>
            </a:r>
          </a:p>
          <a:p>
            <a:r>
              <a:rPr lang="en-US" sz="4000" dirty="0"/>
              <a:t> High metabolic conditioning</a:t>
            </a:r>
          </a:p>
        </p:txBody>
      </p:sp>
    </p:spTree>
    <p:extLst>
      <p:ext uri="{BB962C8B-B14F-4D97-AF65-F5344CB8AC3E}">
        <p14:creationId xmlns:p14="http://schemas.microsoft.com/office/powerpoint/2010/main" val="4110283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67F4D-F8DA-324B-B4DA-A3BCCC571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and data acquisition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C7A58E83-8031-CD4E-BC7D-1FBE10C104B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5997738"/>
              </p:ext>
            </p:extLst>
          </p:nvPr>
        </p:nvGraphicFramePr>
        <p:xfrm>
          <a:off x="603855" y="1927468"/>
          <a:ext cx="10990385" cy="44205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79724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70AB3-0A7B-014A-A69A-BC63AC2C8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 of the top 50 athletes</a:t>
            </a:r>
          </a:p>
        </p:txBody>
      </p:sp>
      <p:pic>
        <p:nvPicPr>
          <p:cNvPr id="21" name="Content Placeholder 20">
            <a:extLst>
              <a:ext uri="{FF2B5EF4-FFF2-40B4-BE49-F238E27FC236}">
                <a16:creationId xmlns:a16="http://schemas.microsoft.com/office/drawing/2014/main" id="{DA38B597-42C3-EB4D-B9D6-E9318C037E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3696" t="8361" r="6269"/>
          <a:stretch/>
        </p:blipFill>
        <p:spPr>
          <a:xfrm>
            <a:off x="1671139" y="1592319"/>
            <a:ext cx="7829955" cy="5312979"/>
          </a:xfrm>
        </p:spPr>
      </p:pic>
    </p:spTree>
    <p:extLst>
      <p:ext uri="{BB962C8B-B14F-4D97-AF65-F5344CB8AC3E}">
        <p14:creationId xmlns:p14="http://schemas.microsoft.com/office/powerpoint/2010/main" val="2679837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61163-4E2E-AD4F-99FB-C96B1FAAE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4968345" cy="1609344"/>
          </a:xfrm>
        </p:spPr>
        <p:txBody>
          <a:bodyPr>
            <a:normAutofit/>
          </a:bodyPr>
          <a:lstStyle/>
          <a:p>
            <a:r>
              <a:rPr lang="en-US" dirty="0" err="1"/>
              <a:t>aGe</a:t>
            </a:r>
            <a:r>
              <a:rPr lang="en-US" dirty="0"/>
              <a:t> vs overall rank correlation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C02A2D9-8D08-0744-9F28-59508E04B1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27230" y="788282"/>
            <a:ext cx="5880540" cy="5880540"/>
          </a:xfr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AE4A27A-0ED2-524C-957F-689E382C5709}"/>
              </a:ext>
            </a:extLst>
          </p:cNvPr>
          <p:cNvSpPr txBox="1">
            <a:spLocks/>
          </p:cNvSpPr>
          <p:nvPr/>
        </p:nvSpPr>
        <p:spPr>
          <a:xfrm>
            <a:off x="709448" y="2379645"/>
            <a:ext cx="5186855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/>
              <a:t> Weak to none correlation</a:t>
            </a:r>
          </a:p>
          <a:p>
            <a:r>
              <a:rPr lang="en-US" sz="3600" dirty="0"/>
              <a:t> Widespread of leaderboard positions among age group</a:t>
            </a:r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438433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88729-345C-364A-B530-907933D70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for individual event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CF6D05DC-3B73-F84D-BAF3-D0FD63B24F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37407" y="1559820"/>
            <a:ext cx="7947270" cy="5298180"/>
          </a:xfrm>
        </p:spPr>
      </p:pic>
    </p:spTree>
    <p:extLst>
      <p:ext uri="{BB962C8B-B14F-4D97-AF65-F5344CB8AC3E}">
        <p14:creationId xmlns:p14="http://schemas.microsoft.com/office/powerpoint/2010/main" val="328645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478ED-04D1-0041-9413-C44BB1053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insights – polynomial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55001-C41D-5441-877C-CC6B7C964F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 Age vs Rank only:</a:t>
            </a:r>
          </a:p>
          <a:p>
            <a:pPr marL="0" indent="0">
              <a:buNone/>
            </a:pPr>
            <a:r>
              <a:rPr lang="en-US" sz="3600" dirty="0"/>
              <a:t> Rank explains only 4.7% of the variation</a:t>
            </a:r>
          </a:p>
          <a:p>
            <a:pPr>
              <a:buFontTx/>
              <a:buChar char="-"/>
            </a:pPr>
            <a:endParaRPr lang="en-US" sz="1500" dirty="0"/>
          </a:p>
          <a:p>
            <a:r>
              <a:rPr lang="en-US" sz="3600" dirty="0"/>
              <a:t> All the features using Polynomial Regression:</a:t>
            </a:r>
          </a:p>
          <a:p>
            <a:pPr marL="0" indent="0">
              <a:buNone/>
            </a:pPr>
            <a:r>
              <a:rPr lang="en-US" sz="3600" dirty="0"/>
              <a:t> R</a:t>
            </a:r>
            <a:r>
              <a:rPr lang="en-US" sz="3600" baseline="30000" dirty="0"/>
              <a:t>2</a:t>
            </a:r>
            <a:r>
              <a:rPr lang="en-US" sz="3600" dirty="0"/>
              <a:t> = 0.082</a:t>
            </a:r>
          </a:p>
          <a:p>
            <a:pPr marL="0" indent="0">
              <a:buNone/>
            </a:pPr>
            <a:endParaRPr lang="en-US" sz="3600" dirty="0"/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905534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4C680-DB87-4D40-8B76-780A3E7CE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823A16-CC9C-FE47-AC19-B6ECC20A86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 Linear regression model is not suitable for this dataset</a:t>
            </a:r>
          </a:p>
          <a:p>
            <a:pPr marL="0" indent="0">
              <a:buNone/>
            </a:pPr>
            <a:endParaRPr lang="en-US" sz="900" dirty="0"/>
          </a:p>
          <a:p>
            <a:r>
              <a:rPr lang="en-US" sz="3600" dirty="0"/>
              <a:t> Dataset did not fulfill any assumptions testing</a:t>
            </a:r>
          </a:p>
          <a:p>
            <a:endParaRPr lang="en-US" sz="1000" dirty="0"/>
          </a:p>
          <a:p>
            <a:r>
              <a:rPr lang="en-US" sz="3600" dirty="0"/>
              <a:t> CrossFit is a sport for all ages</a:t>
            </a:r>
          </a:p>
        </p:txBody>
      </p:sp>
    </p:spTree>
    <p:extLst>
      <p:ext uri="{BB962C8B-B14F-4D97-AF65-F5344CB8AC3E}">
        <p14:creationId xmlns:p14="http://schemas.microsoft.com/office/powerpoint/2010/main" val="39670163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457</TotalTime>
  <Words>302</Words>
  <Application>Microsoft Macintosh PowerPoint</Application>
  <PresentationFormat>Widescreen</PresentationFormat>
  <Paragraphs>57</Paragraphs>
  <Slides>11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Calibri</vt:lpstr>
      <vt:lpstr>Rockwell</vt:lpstr>
      <vt:lpstr>Rockwell Condensed</vt:lpstr>
      <vt:lpstr>Rockwell Extra Bold</vt:lpstr>
      <vt:lpstr>Wingdings</vt:lpstr>
      <vt:lpstr>Wood Type</vt:lpstr>
      <vt:lpstr>crossfit – a young men’s game or not</vt:lpstr>
      <vt:lpstr>Objective </vt:lpstr>
      <vt:lpstr>WHY a young men’s sport?</vt:lpstr>
      <vt:lpstr>Design and data acquisition</vt:lpstr>
      <vt:lpstr>Age of the top 50 athletes</vt:lpstr>
      <vt:lpstr>aGe vs overall rank correlation</vt:lpstr>
      <vt:lpstr>Correlation for individual event</vt:lpstr>
      <vt:lpstr>insights – polynomial regression</vt:lpstr>
      <vt:lpstr>Conclusion</vt:lpstr>
      <vt:lpstr>Future efforts</vt:lpstr>
      <vt:lpstr>  Thank you!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who </dc:title>
  <dc:creator>kelseyhenghy@gmail.com</dc:creator>
  <cp:lastModifiedBy>kelseyhenghy@gmail.com</cp:lastModifiedBy>
  <cp:revision>21</cp:revision>
  <dcterms:created xsi:type="dcterms:W3CDTF">2019-07-25T10:17:39Z</dcterms:created>
  <dcterms:modified xsi:type="dcterms:W3CDTF">2019-07-26T02:05:59Z</dcterms:modified>
</cp:coreProperties>
</file>